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55" r:id="rId3"/>
    <p:sldId id="356" r:id="rId4"/>
    <p:sldId id="357" r:id="rId5"/>
    <p:sldId id="35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359" r:id="rId18"/>
    <p:sldId id="289" r:id="rId19"/>
    <p:sldId id="290" r:id="rId20"/>
    <p:sldId id="291" r:id="rId21"/>
    <p:sldId id="360" r:id="rId22"/>
    <p:sldId id="292" r:id="rId23"/>
    <p:sldId id="293" r:id="rId24"/>
    <p:sldId id="294" r:id="rId25"/>
    <p:sldId id="295" r:id="rId26"/>
    <p:sldId id="296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9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95EB-C355-4CD4-AD59-399141E6B720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82295-EF33-4649-897D-87EECB4488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143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645225-EB6C-4D67-9FD6-E92C20CBEE20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8522182-1ED9-4637-8B4C-95E713C38ABD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CB3439-E9D1-4861-B6E9-BE77C7E3D654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02FFF9B-4ED0-4F96-83F7-051D56372B7A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E381A96-48E1-4037-8448-EDE4A5EC43BB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6D705-A5E3-4EB4-A62C-32339A4A5DCF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0875732-2F0A-4CB9-BCE3-3C08B2081C29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FB9139-9694-4807-860D-0D8EB49D20AC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4C1768-53DF-4AC9-A4E9-EEB6BF1E381C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A6AB13-4C18-4687-AE2E-3E8B3C211BA5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A3CD58-F4C3-4830-AAC7-CC2EB73B7BF2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A15905-A0AC-4046-AF89-59B121CFEF23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3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55802" indent="-252232" defTabSz="91363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08926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1249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16067" indent="-201785" defTabSz="91363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19637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2320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26778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430349" indent="-201785" defTabSz="913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F63B5D5-0008-498A-9F42-183D8D077799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Nama Program Studi - UPN[V]Yk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6AFA-7F03-45D6-9165-68F5F21DD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479AAD-9131-4D4A-85D2-F84ADE27C267}" type="datetimeFigureOut">
              <a:rPr lang="id-ID" smtClean="0"/>
              <a:t>22/02/2017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0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1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0.emf"/><Relationship Id="rId4" Type="http://schemas.openxmlformats.org/officeDocument/2006/relationships/image" Target="../media/image128.png"/><Relationship Id="rId9" Type="http://schemas.openxmlformats.org/officeDocument/2006/relationships/image" Target="../media/image13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KIMIA ORGANIK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454" y="4797152"/>
            <a:ext cx="3309803" cy="1008112"/>
          </a:xfrm>
        </p:spPr>
        <p:txBody>
          <a:bodyPr>
            <a:normAutofit/>
          </a:bodyPr>
          <a:lstStyle/>
          <a:p>
            <a:r>
              <a:rPr lang="id-ID" sz="1600" dirty="0" smtClean="0"/>
              <a:t>Pertemuan 2</a:t>
            </a:r>
          </a:p>
          <a:p>
            <a:r>
              <a:rPr lang="id-ID" sz="1600" dirty="0" smtClean="0"/>
              <a:t>By Retno Ringgani, S.T., M.Eng</a:t>
            </a:r>
            <a:endParaRPr lang="id-ID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2492896"/>
            <a:ext cx="3572697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1</a:t>
            </a:r>
          </a:p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Ikatan Kimia dan Struktur  Kimia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-571500"/>
            <a:ext cx="3456502" cy="1143000"/>
          </a:xfrm>
        </p:spPr>
        <p:txBody>
          <a:bodyPr/>
          <a:lstStyle/>
          <a:p>
            <a:r>
              <a:rPr lang="it-IT" b="1" dirty="0"/>
              <a:t>Soal Latihan</a:t>
            </a:r>
            <a:endParaRPr lang="id-ID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777037" cy="58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5328592" cy="197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5" y="3684050"/>
            <a:ext cx="8111373" cy="10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2" y="5013176"/>
            <a:ext cx="704718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 Pemutusan (disosiasi) Ikatan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5888" indent="-115888">
              <a:buNone/>
            </a:pPr>
            <a:r>
              <a:rPr lang="it-IT" dirty="0"/>
              <a:t>Ada dua cara agar ikatan terdisosiasi yaitu </a:t>
            </a:r>
            <a:endParaRPr lang="id-ID" b="1" dirty="0"/>
          </a:p>
          <a:p>
            <a:pPr marL="508000" lvl="1" indent="-217488"/>
            <a:r>
              <a:rPr lang="it-IT" b="1" dirty="0">
                <a:solidFill>
                  <a:srgbClr val="C00000"/>
                </a:solidFill>
              </a:rPr>
              <a:t>Pemutusan heterolitik</a:t>
            </a:r>
            <a:r>
              <a:rPr lang="id-ID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508000" lvl="1" indent="-217488">
              <a:buNone/>
            </a:pPr>
            <a:r>
              <a:rPr lang="it-IT" sz="1600" dirty="0"/>
              <a:t>   </a:t>
            </a:r>
            <a:r>
              <a:rPr lang="it-IT" sz="2000" dirty="0"/>
              <a:t>yaitu</a:t>
            </a:r>
            <a:r>
              <a:rPr lang="it-IT" sz="2000" b="1" dirty="0"/>
              <a:t> </a:t>
            </a:r>
            <a:r>
              <a:rPr lang="it-IT" sz="2000" dirty="0"/>
              <a:t>apabila kedua ele</a:t>
            </a:r>
            <a:r>
              <a:rPr lang="id-ID" sz="2000" dirty="0"/>
              <a:t>ktron dipertahankan pada </a:t>
            </a:r>
            <a:r>
              <a:rPr lang="id-ID" sz="2000" dirty="0" smtClean="0"/>
              <a:t>satu atom. </a:t>
            </a:r>
            <a:br>
              <a:rPr lang="id-ID" sz="2000" dirty="0" smtClean="0"/>
            </a:br>
            <a:r>
              <a:rPr lang="id-ID" sz="2000" dirty="0" smtClean="0"/>
              <a:t>Hasilnya adalah </a:t>
            </a:r>
            <a:r>
              <a:rPr lang="id-ID" sz="2000" b="1" dirty="0" smtClean="0">
                <a:solidFill>
                  <a:srgbClr val="00B0F0"/>
                </a:solidFill>
              </a:rPr>
              <a:t>sepasang ion</a:t>
            </a:r>
            <a:r>
              <a:rPr lang="id-ID" sz="2000" dirty="0" smtClean="0"/>
              <a:t/>
            </a:r>
            <a:br>
              <a:rPr lang="id-ID" sz="2000" dirty="0" smtClean="0"/>
            </a:br>
            <a:endParaRPr lang="en-US" sz="2000" dirty="0" smtClean="0"/>
          </a:p>
          <a:p>
            <a:pPr marL="508000" lvl="1" indent="-217488"/>
            <a:r>
              <a:rPr lang="id-ID" b="1" dirty="0" smtClean="0">
                <a:solidFill>
                  <a:srgbClr val="C00000"/>
                </a:solidFill>
              </a:rPr>
              <a:t>Pemutusan </a:t>
            </a:r>
            <a:r>
              <a:rPr lang="id-ID" b="1" dirty="0">
                <a:solidFill>
                  <a:srgbClr val="C00000"/>
                </a:solidFill>
              </a:rPr>
              <a:t>homolitik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pPr marL="508000" lvl="1" indent="-217488">
              <a:buNone/>
            </a:pPr>
            <a:r>
              <a:rPr lang="en-US" sz="1600" dirty="0"/>
              <a:t>	</a:t>
            </a:r>
            <a:r>
              <a:rPr lang="id-ID" sz="2000" dirty="0"/>
              <a:t>yaitu jika</a:t>
            </a:r>
            <a:r>
              <a:rPr lang="id-ID" sz="2000" b="1" dirty="0"/>
              <a:t> </a:t>
            </a:r>
            <a:r>
              <a:rPr lang="id-ID" sz="2000" dirty="0"/>
              <a:t>tiap atom yang turut dalam ikatan kovalen menerima satu elektron.</a:t>
            </a:r>
            <a:br>
              <a:rPr lang="id-ID" sz="2000" dirty="0"/>
            </a:br>
            <a:r>
              <a:rPr lang="id-ID" sz="2000" dirty="0"/>
              <a:t>Hasilnya adalah </a:t>
            </a:r>
            <a:r>
              <a:rPr lang="id-ID" sz="2000" b="1" dirty="0">
                <a:solidFill>
                  <a:srgbClr val="00B0F0"/>
                </a:solidFill>
              </a:rPr>
              <a:t>radikal bebas.</a:t>
            </a:r>
            <a:br>
              <a:rPr lang="id-ID" sz="2000" b="1" dirty="0">
                <a:solidFill>
                  <a:srgbClr val="00B0F0"/>
                </a:solidFill>
              </a:rPr>
            </a:br>
            <a:endParaRPr lang="id-ID" sz="2000" b="1" dirty="0">
              <a:solidFill>
                <a:srgbClr val="00B0F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54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Pemutusan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Heterolitik</a:t>
            </a:r>
            <a:endParaRPr lang="id-ID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78828" cy="43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3660626"/>
            <a:ext cx="669674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>
            <a:off x="3813820" y="450912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6220" y="595687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28" y="260648"/>
            <a:ext cx="7024744" cy="1143000"/>
          </a:xfrm>
        </p:spPr>
        <p:txBody>
          <a:bodyPr/>
          <a:lstStyle/>
          <a:p>
            <a:r>
              <a:rPr lang="id-ID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Pemutusan homolitik</a:t>
            </a:r>
            <a:endParaRPr lang="id-ID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944085" y="1513584"/>
            <a:ext cx="4343400" cy="2209800"/>
            <a:chOff x="384" y="1104"/>
            <a:chExt cx="2736" cy="1392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384" y="1104"/>
              <a:ext cx="2736" cy="13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0" y="1152"/>
              <a:ext cx="2208" cy="1296"/>
              <a:chOff x="1356" y="2598"/>
              <a:chExt cx="1170" cy="606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374" y="2598"/>
                <a:ext cx="1026" cy="171"/>
                <a:chOff x="2258" y="9143"/>
                <a:chExt cx="2565" cy="428"/>
              </a:xfrm>
            </p:grpSpPr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>
                  <a:off x="3053" y="9391"/>
                  <a:ext cx="65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pic>
              <p:nvPicPr>
                <p:cNvPr id="16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8" y="9256"/>
                  <a:ext cx="525" cy="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8" y="9196"/>
                  <a:ext cx="885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8" y="9143"/>
                  <a:ext cx="480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970"/>
                <a:ext cx="1020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1356" y="2769"/>
                <a:ext cx="1170" cy="240"/>
                <a:chOff x="2153" y="9571"/>
                <a:chExt cx="2925" cy="600"/>
              </a:xfrm>
            </p:grpSpPr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2153" y="9571"/>
                  <a:ext cx="2925" cy="600"/>
                  <a:chOff x="2153" y="9571"/>
                  <a:chExt cx="2925" cy="600"/>
                </a:xfrm>
              </p:grpSpPr>
              <p:sp>
                <p:nvSpPr>
                  <p:cNvPr id="1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023" y="9923"/>
                    <a:ext cx="6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pic>
                <p:nvPicPr>
                  <p:cNvPr id="13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53" y="9781"/>
                    <a:ext cx="600" cy="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3" y="9571"/>
                    <a:ext cx="1155" cy="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1" name="Picture 1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8" y="9668"/>
                  <a:ext cx="480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944409" y="4012474"/>
            <a:ext cx="6324600" cy="1676400"/>
            <a:chOff x="3065" y="14982"/>
            <a:chExt cx="4155" cy="1050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14982"/>
              <a:ext cx="4155" cy="1050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5132"/>
              <a:ext cx="255" cy="24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" y="15486"/>
              <a:ext cx="195" cy="24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96485" y="2208437"/>
            <a:ext cx="3691539" cy="692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1038666" y="2985149"/>
            <a:ext cx="3691539" cy="692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2.6 Molekul Polar dan Non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3549"/>
            <a:ext cx="7709139" cy="3508977"/>
          </a:xfrm>
        </p:spPr>
        <p:txBody>
          <a:bodyPr/>
          <a:lstStyle/>
          <a:p>
            <a:pPr algn="just"/>
            <a:r>
              <a:rPr lang="it-IT" dirty="0"/>
              <a:t>Atom dengan bilangan keelektronegatifan yang </a:t>
            </a:r>
            <a:r>
              <a:rPr lang="it-IT" b="1" dirty="0">
                <a:solidFill>
                  <a:srgbClr val="C00000"/>
                </a:solidFill>
              </a:rPr>
              <a:t>sama</a:t>
            </a:r>
            <a:r>
              <a:rPr lang="it-IT" dirty="0"/>
              <a:t> atau </a:t>
            </a:r>
            <a:r>
              <a:rPr lang="it-IT" b="1" dirty="0">
                <a:solidFill>
                  <a:srgbClr val="C00000"/>
                </a:solidFill>
              </a:rPr>
              <a:t>hampir sama</a:t>
            </a:r>
            <a:r>
              <a:rPr lang="it-IT" dirty="0"/>
              <a:t>, bila bergabung membentuk molekul kedua atom mempunyai tarikan yang sama atau hampir sama terhadap elektron ikatan. Jenis ikatan kovalen ini disebut </a:t>
            </a:r>
            <a:r>
              <a:rPr lang="it-IT" b="1" dirty="0">
                <a:solidFill>
                  <a:srgbClr val="C00000"/>
                </a:solidFill>
              </a:rPr>
              <a:t>ikatan kovalen non polar</a:t>
            </a:r>
            <a:r>
              <a:rPr lang="it-IT" b="1" dirty="0" smtClean="0"/>
              <a:t>.</a:t>
            </a:r>
            <a:endParaRPr lang="id-ID" b="1" dirty="0" smtClean="0"/>
          </a:p>
          <a:p>
            <a:pPr algn="just"/>
            <a:endParaRPr lang="id-ID" b="1" dirty="0"/>
          </a:p>
          <a:p>
            <a:pPr algn="just"/>
            <a:endParaRPr lang="id-ID" b="1" dirty="0" smtClean="0"/>
          </a:p>
          <a:p>
            <a:pPr algn="just"/>
            <a:endParaRPr lang="id-ID" b="1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3810000" cy="1292225"/>
          </a:xfrm>
          <a:prstGeom prst="rect">
            <a:avLst/>
          </a:prstGeom>
          <a:solidFill>
            <a:srgbClr val="FFC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932040" y="4797152"/>
            <a:ext cx="108542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6156176" y="4437112"/>
            <a:ext cx="1577752" cy="12581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980728"/>
            <a:ext cx="7344816" cy="3816424"/>
          </a:xfrm>
        </p:spPr>
        <p:txBody>
          <a:bodyPr/>
          <a:lstStyle/>
          <a:p>
            <a:pPr algn="just"/>
            <a:r>
              <a:rPr lang="it-IT" sz="2400" b="1" dirty="0" smtClean="0">
                <a:solidFill>
                  <a:srgbClr val="C00000"/>
                </a:solidFill>
              </a:rPr>
              <a:t>Distribusi elektron</a:t>
            </a:r>
            <a:r>
              <a:rPr lang="it-IT" sz="2400" b="1" dirty="0" smtClean="0"/>
              <a:t> </a:t>
            </a:r>
            <a:r>
              <a:rPr lang="it-IT" sz="2400" dirty="0" smtClean="0"/>
              <a:t>dalam ikatan polar dilambangkan dengan </a:t>
            </a:r>
            <a:r>
              <a:rPr lang="it-IT" sz="2400" b="1" dirty="0" smtClean="0">
                <a:solidFill>
                  <a:srgbClr val="C00000"/>
                </a:solidFill>
              </a:rPr>
              <a:t>muatan parsial positif</a:t>
            </a:r>
            <a:r>
              <a:rPr lang="it-IT" b="1" dirty="0" smtClean="0">
                <a:solidFill>
                  <a:srgbClr val="C00000"/>
                </a:solidFill>
              </a:rPr>
              <a:t> (</a:t>
            </a:r>
            <a:r>
              <a:rPr lang="it-IT" b="1" dirty="0" smtClean="0">
                <a:solidFill>
                  <a:srgbClr val="C00000"/>
                </a:solidFill>
                <a:sym typeface="Symbol" pitchFamily="18" charset="2"/>
              </a:rPr>
              <a:t></a:t>
            </a:r>
            <a:r>
              <a:rPr lang="it-IT" b="1" dirty="0" smtClean="0">
                <a:solidFill>
                  <a:srgbClr val="C00000"/>
                </a:solidFill>
              </a:rPr>
              <a:t>+) </a:t>
            </a:r>
            <a:r>
              <a:rPr lang="it-IT" dirty="0" smtClean="0"/>
              <a:t>dan </a:t>
            </a:r>
            <a:r>
              <a:rPr lang="it-IT" b="1" dirty="0" smtClean="0">
                <a:solidFill>
                  <a:srgbClr val="C00000"/>
                </a:solidFill>
              </a:rPr>
              <a:t>negatif (</a:t>
            </a:r>
            <a:r>
              <a:rPr lang="it-IT" b="1" dirty="0" smtClean="0">
                <a:solidFill>
                  <a:srgbClr val="C00000"/>
                </a:solidFill>
                <a:sym typeface="Symbol" pitchFamily="18" charset="2"/>
              </a:rPr>
              <a:t></a:t>
            </a:r>
            <a:r>
              <a:rPr lang="it-IT" b="1" dirty="0" smtClean="0">
                <a:solidFill>
                  <a:srgbClr val="C00000"/>
                </a:solidFill>
              </a:rPr>
              <a:t>-) </a:t>
            </a:r>
            <a:r>
              <a:rPr lang="it-IT" sz="2400" dirty="0" smtClean="0"/>
              <a:t>atau dengan panah bersilang (         ) yang </a:t>
            </a:r>
            <a:r>
              <a:rPr lang="it-IT" sz="2400" b="1" dirty="0" smtClean="0">
                <a:solidFill>
                  <a:srgbClr val="00B0F0"/>
                </a:solidFill>
              </a:rPr>
              <a:t>mengarah dari  ujung yang par</a:t>
            </a:r>
            <a:r>
              <a:rPr lang="id-ID" sz="2400" b="1" dirty="0" smtClean="0">
                <a:solidFill>
                  <a:srgbClr val="00B0F0"/>
                </a:solidFill>
              </a:rPr>
              <a:t>s</a:t>
            </a:r>
            <a:r>
              <a:rPr lang="it-IT" sz="2400" b="1" dirty="0" smtClean="0">
                <a:solidFill>
                  <a:srgbClr val="00B0F0"/>
                </a:solidFill>
              </a:rPr>
              <a:t>ial positif ke ujung yang parsial negatif.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2" y="3468638"/>
            <a:ext cx="9245002" cy="13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2219830"/>
            <a:ext cx="720080" cy="2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3592835"/>
            <a:ext cx="153121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5056212"/>
            <a:ext cx="9245002" cy="13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84168" y="3592835"/>
            <a:ext cx="5273896" cy="120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-3406030" y="5099260"/>
            <a:ext cx="5273896" cy="120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325988" y="5218508"/>
            <a:ext cx="179181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30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/>
          <a:lstStyle/>
          <a:p>
            <a:r>
              <a:rPr lang="id-ID" b="1" dirty="0" smtClean="0"/>
              <a:t>Soal latihan 1.6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083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 Ikatan</a:t>
            </a:r>
            <a:endParaRPr lang="id-ID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53650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b="1" dirty="0"/>
              <a:t>Momen Ikatan </a:t>
            </a:r>
            <a:r>
              <a:rPr lang="it-IT" dirty="0"/>
              <a:t>(satuan </a:t>
            </a:r>
            <a:r>
              <a:rPr lang="it-IT" i="1" dirty="0"/>
              <a:t>Debye</a:t>
            </a:r>
            <a:r>
              <a:rPr lang="it-IT" dirty="0"/>
              <a:t> (D)</a:t>
            </a:r>
            <a:r>
              <a:rPr lang="id-ID" dirty="0"/>
              <a:t>) </a:t>
            </a:r>
            <a:r>
              <a:rPr lang="it-IT" dirty="0"/>
              <a:t>merupakan</a:t>
            </a:r>
            <a:r>
              <a:rPr lang="it-IT" b="1" dirty="0"/>
              <a:t> </a:t>
            </a:r>
            <a:r>
              <a:rPr lang="it-IT" b="1" dirty="0">
                <a:solidFill>
                  <a:srgbClr val="C00000"/>
                </a:solidFill>
              </a:rPr>
              <a:t>ukuran kepolaran ikatan</a:t>
            </a:r>
            <a:r>
              <a:rPr lang="it-IT" dirty="0"/>
              <a:t>, dihitung dari muatan, </a:t>
            </a:r>
            <a:r>
              <a:rPr lang="it-IT" i="1" dirty="0"/>
              <a:t>e </a:t>
            </a:r>
            <a:r>
              <a:rPr lang="it-IT" dirty="0"/>
              <a:t>(satuan elektrostatik) x jarak antara muatan (d) (dalam A</a:t>
            </a:r>
            <a:r>
              <a:rPr lang="it-IT" baseline="30000" dirty="0"/>
              <a:t>o</a:t>
            </a:r>
            <a:r>
              <a:rPr lang="it-IT" dirty="0" smtClean="0"/>
              <a:t>).</a:t>
            </a:r>
            <a:endParaRPr lang="id-ID" dirty="0" smtClean="0"/>
          </a:p>
          <a:p>
            <a:pPr marL="68580" indent="0" algn="just">
              <a:buNone/>
            </a:pPr>
            <a:endParaRPr lang="id-ID" dirty="0"/>
          </a:p>
          <a:p>
            <a:pPr marL="68580" indent="0" algn="just">
              <a:buNone/>
            </a:pPr>
            <a:r>
              <a:rPr lang="id-ID" dirty="0" smtClean="0"/>
              <a:t>Untuk mengetahui seberapa polar ikatan (hanya 1 ikatan)</a:t>
            </a:r>
          </a:p>
          <a:p>
            <a:pPr marL="68580" indent="0" algn="just">
              <a:buNone/>
            </a:pPr>
            <a:r>
              <a:rPr lang="id-ID" dirty="0" smtClean="0"/>
              <a:t>Semakin besar momen ikatan maka semakin polar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30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tx1"/>
                </a:solidFill>
                <a:latin typeface="Verdana" pitchFamily="34" charset="0"/>
              </a:rPr>
              <a:t>Momen ikatan beberapa ikatan kovalen</a:t>
            </a:r>
            <a:endParaRPr lang="id-ID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72816"/>
            <a:ext cx="7822342" cy="3456384"/>
          </a:xfrm>
          <a:noFill/>
        </p:spPr>
      </p:pic>
    </p:spTree>
    <p:extLst>
      <p:ext uri="{BB962C8B-B14F-4D97-AF65-F5344CB8AC3E}">
        <p14:creationId xmlns:p14="http://schemas.microsoft.com/office/powerpoint/2010/main" val="23933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56"/>
            <a:ext cx="5184576" cy="1143000"/>
          </a:xfrm>
        </p:spPr>
        <p:txBody>
          <a:bodyPr/>
          <a:lstStyle/>
          <a:p>
            <a:r>
              <a:rPr lang="it-IT" b="1" dirty="0"/>
              <a:t>2.3 Muatan Formal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8215"/>
            <a:ext cx="7848872" cy="422905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Dalam beberapa senyawa, satu atau lebih atomnya dapat </a:t>
            </a:r>
            <a:r>
              <a:rPr lang="it-IT" b="1" dirty="0">
                <a:solidFill>
                  <a:srgbClr val="C00000"/>
                </a:solidFill>
              </a:rPr>
              <a:t>bermuatan positif</a:t>
            </a:r>
            <a:r>
              <a:rPr lang="it-IT" dirty="0"/>
              <a:t> maupun </a:t>
            </a:r>
            <a:r>
              <a:rPr lang="it-IT" b="1" dirty="0" smtClean="0">
                <a:solidFill>
                  <a:srgbClr val="C00000"/>
                </a:solidFill>
              </a:rPr>
              <a:t>negatif</a:t>
            </a:r>
            <a:r>
              <a:rPr lang="it-IT" dirty="0" smtClean="0"/>
              <a:t>.</a:t>
            </a:r>
            <a:endParaRPr lang="id-ID" dirty="0" smtClean="0"/>
          </a:p>
          <a:p>
            <a:pPr algn="just"/>
            <a:endParaRPr lang="id-ID" dirty="0"/>
          </a:p>
          <a:p>
            <a:pPr algn="just"/>
            <a:r>
              <a:rPr lang="it-IT" dirty="0" smtClean="0"/>
              <a:t>Karena </a:t>
            </a:r>
            <a:r>
              <a:rPr lang="it-IT" dirty="0"/>
              <a:t>muatan ini </a:t>
            </a:r>
            <a:r>
              <a:rPr lang="it-IT" dirty="0">
                <a:solidFill>
                  <a:srgbClr val="C00000"/>
                </a:solidFill>
              </a:rPr>
              <a:t>mempengaruhi reaksi kimia molekul tersebut</a:t>
            </a:r>
            <a:r>
              <a:rPr lang="it-IT" dirty="0"/>
              <a:t>, perlu diketahui </a:t>
            </a:r>
            <a:r>
              <a:rPr lang="it-IT" dirty="0">
                <a:solidFill>
                  <a:srgbClr val="00B0F0"/>
                </a:solidFill>
              </a:rPr>
              <a:t>dimana lokasi muatannya</a:t>
            </a:r>
            <a:r>
              <a:rPr lang="it-IT" dirty="0"/>
              <a:t>. Sebagai contoh ion hidronium, (H</a:t>
            </a:r>
            <a:r>
              <a:rPr lang="it-IT" baseline="-25000" dirty="0"/>
              <a:t>3</a:t>
            </a:r>
            <a:r>
              <a:rPr lang="it-IT" dirty="0"/>
              <a:t>O</a:t>
            </a:r>
            <a:r>
              <a:rPr lang="it-IT" baseline="30000" dirty="0"/>
              <a:t>+</a:t>
            </a:r>
            <a:r>
              <a:rPr lang="it-IT" dirty="0"/>
              <a:t>),yaitu produk reaksi satu molekul air dengan satu proton.</a:t>
            </a:r>
            <a:endParaRPr lang="id-ID" dirty="0"/>
          </a:p>
          <a:p>
            <a:pPr algn="just"/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8" y="5301208"/>
            <a:ext cx="5332509" cy="115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</a:t>
            </a:r>
            <a:endParaRPr lang="id-ID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00243"/>
            <a:ext cx="7272808" cy="3905021"/>
          </a:xfrm>
        </p:spPr>
        <p:txBody>
          <a:bodyPr/>
          <a:lstStyle/>
          <a:p>
            <a:r>
              <a:rPr lang="en-US" b="1" dirty="0" err="1"/>
              <a:t>Momen</a:t>
            </a:r>
            <a:r>
              <a:rPr lang="en-US" b="1" dirty="0"/>
              <a:t> </a:t>
            </a:r>
            <a:r>
              <a:rPr lang="en-US" b="1" dirty="0" err="1"/>
              <a:t>dipol</a:t>
            </a:r>
            <a:r>
              <a:rPr lang="en-US" b="1" dirty="0"/>
              <a:t> (</a:t>
            </a:r>
            <a:r>
              <a:rPr lang="en-US" b="1" dirty="0">
                <a:sym typeface="Symbol" pitchFamily="18" charset="2"/>
              </a:rPr>
              <a:t></a:t>
            </a:r>
            <a:r>
              <a:rPr lang="en-US" sz="2000" b="1" dirty="0"/>
              <a:t>)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jumlah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vektor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.</a:t>
            </a:r>
            <a:endParaRPr lang="id-ID" dirty="0"/>
          </a:p>
          <a:p>
            <a:r>
              <a:rPr lang="id-ID" dirty="0"/>
              <a:t>P</a:t>
            </a:r>
            <a:r>
              <a:rPr lang="en-US" dirty="0" err="1"/>
              <a:t>enjumlahan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besar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arah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. </a:t>
            </a:r>
            <a:endParaRPr lang="id-ID" dirty="0"/>
          </a:p>
          <a:p>
            <a:r>
              <a:rPr lang="id-ID" b="1" dirty="0"/>
              <a:t>Momen dipol</a:t>
            </a:r>
            <a:r>
              <a:rPr lang="id-ID" dirty="0"/>
              <a:t> merupakan </a:t>
            </a:r>
            <a:r>
              <a:rPr lang="id-ID" b="1" dirty="0"/>
              <a:t>ukuran kepolaran molekul.</a:t>
            </a:r>
          </a:p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78210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</a:t>
            </a:r>
            <a:r>
              <a:rPr lang="en-US" b="1" dirty="0" err="1" smtClean="0"/>
              <a:t>Momen</a:t>
            </a:r>
            <a:r>
              <a:rPr lang="en-US" b="1" dirty="0" smtClean="0"/>
              <a:t> </a:t>
            </a:r>
            <a:r>
              <a:rPr lang="en-US" b="1" dirty="0" err="1"/>
              <a:t>dipol</a:t>
            </a:r>
            <a:r>
              <a:rPr lang="en-US" b="1" dirty="0"/>
              <a:t> (</a:t>
            </a:r>
            <a:r>
              <a:rPr lang="en-US" b="1" dirty="0">
                <a:sym typeface="Symbol" pitchFamily="18" charset="2"/>
              </a:rPr>
              <a:t></a:t>
            </a:r>
            <a:r>
              <a:rPr lang="en-US" sz="2000" b="1" dirty="0" smtClean="0"/>
              <a:t>)</a:t>
            </a:r>
            <a:r>
              <a:rPr lang="id-ID" sz="2000" b="1" dirty="0"/>
              <a:t> </a:t>
            </a:r>
            <a:r>
              <a:rPr lang="id-ID" sz="2000" b="1" dirty="0" smtClean="0"/>
              <a:t>  </a:t>
            </a:r>
            <a:r>
              <a:rPr lang="id-ID" sz="2800" b="1" dirty="0" smtClean="0"/>
              <a:t>=  0 </a:t>
            </a:r>
            <a:r>
              <a:rPr lang="id-ID" dirty="0" smtClean="0"/>
              <a:t>disebut senyawa polar</a:t>
            </a:r>
          </a:p>
          <a:p>
            <a:pPr marL="68580" indent="0">
              <a:buNone/>
            </a:pPr>
            <a:endParaRPr lang="id-ID" dirty="0" smtClean="0"/>
          </a:p>
          <a:p>
            <a:r>
              <a:rPr lang="id-ID" dirty="0"/>
              <a:t>Jika </a:t>
            </a:r>
            <a:r>
              <a:rPr lang="en-US" b="1" dirty="0" err="1"/>
              <a:t>Momen</a:t>
            </a:r>
            <a:r>
              <a:rPr lang="en-US" b="1" dirty="0"/>
              <a:t> </a:t>
            </a:r>
            <a:r>
              <a:rPr lang="en-US" b="1" dirty="0" err="1"/>
              <a:t>dipol</a:t>
            </a:r>
            <a:r>
              <a:rPr lang="en-US" b="1" dirty="0"/>
              <a:t> (</a:t>
            </a:r>
            <a:r>
              <a:rPr lang="en-US" b="1" dirty="0">
                <a:sym typeface="Symbol" pitchFamily="18" charset="2"/>
              </a:rPr>
              <a:t></a:t>
            </a:r>
            <a:r>
              <a:rPr lang="en-US" sz="2000" b="1" dirty="0"/>
              <a:t>)</a:t>
            </a:r>
            <a:r>
              <a:rPr lang="id-ID" sz="2000" b="1" dirty="0"/>
              <a:t>   </a:t>
            </a:r>
            <a:r>
              <a:rPr lang="id-ID" sz="2800" b="1" dirty="0"/>
              <a:t>=  0 </a:t>
            </a:r>
            <a:r>
              <a:rPr lang="id-ID" dirty="0"/>
              <a:t>disebut senyawa </a:t>
            </a:r>
            <a:r>
              <a:rPr lang="id-ID" dirty="0" smtClean="0"/>
              <a:t>non polar</a:t>
            </a:r>
            <a:endParaRPr lang="id-ID" dirty="0"/>
          </a:p>
          <a:p>
            <a:endParaRPr lang="id-ID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26124" y="2456892"/>
            <a:ext cx="180020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Tabel Momen Dipol Beberapa Senyawa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784"/>
            <a:ext cx="9339219" cy="2880320"/>
          </a:xfrm>
          <a:noFill/>
        </p:spPr>
      </p:pic>
    </p:spTree>
    <p:extLst>
      <p:ext uri="{BB962C8B-B14F-4D97-AF65-F5344CB8AC3E}">
        <p14:creationId xmlns:p14="http://schemas.microsoft.com/office/powerpoint/2010/main" val="1568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-571500"/>
            <a:ext cx="3240478" cy="1143000"/>
          </a:xfrm>
        </p:spPr>
        <p:txBody>
          <a:bodyPr/>
          <a:lstStyle/>
          <a:p>
            <a:r>
              <a:rPr lang="id-ID" b="1" dirty="0"/>
              <a:t>Soal 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11" y="908720"/>
            <a:ext cx="7445505" cy="3508977"/>
          </a:xfrm>
        </p:spPr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Gunakan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panah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bersilang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parsial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momen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ikatan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senyawa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  <a:endParaRPr lang="id-ID" sz="3200" dirty="0"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0137"/>
            <a:ext cx="6152728" cy="4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2" y="3437772"/>
            <a:ext cx="6965776" cy="11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2.7 Gaya Tarik Antar Molekul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d-I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 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Interaksi dipol-dipol </a:t>
            </a:r>
            <a:endParaRPr lang="id-ID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it-IT" dirty="0"/>
              <a:t>Molekul saling </a:t>
            </a:r>
            <a:r>
              <a:rPr lang="it-IT" b="1" dirty="0"/>
              <a:t>tarik menarik</a:t>
            </a:r>
            <a:r>
              <a:rPr lang="it-IT" dirty="0"/>
              <a:t> antar muatan yang berlainan dan </a:t>
            </a:r>
            <a:r>
              <a:rPr lang="it-IT" b="1" dirty="0"/>
              <a:t>tolak menolak</a:t>
            </a:r>
            <a:r>
              <a:rPr lang="it-IT" dirty="0"/>
              <a:t> antar muatan yang sama; tarik menarik dan tolak menolak ini akibat adanya  </a:t>
            </a:r>
            <a:r>
              <a:rPr lang="it-IT" b="1" dirty="0" smtClean="0"/>
              <a:t>antar</a:t>
            </a:r>
            <a:r>
              <a:rPr lang="id-ID" b="1" dirty="0" smtClean="0"/>
              <a:t> </a:t>
            </a:r>
            <a:r>
              <a:rPr lang="it-IT" b="1" dirty="0" smtClean="0"/>
              <a:t>aksi </a:t>
            </a:r>
            <a:r>
              <a:rPr lang="it-IT" b="1" dirty="0"/>
              <a:t>dipol</a:t>
            </a:r>
            <a:r>
              <a:rPr lang="it-IT" dirty="0"/>
              <a:t>.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dirty="0"/>
              <a:t>Molekul non polar saling ditarik oleh interaksi dipol-dipol lemah yang disebut </a:t>
            </a:r>
            <a:r>
              <a:rPr lang="id-ID" b="1" dirty="0"/>
              <a:t>gaya London.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9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043608" y="836712"/>
            <a:ext cx="7272807" cy="4085041"/>
          </a:xfrm>
        </p:spPr>
        <p:txBody>
          <a:bodyPr/>
          <a:lstStyle/>
          <a:p>
            <a:pPr marL="68580" indent="0">
              <a:buNone/>
            </a:pPr>
            <a:r>
              <a:rPr lang="sv-SE" dirty="0"/>
              <a:t>Molekul non polar dapat saling menginduksi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" y="1700808"/>
            <a:ext cx="8069596" cy="1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836712"/>
            <a:ext cx="7200916" cy="350897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400" u="sng" dirty="0" smtClean="0"/>
              <a:t>Contoh : molekul n-pentana dan neopentana</a:t>
            </a:r>
            <a:endParaRPr lang="en-US" sz="2400" u="sng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2" y="1675631"/>
            <a:ext cx="4038600" cy="2901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9313"/>
            <a:ext cx="3603625" cy="3657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03648" y="3599682"/>
            <a:ext cx="1800200" cy="1073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6073502" y="4558531"/>
            <a:ext cx="2232248" cy="1073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4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60" y="404664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2.7.2 Ikatan Hidrogen</a:t>
            </a:r>
            <a:endParaRPr lang="id-ID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534400" cy="4530725"/>
          </a:xfrm>
        </p:spPr>
        <p:txBody>
          <a:bodyPr/>
          <a:lstStyle/>
          <a:p>
            <a:pPr eaLnBrk="1" hangingPunct="1"/>
            <a:r>
              <a:rPr lang="id-ID" dirty="0" smtClean="0"/>
              <a:t>Jenis </a:t>
            </a:r>
            <a:r>
              <a:rPr lang="id-ID" b="1" dirty="0" smtClean="0">
                <a:solidFill>
                  <a:srgbClr val="00B0F0"/>
                </a:solidFill>
              </a:rPr>
              <a:t>intaraksi dipol yang kuat </a:t>
            </a:r>
            <a:r>
              <a:rPr lang="id-ID" dirty="0" smtClean="0"/>
              <a:t>terjadi antara molekul yang mengandung atom hidrogen yang terikat pada </a:t>
            </a:r>
            <a:r>
              <a:rPr lang="id-ID" b="1" dirty="0" smtClean="0">
                <a:solidFill>
                  <a:srgbClr val="C00000"/>
                </a:solidFill>
              </a:rPr>
              <a:t>atom nitrogen (N), oksigen (O) </a:t>
            </a:r>
            <a:r>
              <a:rPr lang="id-ID" dirty="0" smtClean="0">
                <a:solidFill>
                  <a:schemeClr val="tx1"/>
                </a:solidFill>
              </a:rPr>
              <a:t>atau</a:t>
            </a:r>
            <a:r>
              <a:rPr lang="id-ID" b="1" dirty="0" smtClean="0">
                <a:solidFill>
                  <a:srgbClr val="C00000"/>
                </a:solidFill>
              </a:rPr>
              <a:t> fluor (F).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id-ID" dirty="0" smtClean="0"/>
              <a:t>Senyawa yang khas mengandung </a:t>
            </a:r>
            <a:r>
              <a:rPr lang="id-ID" b="1" dirty="0" smtClean="0">
                <a:solidFill>
                  <a:srgbClr val="C00000"/>
                </a:solidFill>
              </a:rPr>
              <a:t>ikatan NH</a:t>
            </a:r>
            <a:r>
              <a:rPr lang="id-ID" dirty="0" smtClean="0"/>
              <a:t>, </a:t>
            </a:r>
            <a:r>
              <a:rPr lang="id-ID" b="1" dirty="0" smtClean="0">
                <a:solidFill>
                  <a:srgbClr val="C00000"/>
                </a:solidFill>
              </a:rPr>
              <a:t>OH</a:t>
            </a:r>
            <a:r>
              <a:rPr lang="id-ID" b="1" dirty="0" smtClean="0"/>
              <a:t> </a:t>
            </a:r>
            <a:r>
              <a:rPr lang="id-ID" dirty="0" smtClean="0"/>
              <a:t> atau </a:t>
            </a:r>
            <a:r>
              <a:rPr lang="id-ID" b="1" dirty="0" smtClean="0">
                <a:solidFill>
                  <a:srgbClr val="C00000"/>
                </a:solidFill>
              </a:rPr>
              <a:t>FH</a:t>
            </a:r>
            <a:r>
              <a:rPr lang="id-ID" dirty="0" smtClean="0"/>
              <a:t> adalah: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C7F43F-C465-4943-950E-09C769D4FB6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9387"/>
            <a:ext cx="793737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3989387"/>
            <a:ext cx="36004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7380312" y="3989387"/>
            <a:ext cx="1168624" cy="1023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5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Rectangle 14"/>
          <p:cNvSpPr>
            <a:spLocks noGrp="1" noChangeArrowheads="1"/>
          </p:cNvSpPr>
          <p:nvPr>
            <p:ph type="title"/>
          </p:nvPr>
        </p:nvSpPr>
        <p:spPr>
          <a:xfrm>
            <a:off x="4604048" y="-77688"/>
            <a:ext cx="3473102" cy="580926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Ikatan Hidrogen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362450"/>
            <a:ext cx="738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810000"/>
            <a:ext cx="904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057650"/>
            <a:ext cx="919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886200"/>
            <a:ext cx="1143000" cy="995363"/>
          </a:xfrm>
          <a:noFill/>
        </p:spPr>
      </p:pic>
      <p:pic>
        <p:nvPicPr>
          <p:cNvPr id="5428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119563"/>
            <a:ext cx="1143000" cy="1225550"/>
          </a:xfrm>
          <a:noFill/>
        </p:spPr>
      </p:pic>
      <p:pic>
        <p:nvPicPr>
          <p:cNvPr id="5428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538" y="4529138"/>
            <a:ext cx="685800" cy="127000"/>
          </a:xfrm>
          <a:noFill/>
        </p:spPr>
      </p:pic>
      <p:sp>
        <p:nvSpPr>
          <p:cNvPr id="54289" name="Line 17"/>
          <p:cNvSpPr>
            <a:spLocks noChangeShapeType="1"/>
          </p:cNvSpPr>
          <p:nvPr/>
        </p:nvSpPr>
        <p:spPr bwMode="auto">
          <a:xfrm flipH="1" flipV="1">
            <a:off x="2438400" y="4724400"/>
            <a:ext cx="0" cy="91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447800" y="571976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Ikatan hidrogen</a:t>
            </a: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6629400" y="45529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5667375" y="5629275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Ikatan hidrogen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609600" y="836712"/>
            <a:ext cx="80010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400" dirty="0"/>
              <a:t>Ikatan hidrogen terbentuk antara: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nl-NL" sz="2400" b="1" dirty="0">
                <a:solidFill>
                  <a:srgbClr val="C00000"/>
                </a:solidFill>
              </a:rPr>
              <a:t>atom hidrogen yang parsial positif</a:t>
            </a:r>
            <a:r>
              <a:rPr lang="nl-NL" sz="2400" dirty="0">
                <a:solidFill>
                  <a:srgbClr val="C00000"/>
                </a:solidFill>
              </a:rPr>
              <a:t> </a:t>
            </a:r>
            <a:r>
              <a:rPr lang="nl-NL" sz="2400" dirty="0"/>
              <a:t>dari suatu molekul dengan </a:t>
            </a:r>
            <a:r>
              <a:rPr lang="nl-NL" sz="2400" b="1" dirty="0">
                <a:solidFill>
                  <a:srgbClr val="C00000"/>
                </a:solidFill>
              </a:rPr>
              <a:t>pasangan elektron menyendiri (bebas)</a:t>
            </a:r>
            <a:r>
              <a:rPr lang="nl-NL" sz="2400" dirty="0"/>
              <a:t> dari atom suatu molekul yang elektronegatif (N, O, F).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602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/>
      <p:bldP spid="54289" grpId="0" animBg="1"/>
      <p:bldP spid="54290" grpId="0"/>
      <p:bldP spid="54294" grpId="0" animBg="1"/>
      <p:bldP spid="54295" grpId="0"/>
      <p:bldP spid="542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48680"/>
            <a:ext cx="7024744" cy="638944"/>
          </a:xfrm>
        </p:spPr>
        <p:txBody>
          <a:bodyPr/>
          <a:lstStyle/>
          <a:p>
            <a:r>
              <a:rPr lang="en-US" sz="2800" b="1" u="sng" dirty="0" err="1" smtClean="0">
                <a:solidFill>
                  <a:schemeClr val="tx1"/>
                </a:solidFill>
              </a:rPr>
              <a:t>Kekuatan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Ikatan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Hidrogen</a:t>
            </a:r>
            <a:endParaRPr lang="en-US" sz="2800" b="1" u="sng" dirty="0" smtClean="0">
              <a:solidFill>
                <a:schemeClr val="tx1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238500"/>
            <a:ext cx="3124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71825"/>
            <a:ext cx="3448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 rot="10800000" flipH="1">
            <a:off x="1752600" y="4191000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rot="10800000">
            <a:off x="6781800" y="4191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2667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124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481013" y="1412776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2400" dirty="0"/>
              <a:t>Kekuatan ikatan hidrogen tidak sama. Ikatan hidrogen antara </a:t>
            </a:r>
            <a:r>
              <a:rPr lang="sv-SE" sz="2400" dirty="0">
                <a:solidFill>
                  <a:srgbClr val="C00000"/>
                </a:solidFill>
              </a:rPr>
              <a:t>O dan HO lebih kuat </a:t>
            </a:r>
            <a:r>
              <a:rPr lang="sv-SE" sz="2400" dirty="0"/>
              <a:t>dari N dan HN, karena </a:t>
            </a:r>
            <a:r>
              <a:rPr lang="sv-SE" sz="2400" dirty="0">
                <a:solidFill>
                  <a:srgbClr val="C00000"/>
                </a:solidFill>
              </a:rPr>
              <a:t>gugus OH lebih polar dari pada NH</a:t>
            </a:r>
            <a:r>
              <a:rPr lang="sv-SE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6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0920" cy="1393224"/>
          </a:xfrm>
        </p:spPr>
        <p:txBody>
          <a:bodyPr>
            <a:normAutofit fontScale="90000"/>
          </a:bodyPr>
          <a:lstStyle/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Muatan Formal beberapa Atom dan Ion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22" y="1700808"/>
            <a:ext cx="7877472" cy="4777010"/>
          </a:xfrm>
          <a:noFill/>
        </p:spPr>
      </p:pic>
    </p:spTree>
    <p:extLst>
      <p:ext uri="{BB962C8B-B14F-4D97-AF65-F5344CB8AC3E}">
        <p14:creationId xmlns:p14="http://schemas.microsoft.com/office/powerpoint/2010/main" val="13873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341" y="949120"/>
            <a:ext cx="6777317" cy="3508977"/>
          </a:xfrm>
        </p:spPr>
        <p:txBody>
          <a:bodyPr/>
          <a:lstStyle/>
          <a:p>
            <a:r>
              <a:rPr lang="sv-SE" dirty="0" smtClean="0"/>
              <a:t>Ikatan hidrogen antara dua senyawa yang berbeda. Ada lebih dari satu kemungkinan pembentukan ikatan hidrogen.</a:t>
            </a:r>
            <a:endParaRPr lang="en-US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80928"/>
            <a:ext cx="4495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Pengaruh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Ikatan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Hidrogen</a:t>
            </a:r>
            <a:r>
              <a:rPr lang="id-ID" u="sng" dirty="0" smtClean="0"/>
              <a:t/>
            </a:r>
            <a:br>
              <a:rPr lang="id-ID" u="sng" dirty="0" smtClean="0"/>
            </a:br>
            <a:endParaRPr lang="id-ID" u="sng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49941" y="1196752"/>
            <a:ext cx="7666475" cy="3508977"/>
          </a:xfrm>
        </p:spPr>
        <p:txBody>
          <a:bodyPr/>
          <a:lstStyle/>
          <a:p>
            <a:pPr eaLnBrk="1" hangingPunct="1"/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Titik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Didih</a:t>
            </a:r>
            <a:endParaRPr lang="id-ID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sz="2400" b="1" dirty="0" smtClean="0"/>
              <a:t>	</a:t>
            </a:r>
            <a:r>
              <a:rPr lang="id-ID" sz="2400" dirty="0" smtClean="0"/>
              <a:t>Senyawa dengan </a:t>
            </a:r>
            <a:r>
              <a:rPr lang="id-ID" sz="2400" b="1" dirty="0" smtClean="0">
                <a:solidFill>
                  <a:srgbClr val="FF0000"/>
                </a:solidFill>
              </a:rPr>
              <a:t>berat molekul yang sama</a:t>
            </a:r>
            <a:r>
              <a:rPr lang="id-ID" sz="2400" dirty="0" smtClean="0"/>
              <a:t>, </a:t>
            </a:r>
            <a:r>
              <a:rPr lang="id-ID" sz="2400" b="1" dirty="0" smtClean="0">
                <a:solidFill>
                  <a:srgbClr val="0070C0"/>
                </a:solidFill>
              </a:rPr>
              <a:t>titik didihnya dapat berbeda</a:t>
            </a:r>
            <a:r>
              <a:rPr lang="id-ID" sz="2400" b="1" dirty="0" smtClean="0"/>
              <a:t> </a:t>
            </a:r>
            <a:r>
              <a:rPr lang="id-ID" sz="2400" dirty="0" smtClean="0"/>
              <a:t>karena </a:t>
            </a:r>
            <a:r>
              <a:rPr lang="id-ID" sz="2400" b="1" dirty="0" smtClean="0">
                <a:solidFill>
                  <a:srgbClr val="FFC000"/>
                </a:solidFill>
              </a:rPr>
              <a:t>adanya ikatan hidrogen.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id-ID" dirty="0" smtClean="0"/>
          </a:p>
          <a:p>
            <a:pPr eaLnBrk="1" hangingPunct="1">
              <a:buFont typeface="Wingdings" pitchFamily="2" charset="2"/>
              <a:buNone/>
            </a:pPr>
            <a:endParaRPr lang="id-ID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4038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1647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505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12"/>
          <p:cNvSpPr>
            <a:spLocks noChangeShapeType="1"/>
          </p:cNvSpPr>
          <p:nvPr/>
        </p:nvSpPr>
        <p:spPr bwMode="auto">
          <a:xfrm rot="10800000" flipV="1">
            <a:off x="28956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11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4704"/>
            <a:ext cx="8382000" cy="4530725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Kelarutan</a:t>
            </a:r>
            <a:endParaRPr lang="id-ID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b="1" dirty="0" smtClean="0"/>
              <a:t>	</a:t>
            </a:r>
            <a:r>
              <a:rPr lang="id-ID" sz="2400" dirty="0" smtClean="0"/>
              <a:t>Senyawa yang </a:t>
            </a:r>
            <a:r>
              <a:rPr lang="id-ID" sz="2400" b="1" dirty="0" smtClean="0">
                <a:solidFill>
                  <a:srgbClr val="0070C0"/>
                </a:solidFill>
              </a:rPr>
              <a:t>dapat membentuk ikatan hidrogen dengan air</a:t>
            </a:r>
            <a:r>
              <a:rPr lang="id-ID" sz="2400" dirty="0" smtClean="0"/>
              <a:t>, lebih </a:t>
            </a:r>
            <a:r>
              <a:rPr lang="id-ID" sz="2400" b="1" dirty="0" smtClean="0">
                <a:solidFill>
                  <a:srgbClr val="FF0000"/>
                </a:solidFill>
              </a:rPr>
              <a:t>mudah larut dalam air.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08" y="2492896"/>
            <a:ext cx="2322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30996"/>
            <a:ext cx="241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 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Soal Latihan </a:t>
            </a:r>
            <a:r>
              <a:rPr lang="en-US" b="1" dirty="0" smtClean="0"/>
              <a:t>1.8</a:t>
            </a:r>
            <a:endParaRPr lang="id-ID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416824" cy="3508977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id-ID" dirty="0" smtClean="0"/>
              <a:t>Tunjukkan semua jenis ikatan hidrogen (bila ada) yang ditemukan dalam senyawa berikut :</a:t>
            </a:r>
          </a:p>
          <a:p>
            <a:pPr marL="68580" indent="0" eaLnBrk="1" hangingPunct="1">
              <a:buNone/>
            </a:pPr>
            <a:endParaRPr lang="id-ID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a. CH</a:t>
            </a:r>
            <a:r>
              <a:rPr lang="id-ID" baseline="-25000" dirty="0" smtClean="0"/>
              <a:t>3</a:t>
            </a:r>
            <a:r>
              <a:rPr lang="id-ID" dirty="0" smtClean="0"/>
              <a:t>CH</a:t>
            </a:r>
            <a:r>
              <a:rPr lang="id-ID" baseline="-25000" dirty="0" smtClean="0"/>
              <a:t>2</a:t>
            </a:r>
            <a:r>
              <a:rPr lang="id-ID" dirty="0" smtClean="0"/>
              <a:t>CH</a:t>
            </a:r>
            <a:r>
              <a:rPr lang="id-ID" baseline="-25000" dirty="0" smtClean="0"/>
              <a:t>2</a:t>
            </a:r>
            <a:r>
              <a:rPr lang="id-ID" dirty="0" smtClean="0"/>
              <a:t>NH</a:t>
            </a:r>
            <a:r>
              <a:rPr lang="id-ID" baseline="-25000" dirty="0" smtClean="0"/>
              <a:t>2</a:t>
            </a:r>
            <a:r>
              <a:rPr lang="id-ID" dirty="0" smtClean="0"/>
              <a:t> cair	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b. larutan CH</a:t>
            </a:r>
            <a:r>
              <a:rPr lang="id-ID" baseline="-25000" dirty="0" smtClean="0"/>
              <a:t>3</a:t>
            </a:r>
            <a:r>
              <a:rPr lang="id-ID" dirty="0" smtClean="0"/>
              <a:t>OH dalam H</a:t>
            </a:r>
            <a:r>
              <a:rPr lang="id-ID" baseline="-25000" dirty="0" smtClean="0"/>
              <a:t>2</a:t>
            </a:r>
            <a:r>
              <a:rPr lang="id-ID" dirty="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c. CH</a:t>
            </a:r>
            <a:r>
              <a:rPr lang="id-ID" baseline="-25000" dirty="0" smtClean="0"/>
              <a:t>3</a:t>
            </a:r>
            <a:r>
              <a:rPr lang="id-ID" dirty="0" smtClean="0"/>
              <a:t>CH</a:t>
            </a:r>
            <a:r>
              <a:rPr lang="id-ID" baseline="-25000" dirty="0" smtClean="0"/>
              <a:t>2</a:t>
            </a:r>
            <a:r>
              <a:rPr lang="id-ID" dirty="0" smtClean="0"/>
              <a:t>OCH</a:t>
            </a:r>
            <a:r>
              <a:rPr lang="id-ID" baseline="-25000" dirty="0" smtClean="0"/>
              <a:t>2</a:t>
            </a:r>
            <a:r>
              <a:rPr lang="id-ID" dirty="0" smtClean="0"/>
              <a:t>CH</a:t>
            </a:r>
            <a:r>
              <a:rPr lang="id-ID" baseline="-25000" dirty="0" smtClean="0"/>
              <a:t>3</a:t>
            </a:r>
            <a:r>
              <a:rPr lang="id-ID" dirty="0" smtClean="0"/>
              <a:t> cair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d. larutan CH</a:t>
            </a:r>
            <a:r>
              <a:rPr lang="id-ID" baseline="-25000" dirty="0" smtClean="0"/>
              <a:t>3</a:t>
            </a:r>
            <a:r>
              <a:rPr lang="id-ID" dirty="0" smtClean="0"/>
              <a:t>OCH</a:t>
            </a:r>
            <a:r>
              <a:rPr lang="id-ID" baseline="-25000" dirty="0" smtClean="0"/>
              <a:t>3</a:t>
            </a:r>
            <a:r>
              <a:rPr lang="id-ID" dirty="0" smtClean="0"/>
              <a:t> dalam H</a:t>
            </a:r>
            <a:r>
              <a:rPr lang="id-ID" baseline="-25000" dirty="0" smtClean="0"/>
              <a:t>2</a:t>
            </a:r>
            <a:r>
              <a:rPr lang="id-ID" dirty="0" smtClean="0"/>
              <a:t>O</a:t>
            </a:r>
          </a:p>
          <a:p>
            <a:pPr eaLnBrk="1" hangingPunct="1"/>
            <a:endParaRPr lang="id-ID" dirty="0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smtClean="0"/>
              <a:t>Teknik Kimia</a:t>
            </a:r>
            <a:r>
              <a:rPr lang="en-US" smtClean="0"/>
              <a:t>- UPN[V]Yk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7CA355-8727-4068-944F-1918F31971BD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1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79587"/>
          </a:xfrm>
        </p:spPr>
        <p:txBody>
          <a:bodyPr/>
          <a:lstStyle/>
          <a:p>
            <a:pPr eaLnBrk="1" hangingPunct="1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2.8 Ikatan Sigma dan Ikatan Pi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416824" cy="4608512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it-IT" sz="2800" b="1" dirty="0" smtClean="0">
                <a:solidFill>
                  <a:srgbClr val="00B0F0"/>
                </a:solidFill>
                <a:latin typeface="Candara" pitchFamily="34" charset="0"/>
              </a:rPr>
              <a:t>Ikatan kovalen dihasilkan </a:t>
            </a:r>
            <a:r>
              <a:rPr lang="it-IT" sz="2800" dirty="0" smtClean="0">
                <a:latin typeface="Candara" pitchFamily="34" charset="0"/>
              </a:rPr>
              <a:t>karena pembentukan orbital molekul yang terjadi </a:t>
            </a:r>
            <a:r>
              <a:rPr lang="it-IT" sz="2800" b="1" dirty="0" smtClean="0">
                <a:solidFill>
                  <a:srgbClr val="00B0F0"/>
                </a:solidFill>
                <a:latin typeface="Candara" pitchFamily="34" charset="0"/>
              </a:rPr>
              <a:t>akibat satu orbital atom bertumpang tindih </a:t>
            </a:r>
            <a:r>
              <a:rPr lang="it-IT" sz="2800" dirty="0" smtClean="0">
                <a:latin typeface="Candara" pitchFamily="34" charset="0"/>
              </a:rPr>
              <a:t>dengan orbital atom dari atom lain. </a:t>
            </a:r>
            <a:endParaRPr lang="id-ID" sz="2800" dirty="0" smtClean="0">
              <a:latin typeface="Candara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Candara" pitchFamily="34" charset="0"/>
              </a:rPr>
              <a:t>2 </a:t>
            </a:r>
            <a:r>
              <a:rPr lang="en-US" sz="2800" dirty="0" err="1" smtClean="0">
                <a:latin typeface="Candara" pitchFamily="34" charset="0"/>
              </a:rPr>
              <a:t>cara</a:t>
            </a:r>
            <a:r>
              <a:rPr lang="en-US" sz="2800" dirty="0" smtClean="0">
                <a:latin typeface="Candara" pitchFamily="34" charset="0"/>
              </a:rPr>
              <a:t> orbital atom </a:t>
            </a:r>
            <a:r>
              <a:rPr lang="en-US" sz="2800" dirty="0" err="1" smtClean="0">
                <a:latin typeface="Candara" pitchFamily="34" charset="0"/>
              </a:rPr>
              <a:t>saling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bertumpang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tindih</a:t>
            </a:r>
            <a:r>
              <a:rPr lang="en-US" sz="2800" dirty="0" smtClean="0">
                <a:latin typeface="Candara" pitchFamily="34" charset="0"/>
              </a:rPr>
              <a:t>, </a:t>
            </a:r>
            <a:r>
              <a:rPr lang="en-US" sz="2800" dirty="0" err="1" smtClean="0">
                <a:latin typeface="Candara" pitchFamily="34" charset="0"/>
              </a:rPr>
              <a:t>yaitu</a:t>
            </a:r>
            <a:r>
              <a:rPr lang="en-US" sz="2800" dirty="0" smtClean="0">
                <a:latin typeface="Candara" pitchFamily="34" charset="0"/>
              </a:rPr>
              <a:t> :</a:t>
            </a:r>
            <a:endParaRPr lang="id-ID" sz="2800" dirty="0" smtClean="0">
              <a:latin typeface="Candara" pitchFamily="34" charset="0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Tumpang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tindih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ujung-ujung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dirty="0" err="1" smtClean="0">
                <a:latin typeface="Candara" pitchFamily="34" charset="0"/>
              </a:rPr>
              <a:t>menghasilkan</a:t>
            </a:r>
            <a:r>
              <a:rPr lang="en-US" sz="2400" dirty="0" smtClean="0">
                <a:latin typeface="Candara" pitchFamily="34" charset="0"/>
              </a:rPr>
              <a:t>  orbital </a:t>
            </a:r>
            <a:r>
              <a:rPr lang="en-US" sz="2400" dirty="0" err="1" smtClean="0">
                <a:latin typeface="Candara" pitchFamily="34" charset="0"/>
              </a:rPr>
              <a:t>molekul</a:t>
            </a:r>
            <a:r>
              <a:rPr lang="en-US" sz="2400" dirty="0" smtClean="0">
                <a:latin typeface="Candara" pitchFamily="34" charset="0"/>
              </a:rPr>
              <a:t> sigma, </a:t>
            </a:r>
            <a:r>
              <a:rPr lang="en-US" sz="2400" dirty="0" err="1" smtClean="0">
                <a:latin typeface="Candara" pitchFamily="34" charset="0"/>
              </a:rPr>
              <a:t>ikatannya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id-ID" sz="2400" dirty="0" smtClean="0">
                <a:latin typeface="Candara" pitchFamily="34" charset="0"/>
              </a:rPr>
              <a:t>d</a:t>
            </a:r>
            <a:r>
              <a:rPr lang="en-US" sz="2400" dirty="0" err="1" smtClean="0">
                <a:latin typeface="Candara" pitchFamily="34" charset="0"/>
              </a:rPr>
              <a:t>isebut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ikatan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sigma (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  <a:sym typeface="Symbol"/>
              </a:rPr>
              <a:t>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). </a:t>
            </a:r>
            <a:endParaRPr lang="id-ID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Tumpang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tindih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sisi-sisi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dirty="0" err="1" smtClean="0">
                <a:latin typeface="Candara" pitchFamily="34" charset="0"/>
              </a:rPr>
              <a:t>menghasilkan</a:t>
            </a:r>
            <a:r>
              <a:rPr lang="en-US" sz="2400" dirty="0" smtClean="0">
                <a:latin typeface="Candara" pitchFamily="34" charset="0"/>
              </a:rPr>
              <a:t> orbital </a:t>
            </a:r>
            <a:r>
              <a:rPr lang="en-US" sz="2400" dirty="0" err="1" smtClean="0">
                <a:latin typeface="Candara" pitchFamily="34" charset="0"/>
              </a:rPr>
              <a:t>molekul</a:t>
            </a:r>
            <a:r>
              <a:rPr lang="en-US" sz="2400" dirty="0" smtClean="0">
                <a:latin typeface="Candara" pitchFamily="34" charset="0"/>
              </a:rPr>
              <a:t> pi (</a:t>
            </a:r>
            <a:r>
              <a:rPr lang="en-US" sz="2400" dirty="0" smtClean="0">
                <a:latin typeface="Candara" pitchFamily="34" charset="0"/>
                <a:sym typeface="Symbol"/>
              </a:rPr>
              <a:t></a:t>
            </a:r>
            <a:r>
              <a:rPr lang="en-US" sz="2400" dirty="0" smtClean="0">
                <a:latin typeface="Candara" pitchFamily="34" charset="0"/>
              </a:rPr>
              <a:t>), </a:t>
            </a:r>
            <a:r>
              <a:rPr lang="en-US" sz="2400" dirty="0" err="1" smtClean="0">
                <a:latin typeface="Candara" pitchFamily="34" charset="0"/>
              </a:rPr>
              <a:t>ikatannya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disebut</a:t>
            </a:r>
            <a:r>
              <a:rPr lang="en-US" sz="2400" dirty="0" smtClean="0">
                <a:latin typeface="Candara" pitchFamily="34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ikatan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pi (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  <a:sym typeface="Symbol"/>
              </a:rPr>
              <a:t>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).</a:t>
            </a:r>
            <a:endParaRPr lang="id-ID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3520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70187"/>
          </a:xfrm>
        </p:spPr>
        <p:txBody>
          <a:bodyPr/>
          <a:lstStyle/>
          <a:p>
            <a:r>
              <a:rPr lang="sv-SE" sz="3200" smtClean="0">
                <a:solidFill>
                  <a:schemeClr val="tx1"/>
                </a:solidFill>
                <a:latin typeface="Verdana" pitchFamily="34" charset="0"/>
              </a:rPr>
              <a:t>Pembentukan orbital molekul ikatan antara 2 atom hidrogen membentuk ikatan </a:t>
            </a:r>
            <a:r>
              <a:rPr lang="en-US" sz="3200" smtClean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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905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133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029200" y="4038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000" smtClean="0">
                <a:solidFill>
                  <a:schemeClr val="tx1"/>
                </a:solidFill>
                <a:latin typeface="Verdana" pitchFamily="34" charset="0"/>
              </a:rPr>
              <a:t>Tumpang tindih orbital s dan p serta p dan p yang menghasilkan ikatan sigma</a:t>
            </a:r>
            <a:endParaRPr lang="en-US" sz="300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286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87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1066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90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381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981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209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1905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67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0"/>
            <a:ext cx="1981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816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4800600" y="2667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5029200" y="4648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357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8" grpId="0" animBg="1"/>
      <p:bldP spid="481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2.9 Orbital Hibrida </a:t>
            </a: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Karbon (C)</a:t>
            </a:r>
            <a:endParaRPr lang="id-ID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606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Bila </a:t>
            </a:r>
            <a:r>
              <a:rPr lang="id-ID" sz="2400" b="1" dirty="0" smtClean="0">
                <a:solidFill>
                  <a:srgbClr val="C00000"/>
                </a:solidFill>
                <a:latin typeface="Candara" pitchFamily="34" charset="0"/>
              </a:rPr>
              <a:t>atom hidrogen 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menjadi bagian dari suatu molekul, maka digunakan </a:t>
            </a:r>
            <a:r>
              <a:rPr lang="id-ID" sz="2400" b="1" dirty="0" smtClean="0">
                <a:solidFill>
                  <a:srgbClr val="C00000"/>
                </a:solidFill>
                <a:latin typeface="Candara" pitchFamily="34" charset="0"/>
              </a:rPr>
              <a:t>orbital a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t</a:t>
            </a:r>
            <a:r>
              <a:rPr lang="id-ID" sz="2400" b="1" dirty="0" smtClean="0">
                <a:solidFill>
                  <a:srgbClr val="C00000"/>
                </a:solidFill>
                <a:latin typeface="Candara" pitchFamily="34" charset="0"/>
              </a:rPr>
              <a:t>om 1s 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untuk ikatan.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Karbon dengan konfigurasi 1s</a:t>
            </a:r>
            <a:r>
              <a:rPr lang="id-ID" sz="2400" baseline="30000" dirty="0" smtClean="0">
                <a:solidFill>
                  <a:schemeClr val="tx1"/>
                </a:solidFill>
                <a:latin typeface="Candara" pitchFamily="34" charset="0"/>
              </a:rPr>
              <a:t>2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 2s</a:t>
            </a:r>
            <a:r>
              <a:rPr lang="id-ID" sz="2400" baseline="30000" dirty="0" smtClean="0">
                <a:solidFill>
                  <a:schemeClr val="tx1"/>
                </a:solidFill>
                <a:latin typeface="Candara" pitchFamily="34" charset="0"/>
              </a:rPr>
              <a:t>2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 2p</a:t>
            </a:r>
            <a:r>
              <a:rPr lang="id-ID" sz="2400" baseline="30000" dirty="0" smtClean="0">
                <a:solidFill>
                  <a:schemeClr val="tx1"/>
                </a:solidFill>
                <a:latin typeface="Candara" pitchFamily="34" charset="0"/>
              </a:rPr>
              <a:t>2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 mempunyai elektron valensi </a:t>
            </a:r>
            <a:r>
              <a:rPr lang="id-ID" sz="2400" b="1" dirty="0" smtClean="0">
                <a:solidFill>
                  <a:srgbClr val="C00000"/>
                </a:solidFill>
                <a:latin typeface="Candara" pitchFamily="34" charset="0"/>
              </a:rPr>
              <a:t>4 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yang merupakan </a:t>
            </a:r>
            <a:r>
              <a:rPr lang="id-ID" sz="2400" b="1" dirty="0" smtClean="0">
                <a:solidFill>
                  <a:srgbClr val="C00000"/>
                </a:solidFill>
                <a:latin typeface="Candara" pitchFamily="34" charset="0"/>
              </a:rPr>
              <a:t>elektron ikatan.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Atom karbon tidak menggunakan keempat orbitalnya secara murni untuk ikatan, tetapi </a:t>
            </a:r>
            <a:r>
              <a:rPr lang="id-ID" sz="2400" b="1" u="sng" dirty="0" smtClean="0">
                <a:solidFill>
                  <a:srgbClr val="C00000"/>
                </a:solidFill>
                <a:latin typeface="Candara" pitchFamily="34" charset="0"/>
              </a:rPr>
              <a:t>bercampur (hibridisasi)</a:t>
            </a:r>
            <a:r>
              <a:rPr lang="id-ID" sz="2400" dirty="0" smtClean="0">
                <a:solidFill>
                  <a:schemeClr val="tx1"/>
                </a:solidFill>
                <a:latin typeface="Candara" pitchFamily="34" charset="0"/>
              </a:rPr>
              <a:t> menurut satu dari tiga cara berikut: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dirty="0" smtClean="0"/>
              <a:t>hibridisasi sp</a:t>
            </a:r>
            <a:r>
              <a:rPr lang="id-ID" baseline="30000" dirty="0" smtClean="0"/>
              <a:t>3</a:t>
            </a:r>
            <a:endParaRPr lang="id-ID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d-ID" dirty="0" smtClean="0"/>
              <a:t>hibridisasi sp</a:t>
            </a:r>
            <a:r>
              <a:rPr lang="id-ID" baseline="30000" dirty="0" smtClean="0"/>
              <a:t>2</a:t>
            </a:r>
            <a:endParaRPr lang="id-ID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d-ID" dirty="0" smtClean="0"/>
              <a:t>hibridisasi sp</a:t>
            </a:r>
          </a:p>
          <a:p>
            <a:pPr eaLnBrk="1" hangingPunct="1"/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8146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028" y="8492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sv-SE" sz="3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sv-SE" sz="2800" dirty="0" smtClean="0">
                <a:solidFill>
                  <a:schemeClr val="tx1"/>
                </a:solidFill>
                <a:latin typeface="Verdana" pitchFamily="34" charset="0"/>
              </a:rPr>
              <a:t>hibridisasi sp</a:t>
            </a:r>
            <a:r>
              <a:rPr lang="sv-SE" sz="2800" baseline="30000" dirty="0" smtClean="0">
                <a:solidFill>
                  <a:schemeClr val="tx1"/>
                </a:solidFill>
                <a:latin typeface="Verdana" pitchFamily="34" charset="0"/>
              </a:rPr>
              <a:t>3</a:t>
            </a:r>
            <a:r>
              <a:rPr lang="sv-SE" sz="2800" dirty="0" smtClean="0">
                <a:solidFill>
                  <a:schemeClr val="tx1"/>
                </a:solidFill>
                <a:latin typeface="Verdana" pitchFamily="34" charset="0"/>
              </a:rPr>
              <a:t>, digunakan untuk membentuk 4 ikatan tunggal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7467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4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>
            <a:normAutofit fontScale="90000"/>
          </a:bodyPr>
          <a:lstStyle/>
          <a:p>
            <a:pPr marL="406400" indent="-406400"/>
            <a:r>
              <a:rPr lang="sv-SE" sz="320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sv-SE" sz="320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sv-SE" sz="2800" smtClean="0">
                <a:solidFill>
                  <a:schemeClr val="tx1"/>
                </a:solidFill>
                <a:latin typeface="Verdana" pitchFamily="34" charset="0"/>
              </a:rPr>
              <a:t>hibridisasi sp</a:t>
            </a:r>
            <a:r>
              <a:rPr lang="sv-SE" sz="2800" baseline="3000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sv-SE" sz="2800" smtClean="0">
                <a:solidFill>
                  <a:schemeClr val="tx1"/>
                </a:solidFill>
                <a:latin typeface="Verdana" pitchFamily="34" charset="0"/>
              </a:rPr>
              <a:t>, untuk membentuk ikatan rangkap</a:t>
            </a:r>
            <a:endParaRPr lang="en-US" sz="28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300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000"/>
              <a:t>Teknik Kimia</a:t>
            </a:r>
            <a:r>
              <a:rPr lang="en-US" sz="1000"/>
              <a:t>- UPN[V]Yk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3657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026" y="404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 </a:t>
            </a:r>
            <a: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34" y="1052736"/>
            <a:ext cx="7869782" cy="4392488"/>
          </a:xfrm>
        </p:spPr>
        <p:txBody>
          <a:bodyPr/>
          <a:lstStyle/>
          <a:p>
            <a:pPr marL="68580" indent="0">
              <a:buNone/>
            </a:pPr>
            <a:r>
              <a:rPr lang="it-IT" dirty="0"/>
              <a:t>Pada atom mana terdapat muatan formal dalam ion hidroksida (OH</a:t>
            </a:r>
            <a:r>
              <a:rPr lang="it-IT" baseline="30000" dirty="0"/>
              <a:t>-</a:t>
            </a:r>
            <a:r>
              <a:rPr lang="it-IT" dirty="0"/>
              <a:t>)?</a:t>
            </a:r>
            <a:endParaRPr lang="id-ID" dirty="0"/>
          </a:p>
          <a:p>
            <a:pPr marL="68580" indent="0">
              <a:buNone/>
            </a:pPr>
            <a:endParaRPr lang="id-ID" i="1" dirty="0" smtClean="0"/>
          </a:p>
          <a:p>
            <a:pPr marL="68580" indent="0">
              <a:buNone/>
            </a:pPr>
            <a:r>
              <a:rPr lang="it-IT" i="1" dirty="0" smtClean="0"/>
              <a:t>Penyelesaian </a:t>
            </a:r>
            <a:r>
              <a:rPr lang="id-ID" i="1" dirty="0" smtClean="0"/>
              <a:t>:</a:t>
            </a:r>
          </a:p>
          <a:p>
            <a:pPr marL="6858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040854" cy="306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246187"/>
          </a:xfrm>
        </p:spPr>
        <p:txBody>
          <a:bodyPr>
            <a:normAutofit fontScale="90000"/>
          </a:bodyPr>
          <a:lstStyle/>
          <a:p>
            <a:pPr marL="347663" indent="-347663"/>
            <a:r>
              <a:rPr lang="sv-SE" sz="320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sv-SE" sz="320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sv-SE" sz="2800" smtClean="0">
                <a:solidFill>
                  <a:schemeClr val="tx1"/>
                </a:solidFill>
                <a:latin typeface="Verdana" pitchFamily="34" charset="0"/>
              </a:rPr>
              <a:t>hibridisasi sp, untuk membetuk ikatan ganda tiga atau ikatan rangkap terakumulasi.</a:t>
            </a:r>
            <a:endParaRPr lang="en-US" sz="28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/>
          </a:p>
        </p:txBody>
      </p:sp>
      <p:sp>
        <p:nvSpPr>
          <p:cNvPr id="5632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000"/>
              <a:t>Teknik Kimia</a:t>
            </a:r>
            <a:r>
              <a:rPr lang="en-US" sz="1000"/>
              <a:t>- UPN[V]Yk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8238"/>
            <a:ext cx="73914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07" y="-243408"/>
            <a:ext cx="2792153" cy="782960"/>
          </a:xfrm>
        </p:spPr>
        <p:txBody>
          <a:bodyPr>
            <a:noAutofit/>
          </a:bodyPr>
          <a:lstStyle/>
          <a:p>
            <a:pPr marL="838200" indent="-838200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Hibridisasi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650875"/>
            <a:ext cx="8229600" cy="4683125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Pembentukan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orbital sp</a:t>
            </a:r>
            <a:r>
              <a:rPr lang="en-US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124200"/>
            <a:ext cx="22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124200"/>
            <a:ext cx="2362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200400"/>
            <a:ext cx="2133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4290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76463"/>
            <a:ext cx="3048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514600"/>
            <a:ext cx="1752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514600"/>
            <a:ext cx="23622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103563" y="4038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124200"/>
            <a:ext cx="250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5999163" y="4038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3200400"/>
            <a:ext cx="401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64911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v-SE" b="1" dirty="0" smtClean="0">
                <a:latin typeface="Candara" pitchFamily="34" charset="0"/>
              </a:rPr>
              <a:t>orbital hibrida sp</a:t>
            </a:r>
            <a:r>
              <a:rPr lang="sv-SE" b="1" baseline="30000" dirty="0" smtClean="0">
                <a:latin typeface="Candara" pitchFamily="34" charset="0"/>
              </a:rPr>
              <a:t>3</a:t>
            </a:r>
            <a:r>
              <a:rPr lang="sv-SE" b="1" dirty="0" smtClean="0">
                <a:latin typeface="Candara" pitchFamily="34" charset="0"/>
              </a:rPr>
              <a:t> atom karbon</a:t>
            </a:r>
            <a:r>
              <a:rPr lang="en-US" b="1" dirty="0" smtClean="0">
                <a:latin typeface="Candara" pitchFamily="34" charset="0"/>
              </a:rPr>
              <a:t> 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1907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3591"/>
            <a:ext cx="2523728" cy="2458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11701"/>
            <a:ext cx="2160984" cy="2741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808" y="1052736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800" dirty="0" smtClean="0">
                <a:latin typeface="Candara" pitchFamily="34" charset="0"/>
                <a:cs typeface="Arial" pitchFamily="34" charset="0"/>
              </a:rPr>
              <a:t>Pembentukan Ikatan sigma dalam molekul metana (CH4)</a:t>
            </a:r>
            <a:r>
              <a:rPr lang="en-US" sz="2800" dirty="0" smtClean="0"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711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505200" y="4038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2879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07711"/>
            <a:ext cx="6777317" cy="11651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800" dirty="0" smtClean="0">
                <a:latin typeface="Candara" pitchFamily="34" charset="0"/>
              </a:rPr>
              <a:t>B</a:t>
            </a:r>
            <a:r>
              <a:rPr lang="sv-SE" sz="2800" dirty="0" smtClean="0">
                <a:latin typeface="Candara" pitchFamily="34" charset="0"/>
              </a:rPr>
              <a:t>eberapa cara untuk menggambarkan metana</a:t>
            </a:r>
            <a:r>
              <a:rPr lang="en-US" sz="2800" dirty="0" smtClean="0">
                <a:latin typeface="Candara" pitchFamily="34" charset="0"/>
              </a:rPr>
              <a:t>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854200" cy="198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1843088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209800"/>
            <a:ext cx="1820862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335213" cy="320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760111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800" dirty="0" smtClean="0">
                <a:latin typeface="Candara" pitchFamily="34" charset="0"/>
              </a:rPr>
              <a:t>Pembentukan Ikatan sigma sp</a:t>
            </a:r>
            <a:r>
              <a:rPr lang="sv-SE" sz="2800" baseline="30000" dirty="0" smtClean="0">
                <a:latin typeface="Candara" pitchFamily="34" charset="0"/>
              </a:rPr>
              <a:t>3</a:t>
            </a:r>
            <a:r>
              <a:rPr lang="sv-SE" sz="2800" dirty="0" smtClean="0">
                <a:latin typeface="Candara" pitchFamily="34" charset="0"/>
              </a:rPr>
              <a:t>-sp</a:t>
            </a:r>
            <a:r>
              <a:rPr lang="sv-SE" sz="2800" baseline="30000" dirty="0" smtClean="0">
                <a:latin typeface="Candara" pitchFamily="34" charset="0"/>
              </a:rPr>
              <a:t>3</a:t>
            </a:r>
            <a:r>
              <a:rPr lang="sv-SE" sz="2800" dirty="0" smtClean="0">
                <a:latin typeface="Candara" pitchFamily="34" charset="0"/>
              </a:rPr>
              <a:t> dalam molekul etana (CH</a:t>
            </a:r>
            <a:r>
              <a:rPr lang="sv-SE" sz="2800" baseline="-25000" dirty="0" smtClean="0">
                <a:latin typeface="Candara" pitchFamily="34" charset="0"/>
              </a:rPr>
              <a:t>3</a:t>
            </a:r>
            <a:r>
              <a:rPr lang="sv-SE" sz="2800" dirty="0" smtClean="0">
                <a:latin typeface="Candara" pitchFamily="34" charset="0"/>
              </a:rPr>
              <a:t>CH</a:t>
            </a:r>
            <a:r>
              <a:rPr lang="sv-SE" sz="2800" baseline="-25000" dirty="0" smtClean="0">
                <a:latin typeface="Candara" pitchFamily="34" charset="0"/>
              </a:rPr>
              <a:t>3</a:t>
            </a:r>
            <a:r>
              <a:rPr lang="sv-SE" sz="2800" dirty="0" smtClean="0">
                <a:latin typeface="Candara" pitchFamily="34" charset="0"/>
              </a:rPr>
              <a:t>)</a:t>
            </a:r>
            <a:r>
              <a:rPr lang="en-US" sz="2800" dirty="0" smtClean="0">
                <a:latin typeface="Candara" pitchFamily="34" charset="0"/>
              </a:rPr>
              <a:t> 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1719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31242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419600" y="3886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36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760111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800" dirty="0" smtClean="0">
                <a:latin typeface="Candara" pitchFamily="34" charset="0"/>
              </a:rPr>
              <a:t>Beberapa macam cara untuk menggambarkan etana</a:t>
            </a:r>
            <a:r>
              <a:rPr lang="en-US" sz="2800" dirty="0" smtClean="0">
                <a:latin typeface="Candara" pitchFamily="34" charset="0"/>
              </a:rPr>
              <a:t> 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3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0"/>
            <a:ext cx="2602632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Contoh soal </a:t>
            </a:r>
            <a:r>
              <a:rPr lang="id-ID" sz="6600" dirty="0" smtClean="0">
                <a:solidFill>
                  <a:schemeClr val="tx1"/>
                </a:solidFill>
              </a:rPr>
              <a:t/>
            </a:r>
            <a:br>
              <a:rPr lang="id-ID" sz="6600" dirty="0" smtClean="0">
                <a:solidFill>
                  <a:schemeClr val="tx1"/>
                </a:solidFill>
              </a:rPr>
            </a:br>
            <a:endParaRPr lang="id-ID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5576" y="1391600"/>
            <a:ext cx="7488832" cy="4628200"/>
          </a:xfrm>
        </p:spPr>
        <p:txBody>
          <a:bodyPr/>
          <a:lstStyle/>
          <a:p>
            <a:pPr algn="just" eaLnBrk="1" hangingPunct="1"/>
            <a:r>
              <a:rPr lang="id-ID" dirty="0" smtClean="0">
                <a:latin typeface="Arial" pitchFamily="34" charset="0"/>
                <a:cs typeface="Arial" pitchFamily="34" charset="0"/>
              </a:rPr>
              <a:t>Berikan rumus struktur lengkap (yang menunjukkan semua atom dan ikatan) untuk propana. Jenis orbital apa yang tumpang tindih membentuk masing-masing ikatan?</a:t>
            </a:r>
          </a:p>
          <a:p>
            <a:pPr marL="68580" indent="0" eaLnBrk="1" hangingPunct="1">
              <a:buNone/>
            </a:pPr>
            <a:endParaRPr lang="id-ID" dirty="0" smtClean="0"/>
          </a:p>
          <a:p>
            <a:pPr eaLnBrk="1" hangingPunct="1"/>
            <a:r>
              <a:rPr lang="id-ID" b="1" i="1" u="sng" dirty="0" smtClean="0"/>
              <a:t>Penyelesaian</a:t>
            </a:r>
            <a:endParaRPr lang="id-ID" b="1" u="sng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71600" y="3950277"/>
            <a:ext cx="5867400" cy="1524000"/>
            <a:chOff x="4041" y="14723"/>
            <a:chExt cx="4395" cy="1320"/>
          </a:xfrm>
        </p:grpSpPr>
        <p:pic>
          <p:nvPicPr>
            <p:cNvPr id="634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14858"/>
              <a:ext cx="1935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" y="14723"/>
              <a:ext cx="2835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-171400"/>
            <a:ext cx="4699248" cy="710952"/>
          </a:xfrm>
        </p:spPr>
        <p:txBody>
          <a:bodyPr>
            <a:normAutofit/>
          </a:bodyPr>
          <a:lstStyle/>
          <a:p>
            <a:pPr marL="838200" indent="-838200"/>
            <a: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Hibridisasi sp</a:t>
            </a:r>
            <a:r>
              <a:rPr lang="id-ID" sz="36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7"/>
            <a:ext cx="8229600" cy="4683125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Masing-masing orbital sp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mempunyai bentuk yang sama seperti orbital sp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dan mengandung satu elektron yang dapat digunakan untuk ikatan. </a:t>
            </a:r>
          </a:p>
          <a:p>
            <a:endParaRPr lang="en-US" dirty="0" smtClean="0"/>
          </a:p>
        </p:txBody>
      </p:sp>
      <p:sp>
        <p:nvSpPr>
          <p:cNvPr id="64516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000"/>
              <a:t>Teknik Kimia</a:t>
            </a:r>
            <a:r>
              <a:rPr lang="en-US" sz="1000"/>
              <a:t>- UPN[V]Yk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22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362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133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28956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810000"/>
            <a:ext cx="250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5791200" y="4724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401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286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Karbon dalam keadaan hibridisasi sp</a:t>
            </a:r>
            <a:r>
              <a:rPr lang="sv-SE" baseline="30000" smtClean="0"/>
              <a:t>2</a:t>
            </a:r>
            <a:r>
              <a:rPr lang="en-US" smtClean="0"/>
              <a:t> 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1534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8229600" cy="468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Karbon dalam keadaan hibridisasi sp2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0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114300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Soal Latihan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344816" cy="3508977"/>
          </a:xfrm>
        </p:spPr>
        <p:txBody>
          <a:bodyPr/>
          <a:lstStyle/>
          <a:p>
            <a:pPr marL="68580" indent="0">
              <a:buNone/>
            </a:pPr>
            <a:r>
              <a:rPr lang="it-IT" dirty="0"/>
              <a:t>Hitung muatan formal pada setiap atom dalam senyawa berikut ini</a:t>
            </a:r>
            <a:r>
              <a:rPr lang="id-ID" dirty="0"/>
              <a:t> :</a:t>
            </a:r>
          </a:p>
          <a:p>
            <a:pPr lvl="1"/>
            <a:r>
              <a:rPr lang="it-IT" dirty="0"/>
              <a:t>amonia 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endParaRPr lang="id-ID" dirty="0"/>
          </a:p>
          <a:p>
            <a:pPr lvl="1"/>
            <a:r>
              <a:rPr lang="it-IT" dirty="0"/>
              <a:t>ion amonium (NH</a:t>
            </a:r>
            <a:r>
              <a:rPr lang="it-IT" baseline="-25000" dirty="0"/>
              <a:t>4</a:t>
            </a:r>
            <a:r>
              <a:rPr lang="it-IT" dirty="0"/>
              <a:t>)</a:t>
            </a:r>
            <a:r>
              <a:rPr lang="it-IT" baseline="30000" dirty="0"/>
              <a:t>+</a:t>
            </a:r>
            <a:r>
              <a:rPr lang="it-IT" dirty="0"/>
              <a:t> </a:t>
            </a:r>
            <a:endParaRPr lang="id-ID" dirty="0"/>
          </a:p>
          <a:p>
            <a:pPr lvl="1"/>
            <a:r>
              <a:rPr lang="it-IT" dirty="0"/>
              <a:t>ion nitronium (NO</a:t>
            </a:r>
            <a:r>
              <a:rPr lang="it-IT" baseline="-25000" dirty="0"/>
              <a:t>2</a:t>
            </a:r>
            <a:r>
              <a:rPr lang="it-IT" dirty="0"/>
              <a:t>)</a:t>
            </a:r>
            <a:r>
              <a:rPr lang="it-IT" baseline="30000" dirty="0"/>
              <a:t>+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311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v-SE" dirty="0" smtClean="0"/>
              <a:t>Pembentukan ikatan sigma sp</a:t>
            </a:r>
            <a:r>
              <a:rPr lang="sv-SE" baseline="30000" dirty="0" smtClean="0"/>
              <a:t>2</a:t>
            </a:r>
            <a:r>
              <a:rPr lang="sv-SE" dirty="0" smtClean="0"/>
              <a:t>-sp</a:t>
            </a:r>
            <a:r>
              <a:rPr lang="sv-SE" baseline="30000" dirty="0" smtClean="0"/>
              <a:t>2</a:t>
            </a:r>
            <a:r>
              <a:rPr lang="sv-SE" dirty="0" smtClean="0"/>
              <a:t> dan ikatan pi p-p dalam molekul etena</a:t>
            </a:r>
            <a:endParaRPr lang="en-US" dirty="0" smtClean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0386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200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419600" y="3886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7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2818656" cy="836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Contoh soal </a:t>
            </a:r>
            <a:r>
              <a:rPr lang="id-ID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30725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Jenis tumpang tindih apa yang terdapat dalam setiap ikatan CH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CH=CH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68580" indent="0" eaLnBrk="1" hangingPunct="1">
              <a:buNone/>
            </a:pPr>
            <a:endParaRPr lang="id-ID" dirty="0" smtClean="0"/>
          </a:p>
          <a:p>
            <a:pPr marL="68580" indent="0" eaLnBrk="1" hangingPunct="1">
              <a:buNone/>
            </a:pPr>
            <a:r>
              <a:rPr lang="id-ID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Penyelesaian:</a:t>
            </a:r>
            <a:endParaRPr lang="id-ID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id-ID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81143"/>
            <a:ext cx="4608512" cy="37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4402832" cy="720080"/>
          </a:xfrm>
        </p:spPr>
        <p:txBody>
          <a:bodyPr>
            <a:noAutofit/>
          </a:bodyPr>
          <a:lstStyle/>
          <a:p>
            <a:pPr eaLnBrk="1" hangingPunct="1"/>
            <a:r>
              <a:rPr lang="id-ID" sz="4400" b="1" dirty="0" smtClean="0">
                <a:solidFill>
                  <a:schemeClr val="tx1"/>
                </a:solidFill>
              </a:rPr>
              <a:t>Soal latihan </a:t>
            </a:r>
            <a:r>
              <a:rPr lang="id-ID" sz="4400" dirty="0" smtClean="0">
                <a:solidFill>
                  <a:schemeClr val="tx1"/>
                </a:solidFill>
              </a:rPr>
              <a:t/>
            </a:r>
            <a:br>
              <a:rPr lang="id-ID" sz="4400" dirty="0" smtClean="0">
                <a:solidFill>
                  <a:schemeClr val="tx1"/>
                </a:solidFill>
              </a:rPr>
            </a:br>
            <a:endParaRPr lang="id-ID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272808" cy="4248472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Tulis rumus struktur lengkap untuk masing-masing senyawa berikut. Jenis orbital apa yang tumpang tindih membentuk masing-masing ikatan?</a:t>
            </a:r>
          </a:p>
          <a:p>
            <a:pPr marL="365760" lvl="1" indent="0" eaLnBrk="1" hangingPunct="1">
              <a:buNone/>
              <a:defRPr/>
            </a:pPr>
            <a:r>
              <a:rPr lang="id-ID" dirty="0" smtClean="0">
                <a:ea typeface="+mn-ea"/>
                <a:cs typeface="+mn-cs"/>
              </a:rPr>
              <a:t>a. (CH</a:t>
            </a:r>
            <a:r>
              <a:rPr lang="id-ID" baseline="-25000" dirty="0" smtClean="0">
                <a:ea typeface="+mn-ea"/>
                <a:cs typeface="+mn-cs"/>
              </a:rPr>
              <a:t>3</a:t>
            </a:r>
            <a:r>
              <a:rPr lang="id-ID" dirty="0" smtClean="0">
                <a:ea typeface="+mn-ea"/>
                <a:cs typeface="+mn-cs"/>
              </a:rPr>
              <a:t>)</a:t>
            </a:r>
            <a:r>
              <a:rPr lang="id-ID" baseline="-25000" dirty="0" smtClean="0">
                <a:ea typeface="+mn-ea"/>
                <a:cs typeface="+mn-cs"/>
              </a:rPr>
              <a:t>3</a:t>
            </a:r>
            <a:r>
              <a:rPr lang="id-ID" dirty="0" smtClean="0">
                <a:ea typeface="+mn-ea"/>
                <a:cs typeface="+mn-cs"/>
              </a:rPr>
              <a:t>CH	    </a:t>
            </a:r>
          </a:p>
          <a:p>
            <a:pPr marL="365760" lvl="1" indent="0" eaLnBrk="1" hangingPunct="1">
              <a:buNone/>
              <a:defRPr/>
            </a:pPr>
            <a:r>
              <a:rPr lang="id-ID" dirty="0" smtClean="0">
                <a:ea typeface="+mn-ea"/>
                <a:cs typeface="+mn-cs"/>
              </a:rPr>
              <a:t>b.CH</a:t>
            </a:r>
            <a:r>
              <a:rPr lang="id-ID" baseline="-25000" dirty="0" smtClean="0">
                <a:ea typeface="+mn-ea"/>
                <a:cs typeface="+mn-cs"/>
              </a:rPr>
              <a:t>2</a:t>
            </a:r>
            <a:r>
              <a:rPr lang="id-ID" dirty="0" smtClean="0">
                <a:ea typeface="+mn-ea"/>
                <a:cs typeface="+mn-cs"/>
              </a:rPr>
              <a:t>=C(CH</a:t>
            </a:r>
            <a:r>
              <a:rPr lang="id-ID" baseline="-25000" dirty="0" smtClean="0">
                <a:ea typeface="+mn-ea"/>
                <a:cs typeface="+mn-cs"/>
              </a:rPr>
              <a:t>3</a:t>
            </a:r>
            <a:r>
              <a:rPr lang="id-ID" dirty="0" smtClean="0">
                <a:ea typeface="+mn-ea"/>
                <a:cs typeface="+mn-cs"/>
              </a:rPr>
              <a:t>)</a:t>
            </a:r>
            <a:r>
              <a:rPr lang="id-ID" baseline="-25000" dirty="0" smtClean="0">
                <a:ea typeface="+mn-ea"/>
                <a:cs typeface="+mn-cs"/>
              </a:rPr>
              <a:t>2</a:t>
            </a:r>
            <a:r>
              <a:rPr lang="id-ID" dirty="0" smtClean="0">
                <a:ea typeface="+mn-ea"/>
                <a:cs typeface="+mn-cs"/>
              </a:rPr>
              <a:t> 	</a:t>
            </a:r>
          </a:p>
          <a:p>
            <a:pPr marL="365760" lvl="1" indent="0" eaLnBrk="1" hangingPunct="1">
              <a:buNone/>
              <a:defRPr/>
            </a:pPr>
            <a:r>
              <a:rPr lang="id-ID" dirty="0" smtClean="0">
                <a:ea typeface="+mn-ea"/>
                <a:cs typeface="+mn-cs"/>
              </a:rPr>
              <a:t>c. CH</a:t>
            </a:r>
            <a:r>
              <a:rPr lang="id-ID" baseline="-25000" dirty="0" smtClean="0">
                <a:ea typeface="+mn-ea"/>
                <a:cs typeface="+mn-cs"/>
              </a:rPr>
              <a:t>2</a:t>
            </a:r>
            <a:r>
              <a:rPr lang="id-ID" dirty="0" smtClean="0">
                <a:ea typeface="+mn-ea"/>
                <a:cs typeface="+mn-cs"/>
              </a:rPr>
              <a:t>=CHCH=CH</a:t>
            </a:r>
            <a:r>
              <a:rPr lang="id-ID" baseline="-25000" dirty="0" smtClean="0">
                <a:ea typeface="+mn-ea"/>
                <a:cs typeface="+mn-cs"/>
              </a:rPr>
              <a:t>2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761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57986" y="-184026"/>
            <a:ext cx="2952328" cy="710952"/>
          </a:xfrm>
        </p:spPr>
        <p:txBody>
          <a:bodyPr>
            <a:normAutofit/>
          </a:bodyPr>
          <a:lstStyle/>
          <a:p>
            <a:pPr marL="838200" indent="-838200"/>
            <a:r>
              <a:rPr lang="id-ID" sz="3200" b="1" dirty="0" smtClean="0">
                <a:solidFill>
                  <a:srgbClr val="FFFF00"/>
                </a:solidFill>
              </a:rPr>
              <a:t>Hibridisasi sp</a:t>
            </a:r>
            <a:endParaRPr lang="en-US" sz="3200" b="1" baseline="30000" dirty="0" smtClean="0">
              <a:solidFill>
                <a:srgbClr val="FFFF00"/>
              </a:solidFill>
            </a:endParaRP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7436" y="1325562"/>
            <a:ext cx="8229600" cy="4683125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orbital 2p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terhibridisasi</a:t>
            </a:r>
            <a:r>
              <a:rPr lang="en-US" dirty="0" smtClean="0"/>
              <a:t>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 smtClean="0"/>
          </a:p>
        </p:txBody>
      </p:sp>
      <p:pic>
        <p:nvPicPr>
          <p:cNvPr id="6656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22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362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133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Line 1032"/>
          <p:cNvSpPr>
            <a:spLocks noChangeShapeType="1"/>
          </p:cNvSpPr>
          <p:nvPr/>
        </p:nvSpPr>
        <p:spPr bwMode="auto">
          <a:xfrm>
            <a:off x="28956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66569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50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Line 1034"/>
          <p:cNvSpPr>
            <a:spLocks noChangeShapeType="1"/>
          </p:cNvSpPr>
          <p:nvPr/>
        </p:nvSpPr>
        <p:spPr bwMode="auto">
          <a:xfrm>
            <a:off x="5791200" y="4038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66571" name="Picture 10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401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0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err="1" smtClean="0">
                <a:latin typeface="Candara" pitchFamily="34" charset="0"/>
              </a:rPr>
              <a:t>Karbon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dalam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keadaan</a:t>
            </a:r>
            <a:r>
              <a:rPr lang="en-US" sz="2800" dirty="0" smtClean="0">
                <a:latin typeface="Candara" pitchFamily="34" charset="0"/>
              </a:rPr>
              <a:t> orbital </a:t>
            </a:r>
            <a:r>
              <a:rPr lang="en-US" sz="2800" dirty="0" err="1" smtClean="0">
                <a:latin typeface="Candara" pitchFamily="34" charset="0"/>
              </a:rPr>
              <a:t>sp</a:t>
            </a:r>
            <a:r>
              <a:rPr lang="en-US" sz="2800" dirty="0" smtClean="0">
                <a:latin typeface="Candara" pitchFamily="34" charset="0"/>
              </a:rPr>
              <a:t> 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862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419600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633" y="76470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v-SE" dirty="0" smtClean="0"/>
              <a:t>Ikatan dalam asetilena</a:t>
            </a:r>
            <a:r>
              <a:rPr lang="en-US" dirty="0" smtClean="0"/>
              <a:t> 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64704"/>
            <a:ext cx="213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438400" cy="259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4384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895600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5273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v-SE" dirty="0" smtClean="0"/>
              <a:t>Beberapa contoh senyawa yang mengandung ikatan ganda tiga.</a:t>
            </a:r>
            <a:endParaRPr lang="en-US" dirty="0" smtClean="0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92896"/>
            <a:ext cx="7391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6600" b="1" dirty="0" smtClean="0">
                <a:solidFill>
                  <a:schemeClr val="tx1"/>
                </a:solidFill>
              </a:rPr>
              <a:t>Soal latihan </a:t>
            </a:r>
            <a:r>
              <a:rPr lang="id-ID" sz="6600" dirty="0" smtClean="0">
                <a:solidFill>
                  <a:schemeClr val="tx1"/>
                </a:solidFill>
              </a:rPr>
              <a:t/>
            </a:r>
            <a:br>
              <a:rPr lang="id-ID" sz="6600" dirty="0" smtClean="0">
                <a:solidFill>
                  <a:schemeClr val="tx1"/>
                </a:solidFill>
              </a:rPr>
            </a:br>
            <a:endParaRPr lang="id-ID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6777317" cy="3508977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id-ID" dirty="0" smtClean="0"/>
              <a:t>Jenis tumpang tindih apa yang ada dalam masing-masing ikatan karbon-karbon dari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id-ID" dirty="0" smtClean="0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smtClean="0"/>
              <a:t>Teknik Kimia</a:t>
            </a:r>
            <a:r>
              <a:rPr lang="en-US" smtClean="0"/>
              <a:t>- UPN[V]Yk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6942254-C6B7-4044-BEAB-F7C7E7160021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6" y="2374900"/>
            <a:ext cx="274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7024744" cy="1143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2.10 Orbital Hibrida Nitrogen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005"/>
            <a:ext cx="8229600" cy="4683125"/>
          </a:xfrm>
        </p:spPr>
        <p:txBody>
          <a:bodyPr/>
          <a:lstStyle/>
          <a:p>
            <a:r>
              <a:rPr lang="id-ID" dirty="0" smtClean="0"/>
              <a:t>Secara elektronika nitrogen sama dengan karbon, dan orbital atom dari nitrogen berhibridisasi menurut cara yang sangat bersamaan dengan karbon.</a:t>
            </a:r>
            <a:endParaRPr lang="en-US" dirty="0" smtClean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2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352800" y="4419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81400"/>
            <a:ext cx="401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438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6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800" dirty="0" smtClean="0">
                <a:latin typeface="Arial" pitchFamily="34" charset="0"/>
                <a:cs typeface="Arial" pitchFamily="34" charset="0"/>
              </a:rPr>
              <a:t>Ikatan dalam amonia dan dua amina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88840"/>
            <a:ext cx="84582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262626"/>
                </a:solidFill>
              </a:rPr>
              <a:t>Rumus struktur termampatkan:</a:t>
            </a:r>
            <a:r>
              <a:rPr lang="it-IT" dirty="0">
                <a:solidFill>
                  <a:srgbClr val="262626"/>
                </a:solidFill>
              </a:rPr>
              <a:t> </a:t>
            </a:r>
            <a:br>
              <a:rPr lang="it-IT" dirty="0">
                <a:solidFill>
                  <a:srgbClr val="262626"/>
                </a:solidFill>
              </a:rPr>
            </a:br>
            <a:endParaRPr lang="id-ID" dirty="0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1078604" y="1628800"/>
            <a:ext cx="677731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68580" indent="0">
              <a:spcBef>
                <a:spcPct val="50000"/>
              </a:spcBef>
              <a:buNone/>
            </a:pPr>
            <a:r>
              <a:rPr lang="it-IT" sz="2400" b="1" dirty="0">
                <a:solidFill>
                  <a:srgbClr val="262626"/>
                </a:solidFill>
              </a:rPr>
              <a:t>rumus struktur termampatkan:</a:t>
            </a:r>
            <a:r>
              <a:rPr lang="it-IT" sz="2400" dirty="0">
                <a:solidFill>
                  <a:srgbClr val="262626"/>
                </a:solidFill>
              </a:rPr>
              <a:t> </a:t>
            </a:r>
            <a:endParaRPr lang="id-ID" sz="2400" dirty="0" smtClean="0">
              <a:solidFill>
                <a:srgbClr val="262626"/>
              </a:solidFill>
            </a:endParaRPr>
          </a:p>
          <a:p>
            <a:pPr marL="68580" indent="0">
              <a:spcBef>
                <a:spcPct val="5000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a. </a:t>
            </a:r>
            <a:r>
              <a:rPr lang="it-IT" sz="2400" dirty="0" smtClean="0">
                <a:solidFill>
                  <a:srgbClr val="0070C0"/>
                </a:solidFill>
              </a:rPr>
              <a:t>ikatan </a:t>
            </a:r>
            <a:r>
              <a:rPr lang="it-IT" sz="2400" dirty="0">
                <a:solidFill>
                  <a:srgbClr val="0070C0"/>
                </a:solidFill>
              </a:rPr>
              <a:t>tidak </a:t>
            </a:r>
            <a:r>
              <a:rPr lang="it-IT" sz="2400" dirty="0" smtClean="0">
                <a:solidFill>
                  <a:srgbClr val="0070C0"/>
                </a:solidFill>
              </a:rPr>
              <a:t>ditunjukkan</a:t>
            </a:r>
            <a:endParaRPr lang="id-ID" sz="2400" dirty="0" smtClean="0">
              <a:solidFill>
                <a:srgbClr val="0070C0"/>
              </a:solidFill>
            </a:endParaRPr>
          </a:p>
          <a:p>
            <a:pPr marL="68580" indent="0">
              <a:spcBef>
                <a:spcPct val="5000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b. </a:t>
            </a:r>
            <a:r>
              <a:rPr lang="it-IT" sz="2400" dirty="0" smtClean="0">
                <a:solidFill>
                  <a:srgbClr val="0070C0"/>
                </a:solidFill>
              </a:rPr>
              <a:t>atom </a:t>
            </a:r>
            <a:r>
              <a:rPr lang="it-IT" sz="2400" dirty="0">
                <a:solidFill>
                  <a:srgbClr val="0070C0"/>
                </a:solidFill>
              </a:rPr>
              <a:t>yang sama jenisnya yang terikat pada  	atom yang sama digabungkan menjadi satu</a:t>
            </a:r>
            <a:r>
              <a:rPr lang="it-IT" sz="2400" dirty="0" smtClean="0">
                <a:solidFill>
                  <a:srgbClr val="0070C0"/>
                </a:solidFill>
              </a:rPr>
              <a:t>.</a:t>
            </a:r>
            <a:endParaRPr lang="id-ID" sz="24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>
              <a:solidFill>
                <a:srgbClr val="262626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7272"/>
            <a:ext cx="4419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68" y="5280536"/>
            <a:ext cx="525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5478" y="4180541"/>
            <a:ext cx="1134407" cy="10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09321" y="5362944"/>
            <a:ext cx="1441128" cy="113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9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762" y="332656"/>
            <a:ext cx="7024744" cy="1143000"/>
          </a:xfrm>
        </p:spPr>
        <p:txBody>
          <a:bodyPr>
            <a:normAutofit/>
          </a:bodyPr>
          <a:lstStyle/>
          <a:p>
            <a:pPr marL="838200" indent="-83820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2.11 Orbital Hibrida Oksigen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416" y="1793503"/>
            <a:ext cx="8229600" cy="4683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d-ID" dirty="0" smtClean="0"/>
              <a:t>Oksigen berhibridisasi menurut cara yang sama dengan karbon dan nitrogen.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d-ID" dirty="0" smtClean="0"/>
              <a:t>Dua dari empat orbital hibrida sp</a:t>
            </a:r>
            <a:r>
              <a:rPr lang="id-ID" baseline="30000" dirty="0" smtClean="0"/>
              <a:t>3</a:t>
            </a:r>
            <a:r>
              <a:rPr lang="id-ID" dirty="0" smtClean="0"/>
              <a:t> dari oksigen sudah terisi sepasang elektron.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2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3352800" y="4419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81400"/>
            <a:ext cx="401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27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12511"/>
            <a:ext cx="7630616" cy="3508977"/>
          </a:xfrm>
        </p:spPr>
        <p:txBody>
          <a:bodyPr/>
          <a:lstStyle/>
          <a:p>
            <a:pPr marL="68580" indent="0">
              <a:buNone/>
            </a:pPr>
            <a:r>
              <a:rPr lang="id-ID" dirty="0" smtClean="0"/>
              <a:t>I</a:t>
            </a:r>
            <a:r>
              <a:rPr lang="sv-SE" dirty="0" smtClean="0"/>
              <a:t>katan dalam air, alkohol CH</a:t>
            </a:r>
            <a:r>
              <a:rPr lang="sv-SE" baseline="-25000" dirty="0" smtClean="0"/>
              <a:t>3</a:t>
            </a:r>
            <a:r>
              <a:rPr lang="sv-SE" dirty="0" smtClean="0"/>
              <a:t>OH dan eter CH</a:t>
            </a:r>
            <a:r>
              <a:rPr lang="sv-SE" baseline="-25000" dirty="0" smtClean="0"/>
              <a:t>3</a:t>
            </a:r>
            <a:r>
              <a:rPr lang="sv-SE" dirty="0" smtClean="0"/>
              <a:t>OCH</a:t>
            </a:r>
            <a:r>
              <a:rPr lang="sv-SE" baseline="-25000" dirty="0" smtClean="0"/>
              <a:t>3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272" y="116632"/>
            <a:ext cx="7024744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2.12 Resonansi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Gambaran orbital p dari benzena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286000"/>
            <a:ext cx="7467600" cy="3733800"/>
            <a:chOff x="3305" y="1756"/>
            <a:chExt cx="7080" cy="2786"/>
          </a:xfrm>
        </p:grpSpPr>
        <p:grpSp>
          <p:nvGrpSpPr>
            <p:cNvPr id="78854" name="Group 5"/>
            <p:cNvGrpSpPr>
              <a:grpSpLocks/>
            </p:cNvGrpSpPr>
            <p:nvPr/>
          </p:nvGrpSpPr>
          <p:grpSpPr bwMode="auto">
            <a:xfrm>
              <a:off x="3305" y="2116"/>
              <a:ext cx="3120" cy="2426"/>
              <a:chOff x="2378" y="11689"/>
              <a:chExt cx="3120" cy="2426"/>
            </a:xfrm>
          </p:grpSpPr>
          <p:graphicFrame>
            <p:nvGraphicFramePr>
              <p:cNvPr id="78859" name="Object 6"/>
              <p:cNvGraphicFramePr>
                <a:graphicFrameLocks noChangeAspect="1"/>
              </p:cNvGraphicFramePr>
              <p:nvPr/>
            </p:nvGraphicFramePr>
            <p:xfrm>
              <a:off x="2378" y="11689"/>
              <a:ext cx="3120" cy="1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8" r:id="rId3" imgW="2467319" imgH="1571844" progId="">
                      <p:embed/>
                    </p:oleObj>
                  </mc:Choice>
                  <mc:Fallback>
                    <p:oleObj r:id="rId3" imgW="2467319" imgH="157184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8" y="11689"/>
                            <a:ext cx="3120" cy="19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8860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3" y="13613"/>
                <a:ext cx="2040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55" name="Group 8"/>
            <p:cNvGrpSpPr>
              <a:grpSpLocks/>
            </p:cNvGrpSpPr>
            <p:nvPr/>
          </p:nvGrpSpPr>
          <p:grpSpPr bwMode="auto">
            <a:xfrm>
              <a:off x="7505" y="1756"/>
              <a:ext cx="2880" cy="2689"/>
              <a:chOff x="6698" y="11329"/>
              <a:chExt cx="2880" cy="2689"/>
            </a:xfrm>
          </p:grpSpPr>
          <p:graphicFrame>
            <p:nvGraphicFramePr>
              <p:cNvPr id="78856" name="Object 9"/>
              <p:cNvGraphicFramePr>
                <a:graphicFrameLocks noChangeAspect="1"/>
              </p:cNvGraphicFramePr>
              <p:nvPr/>
            </p:nvGraphicFramePr>
            <p:xfrm>
              <a:off x="6698" y="11573"/>
              <a:ext cx="2880" cy="21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9" r:id="rId6" imgW="2553056" imgH="1867161" progId="">
                      <p:embed/>
                    </p:oleObj>
                  </mc:Choice>
                  <mc:Fallback>
                    <p:oleObj r:id="rId6" imgW="2553056" imgH="186716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8" y="11573"/>
                            <a:ext cx="2880" cy="21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8857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" y="11329"/>
                <a:ext cx="198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58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" y="13778"/>
                <a:ext cx="160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326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834802" y="611553"/>
            <a:ext cx="7553622" cy="3508977"/>
          </a:xfrm>
        </p:spPr>
        <p:txBody>
          <a:bodyPr>
            <a:normAutofit fontScale="92500" lnSpcReduction="20000"/>
          </a:bodyPr>
          <a:lstStyle/>
          <a:p>
            <a:r>
              <a:rPr lang="id-ID" sz="3200" dirty="0" smtClean="0">
                <a:latin typeface="Candara" pitchFamily="34" charset="0"/>
              </a:rPr>
              <a:t>Untuk menggambarkan distribusi elektron pi dalam benzena, digunakan rumus Kekule (1972) dimana kedua struktur dalam resonansi yang satu dengan yang lain. </a:t>
            </a:r>
          </a:p>
          <a:p>
            <a:pPr marL="68580" indent="0">
              <a:buNone/>
            </a:pPr>
            <a:endParaRPr lang="id-ID" sz="3200" dirty="0" smtClean="0">
              <a:latin typeface="Candara" pitchFamily="34" charset="0"/>
            </a:endParaRPr>
          </a:p>
          <a:p>
            <a:r>
              <a:rPr lang="id-ID" sz="3200" dirty="0" smtClean="0">
                <a:latin typeface="Candara" pitchFamily="34" charset="0"/>
              </a:rPr>
              <a:t>Struktur Kekule dusebut juga sebagai lambang resonansi atau struktur resonansi untuk benzena.</a:t>
            </a:r>
          </a:p>
          <a:p>
            <a:pPr eaLnBrk="1" hangingPunct="1"/>
            <a:endParaRPr lang="id-ID" dirty="0" smtClean="0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dirty="0" smtClean="0"/>
              <a:t>Teknk Kimia</a:t>
            </a:r>
            <a:r>
              <a:rPr lang="en-US" dirty="0" smtClean="0"/>
              <a:t>- UPN[V]</a:t>
            </a:r>
            <a:r>
              <a:rPr lang="en-US" dirty="0" err="1" smtClean="0"/>
              <a:t>Yk</a:t>
            </a:r>
            <a:endParaRPr lang="en-US" dirty="0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768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95300" y="-171400"/>
            <a:ext cx="8229600" cy="1855787"/>
          </a:xfrm>
        </p:spPr>
        <p:txBody>
          <a:bodyPr/>
          <a:lstStyle/>
          <a:p>
            <a:r>
              <a:rPr lang="id-ID" b="1" dirty="0" smtClean="0"/>
              <a:t>Pergeseran Elektron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12127" y="1085896"/>
            <a:ext cx="7395946" cy="2478389"/>
          </a:xfrm>
        </p:spPr>
        <p:txBody>
          <a:bodyPr/>
          <a:lstStyle/>
          <a:p>
            <a:pPr marL="68580" indent="0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Pergeseran dapat terjadi dengan cara sebagai berikut : 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Dari suatu ikatan phi  ke sebuah atom disebelahnya </a:t>
            </a:r>
            <a:r>
              <a:rPr lang="id-ID" sz="2000" dirty="0" smtClean="0"/>
              <a:t>: </a:t>
            </a:r>
          </a:p>
          <a:p>
            <a:pPr lvl="1"/>
            <a:endParaRPr lang="id-ID" sz="2000" dirty="0" smtClean="0"/>
          </a:p>
          <a:p>
            <a:pPr lvl="1"/>
            <a:endParaRPr lang="id-ID" sz="2000" dirty="0" smtClean="0"/>
          </a:p>
          <a:p>
            <a:pPr lvl="1"/>
            <a:endParaRPr lang="id-ID" sz="2000" dirty="0" smtClean="0"/>
          </a:p>
          <a:p>
            <a:pPr lvl="1"/>
            <a:endParaRPr lang="id-ID" sz="2000" dirty="0" smtClean="0"/>
          </a:p>
          <a:p>
            <a:pPr lvl="1">
              <a:buFont typeface="Wingdings" pitchFamily="2" charset="2"/>
              <a:buNone/>
            </a:pPr>
            <a:endParaRPr lang="id-ID" sz="2000" dirty="0" smtClean="0"/>
          </a:p>
          <a:p>
            <a:pPr lvl="1"/>
            <a:endParaRPr lang="id-ID" sz="2000" dirty="0" smtClean="0"/>
          </a:p>
          <a:p>
            <a:pPr lvl="1"/>
            <a:endParaRPr lang="id-ID" sz="2000" dirty="0" smtClean="0"/>
          </a:p>
          <a:p>
            <a:endParaRPr lang="id-ID" dirty="0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smtClean="0"/>
              <a:t>Teknik Kimia</a:t>
            </a:r>
            <a:r>
              <a:rPr lang="en-US" smtClean="0"/>
              <a:t>- UPN[V]Yk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6762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2286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3048000" y="28956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638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985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381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3352800" y="43434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42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>
            <a:off x="3048000" y="5867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11825"/>
            <a:ext cx="838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895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1714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698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6589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526 C 0.00452 -0.03283 0.00486 -0.03538 0.01927 -0.0407 C 0.02518 -0.03515 0.03039 -0.03006 0.03039 -0.01942 " pathEditMode="relative" ptsTypes="ffA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833 C 0.01059 -0.03584 0.01979 -0.06474 0.03003 -0.06567 C 0.04062 -0.06775 0.05659 -0.02636 0.06198 -0.01457 C 0.06718 -0.00347 0.06423 -0.0007 0.06389 0.00231 " pathEditMode="relative" rAng="-4635816" ptsTypes="aaaA">
                                      <p:cBhvr>
                                        <p:cTn id="46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335 C 0.01111 -0.01988 0.0257 -0.01641 0.03143 -0.01086 C 0.03715 -0.00532 0.03195 0.00763 0.03143 0.01041 " pathEditMode="relative" ptsTypes="aaA">
                                      <p:cBhvr>
                                        <p:cTn id="78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24744" cy="1143000"/>
          </a:xfrm>
        </p:spPr>
        <p:txBody>
          <a:bodyPr/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Ringkasan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Materi</a:t>
            </a:r>
            <a:endParaRPr lang="id-ID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272808" cy="3508977"/>
          </a:xfrm>
        </p:spPr>
        <p:txBody>
          <a:bodyPr/>
          <a:lstStyle/>
          <a:p>
            <a:r>
              <a:rPr lang="it-IT" dirty="0" smtClean="0"/>
              <a:t>Sifat-sifat fisika senyawa ditentukan oleh struktur molekul dan jenis ikatan kimianya. Untuk dapat menuliskan struktur molekul dapat dimulai dari  konfigurasi elektron masing-masing atom penyusunnya. </a:t>
            </a:r>
            <a:endParaRPr lang="id-ID" dirty="0" smtClean="0"/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559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864096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3816424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Fessenden, R.J. dan J. S. Fessenden, 1986, </a:t>
            </a:r>
            <a:r>
              <a:rPr lang="it-IT" i="1" dirty="0" smtClean="0"/>
              <a:t>Organic Chemistry 3</a:t>
            </a:r>
            <a:r>
              <a:rPr lang="it-IT" i="1" baseline="30000" dirty="0" smtClean="0"/>
              <a:t>rd</a:t>
            </a:r>
            <a:r>
              <a:rPr lang="it-IT" i="1" dirty="0" smtClean="0"/>
              <a:t> edition</a:t>
            </a:r>
            <a:r>
              <a:rPr lang="it-IT" dirty="0" smtClean="0"/>
              <a:t>. </a:t>
            </a:r>
            <a:r>
              <a:rPr lang="en-US" dirty="0" smtClean="0"/>
              <a:t>Wadsworth, Inc., Belmont, California.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: </a:t>
            </a:r>
            <a:r>
              <a:rPr lang="en-US" dirty="0" err="1" smtClean="0"/>
              <a:t>Pudjatmaka</a:t>
            </a:r>
            <a:r>
              <a:rPr lang="en-US" dirty="0" smtClean="0"/>
              <a:t>, A.H. 1999, </a:t>
            </a:r>
            <a:r>
              <a:rPr lang="en-US" i="1" dirty="0" smtClean="0"/>
              <a:t>Kimia </a:t>
            </a:r>
            <a:r>
              <a:rPr lang="en-US" i="1" dirty="0" err="1" smtClean="0"/>
              <a:t>Organik</a:t>
            </a:r>
            <a:r>
              <a:rPr lang="en-US" i="1" dirty="0" smtClean="0"/>
              <a:t>.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Erlangga</a:t>
            </a:r>
            <a:r>
              <a:rPr lang="en-US" dirty="0" smtClean="0"/>
              <a:t>, Jakarta,  </a:t>
            </a:r>
            <a:r>
              <a:rPr lang="en-US" dirty="0" err="1" smtClean="0"/>
              <a:t>Jilid</a:t>
            </a:r>
            <a:r>
              <a:rPr lang="en-US" dirty="0" smtClean="0"/>
              <a:t> 1</a:t>
            </a:r>
            <a:endParaRPr lang="id-ID" dirty="0" smtClean="0"/>
          </a:p>
          <a:p>
            <a:pPr lvl="1"/>
            <a:r>
              <a:rPr lang="en-US" dirty="0" err="1" smtClean="0"/>
              <a:t>Solomons</a:t>
            </a:r>
            <a:r>
              <a:rPr lang="en-US" dirty="0" smtClean="0"/>
              <a:t>, T.W.G., 1988, </a:t>
            </a:r>
            <a:r>
              <a:rPr lang="en-US" i="1" dirty="0" smtClean="0"/>
              <a:t>Organic Chemistry 3 </a:t>
            </a:r>
            <a:r>
              <a:rPr lang="en-US" i="1" dirty="0" err="1" smtClean="0"/>
              <a:t>rd</a:t>
            </a:r>
            <a:r>
              <a:rPr lang="en-US" i="1" dirty="0" smtClean="0"/>
              <a:t> edition</a:t>
            </a:r>
            <a:r>
              <a:rPr lang="en-US" dirty="0" smtClean="0"/>
              <a:t>, John Wiley &amp; Sons, Inc., New York</a:t>
            </a:r>
            <a:endParaRPr lang="id-ID" dirty="0" smtClean="0"/>
          </a:p>
          <a:p>
            <a:pPr lvl="1"/>
            <a:r>
              <a:rPr lang="en-US" dirty="0" smtClean="0"/>
              <a:t>Hart, H., L.E. </a:t>
            </a:r>
            <a:r>
              <a:rPr lang="en-US" dirty="0" err="1" smtClean="0"/>
              <a:t>Craine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D.J. Hart, 2003, </a:t>
            </a:r>
            <a:r>
              <a:rPr lang="en-US" i="1" dirty="0" smtClean="0"/>
              <a:t>Organic Chemistry 11</a:t>
            </a:r>
            <a:r>
              <a:rPr lang="en-US" i="1" baseline="30000" dirty="0" smtClean="0"/>
              <a:t>th</a:t>
            </a:r>
            <a:r>
              <a:rPr lang="en-US" i="1" dirty="0" smtClean="0"/>
              <a:t> edition</a:t>
            </a:r>
            <a:r>
              <a:rPr lang="en-US" dirty="0" smtClean="0"/>
              <a:t>. Wadsworth, Inc., Belmont, California.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: </a:t>
            </a:r>
            <a:r>
              <a:rPr lang="en-US" dirty="0" err="1" smtClean="0"/>
              <a:t>Suminar</a:t>
            </a:r>
            <a:r>
              <a:rPr lang="en-US" dirty="0" smtClean="0"/>
              <a:t> S.A., 2003, </a:t>
            </a:r>
            <a:r>
              <a:rPr lang="en-US" i="1" dirty="0" smtClean="0"/>
              <a:t>Kimia </a:t>
            </a:r>
            <a:r>
              <a:rPr lang="en-US" i="1" dirty="0" err="1" smtClean="0"/>
              <a:t>Organik</a:t>
            </a:r>
            <a:r>
              <a:rPr lang="en-US" i="1" dirty="0" smtClean="0"/>
              <a:t>, </a:t>
            </a:r>
            <a:r>
              <a:rPr lang="en-US" i="1" dirty="0" err="1" smtClean="0"/>
              <a:t>edisi</a:t>
            </a:r>
            <a:r>
              <a:rPr lang="en-US" i="1" dirty="0" smtClean="0"/>
              <a:t> 11,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Erlangga</a:t>
            </a:r>
            <a:r>
              <a:rPr lang="en-US" dirty="0" smtClean="0"/>
              <a:t>, Jakarta</a:t>
            </a:r>
            <a:endParaRPr lang="id-ID" dirty="0" smtClean="0"/>
          </a:p>
          <a:p>
            <a:endParaRPr lang="id-ID" dirty="0" smtClean="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E8338A-7409-4BEA-A02A-49E07F71FA17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43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827584" y="836712"/>
            <a:ext cx="72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68580" indent="0">
              <a:spcBef>
                <a:spcPct val="5000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c. </a:t>
            </a:r>
            <a:r>
              <a:rPr lang="it-IT" sz="2400" dirty="0" smtClean="0">
                <a:solidFill>
                  <a:srgbClr val="0070C0"/>
                </a:solidFill>
              </a:rPr>
              <a:t>Bila </a:t>
            </a:r>
            <a:r>
              <a:rPr lang="it-IT" sz="2400" dirty="0">
                <a:solidFill>
                  <a:srgbClr val="0070C0"/>
                </a:solidFill>
              </a:rPr>
              <a:t>molekul mempunyai </a:t>
            </a:r>
            <a:r>
              <a:rPr lang="it-IT" sz="2400" b="1" dirty="0">
                <a:solidFill>
                  <a:srgbClr val="0070C0"/>
                </a:solidFill>
              </a:rPr>
              <a:t>dua atau lebih gugus</a:t>
            </a:r>
            <a:r>
              <a:rPr lang="it-IT" sz="2400" dirty="0">
                <a:solidFill>
                  <a:srgbClr val="0070C0"/>
                </a:solidFill>
              </a:rPr>
              <a:t> atom yang </a:t>
            </a:r>
            <a:r>
              <a:rPr lang="it-IT" sz="2400" b="1" dirty="0">
                <a:solidFill>
                  <a:srgbClr val="0070C0"/>
                </a:solidFill>
              </a:rPr>
              <a:t>identik</a:t>
            </a:r>
            <a:r>
              <a:rPr lang="it-IT" sz="2400" dirty="0">
                <a:solidFill>
                  <a:srgbClr val="0070C0"/>
                </a:solidFill>
              </a:rPr>
              <a:t>, digunakan tanda kurung untuk gugus atom yang mengulang.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803178"/>
            <a:ext cx="5181600" cy="5143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2363166"/>
            <a:ext cx="1903226" cy="13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2938"/>
            <a:ext cx="4800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24306" y="4330519"/>
            <a:ext cx="1973244" cy="14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31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632848" cy="4968552"/>
          </a:xfrm>
        </p:spPr>
        <p:txBody>
          <a:bodyPr/>
          <a:lstStyle/>
          <a:p>
            <a:pPr marL="68580" indent="0">
              <a:buNone/>
            </a:pPr>
            <a:r>
              <a:rPr lang="id-ID" dirty="0" smtClean="0">
                <a:solidFill>
                  <a:srgbClr val="0070C0"/>
                </a:solidFill>
                <a:latin typeface="Verdana" pitchFamily="34" charset="0"/>
              </a:rPr>
              <a:t>d. </a:t>
            </a:r>
            <a:r>
              <a:rPr lang="it-IT" dirty="0" smtClean="0">
                <a:solidFill>
                  <a:srgbClr val="0070C0"/>
                </a:solidFill>
                <a:latin typeface="Verdana" pitchFamily="34" charset="0"/>
              </a:rPr>
              <a:t>Ikatan 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</a:rPr>
              <a:t>rangkap atau ganda tiga </a:t>
            </a:r>
            <a:r>
              <a:rPr lang="it-IT" u="sng" dirty="0">
                <a:solidFill>
                  <a:srgbClr val="0070C0"/>
                </a:solidFill>
                <a:latin typeface="Verdana" pitchFamily="34" charset="0"/>
              </a:rPr>
              <a:t>digunakan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Verdana" pitchFamily="34" charset="0"/>
              </a:rPr>
              <a:t>dalam 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rumus struktur termampatkan.</a:t>
            </a:r>
            <a:r>
              <a:rPr lang="it-IT" sz="2800" dirty="0">
                <a:solidFill>
                  <a:srgbClr val="0070C0"/>
                </a:solidFill>
                <a:latin typeface="Verdana" pitchFamily="34" charset="0"/>
              </a:rPr>
              <a:t> </a:t>
            </a:r>
            <a:endParaRPr lang="id-ID" sz="2800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77231"/>
            <a:ext cx="4495800" cy="4270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91" y="1818481"/>
            <a:ext cx="1828800" cy="1171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95932"/>
            <a:ext cx="441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91" y="3448951"/>
            <a:ext cx="2133600" cy="1244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21855"/>
            <a:ext cx="4114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550" y="4960353"/>
            <a:ext cx="2805812" cy="12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25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488832" cy="499591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Struktur tersingkat </a:t>
            </a:r>
            <a:r>
              <a:rPr lang="it-IT" dirty="0">
                <a:solidFill>
                  <a:srgbClr val="262626"/>
                </a:solidFill>
              </a:rPr>
              <a:t>adalah penggunaan garis yang menyatakan kerangka karbon.</a:t>
            </a:r>
            <a:endParaRPr lang="id-ID" dirty="0"/>
          </a:p>
          <a:p>
            <a:pPr marL="68580" indent="0">
              <a:buNone/>
            </a:pP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451225"/>
            <a:ext cx="1524000" cy="939800"/>
          </a:xfrm>
          <a:prstGeom prst="rect">
            <a:avLst/>
          </a:prstGeom>
          <a:solidFill>
            <a:srgbClr val="FF3399"/>
          </a:solidFill>
          <a:ln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1828800" cy="1458913"/>
          </a:xfrm>
          <a:prstGeom prst="rect">
            <a:avLst/>
          </a:prstGeom>
          <a:solidFill>
            <a:srgbClr val="99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1905000" cy="1620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2282</TotalTime>
  <Words>1337</Words>
  <Application>Microsoft Office PowerPoint</Application>
  <PresentationFormat>On-screen Show (4:3)</PresentationFormat>
  <Paragraphs>187</Paragraphs>
  <Slides>66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Austin</vt:lpstr>
      <vt:lpstr>KIMIA ORGANIK</vt:lpstr>
      <vt:lpstr>2.3 Muatan Formal</vt:lpstr>
      <vt:lpstr>Muatan Formal beberapa Atom dan Ion </vt:lpstr>
      <vt:lpstr>Contoh soal  </vt:lpstr>
      <vt:lpstr>Soal Latihan</vt:lpstr>
      <vt:lpstr>Rumus struktur termampatkan:  </vt:lpstr>
      <vt:lpstr>PowerPoint Presentation</vt:lpstr>
      <vt:lpstr>PowerPoint Presentation</vt:lpstr>
      <vt:lpstr>PowerPoint Presentation</vt:lpstr>
      <vt:lpstr>Soal Latihan</vt:lpstr>
      <vt:lpstr>2.5  Pemutusan (disosiasi) Ikatan</vt:lpstr>
      <vt:lpstr>Pemutusan Heterolitik</vt:lpstr>
      <vt:lpstr>Pemutusan homolitik</vt:lpstr>
      <vt:lpstr>2.6 Molekul Polar dan Non Polar</vt:lpstr>
      <vt:lpstr>PowerPoint Presentation</vt:lpstr>
      <vt:lpstr>PowerPoint Presentation</vt:lpstr>
      <vt:lpstr>Soal latihan 1.6</vt:lpstr>
      <vt:lpstr>Momen Ikatan</vt:lpstr>
      <vt:lpstr>Momen ikatan beberapa ikatan kovalen</vt:lpstr>
      <vt:lpstr>Momen Dipol</vt:lpstr>
      <vt:lpstr>PowerPoint Presentation</vt:lpstr>
      <vt:lpstr>Tabel Momen Dipol Beberapa Senyawa</vt:lpstr>
      <vt:lpstr>Soal latihan</vt:lpstr>
      <vt:lpstr>2.7 Gaya Tarik Antar Molekul</vt:lpstr>
      <vt:lpstr>PowerPoint Presentation</vt:lpstr>
      <vt:lpstr>PowerPoint Presentation</vt:lpstr>
      <vt:lpstr>2.7.2 Ikatan Hidrogen</vt:lpstr>
      <vt:lpstr>Ikatan Hidrogen</vt:lpstr>
      <vt:lpstr>Kekuatan Ikatan Hidrogen</vt:lpstr>
      <vt:lpstr>PowerPoint Presentation</vt:lpstr>
      <vt:lpstr>Pengaruh Ikatan Hidrogen </vt:lpstr>
      <vt:lpstr>PowerPoint Presentation</vt:lpstr>
      <vt:lpstr>  Soal Latihan 1.8</vt:lpstr>
      <vt:lpstr>2.8 Ikatan Sigma dan Ikatan Pi </vt:lpstr>
      <vt:lpstr>Pembentukan orbital molekul ikatan antara 2 atom hidrogen membentuk ikatan </vt:lpstr>
      <vt:lpstr>Tumpang tindih orbital s dan p serta p dan p yang menghasilkan ikatan sigma</vt:lpstr>
      <vt:lpstr>2.9 Orbital Hibrida Karbon (C)</vt:lpstr>
      <vt:lpstr> hibridisasi sp3, digunakan untuk membentuk 4 ikatan tunggal</vt:lpstr>
      <vt:lpstr> hibridisasi sp2, untuk membentuk ikatan rangkap</vt:lpstr>
      <vt:lpstr> hibridisasi sp, untuk membetuk ikatan ganda tiga atau ikatan rangkap terakumulasi.</vt:lpstr>
      <vt:lpstr>Hibridisasi sp3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  </vt:lpstr>
      <vt:lpstr>Hibridisasi sp2</vt:lpstr>
      <vt:lpstr>PowerPoint Presentation</vt:lpstr>
      <vt:lpstr>PowerPoint Presentation</vt:lpstr>
      <vt:lpstr>Contoh soal  </vt:lpstr>
      <vt:lpstr>Soal latihan  </vt:lpstr>
      <vt:lpstr>Hibridisasi sp</vt:lpstr>
      <vt:lpstr>PowerPoint Presentation</vt:lpstr>
      <vt:lpstr>PowerPoint Presentation</vt:lpstr>
      <vt:lpstr>PowerPoint Presentation</vt:lpstr>
      <vt:lpstr>Soal latihan  </vt:lpstr>
      <vt:lpstr>2.10 Orbital Hibrida Nitrogen</vt:lpstr>
      <vt:lpstr>PowerPoint Presentation</vt:lpstr>
      <vt:lpstr>2.11 Orbital Hibrida Oksigen</vt:lpstr>
      <vt:lpstr>PowerPoint Presentation</vt:lpstr>
      <vt:lpstr>2.12 Resonansi</vt:lpstr>
      <vt:lpstr>PowerPoint Presentation</vt:lpstr>
      <vt:lpstr>Pergeseran Elektron </vt:lpstr>
      <vt:lpstr>Ringkasan Materi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ORGANIK</dc:title>
  <dc:creator>Dell</dc:creator>
  <cp:lastModifiedBy>Dell</cp:lastModifiedBy>
  <cp:revision>184</cp:revision>
  <dcterms:created xsi:type="dcterms:W3CDTF">2017-02-04T08:37:32Z</dcterms:created>
  <dcterms:modified xsi:type="dcterms:W3CDTF">2017-02-22T05:54:04Z</dcterms:modified>
</cp:coreProperties>
</file>