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14" r:id="rId2"/>
    <p:sldMasterId id="2147483726" r:id="rId3"/>
    <p:sldMasterId id="2147483738" r:id="rId4"/>
    <p:sldMasterId id="2147483750" r:id="rId5"/>
    <p:sldMasterId id="2147483762" r:id="rId6"/>
    <p:sldMasterId id="2147483774" r:id="rId7"/>
  </p:sldMasterIdLst>
  <p:notesMasterIdLst>
    <p:notesMasterId r:id="rId25"/>
  </p:notesMasterIdLst>
  <p:sldIdLst>
    <p:sldId id="256" r:id="rId8"/>
    <p:sldId id="257" r:id="rId9"/>
    <p:sldId id="258" r:id="rId10"/>
    <p:sldId id="259" r:id="rId11"/>
    <p:sldId id="261" r:id="rId12"/>
    <p:sldId id="262" r:id="rId13"/>
    <p:sldId id="273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888AF-A31F-4162-AB3D-9CE19A565B5D}" type="datetimeFigureOut">
              <a:rPr lang="id-ID" smtClean="0"/>
              <a:t>09/04/2018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796E4-9C94-4BF2-919E-2384832EEF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668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796E4-9C94-4BF2-919E-2384832EEF1F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68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6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7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7088A-62CE-4B70-8106-F335984D65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73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331A0-60DE-4E58-ADC8-5A840A635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6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E5E6D-02F5-46BA-9486-D8A2F6FCB0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A1BC3-0909-40F3-ABFD-758A448183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66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09E80-7AC1-48D7-913B-14E178B288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20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F0AAC-FB7B-4DBC-89B1-C33AF67A5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02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2F9C1-DEBD-4798-8737-66E134140B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17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15CD4-14AE-465B-BEA4-C616067570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4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79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8C318-A1BD-45BE-B17A-982FF8A0CB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925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4F04F-F4CD-42D3-9DA3-F61E70A175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7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79"/>
            <a:ext cx="21336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2484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951C9-2F06-4B1D-9BF0-133D5179D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30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412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934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084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91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04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082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19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98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660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991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618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253E7-E5BE-4C1B-90B5-C5EBFD65B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438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94BED-7A84-4AFC-BC49-D8D4FE86E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0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14021-8CD0-4411-8B32-BB8210C448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D24AC-9728-471B-A614-676622212A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846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F79A1-3A7A-443A-98AE-C31E08A7E0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41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A1E10-C73F-4A3F-B5F2-1DA93891ED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0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88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BBB85-2430-4C50-BE0D-1F23EA3CF1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521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CD215-7E28-4E33-91FE-592B73045C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63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E03F0-BB46-4A60-A981-04D0203BA8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525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5F29B-92B7-4E2E-BAD9-1156D404F6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087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76830-6D2F-4ADB-B0A0-8A41A01A1E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14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F5210-7B4E-49FF-B8EC-35A913DD18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450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FF432-9FCA-4600-B199-F0C0DE181F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054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35C46-E436-431F-B8DE-81576C8794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55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69B8B-5A2E-4FA1-AC2C-A7AAD83E16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83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34799-0261-4E6A-B43D-80658A1849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710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B73F4-69ED-4695-9FBA-EDEC53F1BC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189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06D94-5A99-49E9-A6C8-C8EAE6937D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663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7DCE0-E9EB-4A7B-8E6D-12C960E073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926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9641C-2532-46AE-BF56-699440F76F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998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B392-F566-47B8-BF57-5940F52F81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201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0E184-49BE-4439-87DE-C888AC4F04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349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60BCB-1137-48DA-AC72-116ACFA50C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888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B8D18-79F4-44C5-A9B3-A9B85A2921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051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BB57B-DE15-4730-802C-A4AF245803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489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182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29182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D776B-336F-4596-8172-D15C4299F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8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100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AC052-CF59-41C3-9229-0BFF218BB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5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96FF-0FBF-4C9B-99BC-9EA188580F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9074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CE73B-05EF-4749-B59B-7451B73D57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440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84976-6D9B-4FED-BAEA-E2DF35CFA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09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7367E-942A-4E0E-8843-5445498554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930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BA509-250F-4F23-A5E1-B8A513C48A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173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97657"/>
            <a:ext cx="211455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7657"/>
            <a:ext cx="619125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9F2AB-5382-40C1-A429-4C36E23EA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484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19296" y="739290"/>
            <a:ext cx="4428445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999107"/>
            <a:ext cx="6400800" cy="801701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6" y="510233"/>
            <a:ext cx="6566315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311934"/>
            <a:ext cx="6413610" cy="343586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95704"/>
            <a:ext cx="7016195" cy="51366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082876"/>
            <a:ext cx="7016195" cy="320680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920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6" y="510233"/>
            <a:ext cx="6244435" cy="39913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311934"/>
            <a:ext cx="3054100" cy="58006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1884577"/>
            <a:ext cx="3054100" cy="2276294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311934"/>
            <a:ext cx="3054100" cy="58006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1884577"/>
            <a:ext cx="3054100" cy="2276294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3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8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7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64DFCC-8565-484A-8784-3D3352C5FA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BE7678-63E6-44C9-B696-A42EAC0EFCE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008D98-0C3D-4FFB-B731-988E349903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880159-FB67-4A6A-A4C3-60C3F4FE7D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0A95E6-ACD8-4752-86B0-0ABC1E89358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7656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1828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7DE351-9C60-4591-9DB7-D55A24BD0D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46F5-8983-42EA-A1A8-EBD2AA2001F8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0E66F-8F46-407C-BB48-4AA5AD71D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2228850"/>
            <a:ext cx="8479052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id-ID" sz="8000" b="1" cap="none" spc="0" dirty="0" smtClean="0">
                <a:ln/>
                <a:solidFill>
                  <a:schemeClr val="accent3"/>
                </a:solidFill>
                <a:effectLst/>
              </a:rPr>
              <a:t>Lingkungan </a:t>
            </a:r>
          </a:p>
          <a:p>
            <a:pPr algn="ctr"/>
            <a:r>
              <a:rPr lang="id-ID" sz="8000" b="1" cap="none" spc="0" dirty="0" smtClean="0">
                <a:ln/>
                <a:solidFill>
                  <a:schemeClr val="accent3"/>
                </a:solidFill>
                <a:effectLst/>
              </a:rPr>
              <a:t>Bisnis Internasional</a:t>
            </a:r>
            <a:endParaRPr lang="en-US" sz="8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2525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438150"/>
            <a:ext cx="6172200" cy="51435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 TEKNOLOGI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809750"/>
            <a:ext cx="3810000" cy="2952750"/>
          </a:xfrm>
        </p:spPr>
        <p:txBody>
          <a:bodyPr>
            <a:normAutofit/>
          </a:bodyPr>
          <a:lstStyle/>
          <a:p>
            <a:r>
              <a:rPr lang="en-US" sz="1800" dirty="0" err="1" smtClean="0">
                <a:latin typeface="Cambria" pitchFamily="18" charset="0"/>
              </a:rPr>
              <a:t>Kecepatan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perubahan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teknologi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dirty="0" err="1" smtClean="0">
                <a:latin typeface="Cambria" pitchFamily="18" charset="0"/>
              </a:rPr>
              <a:t>Peluang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tanpa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batas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untuk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inovasi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dirty="0" err="1" smtClean="0">
                <a:latin typeface="Cambria" pitchFamily="18" charset="0"/>
              </a:rPr>
              <a:t>Tema-tema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utama</a:t>
            </a:r>
            <a:r>
              <a:rPr lang="en-US" sz="1800" dirty="0" smtClean="0">
                <a:latin typeface="Cambria" pitchFamily="18" charset="0"/>
              </a:rPr>
              <a:t>: </a:t>
            </a:r>
          </a:p>
          <a:p>
            <a:pPr lvl="1"/>
            <a:r>
              <a:rPr lang="en-US" sz="1800" dirty="0" err="1" smtClean="0">
                <a:latin typeface="Cambria" pitchFamily="18" charset="0"/>
              </a:rPr>
              <a:t>Komputerisasi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Molekulisasi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Rekayasa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genetika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Informasi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komunikasi</a:t>
            </a:r>
            <a:endParaRPr lang="en-US" sz="1800" dirty="0" smtClean="0">
              <a:latin typeface="Cambria" pitchFamily="18" charset="0"/>
            </a:endParaRPr>
          </a:p>
          <a:p>
            <a:endParaRPr lang="en-US" sz="1800" dirty="0">
              <a:latin typeface="Cambria" pitchFamily="18" charset="0"/>
            </a:endParaRPr>
          </a:p>
          <a:p>
            <a:endParaRPr lang="en-US" sz="1800" dirty="0">
              <a:latin typeface="Cambria" pitchFamily="18" charset="0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264526"/>
            <a:ext cx="4495800" cy="3886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b="1" dirty="0" smtClean="0">
                <a:latin typeface="Cambria" pitchFamily="18" charset="0"/>
              </a:rPr>
              <a:t>PERUBAHAN TEKNOLOGI</a:t>
            </a:r>
            <a:r>
              <a:rPr lang="id-ID" sz="1800" b="1" dirty="0" smtClean="0">
                <a:latin typeface="Cambria" pitchFamily="18" charset="0"/>
              </a:rPr>
              <a:t>:</a:t>
            </a:r>
            <a:endParaRPr lang="en-US" sz="1800" b="1" dirty="0">
              <a:latin typeface="Cambria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Cambria" pitchFamily="18" charset="0"/>
              </a:rPr>
              <a:t>Analog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digital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Semikonduktor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mikro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prosesor</a:t>
            </a:r>
            <a:endParaRPr lang="en-US" sz="1800" dirty="0" smtClean="0">
              <a:latin typeface="Cambria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Cambria" pitchFamily="18" charset="0"/>
              </a:rPr>
              <a:t>Host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client-server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Sarana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akses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lamban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sarana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informasi</a:t>
            </a:r>
            <a:endParaRPr lang="en-US" sz="1800" dirty="0" smtClean="0">
              <a:latin typeface="Cambria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 smtClean="0">
                <a:latin typeface="Cambria" pitchFamily="18" charset="0"/>
              </a:rPr>
              <a:t>Multimedia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Sistem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tertutup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terbuka</a:t>
            </a:r>
            <a:endParaRPr lang="en-US" sz="1800" dirty="0" smtClean="0">
              <a:latin typeface="Cambria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Jaringan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dungu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cerdas</a:t>
            </a:r>
            <a:endParaRPr lang="en-US" sz="1800" dirty="0" smtClean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61141" y="0"/>
            <a:ext cx="31828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Analisis Lingkungan Makro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444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09550"/>
            <a:ext cx="6934200" cy="85725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 POLITIK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&amp; HUKUM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105400" y="1428750"/>
            <a:ext cx="3810000" cy="3257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Cambria" pitchFamily="18" charset="0"/>
              </a:rPr>
              <a:t>Analisis Lingkungan Politik</a:t>
            </a:r>
            <a:r>
              <a:rPr lang="en-US" sz="2400" dirty="0" smtClean="0">
                <a:latin typeface="Cambria" pitchFamily="18" charset="0"/>
              </a:rPr>
              <a:t>:</a:t>
            </a:r>
            <a:endParaRPr lang="en-US" sz="2400" dirty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Ideologi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negara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Stabilitas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politik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Lembaga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politik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Hubungan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internasional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Peran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pemerintah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81000" y="2114550"/>
            <a:ext cx="4038600" cy="259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Cambria" pitchFamily="18" charset="0"/>
              </a:rPr>
              <a:t>Analisis Lingkungan Hukum</a:t>
            </a:r>
            <a:r>
              <a:rPr lang="en-US" sz="2400" dirty="0" smtClean="0">
                <a:latin typeface="Cambria" pitchFamily="18" charset="0"/>
              </a:rPr>
              <a:t>:</a:t>
            </a:r>
            <a:endParaRPr lang="en-US" sz="2400" dirty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Kelengkapan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regulasi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Upaya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penegakan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hukum</a:t>
            </a:r>
            <a:endParaRPr lang="en-US" sz="2000" dirty="0" smtClean="0">
              <a:latin typeface="Cambria" pitchFamily="18" charset="0"/>
            </a:endParaRPr>
          </a:p>
          <a:p>
            <a:pPr lvl="1"/>
            <a:r>
              <a:rPr lang="en-US" sz="2000" dirty="0" err="1" smtClean="0">
                <a:latin typeface="Cambria" pitchFamily="18" charset="0"/>
              </a:rPr>
              <a:t>Kepastian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hukum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61141" y="0"/>
            <a:ext cx="31828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Analisis Lingkungan Makro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721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514350"/>
            <a:ext cx="6705600" cy="4572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 SOSIAL-BUDAYA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2019300"/>
            <a:ext cx="4267200" cy="32956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STRUKTUR DAN DINAMIKA SOSIAL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Hierarkis-egaliter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Vertikal-horisontal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HUBUNGAN DAN INTERAKSI SOSIAL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Otoriter-demokratis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Paternalistik-mandiri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Tertutup-terbuka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PROSES PENGAMBILAN KEPUTUSAN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Otoktarif-partisipatif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Satu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arah-konsultatif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ORIENTASI ANTAR PRIBADI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Kolektifisme-individualisme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Kelompok-pribadi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PERAN GENDER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24400" y="1504950"/>
            <a:ext cx="3810000" cy="33147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AGAMA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MOTIVASI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Ekonomis</a:t>
            </a:r>
            <a:r>
              <a:rPr lang="en-US" sz="2000" dirty="0">
                <a:latin typeface="Berlin Sans FB" pitchFamily="34" charset="0"/>
              </a:rPr>
              <a:t>-non </a:t>
            </a:r>
            <a:r>
              <a:rPr lang="en-US" sz="2000" dirty="0" err="1">
                <a:latin typeface="Berlin Sans FB" pitchFamily="34" charset="0"/>
              </a:rPr>
              <a:t>ekonomis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Loyalitas-kompetensi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PERSEPSI TENTANG KEMANUSIAAN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Baik-jahat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Dapat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dipercaya-tidak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dapat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dipercaya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Kerja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sama-konflik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Fatalistik-berkemampuan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PERSEPSI TENTANG WAKTU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Terbatas-tak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terbatas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Kekinian-masa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depan</a:t>
            </a:r>
            <a:endParaRPr lang="en-US" sz="2000" dirty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>
                <a:latin typeface="Berlin Sans FB" pitchFamily="34" charset="0"/>
              </a:rPr>
              <a:t>Tak</a:t>
            </a:r>
            <a:r>
              <a:rPr lang="en-US" sz="2000" dirty="0">
                <a:latin typeface="Berlin Sans FB" pitchFamily="34" charset="0"/>
              </a:rPr>
              <a:t> </a:t>
            </a:r>
            <a:r>
              <a:rPr lang="en-US" sz="2000" dirty="0" err="1">
                <a:latin typeface="Berlin Sans FB" pitchFamily="34" charset="0"/>
              </a:rPr>
              <a:t>tepat-tepat</a:t>
            </a:r>
            <a:endParaRPr lang="en-US" sz="2000" dirty="0"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BAHASA</a:t>
            </a:r>
          </a:p>
        </p:txBody>
      </p:sp>
      <p:sp>
        <p:nvSpPr>
          <p:cNvPr id="5" name="Rectangle 4"/>
          <p:cNvSpPr/>
          <p:nvPr/>
        </p:nvSpPr>
        <p:spPr>
          <a:xfrm>
            <a:off x="5961141" y="0"/>
            <a:ext cx="31828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Analisis Lingkungan Makro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264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66700"/>
            <a:ext cx="6858000" cy="85725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 KEPENDUDUKAN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62400" y="1733550"/>
            <a:ext cx="3146425" cy="2666999"/>
          </a:xfrm>
        </p:spPr>
        <p:txBody>
          <a:bodyPr/>
          <a:lstStyle/>
          <a:p>
            <a:r>
              <a:rPr lang="en-US" sz="1800" dirty="0" smtClean="0">
                <a:latin typeface="Berlin Sans FB" pitchFamily="34" charset="0"/>
              </a:rPr>
              <a:t>Tingkat </a:t>
            </a:r>
            <a:r>
              <a:rPr lang="en-US" sz="1800" dirty="0" err="1" smtClean="0">
                <a:latin typeface="Berlin Sans FB" pitchFamily="34" charset="0"/>
              </a:rPr>
              <a:t>pertumbuhan</a:t>
            </a:r>
            <a:r>
              <a:rPr lang="en-US" sz="1800" dirty="0" smtClean="0">
                <a:latin typeface="Berlin Sans FB" pitchFamily="34" charset="0"/>
              </a:rPr>
              <a:t> </a:t>
            </a:r>
            <a:r>
              <a:rPr lang="en-US" sz="1800" dirty="0" err="1" smtClean="0">
                <a:latin typeface="Berlin Sans FB" pitchFamily="34" charset="0"/>
              </a:rPr>
              <a:t>penduduk</a:t>
            </a:r>
            <a:endParaRPr lang="en-US" sz="1800" dirty="0" smtClean="0">
              <a:latin typeface="Berlin Sans FB" pitchFamily="34" charset="0"/>
            </a:endParaRPr>
          </a:p>
          <a:p>
            <a:r>
              <a:rPr lang="en-US" sz="1800" dirty="0" err="1" smtClean="0">
                <a:latin typeface="Berlin Sans FB" pitchFamily="34" charset="0"/>
              </a:rPr>
              <a:t>Struktur</a:t>
            </a:r>
            <a:r>
              <a:rPr lang="en-US" sz="1800" dirty="0" smtClean="0">
                <a:latin typeface="Berlin Sans FB" pitchFamily="34" charset="0"/>
              </a:rPr>
              <a:t> </a:t>
            </a:r>
            <a:r>
              <a:rPr lang="en-US" sz="1800" dirty="0" err="1" smtClean="0">
                <a:latin typeface="Berlin Sans FB" pitchFamily="34" charset="0"/>
              </a:rPr>
              <a:t>usia</a:t>
            </a:r>
            <a:r>
              <a:rPr lang="en-US" sz="1800" dirty="0" smtClean="0">
                <a:latin typeface="Berlin Sans FB" pitchFamily="34" charset="0"/>
              </a:rPr>
              <a:t> &amp; gender</a:t>
            </a:r>
          </a:p>
          <a:p>
            <a:r>
              <a:rPr lang="en-US" sz="1800" dirty="0" err="1" smtClean="0">
                <a:latin typeface="Berlin Sans FB" pitchFamily="34" charset="0"/>
              </a:rPr>
              <a:t>Urbanisasi</a:t>
            </a:r>
            <a:endParaRPr lang="en-US" sz="1800" dirty="0" smtClean="0">
              <a:latin typeface="Berlin Sans FB" pitchFamily="34" charset="0"/>
            </a:endParaRPr>
          </a:p>
          <a:p>
            <a:r>
              <a:rPr lang="en-US" sz="1800" dirty="0" err="1" smtClean="0">
                <a:latin typeface="Berlin Sans FB" pitchFamily="34" charset="0"/>
              </a:rPr>
              <a:t>Migrasi</a:t>
            </a:r>
            <a:endParaRPr lang="en-US" sz="1800" dirty="0" smtClean="0">
              <a:latin typeface="Berlin Sans FB" pitchFamily="34" charset="0"/>
            </a:endParaRPr>
          </a:p>
          <a:p>
            <a:r>
              <a:rPr lang="en-US" sz="1800" dirty="0" smtClean="0">
                <a:latin typeface="Berlin Sans FB" pitchFamily="34" charset="0"/>
              </a:rPr>
              <a:t>Status </a:t>
            </a:r>
            <a:r>
              <a:rPr lang="en-US" sz="1800" dirty="0" err="1" smtClean="0">
                <a:latin typeface="Berlin Sans FB" pitchFamily="34" charset="0"/>
              </a:rPr>
              <a:t>kesehatan</a:t>
            </a:r>
            <a:endParaRPr lang="en-US" sz="1800" dirty="0" smtClean="0">
              <a:latin typeface="Berlin Sans FB" pitchFamily="34" charset="0"/>
            </a:endParaRPr>
          </a:p>
          <a:p>
            <a:r>
              <a:rPr lang="en-US" sz="1800" dirty="0" smtClean="0">
                <a:latin typeface="Berlin Sans FB" pitchFamily="34" charset="0"/>
              </a:rPr>
              <a:t>Tingkat </a:t>
            </a:r>
            <a:r>
              <a:rPr lang="en-US" sz="1800" dirty="0" err="1" smtClean="0">
                <a:latin typeface="Berlin Sans FB" pitchFamily="34" charset="0"/>
              </a:rPr>
              <a:t>pendidikan</a:t>
            </a:r>
            <a:endParaRPr lang="en-US" sz="1800" dirty="0" smtClean="0">
              <a:latin typeface="Berlin Sans FB" pitchFamily="34" charset="0"/>
            </a:endParaRPr>
          </a:p>
          <a:p>
            <a:endParaRPr lang="en-US" sz="1800" dirty="0">
              <a:latin typeface="Berlin Sans FB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61141" y="0"/>
            <a:ext cx="31828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Analisis Lingkungan Makro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7874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647950"/>
            <a:ext cx="6858000" cy="85725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rPr>
              <a:t>ANALISIS </a:t>
            </a:r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rPr>
              <a:t/>
            </a:r>
            <a:b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rPr>
            </a:b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rPr>
              <a:t>LINGKUNGAN 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doni MT Black" pitchFamily="18" charset="0"/>
              </a:rPr>
              <a:t>INDUSTRI</a:t>
            </a:r>
          </a:p>
        </p:txBody>
      </p:sp>
    </p:spTree>
    <p:extLst>
      <p:ext uri="{BB962C8B-B14F-4D97-AF65-F5344CB8AC3E}">
        <p14:creationId xmlns:p14="http://schemas.microsoft.com/office/powerpoint/2010/main" val="30999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953000" y="1276350"/>
            <a:ext cx="3810000" cy="360045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Cambria" pitchFamily="18" charset="0"/>
              </a:rPr>
              <a:t>Industri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adalah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sekelompok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menghasilkan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sama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atau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mendekati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sama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atau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sebagai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barang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pengganti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atau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mendekati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pengganti</a:t>
            </a:r>
            <a:r>
              <a:rPr lang="en-US" sz="2000" dirty="0" smtClean="0">
                <a:latin typeface="Cambria" pitchFamily="18" charset="0"/>
              </a:rPr>
              <a:t>, yang </a:t>
            </a:r>
            <a:r>
              <a:rPr lang="en-US" sz="2000" dirty="0" err="1" smtClean="0">
                <a:latin typeface="Cambria" pitchFamily="18" charset="0"/>
              </a:rPr>
              <a:t>ditawarkan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target </a:t>
            </a:r>
            <a:r>
              <a:rPr lang="en-US" sz="2000" dirty="0" err="1" smtClean="0">
                <a:latin typeface="Cambria" pitchFamily="18" charset="0"/>
              </a:rPr>
              <a:t>pasar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kurang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lebih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sama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dengan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harga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tidak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terlalu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jauh</a:t>
            </a:r>
            <a:r>
              <a:rPr lang="en-US" sz="2000" dirty="0" smtClean="0">
                <a:latin typeface="Cambria" pitchFamily="18" charset="0"/>
              </a:rPr>
              <a:t>. 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2190750"/>
            <a:ext cx="42259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Analisis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lingkungan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industri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mencoba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mencari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gambaran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tentang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peluang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dan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ancaman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bisnis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yang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diakibatkan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oleh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strategi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dan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perilaku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bisnis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dalam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persaingan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industri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(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pesaing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industri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250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399" y="205979"/>
            <a:ext cx="7029451" cy="85725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MENGAPA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PERLU ANALISIS LINGKUNGAN ?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181350"/>
            <a:ext cx="5257800" cy="160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Cambria" pitchFamily="18" charset="0"/>
              </a:rPr>
              <a:t>MEMBANTU </a:t>
            </a:r>
            <a:r>
              <a:rPr lang="en-US" sz="2000" dirty="0" err="1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merumuskan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strategi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bisnis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dijalankan</a:t>
            </a:r>
            <a:r>
              <a:rPr lang="en-US" sz="2000" dirty="0" smtClean="0">
                <a:latin typeface="Cambria" pitchFamily="18" charset="0"/>
              </a:rPr>
              <a:t>,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saat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sama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mengantisipasi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strategi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bisnis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dijalankan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oleh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pesaing</a:t>
            </a:r>
            <a:endParaRPr lang="en-US" sz="2000" dirty="0" smtClean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0" y="1581150"/>
            <a:ext cx="480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Membantu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perusahaan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untuk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membangun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sikap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proaktif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,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tidak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sekedar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reaktif</a:t>
            </a:r>
            <a:r>
              <a:rPr lang="en-US" sz="2000" dirty="0">
                <a:solidFill>
                  <a:srgbClr val="1F497D">
                    <a:lumMod val="75000"/>
                  </a:srgbClr>
                </a:solidFill>
                <a:latin typeface="Cambria" pitchFamily="18" charset="0"/>
              </a:rPr>
              <a:t> TERHADAP PARA PESAINGNYA.  </a:t>
            </a:r>
          </a:p>
        </p:txBody>
      </p:sp>
    </p:spTree>
    <p:extLst>
      <p:ext uri="{BB962C8B-B14F-4D97-AF65-F5344CB8AC3E}">
        <p14:creationId xmlns:p14="http://schemas.microsoft.com/office/powerpoint/2010/main" val="345054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85750"/>
            <a:ext cx="6441336" cy="85725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PENDEKATAN ANALISIS INDUSTRI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676400" y="1809750"/>
            <a:ext cx="3505200" cy="190499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Berlin Sans FB" pitchFamily="34" charset="0"/>
              </a:rPr>
              <a:t>PENDEKATAN STRUKTURAL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>
                <a:latin typeface="Berlin Sans FB" pitchFamily="34" charset="0"/>
              </a:rPr>
              <a:t>Struktur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pasar</a:t>
            </a:r>
            <a:r>
              <a:rPr lang="en-US" sz="2000" dirty="0" smtClean="0">
                <a:latin typeface="Berlin Sans FB" pitchFamily="34" charset="0"/>
              </a:rPr>
              <a:t> &amp; </a:t>
            </a:r>
            <a:r>
              <a:rPr lang="en-US" sz="2000" dirty="0" err="1" smtClean="0">
                <a:latin typeface="Berlin Sans FB" pitchFamily="34" charset="0"/>
              </a:rPr>
              <a:t>faktor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determinannya</a:t>
            </a:r>
            <a:endParaRPr lang="en-US" sz="2000" dirty="0" smtClean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 err="1" smtClean="0">
                <a:latin typeface="Berlin Sans FB" pitchFamily="34" charset="0"/>
              </a:rPr>
              <a:t>Halangan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memasuki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pasar</a:t>
            </a:r>
            <a:r>
              <a:rPr lang="en-US" sz="2000" dirty="0" smtClean="0">
                <a:latin typeface="Berlin Sans FB" pitchFamily="34" charset="0"/>
              </a:rPr>
              <a:t> </a:t>
            </a:r>
            <a:r>
              <a:rPr lang="en-US" sz="2000" dirty="0" err="1" smtClean="0">
                <a:latin typeface="Berlin Sans FB" pitchFamily="34" charset="0"/>
              </a:rPr>
              <a:t>struktural</a:t>
            </a:r>
            <a:endParaRPr lang="en-US" sz="2000" dirty="0" smtClean="0">
              <a:latin typeface="Berlin Sans FB" pitchFamily="34" charset="0"/>
            </a:endParaRPr>
          </a:p>
          <a:p>
            <a:pPr lvl="1">
              <a:lnSpc>
                <a:spcPct val="90000"/>
              </a:lnSpc>
            </a:pPr>
            <a:endParaRPr lang="en-US" sz="2000" dirty="0">
              <a:latin typeface="Berlin Sans FB" pitchFamily="34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953000" y="1276350"/>
            <a:ext cx="3605212" cy="3394472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latin typeface="Berlin Sans FB" pitchFamily="34" charset="0"/>
              </a:rPr>
              <a:t>PENDEKATAN LAINNYA</a:t>
            </a:r>
          </a:p>
          <a:p>
            <a:pPr lvl="1"/>
            <a:r>
              <a:rPr lang="en-US" sz="2000" dirty="0">
                <a:latin typeface="Berlin Sans FB" pitchFamily="34" charset="0"/>
              </a:rPr>
              <a:t>MODEL MATRIKS</a:t>
            </a:r>
          </a:p>
          <a:p>
            <a:pPr lvl="2"/>
            <a:r>
              <a:rPr lang="en-US" dirty="0" err="1" smtClean="0">
                <a:latin typeface="Berlin Sans FB" pitchFamily="34" charset="0"/>
              </a:rPr>
              <a:t>Matriks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pertumbuhan-pangsa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pasar</a:t>
            </a:r>
            <a:endParaRPr lang="en-US" dirty="0" smtClean="0">
              <a:latin typeface="Berlin Sans FB" pitchFamily="34" charset="0"/>
            </a:endParaRPr>
          </a:p>
          <a:p>
            <a:pPr lvl="2"/>
            <a:r>
              <a:rPr lang="en-US" dirty="0" err="1" smtClean="0">
                <a:latin typeface="Berlin Sans FB" pitchFamily="34" charset="0"/>
              </a:rPr>
              <a:t>Matriks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daya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tarik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industri-kekuatan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perusahaan</a:t>
            </a:r>
            <a:endParaRPr lang="en-US" dirty="0" smtClean="0">
              <a:latin typeface="Berlin Sans FB" pitchFamily="34" charset="0"/>
            </a:endParaRPr>
          </a:p>
          <a:p>
            <a:pPr lvl="2"/>
            <a:r>
              <a:rPr lang="en-US" dirty="0" err="1" smtClean="0">
                <a:latin typeface="Berlin Sans FB" pitchFamily="34" charset="0"/>
              </a:rPr>
              <a:t>Matriks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daur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kehidupan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industri</a:t>
            </a:r>
            <a:endParaRPr lang="en-US" dirty="0" smtClean="0">
              <a:latin typeface="Berlin Sans FB" pitchFamily="34" charset="0"/>
            </a:endParaRPr>
          </a:p>
          <a:p>
            <a:pPr lvl="1"/>
            <a:r>
              <a:rPr lang="en-US" sz="2000" dirty="0" smtClean="0">
                <a:latin typeface="Berlin Sans FB" pitchFamily="34" charset="0"/>
              </a:rPr>
              <a:t>ANALISIS </a:t>
            </a:r>
            <a:r>
              <a:rPr lang="en-US" sz="2000" dirty="0">
                <a:latin typeface="Berlin Sans FB" pitchFamily="34" charset="0"/>
              </a:rPr>
              <a:t>LAPORAN KEUANGAN</a:t>
            </a:r>
          </a:p>
        </p:txBody>
      </p:sp>
      <p:sp>
        <p:nvSpPr>
          <p:cNvPr id="2" name="Rectangle 1"/>
          <p:cNvSpPr/>
          <p:nvPr/>
        </p:nvSpPr>
        <p:spPr>
          <a:xfrm>
            <a:off x="312683" y="3562350"/>
            <a:ext cx="3805237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Pendekatan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ini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dikembangkan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lebih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populer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oleh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Michael Porter 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dengan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Five Force of Competition Model (</a:t>
            </a:r>
            <a:r>
              <a:rPr lang="en-US" i="1" dirty="0" err="1">
                <a:solidFill>
                  <a:prstClr val="black"/>
                </a:solidFill>
                <a:latin typeface="Cambria" pitchFamily="18" charset="0"/>
              </a:rPr>
              <a:t>Porterian</a:t>
            </a:r>
            <a:r>
              <a:rPr lang="en-US" i="1" dirty="0">
                <a:solidFill>
                  <a:prstClr val="black"/>
                </a:solidFill>
                <a:latin typeface="Cambria" pitchFamily="18" charset="0"/>
              </a:rPr>
              <a:t> Model)</a:t>
            </a:r>
          </a:p>
        </p:txBody>
      </p:sp>
    </p:spTree>
    <p:extLst>
      <p:ext uri="{BB962C8B-B14F-4D97-AF65-F5344CB8AC3E}">
        <p14:creationId xmlns:p14="http://schemas.microsoft.com/office/powerpoint/2010/main" val="374076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362200" y="541020"/>
            <a:ext cx="6286500" cy="4826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smtClean="0">
                <a:latin typeface="Cambria" pitchFamily="18" charset="0"/>
              </a:rPr>
              <a:t>Definisi Bisnis Internasional</a:t>
            </a:r>
            <a:endParaRPr lang="en-US" sz="3500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1200150"/>
            <a:ext cx="5257800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de-DE" b="1" dirty="0">
                <a:latin typeface="Cambria" pitchFamily="18" charset="0"/>
              </a:rPr>
              <a:t>Ball ,McCulloch,Frantz,Geringer,Minor(2006)</a:t>
            </a:r>
            <a:endParaRPr lang="de-DE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1904111"/>
            <a:ext cx="365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de-DE" i="1" dirty="0" smtClean="0">
                <a:latin typeface="Cambria" pitchFamily="18" charset="0"/>
              </a:rPr>
              <a:t>Definisi </a:t>
            </a:r>
            <a:r>
              <a:rPr lang="de-DE" i="1" dirty="0">
                <a:latin typeface="Cambria" pitchFamily="18" charset="0"/>
              </a:rPr>
              <a:t>tersebut mencakup  perdagangan internasional. </a:t>
            </a:r>
            <a:endParaRPr lang="id-ID" i="1" dirty="0" smtClean="0">
              <a:latin typeface="Cambria" pitchFamily="18" charset="0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id-ID" i="1" dirty="0" smtClean="0">
                <a:latin typeface="Cambria" pitchFamily="18" charset="0"/>
              </a:rPr>
              <a:t>P</a:t>
            </a:r>
            <a:r>
              <a:rPr lang="de-DE" i="1" dirty="0" smtClean="0">
                <a:latin typeface="Cambria" pitchFamily="18" charset="0"/>
              </a:rPr>
              <a:t>emanufakturan </a:t>
            </a:r>
            <a:r>
              <a:rPr lang="de-DE" i="1" dirty="0">
                <a:latin typeface="Cambria" pitchFamily="18" charset="0"/>
              </a:rPr>
              <a:t>diluar negeri juga industri jasa  diberbagai bidang seperti transportasi, pariwisata, perbankan, periklanan, konstruksi,perdagangan eceran, perdagangan besar dan komunikasi massa.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196772"/>
            <a:ext cx="289560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de-DE" dirty="0">
                <a:solidFill>
                  <a:prstClr val="black"/>
                </a:solidFill>
                <a:latin typeface="Cambria" pitchFamily="18" charset="0"/>
              </a:rPr>
              <a:t>Bisnis yang kegiatannya melampaui  batas Negara.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0314" y="2571750"/>
            <a:ext cx="31854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d-ID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Bisnis Internasional</a:t>
            </a:r>
            <a:endParaRPr lang="en-US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802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0" y="438150"/>
            <a:ext cx="6286500" cy="4826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smtClean="0">
                <a:latin typeface="Cambria" pitchFamily="18" charset="0"/>
              </a:rPr>
              <a:t>Definisi Bisnis Internasional</a:t>
            </a:r>
            <a:endParaRPr lang="en-US" sz="3500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72310" y="1657350"/>
            <a:ext cx="274030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latin typeface="Cambria" pitchFamily="18" charset="0"/>
              </a:rPr>
              <a:t>Charles WH   Hill (2008)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2600" y="2276285"/>
            <a:ext cx="3200400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de-DE" dirty="0">
                <a:latin typeface="Cambria" pitchFamily="18" charset="0"/>
              </a:rPr>
              <a:t>Perusahaan yang terlibat dalam perdagangan maupun investasi internasional.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832" y="2333814"/>
            <a:ext cx="417633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ambria" pitchFamily="18" charset="0"/>
              </a:rPr>
              <a:t>Daniels, </a:t>
            </a:r>
            <a:r>
              <a:rPr lang="en-US" b="1" dirty="0" err="1">
                <a:latin typeface="Cambria" pitchFamily="18" charset="0"/>
              </a:rPr>
              <a:t>Radebaugh</a:t>
            </a:r>
            <a:r>
              <a:rPr lang="en-US" b="1" dirty="0">
                <a:latin typeface="Cambria" pitchFamily="18" charset="0"/>
              </a:rPr>
              <a:t> &amp; Sullivan (2004)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160" y="2876550"/>
            <a:ext cx="33528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dirty="0" err="1">
                <a:latin typeface="Cambria" pitchFamily="18" charset="0"/>
              </a:rPr>
              <a:t>Semua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transaksi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komersial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baik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oleh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swasta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maupun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pemerintah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diantara</a:t>
            </a:r>
            <a:r>
              <a:rPr lang="en-US" dirty="0">
                <a:latin typeface="Cambria" pitchFamily="18" charset="0"/>
              </a:rPr>
              <a:t> 2 </a:t>
            </a:r>
            <a:r>
              <a:rPr lang="en-US" dirty="0" err="1">
                <a:latin typeface="Cambria" pitchFamily="18" charset="0"/>
              </a:rPr>
              <a:t>negara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atau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lebih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7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38500" y="228600"/>
            <a:ext cx="5372100" cy="92710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smtClean="0">
                <a:latin typeface="Cambria" pitchFamily="18" charset="0"/>
              </a:rPr>
              <a:t>Perusahaan Yang Melakukan Bisnis Internasional</a:t>
            </a:r>
            <a:endParaRPr lang="en-US" sz="3000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1633987"/>
            <a:ext cx="4038600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ambria" pitchFamily="18" charset="0"/>
              </a:rPr>
              <a:t>Perusahaan </a:t>
            </a:r>
            <a:r>
              <a:rPr lang="en-US" b="1" dirty="0" err="1">
                <a:latin typeface="Cambria" pitchFamily="18" charset="0"/>
              </a:rPr>
              <a:t>multidomestik</a:t>
            </a:r>
            <a:r>
              <a:rPr lang="en-US" b="1" dirty="0">
                <a:latin typeface="Cambria" pitchFamily="18" charset="0"/>
              </a:rPr>
              <a:t> :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err="1">
                <a:latin typeface="Cambria" pitchFamily="18" charset="0"/>
              </a:rPr>
              <a:t>Menjalankan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bisnis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melalui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beberapa</a:t>
            </a:r>
            <a:r>
              <a:rPr lang="en-US" dirty="0">
                <a:latin typeface="Cambria" pitchFamily="18" charset="0"/>
              </a:rPr>
              <a:t> unit /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lokal</a:t>
            </a:r>
            <a:r>
              <a:rPr lang="en-US" dirty="0">
                <a:latin typeface="Cambria" pitchFamily="18" charset="0"/>
              </a:rPr>
              <a:t> di </a:t>
            </a:r>
            <a:r>
              <a:rPr lang="en-US" dirty="0" err="1">
                <a:latin typeface="Cambria" pitchFamily="18" charset="0"/>
              </a:rPr>
              <a:t>luar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negeri</a:t>
            </a:r>
            <a:endParaRPr lang="en-US" dirty="0">
              <a:latin typeface="Cambria" pitchFamily="18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err="1">
                <a:latin typeface="Cambria" pitchFamily="18" charset="0"/>
              </a:rPr>
              <a:t>Sebuah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organisasi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cabang</a:t>
            </a:r>
            <a:r>
              <a:rPr lang="en-US" dirty="0">
                <a:latin typeface="Cambria" pitchFamily="18" charset="0"/>
              </a:rPr>
              <a:t> di </a:t>
            </a:r>
            <a:r>
              <a:rPr lang="en-US" dirty="0" err="1">
                <a:latin typeface="Cambria" pitchFamily="18" charset="0"/>
              </a:rPr>
              <a:t>banyak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negara,merumuskan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strategi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bisnisnya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sendiri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berdasarkan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perbedaan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dasar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dipahami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2266950"/>
            <a:ext cx="3200400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ambria" pitchFamily="18" charset="0"/>
              </a:rPr>
              <a:t>Perusahaan global :</a:t>
            </a:r>
          </a:p>
          <a:p>
            <a:pPr>
              <a:lnSpc>
                <a:spcPct val="90000"/>
              </a:lnSpc>
            </a:pPr>
            <a:r>
              <a:rPr lang="en-US" dirty="0" err="1">
                <a:latin typeface="Cambria" pitchFamily="18" charset="0"/>
              </a:rPr>
              <a:t>Organisasi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berupaya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membakukan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memadukan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operasi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diseluruh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dunia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semua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bidang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fungsional</a:t>
            </a:r>
            <a:r>
              <a:rPr lang="en-US" dirty="0">
                <a:latin typeface="Cambria" pitchFamily="18" charset="0"/>
              </a:rPr>
              <a:t>.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4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38150"/>
            <a:ext cx="7772400" cy="5143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95550"/>
            <a:ext cx="3810000" cy="2022979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berada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luar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berpengaruh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arah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organisasi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mengelola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bisnisnya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baik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langsung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maupun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itchFamily="18" charset="0"/>
              </a:rPr>
              <a:t>langsung</a:t>
            </a: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05400" y="1657350"/>
            <a:ext cx="3505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Cambria" pitchFamily="18" charset="0"/>
              </a:rPr>
              <a:t>Proses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usaha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untuk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mengidentifikasi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memahami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faktor-faktor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lingkungan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sebagai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dasar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perumusan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strategi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disebut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u="sng" dirty="0" err="1">
                <a:latin typeface="Cambria" pitchFamily="18" charset="0"/>
              </a:rPr>
              <a:t>analisis</a:t>
            </a:r>
            <a:r>
              <a:rPr lang="en-US" sz="2000" u="sng" dirty="0">
                <a:latin typeface="Cambria" pitchFamily="18" charset="0"/>
              </a:rPr>
              <a:t> </a:t>
            </a:r>
            <a:r>
              <a:rPr lang="en-US" sz="2000" u="sng" dirty="0" err="1">
                <a:latin typeface="Cambria" pitchFamily="18" charset="0"/>
              </a:rPr>
              <a:t>lingkungan</a:t>
            </a:r>
            <a:r>
              <a:rPr lang="en-US" sz="2000" u="sng" dirty="0">
                <a:latin typeface="Cambria" pitchFamily="18" charset="0"/>
              </a:rPr>
              <a:t> </a:t>
            </a:r>
            <a:r>
              <a:rPr lang="en-US" sz="2000" u="sng" dirty="0" err="1">
                <a:latin typeface="Cambria" pitchFamily="18" charset="0"/>
              </a:rPr>
              <a:t>bisnis</a:t>
            </a:r>
            <a:r>
              <a:rPr lang="en-US" sz="2000" u="sng" dirty="0">
                <a:latin typeface="Cambria" pitchFamily="18" charset="0"/>
              </a:rPr>
              <a:t> (</a:t>
            </a:r>
            <a:r>
              <a:rPr lang="en-US" sz="2000" u="sng" dirty="0" err="1">
                <a:latin typeface="Cambria" pitchFamily="18" charset="0"/>
              </a:rPr>
              <a:t>alb</a:t>
            </a:r>
            <a:r>
              <a:rPr lang="en-US" sz="2000" u="sng" dirty="0">
                <a:latin typeface="Cambria" pitchFamily="18" charset="0"/>
              </a:rPr>
              <a:t>)</a:t>
            </a:r>
            <a:r>
              <a:rPr lang="en-US" sz="2000" dirty="0">
                <a:latin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745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3831283" y="2057401"/>
            <a:ext cx="2590800" cy="182945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400" b="1" dirty="0" err="1">
                <a:solidFill>
                  <a:srgbClr val="FF0000"/>
                </a:solidFill>
                <a:latin typeface="Cambria" pitchFamily="18" charset="0"/>
              </a:rPr>
              <a:t>Lingkungan</a:t>
            </a:r>
            <a:r>
              <a:rPr lang="en-US" sz="14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Cambria" pitchFamily="18" charset="0"/>
              </a:rPr>
              <a:t>Internal</a:t>
            </a:r>
            <a:endParaRPr lang="en-US" sz="1200" dirty="0">
              <a:latin typeface="Cambria" pitchFamily="18" charset="0"/>
            </a:endParaRP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</a:t>
            </a:r>
            <a:r>
              <a:rPr lang="en-US" sz="1200" dirty="0" err="1">
                <a:latin typeface="Cambria" pitchFamily="18" charset="0"/>
              </a:rPr>
              <a:t>Keuangan</a:t>
            </a:r>
            <a:endParaRPr lang="en-US" sz="1200" dirty="0">
              <a:latin typeface="Cambria" pitchFamily="18" charset="0"/>
            </a:endParaRP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SDM</a:t>
            </a: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</a:t>
            </a:r>
            <a:r>
              <a:rPr lang="en-US" sz="1200" dirty="0" err="1">
                <a:latin typeface="Cambria" pitchFamily="18" charset="0"/>
              </a:rPr>
              <a:t>Pemasaran</a:t>
            </a:r>
            <a:endParaRPr lang="en-US" sz="1200" dirty="0">
              <a:latin typeface="Cambria" pitchFamily="18" charset="0"/>
            </a:endParaRP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</a:t>
            </a:r>
            <a:r>
              <a:rPr lang="en-US" sz="1200" dirty="0" err="1">
                <a:latin typeface="Cambria" pitchFamily="18" charset="0"/>
              </a:rPr>
              <a:t>Operasional</a:t>
            </a:r>
            <a:endParaRPr lang="en-US" sz="1200" dirty="0">
              <a:latin typeface="Cambria" pitchFamily="18" charset="0"/>
            </a:endParaRP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</a:t>
            </a:r>
            <a:r>
              <a:rPr lang="en-US" sz="1200" dirty="0" err="1">
                <a:latin typeface="Cambria" pitchFamily="18" charset="0"/>
              </a:rPr>
              <a:t>Informasi</a:t>
            </a:r>
            <a:endParaRPr lang="en-US" sz="1200" dirty="0">
              <a:latin typeface="Cambria" pitchFamily="18" charset="0"/>
            </a:endParaRPr>
          </a:p>
          <a:p>
            <a:pPr algn="ctr"/>
            <a:r>
              <a:rPr lang="en-US" sz="1200" dirty="0" err="1">
                <a:latin typeface="Cambria" pitchFamily="18" charset="0"/>
              </a:rPr>
              <a:t>Aspek</a:t>
            </a:r>
            <a:r>
              <a:rPr lang="en-US" sz="1200" dirty="0">
                <a:latin typeface="Cambria" pitchFamily="18" charset="0"/>
              </a:rPr>
              <a:t> </a:t>
            </a:r>
            <a:r>
              <a:rPr lang="en-US" sz="1200" dirty="0" err="1">
                <a:latin typeface="Cambria" pitchFamily="18" charset="0"/>
              </a:rPr>
              <a:t>Manajemen</a:t>
            </a:r>
            <a:endParaRPr lang="en-US" sz="1200" dirty="0">
              <a:latin typeface="Cambria" pitchFamily="18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2764483" y="1257301"/>
            <a:ext cx="4648200" cy="3422854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>
              <a:latin typeface="Cambria" pitchFamily="18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212284" y="1371602"/>
            <a:ext cx="191885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Cambria" pitchFamily="18" charset="0"/>
              </a:rPr>
              <a:t>Lingkungan</a:t>
            </a:r>
            <a:r>
              <a:rPr lang="en-US" sz="14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latin typeface="Cambria" pitchFamily="18" charset="0"/>
              </a:rPr>
              <a:t>Industri</a:t>
            </a:r>
            <a:endParaRPr lang="en-US" sz="1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069284" y="1943101"/>
            <a:ext cx="14013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Hambatan Masuk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16684" y="2571751"/>
            <a:ext cx="6719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Sosial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078684" y="1543051"/>
            <a:ext cx="87453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Ekonomi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279083" y="1771651"/>
            <a:ext cx="15583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Daya tawar pembeli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602684" y="1714501"/>
            <a:ext cx="161608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Daya tawar pemasok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755083" y="4114801"/>
            <a:ext cx="228524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Ketersediaan barang substitusi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755083" y="3886201"/>
            <a:ext cx="19822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Persaingan dalam industri</a:t>
            </a:r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1316683" y="742950"/>
            <a:ext cx="7620000" cy="436708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>
              <a:latin typeface="Cambria" pitchFamily="18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048488" y="4727584"/>
            <a:ext cx="224644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Cambria" pitchFamily="18" charset="0"/>
              </a:rPr>
              <a:t>Lingkungan</a:t>
            </a:r>
            <a:r>
              <a:rPr lang="en-US" sz="14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  <a:latin typeface="Cambria" pitchFamily="18" charset="0"/>
              </a:rPr>
              <a:t>Makro</a:t>
            </a:r>
            <a:r>
              <a:rPr lang="en-US" sz="1400" b="1" dirty="0" smtClean="0">
                <a:solidFill>
                  <a:srgbClr val="FF0000"/>
                </a:solidFill>
                <a:latin typeface="Cambria" pitchFamily="18" charset="0"/>
              </a:rPr>
              <a:t>/</a:t>
            </a:r>
            <a:r>
              <a:rPr lang="en-US" sz="1400" b="1" dirty="0" err="1" smtClean="0">
                <a:solidFill>
                  <a:srgbClr val="FF0000"/>
                </a:solidFill>
                <a:latin typeface="Cambria" pitchFamily="18" charset="0"/>
              </a:rPr>
              <a:t>Jauh</a:t>
            </a:r>
            <a:endParaRPr lang="en-US" sz="1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773883" y="3371851"/>
            <a:ext cx="773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Budaya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6726883" y="1371601"/>
            <a:ext cx="7139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Politik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7565083" y="2628901"/>
            <a:ext cx="93198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Teknologi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7336484" y="3657601"/>
            <a:ext cx="7695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200">
                <a:latin typeface="Cambria" pitchFamily="18" charset="0"/>
              </a:rPr>
              <a:t> Hukum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2402837" y="209550"/>
            <a:ext cx="5902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LINGKUNGAN BISNIS</a:t>
            </a:r>
            <a:r>
              <a:rPr lang="id-ID" sz="28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 Internasional</a:t>
            </a:r>
            <a:endParaRPr lang="en-US" sz="28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285750"/>
            <a:ext cx="4938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Tugas Kelompok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419350"/>
            <a:ext cx="733008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3200" dirty="0" smtClean="0"/>
              <a:t>Jelaskan Lingkungan Bisnis </a:t>
            </a:r>
            <a:r>
              <a:rPr lang="id-ID" sz="3200" dirty="0" smtClean="0"/>
              <a:t>Internasional:</a:t>
            </a:r>
          </a:p>
          <a:p>
            <a:pPr marL="971550" lvl="1" indent="-514350">
              <a:buFont typeface="+mj-lt"/>
              <a:buAutoNum type="alphaLcPeriod"/>
            </a:pPr>
            <a:r>
              <a:rPr lang="id-ID" sz="3200" dirty="0" smtClean="0"/>
              <a:t>Lingkungan Makro</a:t>
            </a:r>
          </a:p>
          <a:p>
            <a:pPr marL="971550" lvl="1" indent="-514350">
              <a:buFont typeface="+mj-lt"/>
              <a:buAutoNum type="alphaLcPeriod"/>
            </a:pPr>
            <a:r>
              <a:rPr lang="id-ID" sz="3200" dirty="0" smtClean="0"/>
              <a:t>Lingkungan Industri</a:t>
            </a:r>
          </a:p>
          <a:p>
            <a:pPr marL="971550" lvl="1" indent="-514350">
              <a:buFont typeface="+mj-lt"/>
              <a:buAutoNum type="alphaLcPeriod"/>
            </a:pPr>
            <a:r>
              <a:rPr lang="id-ID" sz="3200" dirty="0" smtClean="0"/>
              <a:t>Lingkungan Internal</a:t>
            </a:r>
            <a:endParaRPr lang="id-ID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id-ID" sz="3200" dirty="0" smtClean="0"/>
              <a:t>Foreign Direct Investment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23822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0" y="2571750"/>
            <a:ext cx="6781799" cy="85725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id-ID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" pitchFamily="34" charset="0"/>
              </a:rPr>
              <a:t/>
            </a:r>
            <a:br>
              <a:rPr lang="id-ID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" pitchFamily="34" charset="0"/>
              </a:rPr>
            </a:b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" pitchFamily="34" charset="0"/>
              </a:rPr>
              <a:t>LINGKUNGAN 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erlin Sans FB" pitchFamily="34" charset="0"/>
              </a:rPr>
              <a:t>MAKRO</a:t>
            </a:r>
          </a:p>
        </p:txBody>
      </p:sp>
    </p:spTree>
    <p:extLst>
      <p:ext uri="{BB962C8B-B14F-4D97-AF65-F5344CB8AC3E}">
        <p14:creationId xmlns:p14="http://schemas.microsoft.com/office/powerpoint/2010/main" val="254254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438150"/>
            <a:ext cx="7391400" cy="457200"/>
          </a:xfrm>
        </p:spPr>
        <p:txBody>
          <a:bodyPr>
            <a:noAutofit/>
          </a:bodyPr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ANALISIS </a:t>
            </a:r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" pitchFamily="34" charset="0"/>
              </a:rPr>
              <a:t>LINGKUNGAN EKONOMI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371600" y="1714500"/>
            <a:ext cx="3810000" cy="3429000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>
                <a:latin typeface="Cambria" pitchFamily="18" charset="0"/>
              </a:rPr>
              <a:t>SUMBER DAYA ALAM</a:t>
            </a:r>
          </a:p>
          <a:p>
            <a:pPr lvl="1"/>
            <a:r>
              <a:rPr lang="en-US" sz="1800" dirty="0" err="1" smtClean="0">
                <a:latin typeface="Cambria" pitchFamily="18" charset="0"/>
              </a:rPr>
              <a:t>Kontribusi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Ketersediaan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smtClean="0">
                <a:latin typeface="Cambria" pitchFamily="18" charset="0"/>
              </a:rPr>
              <a:t>Tingkat </a:t>
            </a:r>
            <a:r>
              <a:rPr lang="en-US" sz="1800" dirty="0" err="1" smtClean="0">
                <a:latin typeface="Cambria" pitchFamily="18" charset="0"/>
              </a:rPr>
              <a:t>pengolahan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SUMBER </a:t>
            </a:r>
            <a:r>
              <a:rPr lang="en-US" sz="1800" b="1" dirty="0">
                <a:latin typeface="Cambria" pitchFamily="18" charset="0"/>
              </a:rPr>
              <a:t>DAYA MANUSIA</a:t>
            </a:r>
          </a:p>
          <a:p>
            <a:pPr lvl="1"/>
            <a:r>
              <a:rPr lang="en-US" sz="1800" dirty="0" err="1" smtClean="0">
                <a:latin typeface="Cambria" pitchFamily="18" charset="0"/>
              </a:rPr>
              <a:t>Jumlah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Terdidik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Tak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terdidik</a:t>
            </a:r>
            <a:endParaRPr lang="en-US" sz="1800" dirty="0" smtClean="0">
              <a:latin typeface="Cambria" pitchFamily="18" charset="0"/>
            </a:endParaRPr>
          </a:p>
          <a:p>
            <a:pPr lvl="1"/>
            <a:r>
              <a:rPr lang="en-US" sz="1800" dirty="0" err="1" smtClean="0">
                <a:latin typeface="Cambria" pitchFamily="18" charset="0"/>
              </a:rPr>
              <a:t>Pengalaman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b="1" dirty="0" smtClean="0">
                <a:latin typeface="Cambria" pitchFamily="18" charset="0"/>
              </a:rPr>
              <a:t>PRASARANA </a:t>
            </a:r>
            <a:r>
              <a:rPr lang="en-US" sz="1800" b="1" dirty="0">
                <a:latin typeface="Cambria" pitchFamily="18" charset="0"/>
              </a:rPr>
              <a:t>DASAR</a:t>
            </a:r>
          </a:p>
          <a:p>
            <a:pPr lvl="1"/>
            <a:r>
              <a:rPr lang="en-US" sz="1800" dirty="0" err="1">
                <a:latin typeface="Cambria" pitchFamily="18" charset="0"/>
              </a:rPr>
              <a:t>Prasarana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transportasi</a:t>
            </a:r>
            <a:endParaRPr lang="en-US" sz="1800" dirty="0">
              <a:latin typeface="Cambria" pitchFamily="18" charset="0"/>
            </a:endParaRPr>
          </a:p>
          <a:p>
            <a:pPr lvl="1"/>
            <a:r>
              <a:rPr lang="en-US" sz="1800" dirty="0" err="1">
                <a:latin typeface="Cambria" pitchFamily="18" charset="0"/>
              </a:rPr>
              <a:t>Prasaranan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komunikasi</a:t>
            </a:r>
            <a:endParaRPr lang="en-US" sz="1800" dirty="0">
              <a:latin typeface="Cambria" pitchFamily="18" charset="0"/>
            </a:endParaRPr>
          </a:p>
          <a:p>
            <a:pPr lvl="1"/>
            <a:r>
              <a:rPr lang="en-US" sz="1800" dirty="0" err="1">
                <a:latin typeface="Cambria" pitchFamily="18" charset="0"/>
              </a:rPr>
              <a:t>informasi</a:t>
            </a:r>
            <a:endParaRPr lang="en-US" sz="1800" dirty="0">
              <a:latin typeface="Cambria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24400" y="1200150"/>
            <a:ext cx="3962400" cy="40576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1800" b="1" dirty="0">
                <a:latin typeface="Cambria" pitchFamily="18" charset="0"/>
              </a:rPr>
              <a:t>MODAL</a:t>
            </a:r>
          </a:p>
          <a:p>
            <a:pPr lvl="1">
              <a:lnSpc>
                <a:spcPct val="90000"/>
              </a:lnSpc>
            </a:pPr>
            <a:r>
              <a:rPr lang="en-US" sz="1800" b="1" dirty="0">
                <a:latin typeface="Cambria" pitchFamily="18" charset="0"/>
              </a:rPr>
              <a:t>MODAL DOMESTIK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>
                <a:latin typeface="Cambria" pitchFamily="18" charset="0"/>
              </a:rPr>
              <a:t>Tingkat </a:t>
            </a:r>
            <a:r>
              <a:rPr lang="en-US" sz="1800" dirty="0" err="1" smtClean="0">
                <a:latin typeface="Cambria" pitchFamily="18" charset="0"/>
              </a:rPr>
              <a:t>pendapatan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smtClean="0">
                <a:latin typeface="Cambria" pitchFamily="18" charset="0"/>
              </a:rPr>
              <a:t>Tingkat </a:t>
            </a:r>
            <a:r>
              <a:rPr lang="en-US" sz="1800" dirty="0" err="1" smtClean="0">
                <a:latin typeface="Cambria" pitchFamily="18" charset="0"/>
              </a:rPr>
              <a:t>tabungan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masyarakat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Ketimpangan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pendapatan</a:t>
            </a:r>
            <a:r>
              <a:rPr lang="en-US" sz="1800" dirty="0" smtClean="0">
                <a:latin typeface="Cambria" pitchFamily="18" charset="0"/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Lembaga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keuangan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Inflasi</a:t>
            </a:r>
            <a:r>
              <a:rPr lang="en-US" sz="1800" dirty="0" smtClean="0">
                <a:latin typeface="Cambria" pitchFamily="18" charset="0"/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Pelarian</a:t>
            </a:r>
            <a:r>
              <a:rPr lang="en-US" sz="1800" dirty="0" smtClean="0">
                <a:latin typeface="Cambria" pitchFamily="18" charset="0"/>
              </a:rPr>
              <a:t> modal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>
                <a:latin typeface="Cambria" pitchFamily="18" charset="0"/>
              </a:rPr>
              <a:t>CADANGAN </a:t>
            </a:r>
            <a:r>
              <a:rPr lang="en-US" sz="1800" b="1" dirty="0">
                <a:latin typeface="Cambria" pitchFamily="18" charset="0"/>
              </a:rPr>
              <a:t>DEVISA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Neraca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perdagangan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Neraca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transaksi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berjalan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Jenis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produk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ekspor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Perubahan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kurs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Utang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luar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negeri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Rasio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utang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ekspor</a:t>
            </a:r>
            <a:endParaRPr lang="en-US" sz="1800" dirty="0" smtClean="0">
              <a:latin typeface="Cambria" pitchFamily="18" charset="0"/>
            </a:endParaRP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Devaluasi</a:t>
            </a:r>
            <a:endParaRPr lang="en-US" sz="18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61141" y="0"/>
            <a:ext cx="31828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Analisis Lingkungan Makro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928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7">
  <a:themeElements>
    <a:clrScheme name="master 3">
      <a:dk1>
        <a:srgbClr val="C0C0C0"/>
      </a:dk1>
      <a:lt1>
        <a:srgbClr val="FFFFFF"/>
      </a:lt1>
      <a:dk2>
        <a:srgbClr val="800000"/>
      </a:dk2>
      <a:lt2>
        <a:srgbClr val="FFCC99"/>
      </a:lt2>
      <a:accent1>
        <a:srgbClr val="FF9900"/>
      </a:accent1>
      <a:accent2>
        <a:srgbClr val="CC0000"/>
      </a:accent2>
      <a:accent3>
        <a:srgbClr val="C0AAAA"/>
      </a:accent3>
      <a:accent4>
        <a:srgbClr val="DADADA"/>
      </a:accent4>
      <a:accent5>
        <a:srgbClr val="FFCAAA"/>
      </a:accent5>
      <a:accent6>
        <a:srgbClr val="B90000"/>
      </a:accent6>
      <a:hlink>
        <a:srgbClr val="FF33CC"/>
      </a:hlink>
      <a:folHlink>
        <a:srgbClr val="FFCC00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lormaster">
  <a:themeElements>
    <a:clrScheme name="">
      <a:dk1>
        <a:srgbClr val="000000"/>
      </a:dk1>
      <a:lt1>
        <a:srgbClr val="800000"/>
      </a:lt1>
      <a:dk2>
        <a:srgbClr val="A50021"/>
      </a:dk2>
      <a:lt2>
        <a:srgbClr val="C0C0C0"/>
      </a:lt2>
      <a:accent1>
        <a:srgbClr val="FF9900"/>
      </a:accent1>
      <a:accent2>
        <a:srgbClr val="CC0000"/>
      </a:accent2>
      <a:accent3>
        <a:srgbClr val="C0AAAA"/>
      </a:accent3>
      <a:accent4>
        <a:srgbClr val="000000"/>
      </a:accent4>
      <a:accent5>
        <a:srgbClr val="FFCAAA"/>
      </a:accent5>
      <a:accent6>
        <a:srgbClr val="B90000"/>
      </a:accent6>
      <a:hlink>
        <a:srgbClr val="FF33CC"/>
      </a:hlink>
      <a:folHlink>
        <a:srgbClr val="FFCC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colormaster">
  <a:themeElements>
    <a:clrScheme name="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00CC00"/>
      </a:accent1>
      <a:accent2>
        <a:srgbClr val="3366FF"/>
      </a:accent2>
      <a:accent3>
        <a:srgbClr val="CAE2FF"/>
      </a:accent3>
      <a:accent4>
        <a:srgbClr val="000000"/>
      </a:accent4>
      <a:accent5>
        <a:srgbClr val="AAE2AA"/>
      </a:accent5>
      <a:accent6>
        <a:srgbClr val="2D5CE7"/>
      </a:accent6>
      <a:hlink>
        <a:srgbClr val="FF0000"/>
      </a:hlink>
      <a:folHlink>
        <a:srgbClr val="FFFF00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eme7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Theme7</Template>
  <TotalTime>165</TotalTime>
  <Words>633</Words>
  <Application>Microsoft Office PowerPoint</Application>
  <PresentationFormat>On-screen Show (16:9)</PresentationFormat>
  <Paragraphs>166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Theme7</vt:lpstr>
      <vt:lpstr>1_colormaster</vt:lpstr>
      <vt:lpstr>1_master</vt:lpstr>
      <vt:lpstr>2_colormaster</vt:lpstr>
      <vt:lpstr>3_colormaster</vt:lpstr>
      <vt:lpstr>4_colormaster</vt:lpstr>
      <vt:lpstr>Theme74</vt:lpstr>
      <vt:lpstr>PowerPoint Presentation</vt:lpstr>
      <vt:lpstr>PowerPoint Presentation</vt:lpstr>
      <vt:lpstr>PowerPoint Presentation</vt:lpstr>
      <vt:lpstr>PowerPoint Presentation</vt:lpstr>
      <vt:lpstr>LINGKUNGAN</vt:lpstr>
      <vt:lpstr>PowerPoint Presentation</vt:lpstr>
      <vt:lpstr>PowerPoint Presentation</vt:lpstr>
      <vt:lpstr>ANALISIS  LINGKUNGAN MAKRO</vt:lpstr>
      <vt:lpstr>ANALISIS LINGKUNGAN EKONOMI</vt:lpstr>
      <vt:lpstr>ANALISIS LINGKUNGAN TEKNOLOGI</vt:lpstr>
      <vt:lpstr>ANALISIS LINGKUNGAN POLITIK &amp; HUKUM</vt:lpstr>
      <vt:lpstr>ANALISIS LINGKUNGAN SOSIAL-BUDAYA</vt:lpstr>
      <vt:lpstr>ANALISIS LINGKUNGAN KEPENDUDUKAN</vt:lpstr>
      <vt:lpstr>ANALISIS  LINGKUNGAN INDUSTRI</vt:lpstr>
      <vt:lpstr>PowerPoint Presentation</vt:lpstr>
      <vt:lpstr>MENGAPA PERLU ANALISIS LINGKUNGAN ?</vt:lpstr>
      <vt:lpstr>PENDEKATAN ANALISIS INDUSTRI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Volker</cp:lastModifiedBy>
  <cp:revision>14</cp:revision>
  <dcterms:created xsi:type="dcterms:W3CDTF">2015-09-12T01:10:23Z</dcterms:created>
  <dcterms:modified xsi:type="dcterms:W3CDTF">2018-04-09T02:06:58Z</dcterms:modified>
</cp:coreProperties>
</file>