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7" r:id="rId7"/>
    <p:sldId id="268" r:id="rId8"/>
    <p:sldId id="269" r:id="rId9"/>
    <p:sldId id="263" r:id="rId10"/>
    <p:sldId id="264" r:id="rId11"/>
    <p:sldId id="265" r:id="rId12"/>
    <p:sldId id="266"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273CDBD2-4CB0-4E66-AA79-73DDD2BED9C3}" type="datetimeFigureOut">
              <a:rPr lang="id-ID" smtClean="0"/>
              <a:pPr/>
              <a:t>04/05/2017</a:t>
            </a:fld>
            <a:endParaRPr lang="id-ID"/>
          </a:p>
        </p:txBody>
      </p:sp>
      <p:sp>
        <p:nvSpPr>
          <p:cNvPr id="20" name="Footer Placeholder 19"/>
          <p:cNvSpPr>
            <a:spLocks noGrp="1"/>
          </p:cNvSpPr>
          <p:nvPr>
            <p:ph type="ftr" sz="quarter" idx="11"/>
          </p:nvPr>
        </p:nvSpPr>
        <p:spPr/>
        <p:txBody>
          <a:bodyPr/>
          <a:lstStyle/>
          <a:p>
            <a:endParaRPr lang="id-ID"/>
          </a:p>
        </p:txBody>
      </p:sp>
      <p:sp>
        <p:nvSpPr>
          <p:cNvPr id="10" name="Slide Number Placeholder 9"/>
          <p:cNvSpPr>
            <a:spLocks noGrp="1"/>
          </p:cNvSpPr>
          <p:nvPr>
            <p:ph type="sldNum" sz="quarter" idx="12"/>
          </p:nvPr>
        </p:nvSpPr>
        <p:spPr/>
        <p:txBody>
          <a:bodyPr/>
          <a:lstStyle/>
          <a:p>
            <a:fld id="{77766491-DE3A-4172-BBF7-4E7C193C2025}" type="slidenum">
              <a:rPr lang="id-ID" smtClean="0"/>
              <a:pPr/>
              <a:t>‹#›</a:t>
            </a:fld>
            <a:endParaRPr lang="id-ID"/>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73CDBD2-4CB0-4E66-AA79-73DDD2BED9C3}" type="datetimeFigureOut">
              <a:rPr lang="id-ID" smtClean="0"/>
              <a:pPr/>
              <a:t>04/05/2017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7766491-DE3A-4172-BBF7-4E7C193C2025}"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73CDBD2-4CB0-4E66-AA79-73DDD2BED9C3}" type="datetimeFigureOut">
              <a:rPr lang="id-ID" smtClean="0"/>
              <a:pPr/>
              <a:t>04/05/2017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7766491-DE3A-4172-BBF7-4E7C193C2025}"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73CDBD2-4CB0-4E66-AA79-73DDD2BED9C3}" type="datetimeFigureOut">
              <a:rPr lang="id-ID" smtClean="0"/>
              <a:pPr/>
              <a:t>04/05/2017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7766491-DE3A-4172-BBF7-4E7C193C2025}"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73CDBD2-4CB0-4E66-AA79-73DDD2BED9C3}" type="datetimeFigureOut">
              <a:rPr lang="id-ID" smtClean="0"/>
              <a:pPr/>
              <a:t>04/05/2017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7766491-DE3A-4172-BBF7-4E7C193C2025}" type="slidenum">
              <a:rPr lang="id-ID" smtClean="0"/>
              <a:pPr/>
              <a:t>‹#›</a:t>
            </a:fld>
            <a:endParaRPr lang="id-ID"/>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73CDBD2-4CB0-4E66-AA79-73DDD2BED9C3}" type="datetimeFigureOut">
              <a:rPr lang="id-ID" smtClean="0"/>
              <a:pPr/>
              <a:t>04/05/2017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7766491-DE3A-4172-BBF7-4E7C193C2025}"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73CDBD2-4CB0-4E66-AA79-73DDD2BED9C3}" type="datetimeFigureOut">
              <a:rPr lang="id-ID" smtClean="0"/>
              <a:pPr/>
              <a:t>04/05/2017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7766491-DE3A-4172-BBF7-4E7C193C2025}"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273CDBD2-4CB0-4E66-AA79-73DDD2BED9C3}" type="datetimeFigureOut">
              <a:rPr lang="id-ID" smtClean="0"/>
              <a:pPr/>
              <a:t>04/05/2017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7766491-DE3A-4172-BBF7-4E7C193C2025}"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273CDBD2-4CB0-4E66-AA79-73DDD2BED9C3}" type="datetimeFigureOut">
              <a:rPr lang="id-ID" smtClean="0"/>
              <a:pPr/>
              <a:t>04/05/2017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7766491-DE3A-4172-BBF7-4E7C193C2025}" type="slidenum">
              <a:rPr lang="id-ID" smtClean="0"/>
              <a:pPr/>
              <a:t>‹#›</a:t>
            </a:fld>
            <a:endParaRPr lang="id-ID"/>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73CDBD2-4CB0-4E66-AA79-73DDD2BED9C3}" type="datetimeFigureOut">
              <a:rPr lang="id-ID" smtClean="0"/>
              <a:pPr/>
              <a:t>04/05/2017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7766491-DE3A-4172-BBF7-4E7C193C2025}"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273CDBD2-4CB0-4E66-AA79-73DDD2BED9C3}" type="datetimeFigureOut">
              <a:rPr lang="id-ID" smtClean="0"/>
              <a:pPr/>
              <a:t>04/05/2017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7766491-DE3A-4172-BBF7-4E7C193C2025}" type="slidenum">
              <a:rPr lang="id-ID" smtClean="0"/>
              <a:pPr/>
              <a:t>‹#›</a:t>
            </a:fld>
            <a:endParaRPr lang="id-ID"/>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73CDBD2-4CB0-4E66-AA79-73DDD2BED9C3}" type="datetimeFigureOut">
              <a:rPr lang="id-ID" smtClean="0"/>
              <a:pPr/>
              <a:t>04/05/2017</a:t>
            </a:fld>
            <a:endParaRPr lang="id-ID"/>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d-ID"/>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7766491-DE3A-4172-BBF7-4E7C193C2025}" type="slidenum">
              <a:rPr lang="id-ID" smtClean="0"/>
              <a:pPr/>
              <a:t>‹#›</a:t>
            </a:fld>
            <a:endParaRPr lang="id-ID"/>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www.target.com/moreinfo" TargetMode="External"/><Relationship Id="rId2" Type="http://schemas.openxmlformats.org/officeDocument/2006/relationships/hyperlink" Target="http://www.target.com/moreinfo.cf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571604" y="3000372"/>
            <a:ext cx="6000792" cy="2714644"/>
          </a:xfrm>
          <a:prstGeom prst="rect">
            <a:avLst/>
          </a:prstGeom>
        </p:spPr>
        <p:txBody>
          <a:bodyPr anchor="t">
            <a:norm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lang="id-ID" sz="2400" dirty="0">
                <a:solidFill>
                  <a:schemeClr val="accent3">
                    <a:lumMod val="50000"/>
                  </a:schemeClr>
                </a:solidFill>
                <a:effectLst>
                  <a:outerShdw blurRad="50000" dist="30000" dir="5400000" algn="tl" rotWithShape="0">
                    <a:srgbClr val="000000">
                      <a:alpha val="30000"/>
                    </a:srgbClr>
                  </a:outerShdw>
                </a:effectLst>
                <a:latin typeface="+mj-lt"/>
                <a:ea typeface="+mj-ea"/>
                <a:cs typeface="+mj-cs"/>
              </a:rPr>
              <a:t>Nama Kelompok :</a:t>
            </a:r>
          </a:p>
          <a:p>
            <a:pPr marL="0" marR="0" lvl="0" indent="0" algn="just" defTabSz="914400" rtl="0" eaLnBrk="1" fontAlgn="auto" latinLnBrk="0" hangingPunct="1">
              <a:lnSpc>
                <a:spcPct val="100000"/>
              </a:lnSpc>
              <a:spcBef>
                <a:spcPct val="0"/>
              </a:spcBef>
              <a:spcAft>
                <a:spcPts val="0"/>
              </a:spcAft>
              <a:buClrTx/>
              <a:buSzTx/>
              <a:buFontTx/>
              <a:buNone/>
              <a:tabLst/>
              <a:defRPr/>
            </a:pPr>
            <a:endParaRPr lang="id-ID" sz="2400" dirty="0">
              <a:solidFill>
                <a:schemeClr val="accent3">
                  <a:lumMod val="50000"/>
                </a:schemeClr>
              </a:solidFill>
              <a:effectLst>
                <a:outerShdw blurRad="50000" dist="30000" dir="5400000" algn="tl" rotWithShape="0">
                  <a:srgbClr val="000000">
                    <a:alpha val="30000"/>
                  </a:srgbClr>
                </a:outerShdw>
              </a:effectLst>
              <a:latin typeface="+mj-lt"/>
              <a:ea typeface="+mj-ea"/>
              <a:cs typeface="+mj-cs"/>
            </a:endParaRPr>
          </a:p>
          <a:p>
            <a:pPr marL="514350" marR="0" lvl="0" indent="-514350" algn="just" defTabSz="914400" rtl="0" eaLnBrk="1" fontAlgn="auto" latinLnBrk="0" hangingPunct="1">
              <a:lnSpc>
                <a:spcPct val="100000"/>
              </a:lnSpc>
              <a:spcBef>
                <a:spcPct val="0"/>
              </a:spcBef>
              <a:spcAft>
                <a:spcPts val="0"/>
              </a:spcAft>
              <a:buClrTx/>
              <a:buSzTx/>
              <a:buFontTx/>
              <a:buAutoNum type="arabicPeriod"/>
              <a:tabLst/>
              <a:defRPr/>
            </a:pPr>
            <a:r>
              <a:rPr kumimoji="0" lang="id-ID" sz="2400" b="0" i="0" u="none" strike="noStrike" kern="1200" cap="none" spc="0" normalizeH="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rPr>
              <a:t>Devindra Pradika          (123140050)</a:t>
            </a:r>
            <a:endParaRPr lang="id-ID" sz="2400" dirty="0">
              <a:solidFill>
                <a:schemeClr val="accent3">
                  <a:lumMod val="50000"/>
                </a:schemeClr>
              </a:solidFill>
              <a:effectLst>
                <a:outerShdw blurRad="50000" dist="30000" dir="5400000" algn="tl" rotWithShape="0">
                  <a:srgbClr val="000000">
                    <a:alpha val="30000"/>
                  </a:srgbClr>
                </a:outerShdw>
              </a:effectLst>
            </a:endParaRPr>
          </a:p>
          <a:p>
            <a:pPr marL="514350" lvl="0" indent="-514350" algn="just">
              <a:spcBef>
                <a:spcPct val="0"/>
              </a:spcBef>
              <a:buFontTx/>
              <a:buAutoNum type="arabicPeriod"/>
              <a:defRPr/>
            </a:pPr>
            <a:r>
              <a:rPr lang="id-ID" sz="2400" dirty="0">
                <a:solidFill>
                  <a:schemeClr val="accent3">
                    <a:lumMod val="50000"/>
                  </a:schemeClr>
                </a:solidFill>
                <a:effectLst>
                  <a:outerShdw blurRad="50000" dist="30000" dir="5400000" algn="tl" rotWithShape="0">
                    <a:srgbClr val="000000">
                      <a:alpha val="30000"/>
                    </a:srgbClr>
                  </a:outerShdw>
                </a:effectLst>
              </a:rPr>
              <a:t>Eska Yasa                      (123140142)</a:t>
            </a:r>
            <a:endParaRPr lang="id-ID" sz="2400" baseline="0" dirty="0">
              <a:solidFill>
                <a:schemeClr val="accent3">
                  <a:lumMod val="50000"/>
                </a:schemeClr>
              </a:solidFill>
              <a:effectLst>
                <a:outerShdw blurRad="50000" dist="30000" dir="5400000" algn="tl" rotWithShape="0">
                  <a:srgbClr val="000000">
                    <a:alpha val="30000"/>
                  </a:srgbClr>
                </a:outerShdw>
              </a:effectLst>
              <a:latin typeface="+mj-lt"/>
              <a:ea typeface="+mj-ea"/>
              <a:cs typeface="+mj-cs"/>
            </a:endParaRPr>
          </a:p>
          <a:p>
            <a:pPr marL="514350" marR="0" lvl="0" indent="-514350" algn="just" defTabSz="914400" rtl="0" eaLnBrk="1" fontAlgn="auto" latinLnBrk="0" hangingPunct="1">
              <a:lnSpc>
                <a:spcPct val="100000"/>
              </a:lnSpc>
              <a:spcBef>
                <a:spcPct val="0"/>
              </a:spcBef>
              <a:spcAft>
                <a:spcPts val="0"/>
              </a:spcAft>
              <a:buClrTx/>
              <a:buSzTx/>
              <a:buFontTx/>
              <a:buAutoNum type="arabicPeriod"/>
              <a:tabLst/>
              <a:defRPr/>
            </a:pPr>
            <a:r>
              <a:rPr lang="id-ID" sz="2400" baseline="0" dirty="0">
                <a:solidFill>
                  <a:schemeClr val="accent3">
                    <a:lumMod val="50000"/>
                  </a:schemeClr>
                </a:solidFill>
                <a:effectLst>
                  <a:outerShdw blurRad="50000" dist="30000" dir="5400000" algn="tl" rotWithShape="0">
                    <a:srgbClr val="000000">
                      <a:alpha val="30000"/>
                    </a:srgbClr>
                  </a:outerShdw>
                </a:effectLst>
                <a:latin typeface="+mj-lt"/>
                <a:ea typeface="+mj-ea"/>
                <a:cs typeface="+mj-cs"/>
              </a:rPr>
              <a:t>Hadian Dzakia Rangga   (123140143)</a:t>
            </a:r>
          </a:p>
          <a:p>
            <a:pPr marL="514350" marR="0" lvl="0" indent="-514350" algn="just" defTabSz="914400" rtl="0" eaLnBrk="1" fontAlgn="auto" latinLnBrk="0" hangingPunct="1">
              <a:lnSpc>
                <a:spcPct val="100000"/>
              </a:lnSpc>
              <a:spcBef>
                <a:spcPct val="0"/>
              </a:spcBef>
              <a:spcAft>
                <a:spcPts val="0"/>
              </a:spcAft>
              <a:buClrTx/>
              <a:buSzTx/>
              <a:buFontTx/>
              <a:buAutoNum type="arabicPeriod"/>
              <a:tabLst/>
              <a:defRPr/>
            </a:pPr>
            <a:r>
              <a:rPr kumimoji="0" lang="id-ID" sz="2400" b="0" i="0" u="none" strike="noStrike" kern="1200" cap="none" spc="0" normalizeH="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rPr>
              <a:t>Yogi Surya Saputra        (123140171)</a:t>
            </a:r>
          </a:p>
          <a:p>
            <a:pPr marL="514350" lvl="0" indent="-514350" algn="just">
              <a:spcBef>
                <a:spcPct val="0"/>
              </a:spcBef>
              <a:buFontTx/>
              <a:buAutoNum type="arabicPeriod"/>
              <a:defRPr/>
            </a:pPr>
            <a:r>
              <a:rPr lang="id-ID" sz="2400" dirty="0">
                <a:solidFill>
                  <a:schemeClr val="accent3">
                    <a:lumMod val="50000"/>
                  </a:schemeClr>
                </a:solidFill>
                <a:effectLst>
                  <a:outerShdw blurRad="50000" dist="30000" dir="5400000" algn="tl" rotWithShape="0">
                    <a:srgbClr val="000000">
                      <a:alpha val="30000"/>
                    </a:srgbClr>
                  </a:outerShdw>
                </a:effectLst>
              </a:rPr>
              <a:t>Anggy Yudha                 (123140172)</a:t>
            </a:r>
            <a:endParaRPr kumimoji="0" lang="id-ID" sz="2400" b="0" i="0" u="none" strike="noStrike" kern="1200" cap="none" spc="0" normalizeH="0" baseline="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4" name="Title 1"/>
          <p:cNvSpPr txBox="1">
            <a:spLocks/>
          </p:cNvSpPr>
          <p:nvPr/>
        </p:nvSpPr>
        <p:spPr>
          <a:xfrm>
            <a:off x="1643042" y="857232"/>
            <a:ext cx="6643734" cy="500066"/>
          </a:xfrm>
          <a:prstGeom prst="rect">
            <a:avLst/>
          </a:prstGeom>
        </p:spPr>
        <p:txBody>
          <a:bodyPr anchor="ctr">
            <a:normAutofit fontScale="7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4300" dirty="0">
                <a:solidFill>
                  <a:schemeClr val="accent3">
                    <a:lumMod val="50000"/>
                  </a:schemeClr>
                </a:solidFill>
                <a:effectLst>
                  <a:outerShdw blurRad="50000" dist="30000" dir="5400000" algn="tl" rotWithShape="0">
                    <a:srgbClr val="000000">
                      <a:alpha val="30000"/>
                    </a:srgbClr>
                  </a:outerShdw>
                </a:effectLst>
                <a:latin typeface="+mj-lt"/>
                <a:ea typeface="+mj-ea"/>
                <a:cs typeface="+mj-cs"/>
              </a:rPr>
              <a:t>Pengamanan Sistem Jaringan</a:t>
            </a:r>
            <a:endParaRPr kumimoji="0" lang="id-ID" sz="4300" b="0" i="0" strike="noStrike" kern="1200" cap="none" spc="0" normalizeH="0" baseline="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38" y="571480"/>
            <a:ext cx="5786478" cy="582912"/>
          </a:xfrm>
        </p:spPr>
        <p:txBody>
          <a:bodyPr anchor="t">
            <a:noAutofit/>
          </a:bodyPr>
          <a:lstStyle/>
          <a:p>
            <a:r>
              <a:rPr lang="id-ID" sz="2800" dirty="0">
                <a:solidFill>
                  <a:schemeClr val="accent3">
                    <a:lumMod val="50000"/>
                  </a:schemeClr>
                </a:solidFill>
              </a:rPr>
              <a:t>6. Meminimalisirkan SQL Injection</a:t>
            </a:r>
          </a:p>
        </p:txBody>
      </p:sp>
      <p:sp>
        <p:nvSpPr>
          <p:cNvPr id="3" name="Title 1"/>
          <p:cNvSpPr txBox="1">
            <a:spLocks/>
          </p:cNvSpPr>
          <p:nvPr/>
        </p:nvSpPr>
        <p:spPr>
          <a:xfrm>
            <a:off x="1285852" y="1571612"/>
            <a:ext cx="7643866" cy="4786346"/>
          </a:xfrm>
          <a:prstGeom prst="rect">
            <a:avLst/>
          </a:prstGeom>
        </p:spPr>
        <p:txBody>
          <a:bodyPr anchor="t">
            <a:noAutofit/>
          </a:bodyPr>
          <a:lstStyle/>
          <a:p>
            <a:pPr marL="457200" indent="-457200" algn="just">
              <a:buFont typeface="+mj-lt"/>
              <a:buAutoNum type="arabicPeriod"/>
            </a:pPr>
            <a:r>
              <a:rPr lang="id-ID" sz="2000" dirty="0">
                <a:solidFill>
                  <a:schemeClr val="accent3">
                    <a:lumMod val="50000"/>
                  </a:schemeClr>
                </a:solidFill>
              </a:rPr>
              <a:t>Warning atau Error pada query tidak perlu ditampilkan. Lebih baik dibuat script yang akan langsung memfeedback log error/warning ke developer/adminnya jika terjadi kesalahan query, sementara di end-user bisa ditampilkan, misal error 404. </a:t>
            </a:r>
          </a:p>
          <a:p>
            <a:pPr marL="457200" indent="-457200" algn="just">
              <a:buFont typeface="+mj-lt"/>
              <a:buAutoNum type="arabicPeriod"/>
            </a:pPr>
            <a:endParaRPr lang="id-ID" sz="2000" dirty="0">
              <a:solidFill>
                <a:schemeClr val="accent3">
                  <a:lumMod val="50000"/>
                </a:schemeClr>
              </a:solidFill>
            </a:endParaRPr>
          </a:p>
          <a:p>
            <a:pPr marL="457200" indent="-457200" algn="just">
              <a:buFont typeface="+mj-lt"/>
              <a:buAutoNum type="arabicPeriod"/>
            </a:pPr>
            <a:r>
              <a:rPr lang="id-ID" sz="2000" dirty="0">
                <a:solidFill>
                  <a:schemeClr val="accent3">
                    <a:lumMod val="50000"/>
                  </a:schemeClr>
                </a:solidFill>
              </a:rPr>
              <a:t>Developer hendaknya melakukan validasi terhadap URL dan memfilter bentuk request yang menjurus terhadap tindakan injeksi.</a:t>
            </a:r>
          </a:p>
          <a:p>
            <a:pPr marL="457200" indent="-457200" algn="just">
              <a:buFont typeface="+mj-lt"/>
              <a:buAutoNum type="arabicPeriod"/>
            </a:pPr>
            <a:endParaRPr lang="id-ID" sz="2000" dirty="0">
              <a:solidFill>
                <a:schemeClr val="accent3">
                  <a:lumMod val="50000"/>
                </a:schemeClr>
              </a:solidFill>
            </a:endParaRPr>
          </a:p>
          <a:p>
            <a:pPr marL="457200" indent="-457200" algn="just">
              <a:buFont typeface="+mj-lt"/>
              <a:buAutoNum type="arabicPeriod"/>
            </a:pPr>
            <a:r>
              <a:rPr lang="id-ID" sz="2000" dirty="0">
                <a:solidFill>
                  <a:schemeClr val="accent3">
                    <a:lumMod val="50000"/>
                  </a:schemeClr>
                </a:solidFill>
              </a:rPr>
              <a:t>Jangan pernah dumping database ke direktori yang tidak restrict permissionnya / publik. </a:t>
            </a:r>
          </a:p>
          <a:p>
            <a:pPr marL="457200" indent="-457200" algn="just">
              <a:buFont typeface="+mj-lt"/>
              <a:buAutoNum type="arabicPeriod"/>
            </a:pPr>
            <a:endParaRPr lang="id-ID" sz="2000" dirty="0">
              <a:solidFill>
                <a:schemeClr val="accent3">
                  <a:lumMod val="50000"/>
                </a:schemeClr>
              </a:solidFill>
            </a:endParaRPr>
          </a:p>
          <a:p>
            <a:pPr marL="457200" indent="-457200" algn="just">
              <a:buFont typeface="+mj-lt"/>
              <a:buAutoNum type="arabicPeriod"/>
            </a:pPr>
            <a:r>
              <a:rPr lang="en-US" sz="2000" dirty="0" err="1">
                <a:solidFill>
                  <a:schemeClr val="accent3">
                    <a:lumMod val="50000"/>
                  </a:schemeClr>
                </a:solidFill>
              </a:rPr>
              <a:t>Lakukaan</a:t>
            </a:r>
            <a:r>
              <a:rPr lang="en-US" sz="2000" dirty="0">
                <a:solidFill>
                  <a:schemeClr val="accent3">
                    <a:lumMod val="50000"/>
                  </a:schemeClr>
                </a:solidFill>
              </a:rPr>
              <a:t> audit </a:t>
            </a:r>
            <a:r>
              <a:rPr lang="en-US" sz="2000" dirty="0" err="1">
                <a:solidFill>
                  <a:schemeClr val="accent3">
                    <a:lumMod val="50000"/>
                  </a:schemeClr>
                </a:solidFill>
              </a:rPr>
              <a:t>sendiri</a:t>
            </a:r>
            <a:r>
              <a:rPr lang="en-US" sz="2000" dirty="0">
                <a:solidFill>
                  <a:schemeClr val="accent3">
                    <a:lumMod val="50000"/>
                  </a:schemeClr>
                </a:solidFill>
              </a:rPr>
              <a:t> </a:t>
            </a:r>
            <a:r>
              <a:rPr lang="en-US" sz="2000" dirty="0" err="1">
                <a:solidFill>
                  <a:schemeClr val="accent3">
                    <a:lumMod val="50000"/>
                  </a:schemeClr>
                </a:solidFill>
              </a:rPr>
              <a:t>dengan</a:t>
            </a:r>
            <a:r>
              <a:rPr lang="en-US" sz="2000" dirty="0">
                <a:solidFill>
                  <a:schemeClr val="accent3">
                    <a:lumMod val="50000"/>
                  </a:schemeClr>
                </a:solidFill>
              </a:rPr>
              <a:t> </a:t>
            </a:r>
            <a:r>
              <a:rPr lang="en-US" sz="2000" dirty="0" err="1">
                <a:solidFill>
                  <a:schemeClr val="accent3">
                    <a:lumMod val="50000"/>
                  </a:schemeClr>
                </a:solidFill>
              </a:rPr>
              <a:t>berbagai</a:t>
            </a:r>
            <a:r>
              <a:rPr lang="en-US" sz="2000" dirty="0">
                <a:solidFill>
                  <a:schemeClr val="accent3">
                    <a:lumMod val="50000"/>
                  </a:schemeClr>
                </a:solidFill>
              </a:rPr>
              <a:t> </a:t>
            </a:r>
            <a:r>
              <a:rPr lang="en-US" sz="2000" dirty="0" err="1">
                <a:solidFill>
                  <a:schemeClr val="accent3">
                    <a:lumMod val="50000"/>
                  </a:schemeClr>
                </a:solidFill>
              </a:rPr>
              <a:t>macam</a:t>
            </a:r>
            <a:r>
              <a:rPr lang="en-US" sz="2000" dirty="0">
                <a:solidFill>
                  <a:schemeClr val="accent3">
                    <a:lumMod val="50000"/>
                  </a:schemeClr>
                </a:solidFill>
              </a:rPr>
              <a:t> tools yang </a:t>
            </a:r>
            <a:r>
              <a:rPr lang="en-US" sz="2000" dirty="0" err="1">
                <a:solidFill>
                  <a:schemeClr val="accent3">
                    <a:lumMod val="50000"/>
                  </a:schemeClr>
                </a:solidFill>
              </a:rPr>
              <a:t>ada</a:t>
            </a:r>
            <a:endParaRPr lang="id-ID" sz="2000" dirty="0">
              <a:solidFill>
                <a:schemeClr val="accent3">
                  <a:lumMod val="50000"/>
                </a:schemeClr>
              </a:solidFill>
            </a:endParaRPr>
          </a:p>
          <a:p>
            <a:pPr marL="457200" indent="-457200" algn="just">
              <a:buFont typeface="+mj-lt"/>
              <a:buAutoNum type="arabicPeriod"/>
            </a:pPr>
            <a:endParaRPr lang="id-ID" sz="2000" dirty="0">
              <a:solidFill>
                <a:schemeClr val="accent3">
                  <a:lumMod val="50000"/>
                </a:schemeClr>
              </a:solidFill>
            </a:endParaRPr>
          </a:p>
          <a:p>
            <a:pPr marL="457200" indent="-457200" algn="just">
              <a:buFont typeface="+mj-lt"/>
              <a:buAutoNum type="arabicPeriod"/>
            </a:pPr>
            <a:r>
              <a:rPr lang="id-ID" sz="2000" dirty="0">
                <a:solidFill>
                  <a:schemeClr val="accent3">
                    <a:lumMod val="50000"/>
                  </a:schemeClr>
                </a:solidFill>
              </a:rPr>
              <a:t>Jika dana tidak mencukupi maka tidak ada salahnya konsultasi dengan pihak yang lebih pandai tentang SQL Injection.</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id-ID" sz="2000" b="0" i="0" u="none" strike="noStrike" kern="1200" cap="none" spc="0" normalizeH="0" baseline="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976" y="500042"/>
            <a:ext cx="5208094" cy="654350"/>
          </a:xfrm>
        </p:spPr>
        <p:txBody>
          <a:bodyPr anchor="t">
            <a:normAutofit/>
          </a:bodyPr>
          <a:lstStyle/>
          <a:p>
            <a:r>
              <a:rPr lang="id-ID" sz="2800" dirty="0">
                <a:solidFill>
                  <a:schemeClr val="accent3">
                    <a:lumMod val="50000"/>
                  </a:schemeClr>
                </a:solidFill>
              </a:rPr>
              <a:t>7. Cara Pencegahan SQL Injection</a:t>
            </a:r>
          </a:p>
        </p:txBody>
      </p:sp>
      <p:sp>
        <p:nvSpPr>
          <p:cNvPr id="3" name="Title 1"/>
          <p:cNvSpPr txBox="1">
            <a:spLocks/>
          </p:cNvSpPr>
          <p:nvPr/>
        </p:nvSpPr>
        <p:spPr>
          <a:xfrm>
            <a:off x="1357290" y="1285860"/>
            <a:ext cx="7500990" cy="4929222"/>
          </a:xfrm>
          <a:prstGeom prst="rect">
            <a:avLst/>
          </a:prstGeom>
        </p:spPr>
        <p:txBody>
          <a:bodyPr anchor="t">
            <a:normAutofit fontScale="92500" lnSpcReduction="20000"/>
          </a:bodyPr>
          <a:lstStyle/>
          <a:p>
            <a:pPr marL="457200" lvl="0" indent="-457200" algn="just">
              <a:buFont typeface="+mj-lt"/>
              <a:buAutoNum type="arabicPeriod"/>
            </a:pPr>
            <a:r>
              <a:rPr lang="id-ID" sz="2400" dirty="0">
                <a:solidFill>
                  <a:schemeClr val="accent3">
                    <a:lumMod val="50000"/>
                  </a:schemeClr>
                </a:solidFill>
              </a:rPr>
              <a:t>Membatasi panjang dari suatu input box (jika memungkinkan), dengan cara membatasinya di kode program, jadi si hacker pemula akan bingung sejenak melihat input box nya tidak bisa diinject dengan perintah yang panjang.</a:t>
            </a:r>
          </a:p>
          <a:p>
            <a:pPr marL="457200" lvl="0" indent="-457200" algn="just">
              <a:buFont typeface="+mj-lt"/>
              <a:buAutoNum type="arabicPeriod"/>
            </a:pPr>
            <a:endParaRPr lang="id-ID" sz="2400" dirty="0">
              <a:solidFill>
                <a:schemeClr val="accent3">
                  <a:lumMod val="50000"/>
                </a:schemeClr>
              </a:solidFill>
            </a:endParaRPr>
          </a:p>
          <a:p>
            <a:pPr marL="457200" lvl="0" indent="-457200" algn="just">
              <a:buFont typeface="+mj-lt"/>
              <a:buAutoNum type="arabicPeriod"/>
            </a:pPr>
            <a:r>
              <a:rPr lang="id-ID" sz="2400" dirty="0">
                <a:solidFill>
                  <a:schemeClr val="accent3">
                    <a:lumMod val="50000"/>
                  </a:schemeClr>
                </a:solidFill>
              </a:rPr>
              <a:t>Memfilterisasi input yang dimasukkan oleh user, terutama penggunaan tanda kutip tunggal (Input Validation).</a:t>
            </a:r>
          </a:p>
          <a:p>
            <a:pPr marL="457200" lvl="0" indent="-457200" algn="just">
              <a:buFont typeface="+mj-lt"/>
              <a:buAutoNum type="arabicPeriod"/>
            </a:pPr>
            <a:endParaRPr lang="id-ID" sz="2400" dirty="0">
              <a:solidFill>
                <a:schemeClr val="accent3">
                  <a:lumMod val="50000"/>
                </a:schemeClr>
              </a:solidFill>
            </a:endParaRPr>
          </a:p>
          <a:p>
            <a:pPr marL="457200" lvl="0" indent="-457200" algn="just">
              <a:buFont typeface="+mj-lt"/>
              <a:buAutoNum type="arabicPeriod"/>
            </a:pPr>
            <a:r>
              <a:rPr lang="id-ID" sz="2400" dirty="0">
                <a:solidFill>
                  <a:schemeClr val="accent3">
                    <a:lumMod val="50000"/>
                  </a:schemeClr>
                </a:solidFill>
              </a:rPr>
              <a:t>Mematikan atau sembunyikan pesan-pesan error yang keluar dari SQL Server yang berjalan.</a:t>
            </a:r>
          </a:p>
          <a:p>
            <a:pPr marL="457200" lvl="0" indent="-457200" algn="just">
              <a:buFont typeface="+mj-lt"/>
              <a:buAutoNum type="arabicPeriod"/>
            </a:pPr>
            <a:endParaRPr lang="id-ID" sz="2400" dirty="0">
              <a:solidFill>
                <a:schemeClr val="accent3">
                  <a:lumMod val="50000"/>
                </a:schemeClr>
              </a:solidFill>
            </a:endParaRPr>
          </a:p>
          <a:p>
            <a:pPr marL="457200" lvl="0" indent="-457200" algn="just">
              <a:buFont typeface="+mj-lt"/>
              <a:buAutoNum type="arabicPeriod"/>
            </a:pPr>
            <a:r>
              <a:rPr lang="id-ID" sz="2400" dirty="0">
                <a:solidFill>
                  <a:schemeClr val="accent3">
                    <a:lumMod val="50000"/>
                  </a:schemeClr>
                </a:solidFill>
              </a:rPr>
              <a:t>Mematikan fasilitas - fasilitas standar seperti Stored Procedures, Extended Stored Procedures jika memungkinkan.</a:t>
            </a:r>
          </a:p>
          <a:p>
            <a:pPr marL="457200" lvl="0" indent="-457200" algn="just">
              <a:buFont typeface="+mj-lt"/>
              <a:buAutoNum type="arabicPeriod"/>
            </a:pPr>
            <a:endParaRPr lang="id-ID" sz="2400" dirty="0">
              <a:solidFill>
                <a:schemeClr val="accent3">
                  <a:lumMod val="50000"/>
                </a:schemeClr>
              </a:solidFill>
            </a:endParaRPr>
          </a:p>
          <a:p>
            <a:pPr marL="457200" lvl="0" indent="-457200" algn="just">
              <a:buFont typeface="+mj-lt"/>
              <a:buAutoNum type="arabicPeriod"/>
            </a:pPr>
            <a:r>
              <a:rPr lang="en-US" sz="2400" dirty="0" err="1">
                <a:solidFill>
                  <a:schemeClr val="accent3">
                    <a:lumMod val="50000"/>
                  </a:schemeClr>
                </a:solidFill>
              </a:rPr>
              <a:t>Mengubah</a:t>
            </a:r>
            <a:r>
              <a:rPr lang="en-US" sz="2400" dirty="0">
                <a:solidFill>
                  <a:schemeClr val="accent3">
                    <a:lumMod val="50000"/>
                  </a:schemeClr>
                </a:solidFill>
              </a:rPr>
              <a:t> "Startup and run SQL Server" </a:t>
            </a:r>
            <a:r>
              <a:rPr lang="en-US" sz="2400" dirty="0" err="1">
                <a:solidFill>
                  <a:schemeClr val="accent3">
                    <a:lumMod val="50000"/>
                  </a:schemeClr>
                </a:solidFill>
              </a:rPr>
              <a:t>menggunakan</a:t>
            </a:r>
            <a:r>
              <a:rPr lang="en-US" sz="2400" dirty="0">
                <a:solidFill>
                  <a:schemeClr val="accent3">
                    <a:lumMod val="50000"/>
                  </a:schemeClr>
                </a:solidFill>
              </a:rPr>
              <a:t> low privilege user </a:t>
            </a:r>
            <a:r>
              <a:rPr lang="en-US" sz="2400" dirty="0" err="1">
                <a:solidFill>
                  <a:schemeClr val="accent3">
                    <a:lumMod val="50000"/>
                  </a:schemeClr>
                </a:solidFill>
              </a:rPr>
              <a:t>di</a:t>
            </a:r>
            <a:r>
              <a:rPr lang="en-US" sz="2400" dirty="0">
                <a:solidFill>
                  <a:schemeClr val="accent3">
                    <a:lumMod val="50000"/>
                  </a:schemeClr>
                </a:solidFill>
              </a:rPr>
              <a:t> SQL Server Security tab.</a:t>
            </a:r>
            <a:endParaRPr lang="id-ID" sz="2400" dirty="0">
              <a:solidFill>
                <a:schemeClr val="accent3">
                  <a:lumMod val="50000"/>
                </a:schemeClr>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id-ID" sz="2400" b="0" i="0" u="none" strike="noStrike" kern="1200" cap="none" spc="0" normalizeH="0" baseline="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0298" y="2214554"/>
            <a:ext cx="4708028" cy="940102"/>
          </a:xfrm>
        </p:spPr>
        <p:txBody>
          <a:bodyPr/>
          <a:lstStyle/>
          <a:p>
            <a:pPr algn="ctr"/>
            <a:r>
              <a:rPr lang="id-ID" dirty="0"/>
              <a:t>TERIMA  KASIH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5852" y="2571744"/>
            <a:ext cx="7500990" cy="2357454"/>
          </a:xfrm>
        </p:spPr>
        <p:txBody>
          <a:bodyPr anchor="t">
            <a:noAutofit/>
          </a:bodyPr>
          <a:lstStyle/>
          <a:p>
            <a:pPr algn="just"/>
            <a:r>
              <a:rPr lang="id-ID" sz="2400" dirty="0">
                <a:solidFill>
                  <a:schemeClr val="accent3">
                    <a:lumMod val="50000"/>
                  </a:schemeClr>
                </a:solidFill>
              </a:rPr>
              <a:t>SQL injection adalah suatu teknik yang dapat dilakukan oleh cracker untuk dapat masuk ke</a:t>
            </a:r>
            <a:r>
              <a:rPr lang="en-US" sz="2400" dirty="0" err="1">
                <a:solidFill>
                  <a:schemeClr val="accent3">
                    <a:lumMod val="50000"/>
                  </a:schemeClr>
                </a:solidFill>
              </a:rPr>
              <a:t>dalam</a:t>
            </a:r>
            <a:r>
              <a:rPr lang="en-US" sz="2400" dirty="0">
                <a:solidFill>
                  <a:schemeClr val="accent3">
                    <a:lumMod val="50000"/>
                  </a:schemeClr>
                </a:solidFill>
              </a:rPr>
              <a:t> system administrator </a:t>
            </a:r>
            <a:r>
              <a:rPr lang="en-US" sz="2400" dirty="0" err="1">
                <a:solidFill>
                  <a:schemeClr val="accent3">
                    <a:lumMod val="50000"/>
                  </a:schemeClr>
                </a:solidFill>
              </a:rPr>
              <a:t>tanpa</a:t>
            </a:r>
            <a:r>
              <a:rPr lang="en-US" sz="2400" dirty="0">
                <a:solidFill>
                  <a:schemeClr val="accent3">
                    <a:lumMod val="50000"/>
                  </a:schemeClr>
                </a:solidFill>
              </a:rPr>
              <a:t> </a:t>
            </a:r>
            <a:r>
              <a:rPr lang="en-US" sz="2400" dirty="0" err="1">
                <a:solidFill>
                  <a:schemeClr val="accent3">
                    <a:lumMod val="50000"/>
                  </a:schemeClr>
                </a:solidFill>
              </a:rPr>
              <a:t>mengetahui</a:t>
            </a:r>
            <a:r>
              <a:rPr lang="en-US" sz="2400" dirty="0">
                <a:solidFill>
                  <a:schemeClr val="accent3">
                    <a:lumMod val="50000"/>
                  </a:schemeClr>
                </a:solidFill>
              </a:rPr>
              <a:t> username </a:t>
            </a:r>
            <a:r>
              <a:rPr lang="en-US" sz="2400" dirty="0" err="1">
                <a:solidFill>
                  <a:schemeClr val="accent3">
                    <a:lumMod val="50000"/>
                  </a:schemeClr>
                </a:solidFill>
              </a:rPr>
              <a:t>dan</a:t>
            </a:r>
            <a:r>
              <a:rPr lang="en-US" sz="2400" dirty="0">
                <a:solidFill>
                  <a:schemeClr val="accent3">
                    <a:lumMod val="50000"/>
                  </a:schemeClr>
                </a:solidFill>
              </a:rPr>
              <a:t> password administrator </a:t>
            </a:r>
            <a:r>
              <a:rPr lang="en-US" sz="2400" dirty="0" err="1">
                <a:solidFill>
                  <a:schemeClr val="accent3">
                    <a:lumMod val="50000"/>
                  </a:schemeClr>
                </a:solidFill>
              </a:rPr>
              <a:t>terlebih</a:t>
            </a:r>
            <a:r>
              <a:rPr lang="en-US" sz="2400" dirty="0">
                <a:solidFill>
                  <a:schemeClr val="accent3">
                    <a:lumMod val="50000"/>
                  </a:schemeClr>
                </a:solidFill>
              </a:rPr>
              <a:t> </a:t>
            </a:r>
            <a:r>
              <a:rPr lang="en-US" sz="2400" dirty="0" err="1">
                <a:solidFill>
                  <a:schemeClr val="accent3">
                    <a:lumMod val="50000"/>
                  </a:schemeClr>
                </a:solidFill>
              </a:rPr>
              <a:t>dahulu</a:t>
            </a:r>
            <a:r>
              <a:rPr lang="en-US" sz="2400" dirty="0">
                <a:solidFill>
                  <a:schemeClr val="accent3">
                    <a:lumMod val="50000"/>
                  </a:schemeClr>
                </a:solidFill>
              </a:rPr>
              <a:t> </a:t>
            </a:r>
            <a:r>
              <a:rPr lang="en-US" sz="2400" dirty="0" err="1">
                <a:solidFill>
                  <a:schemeClr val="accent3">
                    <a:lumMod val="50000"/>
                  </a:schemeClr>
                </a:solidFill>
              </a:rPr>
              <a:t>dengan</a:t>
            </a:r>
            <a:r>
              <a:rPr lang="en-US" sz="2400" dirty="0">
                <a:solidFill>
                  <a:schemeClr val="accent3">
                    <a:lumMod val="50000"/>
                  </a:schemeClr>
                </a:solidFill>
              </a:rPr>
              <a:t> </a:t>
            </a:r>
            <a:r>
              <a:rPr lang="en-US" sz="2400" dirty="0" err="1">
                <a:solidFill>
                  <a:schemeClr val="accent3">
                    <a:lumMod val="50000"/>
                  </a:schemeClr>
                </a:solidFill>
              </a:rPr>
              <a:t>memanfaatkan</a:t>
            </a:r>
            <a:r>
              <a:rPr lang="en-US" sz="2400" dirty="0">
                <a:solidFill>
                  <a:schemeClr val="accent3">
                    <a:lumMod val="50000"/>
                  </a:schemeClr>
                </a:solidFill>
              </a:rPr>
              <a:t> </a:t>
            </a:r>
            <a:r>
              <a:rPr lang="en-US" sz="2400" dirty="0" err="1">
                <a:solidFill>
                  <a:schemeClr val="accent3">
                    <a:lumMod val="50000"/>
                  </a:schemeClr>
                </a:solidFill>
              </a:rPr>
              <a:t>perintah-perintah</a:t>
            </a:r>
            <a:r>
              <a:rPr lang="en-US" sz="2400" dirty="0">
                <a:solidFill>
                  <a:schemeClr val="accent3">
                    <a:lumMod val="50000"/>
                  </a:schemeClr>
                </a:solidFill>
              </a:rPr>
              <a:t> SQL yang </a:t>
            </a:r>
            <a:r>
              <a:rPr lang="en-US" sz="2400" dirty="0" err="1">
                <a:solidFill>
                  <a:schemeClr val="accent3">
                    <a:lumMod val="50000"/>
                  </a:schemeClr>
                </a:solidFill>
              </a:rPr>
              <a:t>dimasukkan</a:t>
            </a:r>
            <a:r>
              <a:rPr lang="en-US" sz="2400" dirty="0">
                <a:solidFill>
                  <a:schemeClr val="accent3">
                    <a:lumMod val="50000"/>
                  </a:schemeClr>
                </a:solidFill>
              </a:rPr>
              <a:t> </a:t>
            </a:r>
            <a:r>
              <a:rPr lang="en-US" sz="2400" dirty="0" err="1">
                <a:solidFill>
                  <a:schemeClr val="accent3">
                    <a:lumMod val="50000"/>
                  </a:schemeClr>
                </a:solidFill>
              </a:rPr>
              <a:t>kedalam</a:t>
            </a:r>
            <a:r>
              <a:rPr lang="en-US" sz="2400" dirty="0">
                <a:solidFill>
                  <a:schemeClr val="accent3">
                    <a:lumMod val="50000"/>
                  </a:schemeClr>
                </a:solidFill>
              </a:rPr>
              <a:t> database </a:t>
            </a:r>
            <a:r>
              <a:rPr lang="en-US" sz="2400" dirty="0" err="1">
                <a:solidFill>
                  <a:schemeClr val="accent3">
                    <a:lumMod val="50000"/>
                  </a:schemeClr>
                </a:solidFill>
              </a:rPr>
              <a:t>mesin</a:t>
            </a:r>
            <a:r>
              <a:rPr lang="en-US" sz="2400" dirty="0">
                <a:solidFill>
                  <a:schemeClr val="accent3">
                    <a:lumMod val="50000"/>
                  </a:schemeClr>
                </a:solidFill>
              </a:rPr>
              <a:t> server.</a:t>
            </a:r>
            <a:endParaRPr lang="id-ID" sz="2400" dirty="0">
              <a:solidFill>
                <a:schemeClr val="accent3">
                  <a:lumMod val="50000"/>
                </a:schemeClr>
              </a:solidFill>
            </a:endParaRPr>
          </a:p>
        </p:txBody>
      </p:sp>
      <p:sp>
        <p:nvSpPr>
          <p:cNvPr id="3" name="Title 1"/>
          <p:cNvSpPr txBox="1">
            <a:spLocks/>
          </p:cNvSpPr>
          <p:nvPr/>
        </p:nvSpPr>
        <p:spPr>
          <a:xfrm>
            <a:off x="3000364" y="214290"/>
            <a:ext cx="4000528" cy="1000132"/>
          </a:xfrm>
          <a:prstGeom prst="rect">
            <a:avLst/>
          </a:prstGeom>
        </p:spPr>
        <p:txBody>
          <a:bodyPr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4300" b="0" i="0" u="none" strike="noStrike" kern="1200" cap="none" spc="0" normalizeH="0" baseline="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rPr>
              <a:t>SQL Injection</a:t>
            </a:r>
          </a:p>
        </p:txBody>
      </p:sp>
      <p:sp>
        <p:nvSpPr>
          <p:cNvPr id="4" name="Title 1"/>
          <p:cNvSpPr txBox="1">
            <a:spLocks/>
          </p:cNvSpPr>
          <p:nvPr/>
        </p:nvSpPr>
        <p:spPr>
          <a:xfrm>
            <a:off x="1000100" y="1928802"/>
            <a:ext cx="2276492" cy="561980"/>
          </a:xfrm>
          <a:prstGeom prst="rect">
            <a:avLst/>
          </a:prstGeom>
        </p:spPr>
        <p:txBody>
          <a:bodyPr anchor="t">
            <a:no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lang="id-ID" sz="2800" dirty="0">
                <a:solidFill>
                  <a:schemeClr val="accent3">
                    <a:lumMod val="50000"/>
                  </a:schemeClr>
                </a:solidFill>
                <a:effectLst>
                  <a:outerShdw blurRad="50000" dist="30000" dir="5400000" algn="tl" rotWithShape="0">
                    <a:srgbClr val="000000">
                      <a:alpha val="30000"/>
                    </a:srgbClr>
                  </a:outerShdw>
                </a:effectLst>
                <a:latin typeface="+mj-lt"/>
                <a:ea typeface="+mj-ea"/>
                <a:cs typeface="+mj-cs"/>
              </a:rPr>
              <a:t>1.  Pengertian</a:t>
            </a:r>
            <a:endParaRPr kumimoji="0" lang="id-ID" sz="2800" b="0" i="0" u="none" strike="noStrike" kern="1200" cap="none" spc="0" normalizeH="0" baseline="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57290" y="2357430"/>
            <a:ext cx="7572428" cy="3071834"/>
          </a:xfrm>
          <a:prstGeom prst="rect">
            <a:avLst/>
          </a:prstGeom>
        </p:spPr>
        <p:txBody>
          <a:bodyPr anchor="t">
            <a:noAutofit/>
          </a:bodyPr>
          <a:lstStyle/>
          <a:p>
            <a:pPr marL="514350" lvl="0" indent="-514350" algn="just">
              <a:spcBef>
                <a:spcPct val="0"/>
              </a:spcBef>
              <a:spcAft>
                <a:spcPts val="100"/>
              </a:spcAft>
              <a:buFontTx/>
              <a:buAutoNum type="arabicPeriod"/>
            </a:pPr>
            <a:r>
              <a:rPr lang="en-US" sz="2400" dirty="0" err="1">
                <a:solidFill>
                  <a:schemeClr val="tx2">
                    <a:satMod val="130000"/>
                  </a:schemeClr>
                </a:solidFill>
                <a:effectLst>
                  <a:outerShdw blurRad="50000" dist="30000" dir="5400000" algn="tl" rotWithShape="0">
                    <a:srgbClr val="000000">
                      <a:alpha val="30000"/>
                    </a:srgbClr>
                  </a:outerShdw>
                </a:effectLst>
              </a:rPr>
              <a:t>Tidak</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adanya</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penanganan</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terhadap</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karakter</a:t>
            </a:r>
            <a:r>
              <a:rPr lang="en-US" sz="2400" dirty="0">
                <a:solidFill>
                  <a:schemeClr val="tx2">
                    <a:satMod val="130000"/>
                  </a:schemeClr>
                </a:solidFill>
                <a:effectLst>
                  <a:outerShdw blurRad="50000" dist="30000" dir="5400000" algn="tl" rotWithShape="0">
                    <a:srgbClr val="000000">
                      <a:alpha val="30000"/>
                    </a:srgbClr>
                  </a:outerShdw>
                </a:effectLst>
              </a:rPr>
              <a:t> – </a:t>
            </a:r>
            <a:r>
              <a:rPr lang="en-US" sz="2400" dirty="0" err="1">
                <a:solidFill>
                  <a:schemeClr val="tx2">
                    <a:satMod val="130000"/>
                  </a:schemeClr>
                </a:solidFill>
                <a:effectLst>
                  <a:outerShdw blurRad="50000" dist="30000" dir="5400000" algn="tl" rotWithShape="0">
                    <a:srgbClr val="000000">
                      <a:alpha val="30000"/>
                    </a:srgbClr>
                  </a:outerShdw>
                </a:effectLst>
              </a:rPr>
              <a:t>karakter</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tanda</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petik</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satu</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dan</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juga</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karakter</a:t>
            </a:r>
            <a:r>
              <a:rPr lang="en-US" sz="2400" dirty="0">
                <a:solidFill>
                  <a:schemeClr val="tx2">
                    <a:satMod val="130000"/>
                  </a:schemeClr>
                </a:solidFill>
                <a:effectLst>
                  <a:outerShdw blurRad="50000" dist="30000" dir="5400000" algn="tl" rotWithShape="0">
                    <a:srgbClr val="000000">
                      <a:alpha val="30000"/>
                    </a:srgbClr>
                  </a:outerShdw>
                </a:effectLst>
              </a:rPr>
              <a:t> double minus yang </a:t>
            </a:r>
            <a:r>
              <a:rPr lang="en-US" sz="2400" dirty="0" err="1">
                <a:solidFill>
                  <a:schemeClr val="tx2">
                    <a:satMod val="130000"/>
                  </a:schemeClr>
                </a:solidFill>
                <a:effectLst>
                  <a:outerShdw blurRad="50000" dist="30000" dir="5400000" algn="tl" rotWithShape="0">
                    <a:srgbClr val="000000">
                      <a:alpha val="30000"/>
                    </a:srgbClr>
                  </a:outerShdw>
                </a:effectLst>
              </a:rPr>
              <a:t>menyebabkan</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suatu</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aplikasi</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dapat</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disisipi</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dengan</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perintah</a:t>
            </a:r>
            <a:r>
              <a:rPr lang="en-US" sz="2400" dirty="0">
                <a:solidFill>
                  <a:schemeClr val="tx2">
                    <a:satMod val="130000"/>
                  </a:schemeClr>
                </a:solidFill>
                <a:effectLst>
                  <a:outerShdw blurRad="50000" dist="30000" dir="5400000" algn="tl" rotWithShape="0">
                    <a:srgbClr val="000000">
                      <a:alpha val="30000"/>
                    </a:srgbClr>
                  </a:outerShdw>
                </a:effectLst>
              </a:rPr>
              <a:t> SQL.</a:t>
            </a:r>
            <a:endParaRPr lang="id-ID" sz="2400" dirty="0">
              <a:solidFill>
                <a:schemeClr val="tx2">
                  <a:satMod val="130000"/>
                </a:schemeClr>
              </a:solidFill>
              <a:effectLst>
                <a:outerShdw blurRad="50000" dist="30000" dir="5400000" algn="tl" rotWithShape="0">
                  <a:srgbClr val="000000">
                    <a:alpha val="30000"/>
                  </a:srgbClr>
                </a:outerShdw>
              </a:effectLst>
            </a:endParaRPr>
          </a:p>
          <a:p>
            <a:pPr marL="514350" lvl="0" indent="-514350" algn="just">
              <a:spcBef>
                <a:spcPct val="0"/>
              </a:spcBef>
              <a:spcAft>
                <a:spcPts val="100"/>
              </a:spcAft>
              <a:buFontTx/>
              <a:buAutoNum type="arabicPeriod"/>
            </a:pPr>
            <a:endParaRPr lang="id-ID" sz="2400" baseline="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a:p>
            <a:pPr marL="514350" lvl="0" indent="-514350" algn="just">
              <a:spcBef>
                <a:spcPct val="0"/>
              </a:spcBef>
              <a:buFontTx/>
              <a:buAutoNum type="arabicPeriod"/>
            </a:pPr>
            <a:r>
              <a:rPr lang="en-US" sz="2400" dirty="0" err="1">
                <a:solidFill>
                  <a:schemeClr val="tx2">
                    <a:satMod val="130000"/>
                  </a:schemeClr>
                </a:solidFill>
                <a:effectLst>
                  <a:outerShdw blurRad="50000" dist="30000" dir="5400000" algn="tl" rotWithShape="0">
                    <a:srgbClr val="000000">
                      <a:alpha val="30000"/>
                    </a:srgbClr>
                  </a:outerShdw>
                </a:effectLst>
              </a:rPr>
              <a:t>Sehingga</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seorang</a:t>
            </a:r>
            <a:r>
              <a:rPr lang="en-US" sz="2400" dirty="0">
                <a:solidFill>
                  <a:schemeClr val="tx2">
                    <a:satMod val="130000"/>
                  </a:schemeClr>
                </a:solidFill>
                <a:effectLst>
                  <a:outerShdw blurRad="50000" dist="30000" dir="5400000" algn="tl" rotWithShape="0">
                    <a:srgbClr val="000000">
                      <a:alpha val="30000"/>
                    </a:srgbClr>
                  </a:outerShdw>
                </a:effectLst>
              </a:rPr>
              <a:t> Hacker </a:t>
            </a:r>
            <a:r>
              <a:rPr lang="en-US" sz="2400" dirty="0" err="1">
                <a:solidFill>
                  <a:schemeClr val="tx2">
                    <a:satMod val="130000"/>
                  </a:schemeClr>
                </a:solidFill>
                <a:effectLst>
                  <a:outerShdw blurRad="50000" dist="30000" dir="5400000" algn="tl" rotWithShape="0">
                    <a:srgbClr val="000000">
                      <a:alpha val="30000"/>
                    </a:srgbClr>
                  </a:outerShdw>
                </a:effectLst>
              </a:rPr>
              <a:t>menyisipkan</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perintah</a:t>
            </a:r>
            <a:r>
              <a:rPr lang="en-US" sz="2400" dirty="0">
                <a:solidFill>
                  <a:schemeClr val="tx2">
                    <a:satMod val="130000"/>
                  </a:schemeClr>
                </a:solidFill>
                <a:effectLst>
                  <a:outerShdw blurRad="50000" dist="30000" dir="5400000" algn="tl" rotWithShape="0">
                    <a:srgbClr val="000000">
                      <a:alpha val="30000"/>
                    </a:srgbClr>
                  </a:outerShdw>
                </a:effectLst>
              </a:rPr>
              <a:t> SQL </a:t>
            </a:r>
            <a:r>
              <a:rPr lang="en-US" sz="2400" dirty="0" err="1">
                <a:solidFill>
                  <a:schemeClr val="tx2">
                    <a:satMod val="130000"/>
                  </a:schemeClr>
                </a:solidFill>
                <a:effectLst>
                  <a:outerShdw blurRad="50000" dist="30000" dir="5400000" algn="tl" rotWithShape="0">
                    <a:srgbClr val="000000">
                      <a:alpha val="30000"/>
                    </a:srgbClr>
                  </a:outerShdw>
                </a:effectLst>
              </a:rPr>
              <a:t>kedalam</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suatu</a:t>
            </a:r>
            <a:r>
              <a:rPr lang="en-US" sz="2400" dirty="0">
                <a:solidFill>
                  <a:schemeClr val="tx2">
                    <a:satMod val="130000"/>
                  </a:schemeClr>
                </a:solidFill>
                <a:effectLst>
                  <a:outerShdw blurRad="50000" dist="30000" dir="5400000" algn="tl" rotWithShape="0">
                    <a:srgbClr val="000000">
                      <a:alpha val="30000"/>
                    </a:srgbClr>
                  </a:outerShdw>
                </a:effectLst>
              </a:rPr>
              <a:t> parameter </a:t>
            </a:r>
            <a:r>
              <a:rPr lang="en-US" sz="2400" dirty="0" err="1">
                <a:solidFill>
                  <a:schemeClr val="tx2">
                    <a:satMod val="130000"/>
                  </a:schemeClr>
                </a:solidFill>
                <a:effectLst>
                  <a:outerShdw blurRad="50000" dist="30000" dir="5400000" algn="tl" rotWithShape="0">
                    <a:srgbClr val="000000">
                      <a:alpha val="30000"/>
                    </a:srgbClr>
                  </a:outerShdw>
                </a:effectLst>
              </a:rPr>
              <a:t>maupun</a:t>
            </a:r>
            <a:r>
              <a:rPr lang="en-US" sz="2400" dirty="0">
                <a:solidFill>
                  <a:schemeClr val="tx2">
                    <a:satMod val="130000"/>
                  </a:schemeClr>
                </a:solidFill>
                <a:effectLst>
                  <a:outerShdw blurRad="50000" dist="30000" dir="5400000" algn="tl" rotWithShape="0">
                    <a:srgbClr val="000000">
                      <a:alpha val="30000"/>
                    </a:srgbClr>
                  </a:outerShdw>
                </a:effectLst>
              </a:rPr>
              <a:t> </a:t>
            </a:r>
            <a:r>
              <a:rPr lang="en-US" sz="2400" dirty="0" err="1">
                <a:solidFill>
                  <a:schemeClr val="tx2">
                    <a:satMod val="130000"/>
                  </a:schemeClr>
                </a:solidFill>
                <a:effectLst>
                  <a:outerShdw blurRad="50000" dist="30000" dir="5400000" algn="tl" rotWithShape="0">
                    <a:srgbClr val="000000">
                      <a:alpha val="30000"/>
                    </a:srgbClr>
                  </a:outerShdw>
                </a:effectLst>
              </a:rPr>
              <a:t>suatu</a:t>
            </a:r>
            <a:r>
              <a:rPr lang="en-US" sz="2400" dirty="0">
                <a:solidFill>
                  <a:schemeClr val="tx2">
                    <a:satMod val="130000"/>
                  </a:schemeClr>
                </a:solidFill>
                <a:effectLst>
                  <a:outerShdw blurRad="50000" dist="30000" dir="5400000" algn="tl" rotWithShape="0">
                    <a:srgbClr val="000000">
                      <a:alpha val="30000"/>
                    </a:srgbClr>
                  </a:outerShdw>
                </a:effectLst>
              </a:rPr>
              <a:t> form. </a:t>
            </a:r>
            <a:br>
              <a:rPr lang="id-ID" sz="2400" dirty="0">
                <a:solidFill>
                  <a:schemeClr val="tx2">
                    <a:satMod val="130000"/>
                  </a:schemeClr>
                </a:solidFill>
                <a:effectLst>
                  <a:outerShdw blurRad="50000" dist="30000" dir="5400000" algn="tl" rotWithShape="0">
                    <a:srgbClr val="000000">
                      <a:alpha val="30000"/>
                    </a:srgbClr>
                  </a:outerShdw>
                </a:effectLst>
              </a:rPr>
            </a:br>
            <a:endParaRPr kumimoji="0" lang="id-ID"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8" name="Title 1"/>
          <p:cNvSpPr txBox="1">
            <a:spLocks/>
          </p:cNvSpPr>
          <p:nvPr/>
        </p:nvSpPr>
        <p:spPr>
          <a:xfrm>
            <a:off x="1071538" y="1071546"/>
            <a:ext cx="3500462" cy="561980"/>
          </a:xfrm>
          <a:prstGeom prst="rect">
            <a:avLst/>
          </a:prstGeom>
        </p:spPr>
        <p:txBody>
          <a:bodyPr anchor="t">
            <a:no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lang="id-ID"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2.  Sebab Terjadinya</a:t>
            </a:r>
            <a:endParaRPr kumimoji="0" lang="id-ID" sz="2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71538" y="1071546"/>
            <a:ext cx="2350574" cy="582912"/>
          </a:xfrm>
        </p:spPr>
        <p:txBody>
          <a:bodyPr anchor="t">
            <a:normAutofit fontScale="90000"/>
          </a:bodyPr>
          <a:lstStyle/>
          <a:p>
            <a:r>
              <a:rPr lang="id-ID" sz="2800" dirty="0">
                <a:solidFill>
                  <a:schemeClr val="accent3">
                    <a:lumMod val="50000"/>
                  </a:schemeClr>
                </a:solidFill>
              </a:rPr>
              <a:t>3.  Karakteristik</a:t>
            </a:r>
          </a:p>
        </p:txBody>
      </p:sp>
      <p:sp>
        <p:nvSpPr>
          <p:cNvPr id="4" name="Title 1"/>
          <p:cNvSpPr txBox="1">
            <a:spLocks/>
          </p:cNvSpPr>
          <p:nvPr/>
        </p:nvSpPr>
        <p:spPr>
          <a:xfrm>
            <a:off x="1357290" y="2357430"/>
            <a:ext cx="7429552" cy="2714644"/>
          </a:xfrm>
          <a:prstGeom prst="rect">
            <a:avLst/>
          </a:prstGeom>
        </p:spPr>
        <p:txBody>
          <a:bodyPr anchor="t">
            <a:noAutofit/>
          </a:bodyPr>
          <a:lstStyle/>
          <a:p>
            <a:pPr marL="514350" lvl="0" indent="-514350" algn="just">
              <a:spcBef>
                <a:spcPct val="0"/>
              </a:spcBef>
              <a:spcAft>
                <a:spcPts val="100"/>
              </a:spcAft>
              <a:buFontTx/>
              <a:buAutoNum type="arabicPeriod"/>
            </a:pPr>
            <a:r>
              <a:rPr lang="id-ID" sz="2400" dirty="0">
                <a:solidFill>
                  <a:schemeClr val="accent3">
                    <a:lumMod val="50000"/>
                  </a:schemeClr>
                </a:solidFill>
              </a:rPr>
              <a:t>Teknik serangan ini memungkinkan seseorang dapat login kedalam sistem tanpa harus memiliki account.</a:t>
            </a:r>
          </a:p>
          <a:p>
            <a:pPr marL="514350" lvl="0" indent="-514350" algn="just">
              <a:spcBef>
                <a:spcPct val="0"/>
              </a:spcBef>
              <a:spcAft>
                <a:spcPts val="100"/>
              </a:spcAft>
              <a:buFontTx/>
              <a:buAutoNum type="arabicPeriod"/>
            </a:pPr>
            <a:endParaRPr lang="id-ID" sz="2400" dirty="0">
              <a:solidFill>
                <a:schemeClr val="accent3">
                  <a:lumMod val="50000"/>
                </a:schemeClr>
              </a:solidFill>
            </a:endParaRPr>
          </a:p>
          <a:p>
            <a:pPr marL="514350" lvl="0" indent="-514350" algn="just">
              <a:spcBef>
                <a:spcPct val="0"/>
              </a:spcBef>
              <a:spcAft>
                <a:spcPts val="100"/>
              </a:spcAft>
              <a:buFontTx/>
              <a:buAutoNum type="arabicPeriod"/>
            </a:pPr>
            <a:r>
              <a:rPr lang="id-ID" sz="2400" dirty="0">
                <a:solidFill>
                  <a:schemeClr val="accent3">
                    <a:lumMod val="50000"/>
                  </a:schemeClr>
                </a:solidFill>
              </a:rPr>
              <a:t>Selain itu SQL injection juga memungkinkan seseorang merubah, menghapus, maupun menambahkan data – data yang berada didalam database. </a:t>
            </a:r>
            <a:br>
              <a:rPr lang="id-ID" sz="2400" dirty="0">
                <a:solidFill>
                  <a:schemeClr val="accent3">
                    <a:lumMod val="50000"/>
                  </a:schemeClr>
                </a:solidFill>
                <a:effectLst>
                  <a:outerShdw blurRad="50000" dist="30000" dir="5400000" algn="tl" rotWithShape="0">
                    <a:srgbClr val="000000">
                      <a:alpha val="30000"/>
                    </a:srgbClr>
                  </a:outerShdw>
                </a:effectLst>
              </a:rPr>
            </a:br>
            <a:endParaRPr kumimoji="0" lang="id-ID" sz="2400" b="0" i="0" u="none" strike="noStrike" kern="1200" cap="none" spc="0" normalizeH="0" baseline="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976" y="1285860"/>
            <a:ext cx="3207830" cy="725788"/>
          </a:xfrm>
        </p:spPr>
        <p:txBody>
          <a:bodyPr anchor="t">
            <a:normAutofit/>
          </a:bodyPr>
          <a:lstStyle/>
          <a:p>
            <a:r>
              <a:rPr lang="id-ID" sz="2800" dirty="0">
                <a:solidFill>
                  <a:schemeClr val="accent3">
                    <a:lumMod val="50000"/>
                  </a:schemeClr>
                </a:solidFill>
              </a:rPr>
              <a:t>4.  Tools Pendukung</a:t>
            </a:r>
          </a:p>
        </p:txBody>
      </p:sp>
      <p:sp>
        <p:nvSpPr>
          <p:cNvPr id="3" name="Title 1"/>
          <p:cNvSpPr txBox="1">
            <a:spLocks/>
          </p:cNvSpPr>
          <p:nvPr/>
        </p:nvSpPr>
        <p:spPr>
          <a:xfrm>
            <a:off x="1571604" y="2714620"/>
            <a:ext cx="5715040" cy="2357454"/>
          </a:xfrm>
          <a:prstGeom prst="rect">
            <a:avLst/>
          </a:prstGeom>
        </p:spPr>
        <p:txBody>
          <a:bodyPr anchor="t">
            <a:noAutofit/>
          </a:bodyPr>
          <a:lstStyle/>
          <a:p>
            <a:pPr marL="457200" lvl="0" indent="-457200">
              <a:buFont typeface="+mj-lt"/>
              <a:buAutoNum type="arabicPeriod"/>
            </a:pPr>
            <a:r>
              <a:rPr lang="en-US" sz="2400" dirty="0">
                <a:solidFill>
                  <a:schemeClr val="accent3">
                    <a:lumMod val="50000"/>
                  </a:schemeClr>
                </a:solidFill>
              </a:rPr>
              <a:t>Internet </a:t>
            </a:r>
            <a:r>
              <a:rPr lang="en-US" sz="2400" dirty="0" err="1">
                <a:solidFill>
                  <a:schemeClr val="accent3">
                    <a:lumMod val="50000"/>
                  </a:schemeClr>
                </a:solidFill>
              </a:rPr>
              <a:t>Exploler</a:t>
            </a:r>
            <a:r>
              <a:rPr lang="en-US" sz="2400" dirty="0">
                <a:solidFill>
                  <a:schemeClr val="accent3">
                    <a:lumMod val="50000"/>
                  </a:schemeClr>
                </a:solidFill>
              </a:rPr>
              <a:t> / Browser</a:t>
            </a:r>
            <a:endParaRPr lang="id-ID" sz="2400" dirty="0">
              <a:solidFill>
                <a:schemeClr val="accent3">
                  <a:lumMod val="50000"/>
                </a:schemeClr>
              </a:solidFill>
            </a:endParaRPr>
          </a:p>
          <a:p>
            <a:pPr marL="457200" lvl="0" indent="-457200">
              <a:buFont typeface="+mj-lt"/>
              <a:buAutoNum type="arabicPeriod"/>
            </a:pPr>
            <a:endParaRPr lang="id-ID" sz="2400" dirty="0">
              <a:solidFill>
                <a:schemeClr val="accent3">
                  <a:lumMod val="50000"/>
                </a:schemeClr>
              </a:solidFill>
            </a:endParaRPr>
          </a:p>
          <a:p>
            <a:pPr marL="457200" lvl="0" indent="-457200">
              <a:buFont typeface="+mj-lt"/>
              <a:buAutoNum type="arabicPeriod"/>
            </a:pPr>
            <a:r>
              <a:rPr lang="en-US" sz="2400" dirty="0">
                <a:solidFill>
                  <a:schemeClr val="accent3">
                    <a:lumMod val="50000"/>
                  </a:schemeClr>
                </a:solidFill>
              </a:rPr>
              <a:t>PC yang </a:t>
            </a:r>
            <a:r>
              <a:rPr lang="en-US" sz="2400" dirty="0" err="1">
                <a:solidFill>
                  <a:schemeClr val="accent3">
                    <a:lumMod val="50000"/>
                  </a:schemeClr>
                </a:solidFill>
              </a:rPr>
              <a:t>terhubung</a:t>
            </a:r>
            <a:r>
              <a:rPr lang="en-US" sz="2400" dirty="0">
                <a:solidFill>
                  <a:schemeClr val="accent3">
                    <a:lumMod val="50000"/>
                  </a:schemeClr>
                </a:solidFill>
              </a:rPr>
              <a:t> internet</a:t>
            </a:r>
            <a:endParaRPr lang="id-ID" sz="2400" dirty="0">
              <a:solidFill>
                <a:schemeClr val="accent3">
                  <a:lumMod val="50000"/>
                </a:schemeClr>
              </a:solidFill>
            </a:endParaRPr>
          </a:p>
          <a:p>
            <a:pPr marL="457200" lvl="0" indent="-457200">
              <a:buFont typeface="+mj-lt"/>
              <a:buAutoNum type="arabicPeriod"/>
            </a:pPr>
            <a:endParaRPr lang="id-ID" sz="2400" dirty="0">
              <a:solidFill>
                <a:schemeClr val="accent3">
                  <a:lumMod val="50000"/>
                </a:schemeClr>
              </a:solidFill>
            </a:endParaRPr>
          </a:p>
          <a:p>
            <a:pPr marL="457200" lvl="0" indent="-457200">
              <a:buFont typeface="+mj-lt"/>
              <a:buAutoNum type="arabicPeriod"/>
            </a:pPr>
            <a:r>
              <a:rPr lang="en-US" sz="2400" dirty="0">
                <a:solidFill>
                  <a:schemeClr val="accent3">
                    <a:lumMod val="50000"/>
                  </a:schemeClr>
                </a:solidFill>
              </a:rPr>
              <a:t>Program </a:t>
            </a:r>
            <a:r>
              <a:rPr lang="en-US" sz="2400" dirty="0" err="1">
                <a:solidFill>
                  <a:schemeClr val="accent3">
                    <a:lumMod val="50000"/>
                  </a:schemeClr>
                </a:solidFill>
              </a:rPr>
              <a:t>atau</a:t>
            </a:r>
            <a:r>
              <a:rPr lang="en-US" sz="2400" dirty="0">
                <a:solidFill>
                  <a:schemeClr val="accent3">
                    <a:lumMod val="50000"/>
                  </a:schemeClr>
                </a:solidFill>
              </a:rPr>
              <a:t> software </a:t>
            </a:r>
            <a:r>
              <a:rPr lang="en-US" sz="2400" dirty="0" err="1">
                <a:solidFill>
                  <a:schemeClr val="accent3">
                    <a:lumMod val="50000"/>
                  </a:schemeClr>
                </a:solidFill>
              </a:rPr>
              <a:t>seperti</a:t>
            </a:r>
            <a:r>
              <a:rPr lang="en-US" sz="2400" dirty="0">
                <a:solidFill>
                  <a:schemeClr val="accent3">
                    <a:lumMod val="50000"/>
                  </a:schemeClr>
                </a:solidFill>
              </a:rPr>
              <a:t> </a:t>
            </a:r>
            <a:r>
              <a:rPr lang="en-US" sz="2400" dirty="0" err="1">
                <a:solidFill>
                  <a:schemeClr val="accent3">
                    <a:lumMod val="50000"/>
                  </a:schemeClr>
                </a:solidFill>
              </a:rPr>
              <a:t>softice</a:t>
            </a:r>
            <a:br>
              <a:rPr lang="id-ID" sz="2400" dirty="0">
                <a:solidFill>
                  <a:schemeClr val="accent3">
                    <a:lumMod val="50000"/>
                  </a:schemeClr>
                </a:solidFill>
                <a:effectLst>
                  <a:outerShdw blurRad="50000" dist="30000" dir="5400000" algn="tl" rotWithShape="0">
                    <a:srgbClr val="000000">
                      <a:alpha val="30000"/>
                    </a:srgbClr>
                  </a:outerShdw>
                </a:effectLst>
              </a:rPr>
            </a:br>
            <a:endParaRPr kumimoji="0" lang="id-ID" sz="2400" b="0" i="0" u="none" strike="noStrike" kern="1200" cap="none" spc="0" normalizeH="0" baseline="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DDD6A-98D0-4341-8E92-2DD0BC6594CC}"/>
              </a:ext>
            </a:extLst>
          </p:cNvPr>
          <p:cNvSpPr>
            <a:spLocks noGrp="1"/>
          </p:cNvSpPr>
          <p:nvPr>
            <p:ph type="title"/>
          </p:nvPr>
        </p:nvSpPr>
        <p:spPr/>
        <p:txBody>
          <a:bodyPr/>
          <a:lstStyle/>
          <a:p>
            <a:r>
              <a:rPr lang="id-ID" dirty="0"/>
              <a:t>Contoh Sintaks dalam php</a:t>
            </a:r>
          </a:p>
        </p:txBody>
      </p:sp>
      <p:sp>
        <p:nvSpPr>
          <p:cNvPr id="3" name="Rectangle 2">
            <a:extLst>
              <a:ext uri="{FF2B5EF4-FFF2-40B4-BE49-F238E27FC236}">
                <a16:creationId xmlns:a16="http://schemas.microsoft.com/office/drawing/2014/main" id="{0AC17C69-C5EE-4278-BE18-2DE954D12201}"/>
              </a:ext>
            </a:extLst>
          </p:cNvPr>
          <p:cNvSpPr/>
          <p:nvPr/>
        </p:nvSpPr>
        <p:spPr>
          <a:xfrm>
            <a:off x="1619672" y="1268760"/>
            <a:ext cx="6840760" cy="2862322"/>
          </a:xfrm>
          <a:prstGeom prst="rect">
            <a:avLst/>
          </a:prstGeom>
        </p:spPr>
        <p:txBody>
          <a:bodyPr wrap="square">
            <a:spAutoFit/>
          </a:bodyPr>
          <a:lstStyle/>
          <a:p>
            <a:r>
              <a:rPr lang="id-ID" dirty="0"/>
              <a:t>Adapun beberapa contoh sintaks agar para hacker dapat melakukan penyerangan dengan menggunakan metode SQL injection adalah sebagai berikut : </a:t>
            </a:r>
          </a:p>
          <a:p>
            <a:r>
              <a:rPr lang="id-ID" dirty="0"/>
              <a:t>1.$SQL = “select * from login where username = ’$username’ and password = ‘$password’”; , {dari GET atau POST variable}</a:t>
            </a:r>
          </a:p>
          <a:p>
            <a:r>
              <a:rPr lang="id-ID" dirty="0"/>
              <a:t>2.Isikan password dengan string ’ or ’’ = ’</a:t>
            </a:r>
          </a:p>
          <a:p>
            <a:r>
              <a:rPr lang="id-ID" dirty="0"/>
              <a:t>3.Hasilnya maka SQL akan seperti ini = “select   * from login where username = ’$username’ and password = ’pass’ or ‘ = ′ ”; , {dengan SQL ini hasil selection akan selalu TRUE }</a:t>
            </a:r>
          </a:p>
          <a:p>
            <a:r>
              <a:rPr lang="id-ID" dirty="0"/>
              <a:t>4.Dan hasilnya, para hacker bisa inject sintax SQL kedalam SQL</a:t>
            </a:r>
          </a:p>
        </p:txBody>
      </p:sp>
      <p:pic>
        <p:nvPicPr>
          <p:cNvPr id="4" name="Picture 3">
            <a:extLst>
              <a:ext uri="{FF2B5EF4-FFF2-40B4-BE49-F238E27FC236}">
                <a16:creationId xmlns:a16="http://schemas.microsoft.com/office/drawing/2014/main" id="{A2EF6AB3-DDB6-4533-8ED2-4BDE75C5D119}"/>
              </a:ext>
            </a:extLst>
          </p:cNvPr>
          <p:cNvPicPr>
            <a:picLocks noChangeAspect="1"/>
          </p:cNvPicPr>
          <p:nvPr/>
        </p:nvPicPr>
        <p:blipFill>
          <a:blip r:embed="rId2"/>
          <a:stretch>
            <a:fillRect/>
          </a:stretch>
        </p:blipFill>
        <p:spPr>
          <a:xfrm>
            <a:off x="2668121" y="4131083"/>
            <a:ext cx="5033054" cy="2726918"/>
          </a:xfrm>
          <a:prstGeom prst="rect">
            <a:avLst/>
          </a:prstGeom>
        </p:spPr>
      </p:pic>
    </p:spTree>
    <p:extLst>
      <p:ext uri="{BB962C8B-B14F-4D97-AF65-F5344CB8AC3E}">
        <p14:creationId xmlns:p14="http://schemas.microsoft.com/office/powerpoint/2010/main" val="117992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4E077-4649-4E45-A625-49EA8109EDA8}"/>
              </a:ext>
            </a:extLst>
          </p:cNvPr>
          <p:cNvSpPr>
            <a:spLocks noGrp="1"/>
          </p:cNvSpPr>
          <p:nvPr>
            <p:ph type="title"/>
          </p:nvPr>
        </p:nvSpPr>
        <p:spPr/>
        <p:txBody>
          <a:bodyPr/>
          <a:lstStyle/>
          <a:p>
            <a:r>
              <a:rPr lang="id-ID" dirty="0"/>
              <a:t>SQL Injection pada situs url</a:t>
            </a:r>
          </a:p>
        </p:txBody>
      </p:sp>
      <p:sp>
        <p:nvSpPr>
          <p:cNvPr id="3" name="Content Placeholder 2">
            <a:extLst>
              <a:ext uri="{FF2B5EF4-FFF2-40B4-BE49-F238E27FC236}">
                <a16:creationId xmlns:a16="http://schemas.microsoft.com/office/drawing/2014/main" id="{812F192E-F39C-418E-9DB4-CF56ACD3118F}"/>
              </a:ext>
            </a:extLst>
          </p:cNvPr>
          <p:cNvSpPr>
            <a:spLocks noGrp="1"/>
          </p:cNvSpPr>
          <p:nvPr>
            <p:ph idx="1"/>
          </p:nvPr>
        </p:nvSpPr>
        <p:spPr/>
        <p:txBody>
          <a:bodyPr>
            <a:normAutofit fontScale="62500" lnSpcReduction="20000"/>
          </a:bodyPr>
          <a:lstStyle/>
          <a:p>
            <a:r>
              <a:rPr lang="id-ID" dirty="0"/>
              <a:t>Untuk dapat melakukan SQL injection pada setiap target situs tidak harus melalui inboxnya saja akan tetapi hacker bisa memasukan string-string SQL di URL situs yang telah menjadi target sebelumnya.</a:t>
            </a:r>
          </a:p>
          <a:p>
            <a:r>
              <a:rPr lang="id-ID" dirty="0"/>
              <a:t>Misalnya ada sebuah situs </a:t>
            </a:r>
            <a:r>
              <a:rPr lang="id-ID" u="sng" dirty="0">
                <a:hlinkClick r:id="rId2"/>
              </a:rPr>
              <a:t>www.target.com/moreinfo.cfm</a:t>
            </a:r>
            <a:r>
              <a:rPr lang="id-ID" dirty="0"/>
              <a:t> dengan  ProductID = 245 lalu hacker mengetikkan string injeksi debuging SQL tadi ke address bar yang dituju dibelakang url target itu, contohnya: </a:t>
            </a:r>
            <a:r>
              <a:rPr lang="id-ID" u="sng" dirty="0">
                <a:hlinkClick r:id="rId2"/>
              </a:rPr>
              <a:t>www.target.com/moreinfo.cfm</a:t>
            </a:r>
            <a:r>
              <a:rPr lang="id-ID" dirty="0"/>
              <a:t> dengan ProductID = 245' having 1 = 1 dan juga hacker dapat menghapus nilai produk dari URL tersebut dan menggantinya dengan debugging code, sebagai contoh: </a:t>
            </a:r>
            <a:r>
              <a:rPr lang="id-ID" u="sng" dirty="0">
                <a:hlinkClick r:id="rId3"/>
              </a:rPr>
              <a:t>www.target.com/moreinfo</a:t>
            </a:r>
            <a:r>
              <a:rPr lang="id-ID" dirty="0"/>
              <a:t> ProductID = 'having 1=1â€”</a:t>
            </a:r>
          </a:p>
          <a:p>
            <a:r>
              <a:rPr lang="id-ID" dirty="0"/>
              <a:t>Setelah itu akan keluar sebuah error page dari situs itu yang memberi informasi tentang struktur database situs itu. Dari hasil informasi yang telah didapat ini, hacker dapat melakukan serangan berikutnya. </a:t>
            </a:r>
          </a:p>
        </p:txBody>
      </p:sp>
    </p:spTree>
    <p:extLst>
      <p:ext uri="{BB962C8B-B14F-4D97-AF65-F5344CB8AC3E}">
        <p14:creationId xmlns:p14="http://schemas.microsoft.com/office/powerpoint/2010/main" val="3974827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5918" y="3643314"/>
            <a:ext cx="6715172" cy="2428892"/>
          </a:xfrm>
        </p:spPr>
        <p:txBody>
          <a:bodyPr anchor="t">
            <a:noAutofit/>
          </a:bodyPr>
          <a:lstStyle/>
          <a:p>
            <a:r>
              <a:rPr lang="en-US" sz="2400" dirty="0" err="1">
                <a:solidFill>
                  <a:schemeClr val="accent3">
                    <a:lumMod val="50000"/>
                  </a:schemeClr>
                </a:solidFill>
              </a:rPr>
              <a:t>Merubah</a:t>
            </a:r>
            <a:r>
              <a:rPr lang="en-US" sz="2400" dirty="0">
                <a:solidFill>
                  <a:schemeClr val="accent3">
                    <a:lumMod val="50000"/>
                  </a:schemeClr>
                </a:solidFill>
              </a:rPr>
              <a:t> string yang </a:t>
            </a:r>
            <a:r>
              <a:rPr lang="en-US" sz="2400" dirty="0" err="1">
                <a:solidFill>
                  <a:schemeClr val="accent3">
                    <a:lumMod val="50000"/>
                  </a:schemeClr>
                </a:solidFill>
              </a:rPr>
              <a:t>mengandung</a:t>
            </a:r>
            <a:r>
              <a:rPr lang="en-US" sz="2400" dirty="0">
                <a:solidFill>
                  <a:schemeClr val="accent3">
                    <a:lumMod val="50000"/>
                  </a:schemeClr>
                </a:solidFill>
              </a:rPr>
              <a:t> </a:t>
            </a:r>
            <a:r>
              <a:rPr lang="en-US" sz="2400" dirty="0" err="1">
                <a:solidFill>
                  <a:schemeClr val="accent3">
                    <a:lumMod val="50000"/>
                  </a:schemeClr>
                </a:solidFill>
              </a:rPr>
              <a:t>karakter</a:t>
            </a:r>
            <a:r>
              <a:rPr lang="en-US" sz="2400" dirty="0">
                <a:solidFill>
                  <a:schemeClr val="accent3">
                    <a:lumMod val="50000"/>
                  </a:schemeClr>
                </a:solidFill>
              </a:rPr>
              <a:t> ‘ </a:t>
            </a:r>
            <a:r>
              <a:rPr lang="en-US" sz="2400" dirty="0" err="1">
                <a:solidFill>
                  <a:schemeClr val="accent3">
                    <a:lumMod val="50000"/>
                  </a:schemeClr>
                </a:solidFill>
              </a:rPr>
              <a:t>menjadi</a:t>
            </a:r>
            <a:r>
              <a:rPr lang="en-US" sz="2400" dirty="0">
                <a:solidFill>
                  <a:schemeClr val="accent3">
                    <a:lumMod val="50000"/>
                  </a:schemeClr>
                </a:solidFill>
              </a:rPr>
              <a:t> \’ </a:t>
            </a:r>
            <a:r>
              <a:rPr lang="en-US" sz="2400" dirty="0" err="1">
                <a:solidFill>
                  <a:schemeClr val="accent3">
                    <a:lumMod val="50000"/>
                  </a:schemeClr>
                </a:solidFill>
              </a:rPr>
              <a:t>misal</a:t>
            </a:r>
            <a:r>
              <a:rPr lang="en-US" sz="2400" dirty="0">
                <a:solidFill>
                  <a:schemeClr val="accent3">
                    <a:lumMod val="50000"/>
                  </a:schemeClr>
                </a:solidFill>
              </a:rPr>
              <a:t> </a:t>
            </a:r>
            <a:r>
              <a:rPr lang="en-US" sz="2400" u="sng" dirty="0">
                <a:solidFill>
                  <a:schemeClr val="accent3">
                    <a:lumMod val="50000"/>
                  </a:schemeClr>
                </a:solidFill>
              </a:rPr>
              <a:t>SQL </a:t>
            </a:r>
            <a:r>
              <a:rPr lang="en-US" sz="2400" u="sng" dirty="0" err="1">
                <a:solidFill>
                  <a:schemeClr val="accent3">
                    <a:lumMod val="50000"/>
                  </a:schemeClr>
                </a:solidFill>
              </a:rPr>
              <a:t>injec’tion</a:t>
            </a:r>
            <a:r>
              <a:rPr lang="en-US" sz="2400" u="sng" dirty="0">
                <a:solidFill>
                  <a:schemeClr val="accent3">
                    <a:lumMod val="50000"/>
                  </a:schemeClr>
                </a:solidFill>
              </a:rPr>
              <a:t> </a:t>
            </a:r>
            <a:r>
              <a:rPr lang="en-US" sz="2400" u="sng" dirty="0" err="1">
                <a:solidFill>
                  <a:schemeClr val="accent3">
                    <a:lumMod val="50000"/>
                  </a:schemeClr>
                </a:solidFill>
              </a:rPr>
              <a:t>menjadi</a:t>
            </a:r>
            <a:r>
              <a:rPr lang="en-US" sz="2400" u="sng" dirty="0">
                <a:solidFill>
                  <a:schemeClr val="accent3">
                    <a:lumMod val="50000"/>
                  </a:schemeClr>
                </a:solidFill>
              </a:rPr>
              <a:t> SQL </a:t>
            </a:r>
            <a:r>
              <a:rPr lang="en-US" sz="2400" u="sng" dirty="0" err="1">
                <a:solidFill>
                  <a:schemeClr val="accent3">
                    <a:lumMod val="50000"/>
                  </a:schemeClr>
                </a:solidFill>
              </a:rPr>
              <a:t>injec</a:t>
            </a:r>
            <a:r>
              <a:rPr lang="en-US" sz="2400" u="sng" dirty="0">
                <a:solidFill>
                  <a:schemeClr val="accent3">
                    <a:lumMod val="50000"/>
                  </a:schemeClr>
                </a:solidFill>
              </a:rPr>
              <a:t>\’</a:t>
            </a:r>
            <a:r>
              <a:rPr lang="en-US" sz="2400" u="sng" dirty="0" err="1">
                <a:solidFill>
                  <a:schemeClr val="accent3">
                    <a:lumMod val="50000"/>
                  </a:schemeClr>
                </a:solidFill>
              </a:rPr>
              <a:t>tion</a:t>
            </a:r>
            <a:br>
              <a:rPr lang="id-ID" sz="2400" dirty="0">
                <a:solidFill>
                  <a:schemeClr val="accent3">
                    <a:lumMod val="50000"/>
                  </a:schemeClr>
                </a:solidFill>
              </a:rPr>
            </a:br>
            <a:r>
              <a:rPr lang="en-US" sz="2400" dirty="0" err="1">
                <a:solidFill>
                  <a:schemeClr val="accent3">
                    <a:lumMod val="50000"/>
                  </a:schemeClr>
                </a:solidFill>
              </a:rPr>
              <a:t>Contoh</a:t>
            </a:r>
            <a:r>
              <a:rPr lang="en-US" sz="2400" dirty="0">
                <a:solidFill>
                  <a:schemeClr val="accent3">
                    <a:lumMod val="50000"/>
                  </a:schemeClr>
                </a:solidFill>
              </a:rPr>
              <a:t> :  	</a:t>
            </a:r>
            <a:br>
              <a:rPr lang="id-ID" sz="2400" dirty="0">
                <a:solidFill>
                  <a:schemeClr val="accent3">
                    <a:lumMod val="50000"/>
                  </a:schemeClr>
                </a:solidFill>
              </a:rPr>
            </a:br>
            <a:r>
              <a:rPr lang="en-US" sz="2400" dirty="0">
                <a:solidFill>
                  <a:schemeClr val="accent3">
                    <a:lumMod val="50000"/>
                  </a:schemeClr>
                </a:solidFill>
              </a:rPr>
              <a:t>$</a:t>
            </a:r>
            <a:r>
              <a:rPr lang="en-US" sz="2400" dirty="0" err="1">
                <a:solidFill>
                  <a:schemeClr val="accent3">
                    <a:lumMod val="50000"/>
                  </a:schemeClr>
                </a:solidFill>
              </a:rPr>
              <a:t>kar</a:t>
            </a:r>
            <a:r>
              <a:rPr lang="en-US" sz="2400" dirty="0">
                <a:solidFill>
                  <a:schemeClr val="accent3">
                    <a:lumMod val="50000"/>
                  </a:schemeClr>
                </a:solidFill>
              </a:rPr>
              <a:t> = “SQL </a:t>
            </a:r>
            <a:r>
              <a:rPr lang="en-US" sz="2400" dirty="0" err="1">
                <a:solidFill>
                  <a:schemeClr val="accent3">
                    <a:lumMod val="50000"/>
                  </a:schemeClr>
                </a:solidFill>
              </a:rPr>
              <a:t>injec’tion</a:t>
            </a:r>
            <a:r>
              <a:rPr lang="en-US" sz="2400" dirty="0">
                <a:solidFill>
                  <a:schemeClr val="accent3">
                    <a:lumMod val="50000"/>
                  </a:schemeClr>
                </a:solidFill>
              </a:rPr>
              <a:t>”; </a:t>
            </a:r>
            <a:br>
              <a:rPr lang="id-ID" sz="2400" dirty="0">
                <a:solidFill>
                  <a:schemeClr val="accent3">
                    <a:lumMod val="50000"/>
                  </a:schemeClr>
                </a:solidFill>
              </a:rPr>
            </a:br>
            <a:r>
              <a:rPr lang="en-US" sz="2400" dirty="0">
                <a:solidFill>
                  <a:schemeClr val="accent3">
                    <a:lumMod val="50000"/>
                  </a:schemeClr>
                </a:solidFill>
              </a:rPr>
              <a:t>	$filter = </a:t>
            </a:r>
            <a:r>
              <a:rPr lang="en-US" sz="2400" dirty="0" err="1">
                <a:solidFill>
                  <a:schemeClr val="accent3">
                    <a:lumMod val="50000"/>
                  </a:schemeClr>
                </a:solidFill>
              </a:rPr>
              <a:t>mySQL_escape_string</a:t>
            </a:r>
            <a:r>
              <a:rPr lang="en-US" sz="2400" dirty="0">
                <a:solidFill>
                  <a:schemeClr val="accent3">
                    <a:lumMod val="50000"/>
                  </a:schemeClr>
                </a:solidFill>
              </a:rPr>
              <a:t>($</a:t>
            </a:r>
            <a:r>
              <a:rPr lang="en-US" sz="2400" dirty="0" err="1">
                <a:solidFill>
                  <a:schemeClr val="accent3">
                    <a:lumMod val="50000"/>
                  </a:schemeClr>
                </a:solidFill>
              </a:rPr>
              <a:t>kar</a:t>
            </a:r>
            <a:r>
              <a:rPr lang="en-US" sz="2400" dirty="0">
                <a:solidFill>
                  <a:schemeClr val="accent3">
                    <a:lumMod val="50000"/>
                  </a:schemeClr>
                </a:solidFill>
              </a:rPr>
              <a:t>); </a:t>
            </a:r>
            <a:br>
              <a:rPr lang="id-ID" sz="2400" dirty="0">
                <a:solidFill>
                  <a:schemeClr val="accent3">
                    <a:lumMod val="50000"/>
                  </a:schemeClr>
                </a:solidFill>
              </a:rPr>
            </a:br>
            <a:r>
              <a:rPr lang="en-US" sz="2400" dirty="0">
                <a:solidFill>
                  <a:schemeClr val="accent3">
                    <a:lumMod val="50000"/>
                  </a:schemeClr>
                </a:solidFill>
              </a:rPr>
              <a:t>	echo ”</a:t>
            </a:r>
            <a:r>
              <a:rPr lang="en-US" sz="2400" dirty="0" err="1">
                <a:solidFill>
                  <a:schemeClr val="accent3">
                    <a:lumMod val="50000"/>
                  </a:schemeClr>
                </a:solidFill>
              </a:rPr>
              <a:t>Hasil</a:t>
            </a:r>
            <a:r>
              <a:rPr lang="en-US" sz="2400" dirty="0">
                <a:solidFill>
                  <a:schemeClr val="accent3">
                    <a:lumMod val="50000"/>
                  </a:schemeClr>
                </a:solidFill>
              </a:rPr>
              <a:t> filter : $filter”;</a:t>
            </a:r>
            <a:endParaRPr lang="id-ID" sz="2400" dirty="0">
              <a:solidFill>
                <a:schemeClr val="accent3">
                  <a:lumMod val="50000"/>
                </a:schemeClr>
              </a:solidFill>
            </a:endParaRPr>
          </a:p>
        </p:txBody>
      </p:sp>
      <p:sp>
        <p:nvSpPr>
          <p:cNvPr id="3" name="Title 1"/>
          <p:cNvSpPr txBox="1">
            <a:spLocks/>
          </p:cNvSpPr>
          <p:nvPr/>
        </p:nvSpPr>
        <p:spPr>
          <a:xfrm>
            <a:off x="1142976" y="142852"/>
            <a:ext cx="5072098" cy="725788"/>
          </a:xfrm>
          <a:prstGeom prst="rect">
            <a:avLst/>
          </a:prstGeom>
        </p:spPr>
        <p:txBody>
          <a:bodyPr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id-ID" sz="2800" dirty="0">
                <a:solidFill>
                  <a:schemeClr val="accent3">
                    <a:lumMod val="50000"/>
                  </a:schemeClr>
                </a:solidFill>
                <a:effectLst>
                  <a:outerShdw blurRad="50000" dist="30000" dir="5400000" algn="tl" rotWithShape="0">
                    <a:srgbClr val="000000">
                      <a:alpha val="30000"/>
                    </a:srgbClr>
                  </a:outerShdw>
                </a:effectLst>
                <a:latin typeface="+mj-lt"/>
                <a:ea typeface="+mj-ea"/>
                <a:cs typeface="+mj-cs"/>
              </a:rPr>
              <a:t>5</a:t>
            </a:r>
            <a:r>
              <a:rPr kumimoji="0" lang="id-ID" sz="2800" b="0" i="0" u="none" strike="noStrike" kern="1200" cap="none" spc="0" normalizeH="0" baseline="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rPr>
              <a:t>.  Penanganan SQL</a:t>
            </a:r>
            <a:r>
              <a:rPr kumimoji="0" lang="id-ID" sz="2800" b="0" i="0" u="none" strike="noStrike" kern="1200" cap="none" spc="0" normalizeH="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rPr>
              <a:t> Injection</a:t>
            </a:r>
            <a:endParaRPr kumimoji="0" lang="id-ID" sz="2800" b="0" i="0" u="none" strike="noStrike" kern="1200" cap="none" spc="0" normalizeH="0" baseline="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4" name="Title 1"/>
          <p:cNvSpPr txBox="1">
            <a:spLocks/>
          </p:cNvSpPr>
          <p:nvPr/>
        </p:nvSpPr>
        <p:spPr>
          <a:xfrm>
            <a:off x="928662" y="912710"/>
            <a:ext cx="5072098" cy="500066"/>
          </a:xfrm>
          <a:prstGeom prst="rect">
            <a:avLst/>
          </a:prstGeom>
        </p:spPr>
        <p:txBody>
          <a:bodyPr anchor="t">
            <a:normAutofit/>
          </a:bodyPr>
          <a:lstStyle/>
          <a:p>
            <a:pPr lvl="0">
              <a:spcBef>
                <a:spcPct val="0"/>
              </a:spcBef>
            </a:pPr>
            <a:r>
              <a:rPr lang="id-ID" sz="2400" dirty="0">
                <a:solidFill>
                  <a:schemeClr val="accent3">
                    <a:lumMod val="50000"/>
                  </a:schemeClr>
                </a:solidFill>
              </a:rPr>
              <a:t>1.  Merubah Script PHP</a:t>
            </a:r>
          </a:p>
        </p:txBody>
      </p:sp>
      <p:pic>
        <p:nvPicPr>
          <p:cNvPr id="1026" name="Picture 2"/>
          <p:cNvPicPr>
            <a:picLocks noChangeAspect="1" noChangeArrowheads="1"/>
          </p:cNvPicPr>
          <p:nvPr/>
        </p:nvPicPr>
        <p:blipFill>
          <a:blip r:embed="rId2"/>
          <a:srcRect/>
          <a:stretch>
            <a:fillRect/>
          </a:stretch>
        </p:blipFill>
        <p:spPr bwMode="auto">
          <a:xfrm>
            <a:off x="1285852" y="2000240"/>
            <a:ext cx="7429549" cy="928694"/>
          </a:xfrm>
          <a:prstGeom prst="rect">
            <a:avLst/>
          </a:prstGeom>
          <a:noFill/>
          <a:ln w="19050">
            <a:solidFill>
              <a:schemeClr val="tx1"/>
            </a:solidFill>
            <a:miter lim="800000"/>
            <a:headEnd/>
            <a:tailEnd/>
          </a:ln>
          <a:effectLst/>
        </p:spPr>
      </p:pic>
      <p:sp>
        <p:nvSpPr>
          <p:cNvPr id="6" name="Title 1">
            <a:extLst>
              <a:ext uri="{FF2B5EF4-FFF2-40B4-BE49-F238E27FC236}">
                <a16:creationId xmlns:a16="http://schemas.microsoft.com/office/drawing/2014/main" id="{820BBC82-CE46-4964-9968-C375BC4CC65D}"/>
              </a:ext>
            </a:extLst>
          </p:cNvPr>
          <p:cNvSpPr txBox="1">
            <a:spLocks/>
          </p:cNvSpPr>
          <p:nvPr/>
        </p:nvSpPr>
        <p:spPr>
          <a:xfrm>
            <a:off x="940062" y="1416766"/>
            <a:ext cx="5072098" cy="500066"/>
          </a:xfrm>
          <a:prstGeom prst="rect">
            <a:avLst/>
          </a:prstGeom>
        </p:spPr>
        <p:txBody>
          <a:bodyPr anchor="t">
            <a:normAutofit/>
          </a:bodyPr>
          <a:lstStyle/>
          <a:p>
            <a:pPr lvl="0">
              <a:spcBef>
                <a:spcPct val="0"/>
              </a:spcBef>
            </a:pPr>
            <a:r>
              <a:rPr lang="id-ID" sz="2400" dirty="0">
                <a:solidFill>
                  <a:schemeClr val="accent3">
                    <a:lumMod val="50000"/>
                  </a:schemeClr>
                </a:solidFill>
                <a:effectLst>
                  <a:outerShdw blurRad="50000" dist="30000" dir="5400000" algn="tl" rotWithShape="0">
                    <a:srgbClr val="000000">
                      <a:alpha val="30000"/>
                    </a:srgbClr>
                  </a:outerShdw>
                </a:effectLst>
              </a:rPr>
              <a:t>2.  </a:t>
            </a:r>
            <a:r>
              <a:rPr lang="en-US" sz="2400" dirty="0" err="1">
                <a:solidFill>
                  <a:schemeClr val="accent3">
                    <a:lumMod val="50000"/>
                  </a:schemeClr>
                </a:solidFill>
              </a:rPr>
              <a:t>Menggunakan</a:t>
            </a:r>
            <a:r>
              <a:rPr lang="id-ID" sz="2400" dirty="0">
                <a:solidFill>
                  <a:schemeClr val="accent3">
                    <a:lumMod val="50000"/>
                  </a:schemeClr>
                </a:solidFill>
              </a:rPr>
              <a:t> </a:t>
            </a:r>
            <a:r>
              <a:rPr lang="en-US" sz="2400" dirty="0" err="1">
                <a:solidFill>
                  <a:schemeClr val="accent3">
                    <a:lumMod val="50000"/>
                  </a:schemeClr>
                </a:solidFill>
              </a:rPr>
              <a:t>Mysql_escape_string</a:t>
            </a:r>
            <a:endParaRPr lang="id-ID" sz="2400" dirty="0">
              <a:solidFill>
                <a:schemeClr val="accent3">
                  <a:lumMod val="50000"/>
                </a:schemeClr>
              </a:solidFill>
              <a:effectLst>
                <a:outerShdw blurRad="50000" dist="30000" dir="5400000" algn="tl" rotWithShape="0">
                  <a:srgbClr val="000000">
                    <a:alpha val="30000"/>
                  </a:srgbClr>
                </a:outerShdw>
              </a:effectLst>
            </a:endParaRPr>
          </a:p>
        </p:txBody>
      </p:sp>
    </p:spTree>
    <p:extLst>
      <p:ext uri="{BB962C8B-B14F-4D97-AF65-F5344CB8AC3E}">
        <p14:creationId xmlns:p14="http://schemas.microsoft.com/office/powerpoint/2010/main" val="902116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7290" y="1142984"/>
            <a:ext cx="7498080" cy="5357850"/>
          </a:xfrm>
        </p:spPr>
        <p:txBody>
          <a:bodyPr anchor="t">
            <a:noAutofit/>
          </a:bodyPr>
          <a:lstStyle/>
          <a:p>
            <a:r>
              <a:rPr lang="id-ID" sz="2000" dirty="0">
                <a:solidFill>
                  <a:schemeClr val="accent3">
                    <a:lumMod val="50000"/>
                  </a:schemeClr>
                </a:solidFill>
              </a:rPr>
              <a:t>Modifikasi dilakukan dengan mengenablekan variabel magic_quotes pada php.ini sehingga menyebabkan string maupun karakter ‘ diubah menjadi \’ secara otomatis oleh php.</a:t>
            </a:r>
            <a:br>
              <a:rPr lang="id-ID" sz="2000" dirty="0">
                <a:solidFill>
                  <a:schemeClr val="accent3">
                    <a:lumMod val="50000"/>
                  </a:schemeClr>
                </a:solidFill>
              </a:rPr>
            </a:br>
            <a:br>
              <a:rPr lang="id-ID" sz="2000" dirty="0">
                <a:solidFill>
                  <a:schemeClr val="accent3">
                    <a:lumMod val="50000"/>
                  </a:schemeClr>
                </a:solidFill>
              </a:rPr>
            </a:br>
            <a:r>
              <a:rPr lang="id-ID" sz="2000" dirty="0">
                <a:solidFill>
                  <a:schemeClr val="accent3">
                    <a:lumMod val="50000"/>
                  </a:schemeClr>
                </a:solidFill>
              </a:rPr>
              <a:t>Contoh script yang membatasi karakter yang bisa masukkan :</a:t>
            </a:r>
            <a:br>
              <a:rPr lang="id-ID" sz="2000" dirty="0">
                <a:solidFill>
                  <a:schemeClr val="accent3">
                    <a:lumMod val="50000"/>
                  </a:schemeClr>
                </a:solidFill>
              </a:rPr>
            </a:br>
            <a:br>
              <a:rPr lang="id-ID" sz="2000" dirty="0">
                <a:solidFill>
                  <a:schemeClr val="accent3">
                    <a:lumMod val="50000"/>
                  </a:schemeClr>
                </a:solidFill>
              </a:rPr>
            </a:br>
            <a:r>
              <a:rPr lang="id-ID" sz="2000" dirty="0">
                <a:solidFill>
                  <a:schemeClr val="accent3">
                    <a:lumMod val="50000"/>
                  </a:schemeClr>
                </a:solidFill>
              </a:rPr>
              <a:t>function validatepassword( input )</a:t>
            </a:r>
            <a:br>
              <a:rPr lang="id-ID" sz="2000" dirty="0">
                <a:solidFill>
                  <a:schemeClr val="accent3">
                    <a:lumMod val="50000"/>
                  </a:schemeClr>
                </a:solidFill>
              </a:rPr>
            </a:br>
            <a:r>
              <a:rPr lang="en-US" sz="2000" dirty="0" err="1">
                <a:solidFill>
                  <a:schemeClr val="accent3">
                    <a:lumMod val="50000"/>
                  </a:schemeClr>
                </a:solidFill>
              </a:rPr>
              <a:t>good_password_chars</a:t>
            </a:r>
            <a:r>
              <a:rPr lang="en-US" sz="2000" dirty="0">
                <a:solidFill>
                  <a:schemeClr val="accent3">
                    <a:lumMod val="50000"/>
                  </a:schemeClr>
                </a:solidFill>
              </a:rPr>
              <a:t> =</a:t>
            </a:r>
            <a:br>
              <a:rPr lang="id-ID" sz="2000" dirty="0">
                <a:solidFill>
                  <a:schemeClr val="accent3">
                    <a:lumMod val="50000"/>
                  </a:schemeClr>
                </a:solidFill>
              </a:rPr>
            </a:br>
            <a:r>
              <a:rPr lang="en-US" sz="2000" dirty="0">
                <a:solidFill>
                  <a:schemeClr val="accent3">
                    <a:lumMod val="50000"/>
                  </a:schemeClr>
                </a:solidFill>
              </a:rPr>
              <a:t>"</a:t>
            </a:r>
            <a:r>
              <a:rPr lang="en-US" sz="2000" dirty="0" err="1">
                <a:solidFill>
                  <a:schemeClr val="accent3">
                    <a:lumMod val="50000"/>
                  </a:schemeClr>
                </a:solidFill>
              </a:rPr>
              <a:t>abcdefghijklmnopqrstuvwxyzABCDEFGHIJKLMNOPQRSTUVWXYZ</a:t>
            </a:r>
            <a:r>
              <a:rPr lang="en-US" sz="2000" dirty="0">
                <a:solidFill>
                  <a:schemeClr val="accent3">
                    <a:lumMod val="50000"/>
                  </a:schemeClr>
                </a:solidFill>
              </a:rPr>
              <a:t>"</a:t>
            </a:r>
            <a:br>
              <a:rPr lang="id-ID" sz="2000" dirty="0">
                <a:solidFill>
                  <a:schemeClr val="accent3">
                    <a:lumMod val="50000"/>
                  </a:schemeClr>
                </a:solidFill>
              </a:rPr>
            </a:br>
            <a:r>
              <a:rPr lang="en-US" sz="2000" dirty="0" err="1">
                <a:solidFill>
                  <a:schemeClr val="accent3">
                    <a:lumMod val="50000"/>
                  </a:schemeClr>
                </a:solidFill>
              </a:rPr>
              <a:t>validatepassword</a:t>
            </a:r>
            <a:r>
              <a:rPr lang="en-US" sz="2000" dirty="0">
                <a:solidFill>
                  <a:schemeClr val="accent3">
                    <a:lumMod val="50000"/>
                  </a:schemeClr>
                </a:solidFill>
              </a:rPr>
              <a:t> = true for </a:t>
            </a:r>
            <a:r>
              <a:rPr lang="en-US" sz="2000" dirty="0" err="1">
                <a:solidFill>
                  <a:schemeClr val="accent3">
                    <a:lumMod val="50000"/>
                  </a:schemeClr>
                </a:solidFill>
              </a:rPr>
              <a:t>i</a:t>
            </a:r>
            <a:r>
              <a:rPr lang="en-US" sz="2000" dirty="0">
                <a:solidFill>
                  <a:schemeClr val="accent3">
                    <a:lumMod val="50000"/>
                  </a:schemeClr>
                </a:solidFill>
              </a:rPr>
              <a:t> = 1 to </a:t>
            </a:r>
            <a:r>
              <a:rPr lang="en-US" sz="2000" dirty="0" err="1">
                <a:solidFill>
                  <a:schemeClr val="accent3">
                    <a:lumMod val="50000"/>
                  </a:schemeClr>
                </a:solidFill>
              </a:rPr>
              <a:t>len</a:t>
            </a:r>
            <a:r>
              <a:rPr lang="en-US" sz="2000" dirty="0">
                <a:solidFill>
                  <a:schemeClr val="accent3">
                    <a:lumMod val="50000"/>
                  </a:schemeClr>
                </a:solidFill>
              </a:rPr>
              <a:t>( input )</a:t>
            </a:r>
            <a:br>
              <a:rPr lang="id-ID" sz="2000" dirty="0">
                <a:solidFill>
                  <a:schemeClr val="accent3">
                    <a:lumMod val="50000"/>
                  </a:schemeClr>
                </a:solidFill>
              </a:rPr>
            </a:br>
            <a:r>
              <a:rPr lang="en-US" sz="2000" dirty="0">
                <a:solidFill>
                  <a:schemeClr val="accent3">
                    <a:lumMod val="50000"/>
                  </a:schemeClr>
                </a:solidFill>
              </a:rPr>
              <a:t>c = mid( input, </a:t>
            </a:r>
            <a:r>
              <a:rPr lang="en-US" sz="2000" dirty="0" err="1">
                <a:solidFill>
                  <a:schemeClr val="accent3">
                    <a:lumMod val="50000"/>
                  </a:schemeClr>
                </a:solidFill>
              </a:rPr>
              <a:t>i</a:t>
            </a:r>
            <a:r>
              <a:rPr lang="en-US" sz="2000" dirty="0">
                <a:solidFill>
                  <a:schemeClr val="accent3">
                    <a:lumMod val="50000"/>
                  </a:schemeClr>
                </a:solidFill>
              </a:rPr>
              <a:t>, 1 )</a:t>
            </a:r>
            <a:br>
              <a:rPr lang="id-ID" sz="2000" dirty="0">
                <a:solidFill>
                  <a:schemeClr val="accent3">
                    <a:lumMod val="50000"/>
                  </a:schemeClr>
                </a:solidFill>
              </a:rPr>
            </a:br>
            <a:r>
              <a:rPr lang="en-US" sz="2000" dirty="0">
                <a:solidFill>
                  <a:schemeClr val="accent3">
                    <a:lumMod val="50000"/>
                  </a:schemeClr>
                </a:solidFill>
              </a:rPr>
              <a:t>if ( </a:t>
            </a:r>
            <a:r>
              <a:rPr lang="en-US" sz="2000" dirty="0" err="1">
                <a:solidFill>
                  <a:schemeClr val="accent3">
                    <a:lumMod val="50000"/>
                  </a:schemeClr>
                </a:solidFill>
              </a:rPr>
              <a:t>InStr</a:t>
            </a:r>
            <a:r>
              <a:rPr lang="en-US" sz="2000" dirty="0">
                <a:solidFill>
                  <a:schemeClr val="accent3">
                    <a:lumMod val="50000"/>
                  </a:schemeClr>
                </a:solidFill>
              </a:rPr>
              <a:t>( </a:t>
            </a:r>
            <a:r>
              <a:rPr lang="en-US" sz="2000" dirty="0" err="1">
                <a:solidFill>
                  <a:schemeClr val="accent3">
                    <a:lumMod val="50000"/>
                  </a:schemeClr>
                </a:solidFill>
              </a:rPr>
              <a:t>good_password_chars</a:t>
            </a:r>
            <a:r>
              <a:rPr lang="en-US" sz="2000" dirty="0">
                <a:solidFill>
                  <a:schemeClr val="accent3">
                    <a:lumMod val="50000"/>
                  </a:schemeClr>
                </a:solidFill>
              </a:rPr>
              <a:t>, c ) = 0 ) then</a:t>
            </a:r>
            <a:br>
              <a:rPr lang="id-ID" sz="2000" dirty="0">
                <a:solidFill>
                  <a:schemeClr val="accent3">
                    <a:lumMod val="50000"/>
                  </a:schemeClr>
                </a:solidFill>
              </a:rPr>
            </a:br>
            <a:r>
              <a:rPr lang="en-US" sz="2000" dirty="0" err="1">
                <a:solidFill>
                  <a:schemeClr val="accent3">
                    <a:lumMod val="50000"/>
                  </a:schemeClr>
                </a:solidFill>
              </a:rPr>
              <a:t>validatepassword</a:t>
            </a:r>
            <a:r>
              <a:rPr lang="en-US" sz="2000" dirty="0">
                <a:solidFill>
                  <a:schemeClr val="accent3">
                    <a:lumMod val="50000"/>
                  </a:schemeClr>
                </a:solidFill>
              </a:rPr>
              <a:t> = false</a:t>
            </a:r>
            <a:br>
              <a:rPr lang="id-ID" sz="2000" dirty="0">
                <a:solidFill>
                  <a:schemeClr val="accent3">
                    <a:lumMod val="50000"/>
                  </a:schemeClr>
                </a:solidFill>
              </a:rPr>
            </a:br>
            <a:r>
              <a:rPr lang="en-US" sz="2000" dirty="0">
                <a:solidFill>
                  <a:schemeClr val="accent3">
                    <a:lumMod val="50000"/>
                  </a:schemeClr>
                </a:solidFill>
              </a:rPr>
              <a:t>exit function</a:t>
            </a:r>
            <a:br>
              <a:rPr lang="id-ID" sz="2000" dirty="0">
                <a:solidFill>
                  <a:schemeClr val="accent3">
                    <a:lumMod val="50000"/>
                  </a:schemeClr>
                </a:solidFill>
              </a:rPr>
            </a:br>
            <a:r>
              <a:rPr lang="en-US" sz="2000" dirty="0">
                <a:solidFill>
                  <a:schemeClr val="accent3">
                    <a:lumMod val="50000"/>
                  </a:schemeClr>
                </a:solidFill>
              </a:rPr>
              <a:t>end if</a:t>
            </a:r>
            <a:br>
              <a:rPr lang="id-ID" sz="2000" dirty="0">
                <a:solidFill>
                  <a:schemeClr val="accent3">
                    <a:lumMod val="50000"/>
                  </a:schemeClr>
                </a:solidFill>
              </a:rPr>
            </a:br>
            <a:r>
              <a:rPr lang="en-US" sz="2000" dirty="0">
                <a:solidFill>
                  <a:schemeClr val="accent3">
                    <a:lumMod val="50000"/>
                  </a:schemeClr>
                </a:solidFill>
              </a:rPr>
              <a:t>next</a:t>
            </a:r>
            <a:br>
              <a:rPr lang="id-ID" sz="2000" dirty="0">
                <a:solidFill>
                  <a:schemeClr val="accent3">
                    <a:lumMod val="50000"/>
                  </a:schemeClr>
                </a:solidFill>
              </a:rPr>
            </a:br>
            <a:r>
              <a:rPr lang="en-US" sz="2000" dirty="0">
                <a:solidFill>
                  <a:schemeClr val="accent3">
                    <a:lumMod val="50000"/>
                  </a:schemeClr>
                </a:solidFill>
              </a:rPr>
              <a:t>end function</a:t>
            </a:r>
            <a:br>
              <a:rPr lang="id-ID" sz="2000" dirty="0">
                <a:solidFill>
                  <a:schemeClr val="accent3">
                    <a:lumMod val="50000"/>
                  </a:schemeClr>
                </a:solidFill>
              </a:rPr>
            </a:br>
            <a:endParaRPr lang="id-ID" sz="2000" dirty="0">
              <a:solidFill>
                <a:schemeClr val="accent3">
                  <a:lumMod val="50000"/>
                </a:schemeClr>
              </a:solidFill>
            </a:endParaRPr>
          </a:p>
        </p:txBody>
      </p:sp>
      <p:sp>
        <p:nvSpPr>
          <p:cNvPr id="3" name="Title 1"/>
          <p:cNvSpPr txBox="1">
            <a:spLocks/>
          </p:cNvSpPr>
          <p:nvPr/>
        </p:nvSpPr>
        <p:spPr>
          <a:xfrm>
            <a:off x="1000100" y="642918"/>
            <a:ext cx="6929486" cy="500066"/>
          </a:xfrm>
          <a:prstGeom prst="rect">
            <a:avLst/>
          </a:prstGeom>
        </p:spPr>
        <p:txBody>
          <a:bodyPr anchor="t">
            <a:noAutofit/>
          </a:bodyPr>
          <a:lstStyle/>
          <a:p>
            <a:pPr lvl="0">
              <a:spcBef>
                <a:spcPct val="0"/>
              </a:spcBef>
            </a:pPr>
            <a:r>
              <a:rPr lang="id-ID" sz="2400" dirty="0">
                <a:solidFill>
                  <a:schemeClr val="accent3">
                    <a:lumMod val="50000"/>
                  </a:schemeClr>
                </a:solidFill>
                <a:effectLst>
                  <a:outerShdw blurRad="50000" dist="30000" dir="5400000" algn="tl" rotWithShape="0">
                    <a:srgbClr val="000000">
                      <a:alpha val="30000"/>
                    </a:srgbClr>
                  </a:outerShdw>
                </a:effectLst>
                <a:latin typeface="+mj-lt"/>
                <a:ea typeface="+mj-ea"/>
                <a:cs typeface="+mj-cs"/>
              </a:rPr>
              <a:t>3.</a:t>
            </a:r>
            <a:r>
              <a:rPr lang="en-US" sz="2400" dirty="0">
                <a:solidFill>
                  <a:schemeClr val="accent3">
                    <a:lumMod val="50000"/>
                  </a:schemeClr>
                </a:solidFill>
                <a:latin typeface="+mj-lt"/>
              </a:rPr>
              <a:t> </a:t>
            </a:r>
            <a:r>
              <a:rPr lang="id-ID" sz="2400" dirty="0">
                <a:solidFill>
                  <a:schemeClr val="accent3">
                    <a:lumMod val="50000"/>
                  </a:schemeClr>
                </a:solidFill>
                <a:latin typeface="+mj-lt"/>
              </a:rPr>
              <a:t> </a:t>
            </a:r>
            <a:r>
              <a:rPr lang="en-US" sz="2400" dirty="0" err="1">
                <a:solidFill>
                  <a:schemeClr val="accent3">
                    <a:lumMod val="50000"/>
                  </a:schemeClr>
                </a:solidFill>
                <a:latin typeface="+mj-lt"/>
              </a:rPr>
              <a:t>Pemfilteran</a:t>
            </a:r>
            <a:r>
              <a:rPr lang="en-US" sz="2400" dirty="0">
                <a:solidFill>
                  <a:schemeClr val="accent3">
                    <a:lumMod val="50000"/>
                  </a:schemeClr>
                </a:solidFill>
                <a:latin typeface="+mj-lt"/>
              </a:rPr>
              <a:t> </a:t>
            </a:r>
            <a:r>
              <a:rPr lang="en-US" sz="2400" dirty="0" err="1">
                <a:solidFill>
                  <a:schemeClr val="accent3">
                    <a:lumMod val="50000"/>
                  </a:schemeClr>
                </a:solidFill>
                <a:latin typeface="+mj-lt"/>
              </a:rPr>
              <a:t>Karakter</a:t>
            </a:r>
            <a:r>
              <a:rPr lang="en-US" sz="2400" dirty="0">
                <a:solidFill>
                  <a:schemeClr val="accent3">
                    <a:lumMod val="50000"/>
                  </a:schemeClr>
                </a:solidFill>
                <a:latin typeface="+mj-lt"/>
              </a:rPr>
              <a:t> </a:t>
            </a:r>
            <a:r>
              <a:rPr lang="en-US" sz="2400" dirty="0" err="1">
                <a:solidFill>
                  <a:schemeClr val="accent3">
                    <a:lumMod val="50000"/>
                  </a:schemeClr>
                </a:solidFill>
                <a:latin typeface="+mj-lt"/>
              </a:rPr>
              <a:t>Dengan</a:t>
            </a:r>
            <a:r>
              <a:rPr lang="en-US" sz="2400" dirty="0">
                <a:solidFill>
                  <a:schemeClr val="accent3">
                    <a:lumMod val="50000"/>
                  </a:schemeClr>
                </a:solidFill>
                <a:latin typeface="+mj-lt"/>
              </a:rPr>
              <a:t> </a:t>
            </a:r>
            <a:r>
              <a:rPr lang="en-US" sz="2400" dirty="0" err="1">
                <a:solidFill>
                  <a:schemeClr val="accent3">
                    <a:lumMod val="50000"/>
                  </a:schemeClr>
                </a:solidFill>
                <a:latin typeface="+mj-lt"/>
              </a:rPr>
              <a:t>Memodifikasi</a:t>
            </a:r>
            <a:r>
              <a:rPr lang="en-US" sz="2400" dirty="0">
                <a:solidFill>
                  <a:schemeClr val="accent3">
                    <a:lumMod val="50000"/>
                  </a:schemeClr>
                </a:solidFill>
                <a:latin typeface="+mj-lt"/>
              </a:rPr>
              <a:t> </a:t>
            </a:r>
            <a:r>
              <a:rPr lang="en-US" sz="2400" dirty="0" err="1">
                <a:solidFill>
                  <a:schemeClr val="accent3">
                    <a:lumMod val="50000"/>
                  </a:schemeClr>
                </a:solidFill>
                <a:latin typeface="+mj-lt"/>
              </a:rPr>
              <a:t>Php.Ini</a:t>
            </a:r>
            <a:r>
              <a:rPr lang="id-ID" sz="2400" dirty="0">
                <a:solidFill>
                  <a:schemeClr val="accent3">
                    <a:lumMod val="50000"/>
                  </a:schemeClr>
                </a:solidFill>
                <a:effectLst>
                  <a:outerShdw blurRad="50000" dist="30000" dir="5400000" algn="tl" rotWithShape="0">
                    <a:srgbClr val="000000">
                      <a:alpha val="30000"/>
                    </a:srgbClr>
                  </a:outerShdw>
                </a:effectLst>
                <a:latin typeface="+mj-lt"/>
                <a:ea typeface="+mj-ea"/>
                <a:cs typeface="+mj-cs"/>
              </a:rPr>
              <a:t> </a:t>
            </a:r>
            <a:endParaRPr kumimoji="0" lang="id-ID" sz="2400" i="0" u="none" strike="noStrike" kern="1200" cap="none" spc="0" normalizeH="0" baseline="0" noProof="0" dirty="0">
              <a:ln>
                <a:noFill/>
              </a:ln>
              <a:solidFill>
                <a:schemeClr val="accent3">
                  <a:lumMod val="5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108</TotalTime>
  <Words>719</Words>
  <Application>Microsoft Office PowerPoint</Application>
  <PresentationFormat>On-screen Show (4:3)</PresentationFormat>
  <Paragraphs>62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Gill Sans MT</vt:lpstr>
      <vt:lpstr>Verdana</vt:lpstr>
      <vt:lpstr>Wingdings 2</vt:lpstr>
      <vt:lpstr>Solstice</vt:lpstr>
      <vt:lpstr>PowerPoint Presentation</vt:lpstr>
      <vt:lpstr>SQL injection adalah suatu teknik yang dapat dilakukan oleh cracker untuk dapat masuk kedalam system administrator tanpa mengetahui username dan password administrator terlebih dahulu dengan memanfaatkan perintah-perintah SQL yang dimasukkan kedalam database mesin server.</vt:lpstr>
      <vt:lpstr>PowerPoint Presentation</vt:lpstr>
      <vt:lpstr>3.  Karakteristik</vt:lpstr>
      <vt:lpstr>4.  Tools Pendukung</vt:lpstr>
      <vt:lpstr>Contoh Sintaks dalam php</vt:lpstr>
      <vt:lpstr>SQL Injection pada situs url</vt:lpstr>
      <vt:lpstr>Merubah string yang mengandung karakter ‘ menjadi \’ misal SQL injec’tion menjadi SQL injec\’tion Contoh :    $kar = “SQL injec’tion”;   $filter = mySQL_escape_string($kar);   echo ”Hasil filter : $filter”;</vt:lpstr>
      <vt:lpstr>Modifikasi dilakukan dengan mengenablekan variabel magic_quotes pada php.ini sehingga menyebabkan string maupun karakter ‘ diubah menjadi \’ secara otomatis oleh php.  Contoh script yang membatasi karakter yang bisa masukkan :  function validatepassword( input ) good_password_chars = "abcdefghijklmnopqrstuvwxyzABCDEFGHIJKLMNOPQRSTUVWXYZ" validatepassword = true for i = 1 to len( input ) c = mid( input, i, 1 ) if ( InStr( good_password_chars, c ) = 0 ) then validatepassword = false exit function end if next end function </vt:lpstr>
      <vt:lpstr>6. Meminimalisirkan SQL Injection</vt:lpstr>
      <vt:lpstr>7. Cara Pencegahan SQL Injection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SQL Injection</dc:title>
  <dc:creator>PeraCupak07</dc:creator>
  <cp:lastModifiedBy>private</cp:lastModifiedBy>
  <cp:revision>36</cp:revision>
  <dcterms:created xsi:type="dcterms:W3CDTF">2017-05-03T13:00:19Z</dcterms:created>
  <dcterms:modified xsi:type="dcterms:W3CDTF">2017-05-04T07:04:02Z</dcterms:modified>
</cp:coreProperties>
</file>