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269" r:id="rId6"/>
    <p:sldId id="304" r:id="rId7"/>
    <p:sldId id="257" r:id="rId8"/>
    <p:sldId id="258" r:id="rId9"/>
    <p:sldId id="317" r:id="rId10"/>
    <p:sldId id="318" r:id="rId11"/>
    <p:sldId id="319" r:id="rId12"/>
    <p:sldId id="305" r:id="rId13"/>
    <p:sldId id="306" r:id="rId14"/>
    <p:sldId id="307" r:id="rId15"/>
    <p:sldId id="308" r:id="rId16"/>
    <p:sldId id="309" r:id="rId17"/>
    <p:sldId id="310" r:id="rId18"/>
    <p:sldId id="311" r:id="rId19"/>
    <p:sldId id="312" r:id="rId20"/>
    <p:sldId id="313" r:id="rId21"/>
    <p:sldId id="303" r:id="rId22"/>
    <p:sldId id="264" r:id="rId23"/>
    <p:sldId id="342" r:id="rId24"/>
    <p:sldId id="298" r:id="rId25"/>
    <p:sldId id="299" r:id="rId26"/>
    <p:sldId id="300" r:id="rId27"/>
    <p:sldId id="301" r:id="rId28"/>
    <p:sldId id="259" r:id="rId29"/>
    <p:sldId id="261" r:id="rId30"/>
    <p:sldId id="270" r:id="rId31"/>
    <p:sldId id="271" r:id="rId32"/>
    <p:sldId id="272" r:id="rId33"/>
    <p:sldId id="273" r:id="rId34"/>
    <p:sldId id="262" r:id="rId35"/>
    <p:sldId id="265" r:id="rId36"/>
    <p:sldId id="314" r:id="rId37"/>
    <p:sldId id="315" r:id="rId38"/>
    <p:sldId id="316"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275" r:id="rId62"/>
    <p:sldId id="276" r:id="rId63"/>
    <p:sldId id="277" r:id="rId64"/>
    <p:sldId id="278" r:id="rId65"/>
    <p:sldId id="279" r:id="rId66"/>
    <p:sldId id="280" r:id="rId67"/>
    <p:sldId id="281" r:id="rId68"/>
    <p:sldId id="282" r:id="rId69"/>
    <p:sldId id="283" r:id="rId70"/>
    <p:sldId id="284" r:id="rId71"/>
    <p:sldId id="285" r:id="rId72"/>
    <p:sldId id="286" r:id="rId73"/>
    <p:sldId id="287" r:id="rId74"/>
    <p:sldId id="288" r:id="rId75"/>
    <p:sldId id="289" r:id="rId76"/>
    <p:sldId id="290" r:id="rId77"/>
    <p:sldId id="291" r:id="rId78"/>
    <p:sldId id="292" r:id="rId79"/>
    <p:sldId id="293" r:id="rId80"/>
    <p:sldId id="294" r:id="rId81"/>
    <p:sldId id="295" r:id="rId82"/>
    <p:sldId id="296" r:id="rId83"/>
    <p:sldId id="297"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2/16/2017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smtClean="0">
                <a:latin typeface="Courier New" panose="02070309020205020404" pitchFamily="49" charset="0"/>
                <a:cs typeface="Courier New" panose="02070309020205020404" pitchFamily="49" charset="0"/>
              </a:rPr>
              <a:t>1.Teori </a:t>
            </a:r>
            <a:r>
              <a:rPr lang="en-GB" sz="4400" dirty="0" err="1" smtClean="0">
                <a:latin typeface="Courier New" panose="02070309020205020404" pitchFamily="49" charset="0"/>
                <a:cs typeface="Courier New" panose="02070309020205020404" pitchFamily="49" charset="0"/>
              </a:rPr>
              <a:t>Dasar</a:t>
            </a:r>
            <a:r>
              <a:rPr lang="en-GB" sz="4400" dirty="0" smtClean="0">
                <a:latin typeface="Courier New" panose="02070309020205020404" pitchFamily="49" charset="0"/>
                <a:cs typeface="Courier New" panose="02070309020205020404" pitchFamily="49" charset="0"/>
              </a:rPr>
              <a:t> </a:t>
            </a:r>
            <a:r>
              <a:rPr lang="en-GB" sz="4400" dirty="0" err="1" smtClean="0">
                <a:latin typeface="Courier New" panose="02070309020205020404" pitchFamily="49" charset="0"/>
                <a:cs typeface="Courier New" panose="02070309020205020404" pitchFamily="49" charset="0"/>
              </a:rPr>
              <a:t>Jaringan</a:t>
            </a:r>
            <a:r>
              <a:rPr lang="en-GB" sz="4400" dirty="0" smtClean="0">
                <a:latin typeface="Courier New" panose="02070309020205020404" pitchFamily="49" charset="0"/>
                <a:cs typeface="Courier New" panose="02070309020205020404" pitchFamily="49" charset="0"/>
              </a:rPr>
              <a:t> (refresh)</a:t>
            </a:r>
            <a:br>
              <a:rPr lang="en-GB" sz="4400" dirty="0" smtClean="0">
                <a:latin typeface="Courier New" panose="02070309020205020404" pitchFamily="49" charset="0"/>
                <a:cs typeface="Courier New" panose="02070309020205020404" pitchFamily="49" charset="0"/>
              </a:rPr>
            </a:br>
            <a:endParaRPr lang="id-ID" sz="4400" dirty="0">
              <a:latin typeface="Courier New" panose="02070309020205020404" pitchFamily="49" charset="0"/>
              <a:cs typeface="Courier New" panose="02070309020205020404" pitchFamily="49" charset="0"/>
            </a:endParaRPr>
          </a:p>
        </p:txBody>
      </p:sp>
      <p:sp>
        <p:nvSpPr>
          <p:cNvPr id="3" name="Subtitle 2"/>
          <p:cNvSpPr>
            <a:spLocks noGrp="1"/>
          </p:cNvSpPr>
          <p:nvPr>
            <p:ph type="subTitle" idx="1"/>
          </p:nvPr>
        </p:nvSpPr>
        <p:spPr/>
        <p:txBody>
          <a:bodyPr/>
          <a:lstStyle/>
          <a:p>
            <a:r>
              <a:rPr lang="en-US" dirty="0" err="1" smtClean="0"/>
              <a:t>Pertemuan</a:t>
            </a:r>
            <a:r>
              <a:rPr lang="en-US" dirty="0" smtClean="0"/>
              <a:t>  2</a:t>
            </a:r>
            <a:endParaRPr lang="id-ID" dirty="0"/>
          </a:p>
        </p:txBody>
      </p:sp>
      <p:pic>
        <p:nvPicPr>
          <p:cNvPr id="5" name="Picture 4"/>
          <p:cNvPicPr>
            <a:picLocks noChangeAspect="1"/>
          </p:cNvPicPr>
          <p:nvPr/>
        </p:nvPicPr>
        <p:blipFill>
          <a:blip r:embed="rId2"/>
          <a:stretch>
            <a:fillRect/>
          </a:stretch>
        </p:blipFill>
        <p:spPr>
          <a:xfrm>
            <a:off x="309769" y="315982"/>
            <a:ext cx="5619253" cy="3010314"/>
          </a:xfrm>
          <a:prstGeom prst="rect">
            <a:avLst/>
          </a:prstGeom>
        </p:spPr>
      </p:pic>
    </p:spTree>
    <p:extLst>
      <p:ext uri="{BB962C8B-B14F-4D97-AF65-F5344CB8AC3E}">
        <p14:creationId xmlns:p14="http://schemas.microsoft.com/office/powerpoint/2010/main" val="248688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1" y="233060"/>
            <a:ext cx="10419009" cy="6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50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62" y="81821"/>
            <a:ext cx="10251583" cy="667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3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4" y="158007"/>
            <a:ext cx="10406129" cy="657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56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93" y="566673"/>
            <a:ext cx="10841694" cy="537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325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3" y="175720"/>
            <a:ext cx="10702343" cy="640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01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84" y="274773"/>
            <a:ext cx="9543244" cy="64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02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61" y="142180"/>
            <a:ext cx="10135673" cy="669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95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17" y="124609"/>
            <a:ext cx="9865218" cy="661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81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32" y="476519"/>
            <a:ext cx="10038409" cy="540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516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93" y="388156"/>
            <a:ext cx="9942490" cy="60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79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a:t>
            </a:r>
            <a:r>
              <a:rPr lang="en-US" dirty="0" smtClean="0"/>
              <a:t> </a:t>
            </a:r>
            <a:r>
              <a:rPr lang="en-US" dirty="0" err="1" smtClean="0"/>
              <a:t>itu</a:t>
            </a:r>
            <a:r>
              <a:rPr lang="en-US" dirty="0" smtClean="0"/>
              <a:t> </a:t>
            </a:r>
            <a:r>
              <a:rPr lang="en-US" dirty="0" err="1" smtClean="0"/>
              <a:t>Jaringan</a:t>
            </a:r>
            <a:r>
              <a:rPr lang="en-US" dirty="0" smtClean="0"/>
              <a:t> </a:t>
            </a:r>
            <a:r>
              <a:rPr lang="en-US" dirty="0" err="1" smtClean="0"/>
              <a:t>Komputer</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sz="2200" dirty="0" smtClean="0">
                <a:latin typeface="Arial" charset="0"/>
              </a:rPr>
              <a:t>2 </a:t>
            </a:r>
            <a:r>
              <a:rPr lang="en-US" sz="2200" dirty="0" err="1">
                <a:latin typeface="Arial" charset="0"/>
              </a:rPr>
              <a:t>atau</a:t>
            </a:r>
            <a:r>
              <a:rPr lang="en-US" sz="2200" dirty="0">
                <a:latin typeface="Arial" charset="0"/>
              </a:rPr>
              <a:t> </a:t>
            </a:r>
            <a:r>
              <a:rPr lang="en-US" sz="2200" dirty="0" err="1">
                <a:latin typeface="Arial" charset="0"/>
              </a:rPr>
              <a:t>lebih</a:t>
            </a:r>
            <a:r>
              <a:rPr lang="en-US" sz="2200" dirty="0">
                <a:latin typeface="Arial" charset="0"/>
              </a:rPr>
              <a:t> </a:t>
            </a:r>
            <a:r>
              <a:rPr lang="en-US" sz="2200" dirty="0" err="1">
                <a:latin typeface="Arial" charset="0"/>
              </a:rPr>
              <a:t>komputer</a:t>
            </a:r>
            <a:r>
              <a:rPr lang="en-US" sz="2200" dirty="0">
                <a:latin typeface="Arial" charset="0"/>
              </a:rPr>
              <a:t> yang </a:t>
            </a:r>
            <a:r>
              <a:rPr lang="en-US" sz="2200" dirty="0" err="1">
                <a:latin typeface="Arial" charset="0"/>
              </a:rPr>
              <a:t>saling</a:t>
            </a:r>
            <a:r>
              <a:rPr lang="en-US" sz="2200" dirty="0">
                <a:latin typeface="Arial" charset="0"/>
              </a:rPr>
              <a:t> </a:t>
            </a:r>
            <a:r>
              <a:rPr lang="en-US" sz="2200" dirty="0" err="1">
                <a:latin typeface="Arial" charset="0"/>
              </a:rPr>
              <a:t>terinterkoneksi</a:t>
            </a:r>
            <a:r>
              <a:rPr lang="en-US" sz="2200" dirty="0">
                <a:latin typeface="Arial" charset="0"/>
              </a:rPr>
              <a:t> </a:t>
            </a:r>
            <a:r>
              <a:rPr lang="en-US" sz="2200" dirty="0" err="1">
                <a:latin typeface="Arial" charset="0"/>
              </a:rPr>
              <a:t>dan</a:t>
            </a:r>
            <a:r>
              <a:rPr lang="en-US" sz="2200" dirty="0">
                <a:latin typeface="Arial" charset="0"/>
              </a:rPr>
              <a:t> </a:t>
            </a:r>
            <a:r>
              <a:rPr lang="en-US" sz="2200" dirty="0" err="1">
                <a:latin typeface="Arial" charset="0"/>
              </a:rPr>
              <a:t>dapat</a:t>
            </a:r>
            <a:r>
              <a:rPr lang="en-US" sz="2200" dirty="0">
                <a:latin typeface="Arial" charset="0"/>
              </a:rPr>
              <a:t> </a:t>
            </a:r>
            <a:r>
              <a:rPr lang="en-US" sz="2200" dirty="0" err="1">
                <a:latin typeface="Arial" charset="0"/>
              </a:rPr>
              <a:t>saling</a:t>
            </a:r>
            <a:r>
              <a:rPr lang="en-US" sz="2200" dirty="0">
                <a:latin typeface="Arial" charset="0"/>
              </a:rPr>
              <a:t> </a:t>
            </a:r>
            <a:r>
              <a:rPr lang="en-US" sz="2200" dirty="0" err="1">
                <a:latin typeface="Arial" charset="0"/>
              </a:rPr>
              <a:t>bertukar</a:t>
            </a:r>
            <a:r>
              <a:rPr lang="en-US" sz="2200" dirty="0">
                <a:latin typeface="Arial" charset="0"/>
              </a:rPr>
              <a:t> </a:t>
            </a:r>
            <a:r>
              <a:rPr lang="en-US" sz="2200" dirty="0" err="1">
                <a:latin typeface="Arial" charset="0"/>
              </a:rPr>
              <a:t>informasi</a:t>
            </a:r>
            <a:endParaRPr lang="en-US" sz="2200" dirty="0">
              <a:latin typeface="Arial" charset="0"/>
            </a:endParaRPr>
          </a:p>
          <a:p>
            <a:pPr>
              <a:lnSpc>
                <a:spcPct val="80000"/>
              </a:lnSpc>
            </a:pPr>
            <a:r>
              <a:rPr lang="en-US" sz="2200" dirty="0" err="1">
                <a:latin typeface="Arial" charset="0"/>
              </a:rPr>
              <a:t>Jaringan</a:t>
            </a:r>
            <a:r>
              <a:rPr lang="en-US" sz="2200" dirty="0">
                <a:latin typeface="Arial" charset="0"/>
              </a:rPr>
              <a:t> </a:t>
            </a:r>
            <a:r>
              <a:rPr lang="en-US" sz="2200" dirty="0" err="1">
                <a:latin typeface="Arial" charset="0"/>
              </a:rPr>
              <a:t>komputer</a:t>
            </a:r>
            <a:r>
              <a:rPr lang="en-US" sz="2200" dirty="0">
                <a:latin typeface="Arial" charset="0"/>
              </a:rPr>
              <a:t> </a:t>
            </a:r>
            <a:r>
              <a:rPr lang="en-US" sz="2200" dirty="0" err="1">
                <a:latin typeface="Arial" charset="0"/>
              </a:rPr>
              <a:t>terbagi</a:t>
            </a:r>
            <a:r>
              <a:rPr lang="en-US" sz="2200" dirty="0">
                <a:latin typeface="Arial" charset="0"/>
              </a:rPr>
              <a:t> </a:t>
            </a:r>
            <a:r>
              <a:rPr lang="en-US" sz="2200" dirty="0" err="1">
                <a:latin typeface="Arial" charset="0"/>
              </a:rPr>
              <a:t>atas</a:t>
            </a:r>
            <a:r>
              <a:rPr lang="en-US" sz="2200" dirty="0">
                <a:latin typeface="Arial" charset="0"/>
              </a:rPr>
              <a:t> </a:t>
            </a:r>
            <a:r>
              <a:rPr lang="en-US" sz="2200" dirty="0" err="1">
                <a:latin typeface="Arial" charset="0"/>
              </a:rPr>
              <a:t>beberapa</a:t>
            </a:r>
            <a:r>
              <a:rPr lang="en-US" sz="2200" dirty="0">
                <a:latin typeface="Arial" charset="0"/>
              </a:rPr>
              <a:t> </a:t>
            </a:r>
            <a:r>
              <a:rPr lang="en-US" sz="2200" dirty="0" err="1">
                <a:latin typeface="Arial" charset="0"/>
              </a:rPr>
              <a:t>lapisan</a:t>
            </a:r>
            <a:r>
              <a:rPr lang="en-US" sz="2200" dirty="0">
                <a:latin typeface="Arial" charset="0"/>
              </a:rPr>
              <a:t> yang </a:t>
            </a:r>
            <a:r>
              <a:rPr lang="en-US" sz="2200" dirty="0" err="1">
                <a:latin typeface="Arial" charset="0"/>
              </a:rPr>
              <a:t>saling</a:t>
            </a:r>
            <a:r>
              <a:rPr lang="en-US" sz="2200" dirty="0">
                <a:latin typeface="Arial" charset="0"/>
              </a:rPr>
              <a:t> </a:t>
            </a:r>
            <a:r>
              <a:rPr lang="en-US" sz="2200" dirty="0" err="1">
                <a:latin typeface="Arial" charset="0"/>
              </a:rPr>
              <a:t>independen</a:t>
            </a:r>
            <a:r>
              <a:rPr lang="en-US" sz="2200" dirty="0">
                <a:latin typeface="Arial" charset="0"/>
              </a:rPr>
              <a:t> </a:t>
            </a:r>
            <a:r>
              <a:rPr lang="en-US" sz="2200" dirty="0" err="1">
                <a:latin typeface="Arial" charset="0"/>
              </a:rPr>
              <a:t>satu</a:t>
            </a:r>
            <a:r>
              <a:rPr lang="en-US" sz="2200" dirty="0">
                <a:latin typeface="Arial" charset="0"/>
              </a:rPr>
              <a:t> </a:t>
            </a:r>
            <a:r>
              <a:rPr lang="en-US" sz="2200" dirty="0" err="1">
                <a:latin typeface="Arial" charset="0"/>
              </a:rPr>
              <a:t>sama</a:t>
            </a:r>
            <a:r>
              <a:rPr lang="en-US" sz="2200" dirty="0">
                <a:latin typeface="Arial" charset="0"/>
              </a:rPr>
              <a:t> </a:t>
            </a:r>
            <a:r>
              <a:rPr lang="en-US" sz="2200" dirty="0" smtClean="0">
                <a:latin typeface="Arial" charset="0"/>
              </a:rPr>
              <a:t>lain.</a:t>
            </a:r>
            <a:endParaRPr lang="en-US" sz="2200" dirty="0">
              <a:latin typeface="Arial" charset="0"/>
            </a:endParaRPr>
          </a:p>
          <a:p>
            <a:pPr>
              <a:lnSpc>
                <a:spcPct val="80000"/>
              </a:lnSpc>
            </a:pPr>
            <a:r>
              <a:rPr lang="en-US" sz="2200" dirty="0" err="1">
                <a:latin typeface="Arial" charset="0"/>
              </a:rPr>
              <a:t>Lapisan-lapisan</a:t>
            </a:r>
            <a:r>
              <a:rPr lang="en-US" sz="2200" dirty="0">
                <a:latin typeface="Arial" charset="0"/>
              </a:rPr>
              <a:t> </a:t>
            </a:r>
            <a:r>
              <a:rPr lang="en-US" sz="2200" dirty="0" err="1">
                <a:latin typeface="Arial" charset="0"/>
              </a:rPr>
              <a:t>ini</a:t>
            </a:r>
            <a:r>
              <a:rPr lang="en-US" sz="2200" dirty="0">
                <a:latin typeface="Arial" charset="0"/>
              </a:rPr>
              <a:t> </a:t>
            </a:r>
            <a:r>
              <a:rPr lang="en-US" sz="2200" dirty="0" err="1">
                <a:latin typeface="Arial" charset="0"/>
              </a:rPr>
              <a:t>disebut</a:t>
            </a:r>
            <a:r>
              <a:rPr lang="en-US" sz="2200" dirty="0">
                <a:latin typeface="Arial" charset="0"/>
              </a:rPr>
              <a:t> </a:t>
            </a:r>
            <a:r>
              <a:rPr lang="en-US" sz="2200" dirty="0" err="1">
                <a:latin typeface="Arial" charset="0"/>
              </a:rPr>
              <a:t>protokol</a:t>
            </a:r>
            <a:endParaRPr lang="en-US" sz="2200" dirty="0">
              <a:latin typeface="Arial" charset="0"/>
            </a:endParaRPr>
          </a:p>
          <a:p>
            <a:pPr>
              <a:lnSpc>
                <a:spcPct val="80000"/>
              </a:lnSpc>
            </a:pPr>
            <a:r>
              <a:rPr lang="en-US" sz="2200" dirty="0" err="1">
                <a:latin typeface="Arial" charset="0"/>
              </a:rPr>
              <a:t>Lapisan-lapisan</a:t>
            </a:r>
            <a:r>
              <a:rPr lang="en-US" sz="2200" dirty="0">
                <a:latin typeface="Arial" charset="0"/>
              </a:rPr>
              <a:t> yang </a:t>
            </a:r>
            <a:r>
              <a:rPr lang="en-US" sz="2200" dirty="0" err="1">
                <a:latin typeface="Arial" charset="0"/>
              </a:rPr>
              <a:t>dimiliki</a:t>
            </a:r>
            <a:r>
              <a:rPr lang="en-US" sz="2200" dirty="0">
                <a:latin typeface="Arial" charset="0"/>
              </a:rPr>
              <a:t>:</a:t>
            </a:r>
          </a:p>
          <a:p>
            <a:pPr lvl="1">
              <a:lnSpc>
                <a:spcPct val="80000"/>
              </a:lnSpc>
            </a:pPr>
            <a:r>
              <a:rPr lang="en-US" sz="2200" dirty="0">
                <a:latin typeface="Arial" charset="0"/>
              </a:rPr>
              <a:t>Physical</a:t>
            </a:r>
          </a:p>
          <a:p>
            <a:pPr lvl="1">
              <a:lnSpc>
                <a:spcPct val="80000"/>
              </a:lnSpc>
            </a:pPr>
            <a:r>
              <a:rPr lang="en-US" sz="2200" dirty="0">
                <a:latin typeface="Arial" charset="0"/>
              </a:rPr>
              <a:t>Data Link</a:t>
            </a:r>
          </a:p>
          <a:p>
            <a:pPr lvl="1">
              <a:lnSpc>
                <a:spcPct val="80000"/>
              </a:lnSpc>
            </a:pPr>
            <a:r>
              <a:rPr lang="en-US" sz="2200" dirty="0">
                <a:latin typeface="Arial" charset="0"/>
              </a:rPr>
              <a:t>Network</a:t>
            </a:r>
          </a:p>
          <a:p>
            <a:pPr lvl="1">
              <a:lnSpc>
                <a:spcPct val="80000"/>
              </a:lnSpc>
            </a:pPr>
            <a:r>
              <a:rPr lang="en-US" sz="2200" dirty="0">
                <a:latin typeface="Arial" charset="0"/>
              </a:rPr>
              <a:t>Transport</a:t>
            </a:r>
          </a:p>
          <a:p>
            <a:pPr lvl="1">
              <a:lnSpc>
                <a:spcPct val="80000"/>
              </a:lnSpc>
            </a:pPr>
            <a:r>
              <a:rPr lang="en-US" sz="2200" dirty="0">
                <a:latin typeface="Arial" charset="0"/>
              </a:rPr>
              <a:t>Session</a:t>
            </a:r>
          </a:p>
          <a:p>
            <a:pPr lvl="1">
              <a:lnSpc>
                <a:spcPct val="80000"/>
              </a:lnSpc>
            </a:pPr>
            <a:r>
              <a:rPr lang="en-US" sz="2200" dirty="0" err="1">
                <a:latin typeface="Arial" charset="0"/>
              </a:rPr>
              <a:t>Presentasion</a:t>
            </a:r>
            <a:endParaRPr lang="en-US" sz="2200" dirty="0">
              <a:latin typeface="Arial" charset="0"/>
            </a:endParaRPr>
          </a:p>
          <a:p>
            <a:pPr lvl="1">
              <a:lnSpc>
                <a:spcPct val="80000"/>
              </a:lnSpc>
            </a:pPr>
            <a:r>
              <a:rPr lang="en-US" sz="2200" dirty="0">
                <a:latin typeface="Arial" charset="0"/>
              </a:rPr>
              <a:t>Application</a:t>
            </a:r>
          </a:p>
          <a:p>
            <a:pPr>
              <a:lnSpc>
                <a:spcPct val="80000"/>
              </a:lnSpc>
            </a:pPr>
            <a:r>
              <a:rPr lang="en-US" sz="2200" dirty="0" err="1">
                <a:latin typeface="Arial" charset="0"/>
              </a:rPr>
              <a:t>Disebut</a:t>
            </a:r>
            <a:r>
              <a:rPr lang="en-US" sz="2200" dirty="0">
                <a:latin typeface="Arial" charset="0"/>
              </a:rPr>
              <a:t> </a:t>
            </a:r>
            <a:r>
              <a:rPr lang="en-US" sz="2200" dirty="0" err="1">
                <a:latin typeface="Arial" charset="0"/>
              </a:rPr>
              <a:t>juga</a:t>
            </a:r>
            <a:r>
              <a:rPr lang="en-US" sz="2200" dirty="0">
                <a:latin typeface="Arial" charset="0"/>
              </a:rPr>
              <a:t> OSI </a:t>
            </a:r>
            <a:r>
              <a:rPr lang="en-US" sz="2200" dirty="0" smtClean="0">
                <a:latin typeface="Arial" charset="0"/>
              </a:rPr>
              <a:t>Layer 7(Open </a:t>
            </a:r>
            <a:r>
              <a:rPr lang="en-US" sz="2200" dirty="0">
                <a:latin typeface="Arial" charset="0"/>
              </a:rPr>
              <a:t>System Interconnection)</a:t>
            </a:r>
          </a:p>
          <a:p>
            <a:endParaRPr lang="en-US" dirty="0"/>
          </a:p>
        </p:txBody>
      </p:sp>
    </p:spTree>
    <p:extLst>
      <p:ext uri="{BB962C8B-B14F-4D97-AF65-F5344CB8AC3E}">
        <p14:creationId xmlns:p14="http://schemas.microsoft.com/office/powerpoint/2010/main" val="1667494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1" y="45875"/>
            <a:ext cx="9620518" cy="671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829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740" y="3589585"/>
            <a:ext cx="10978332" cy="8536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26" y="2125015"/>
            <a:ext cx="10307652" cy="1043188"/>
          </a:xfrm>
          <a:prstGeom prst="rect">
            <a:avLst/>
          </a:prstGeom>
        </p:spPr>
      </p:pic>
    </p:spTree>
    <p:extLst>
      <p:ext uri="{BB962C8B-B14F-4D97-AF65-F5344CB8AC3E}">
        <p14:creationId xmlns:p14="http://schemas.microsoft.com/office/powerpoint/2010/main" val="710235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6252" y="1893868"/>
            <a:ext cx="6176167" cy="4215384"/>
          </a:xfrm>
          <a:prstGeom prst="rect">
            <a:avLst/>
          </a:prstGeom>
        </p:spPr>
      </p:pic>
      <p:pic>
        <p:nvPicPr>
          <p:cNvPr id="5" name="Picture 4"/>
          <p:cNvPicPr>
            <a:picLocks noChangeAspect="1"/>
          </p:cNvPicPr>
          <p:nvPr/>
        </p:nvPicPr>
        <p:blipFill>
          <a:blip r:embed="rId3"/>
          <a:stretch>
            <a:fillRect/>
          </a:stretch>
        </p:blipFill>
        <p:spPr>
          <a:xfrm>
            <a:off x="7332420" y="1893868"/>
            <a:ext cx="3666884" cy="2228142"/>
          </a:xfrm>
          <a:prstGeom prst="rect">
            <a:avLst/>
          </a:prstGeom>
        </p:spPr>
      </p:pic>
      <p:pic>
        <p:nvPicPr>
          <p:cNvPr id="6" name="Picture 5"/>
          <p:cNvPicPr>
            <a:picLocks noChangeAspect="1"/>
          </p:cNvPicPr>
          <p:nvPr/>
        </p:nvPicPr>
        <p:blipFill>
          <a:blip r:embed="rId4"/>
          <a:stretch>
            <a:fillRect/>
          </a:stretch>
        </p:blipFill>
        <p:spPr>
          <a:xfrm>
            <a:off x="7332420" y="4122010"/>
            <a:ext cx="3666884" cy="1987242"/>
          </a:xfrm>
          <a:prstGeom prst="rect">
            <a:avLst/>
          </a:prstGeom>
        </p:spPr>
      </p:pic>
    </p:spTree>
    <p:extLst>
      <p:ext uri="{BB962C8B-B14F-4D97-AF65-F5344CB8AC3E}">
        <p14:creationId xmlns:p14="http://schemas.microsoft.com/office/powerpoint/2010/main" val="282052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2412866"/>
            <a:ext cx="10515600" cy="1325563"/>
          </a:xfrm>
        </p:spPr>
        <p:txBody>
          <a:bodyPr>
            <a:normAutofit fontScale="90000"/>
          </a:bodyPr>
          <a:lstStyle/>
          <a:p>
            <a:pPr algn="ctr"/>
            <a:r>
              <a:rPr lang="en-US" dirty="0" err="1" smtClean="0"/>
              <a:t>Pertemuan</a:t>
            </a:r>
            <a:r>
              <a:rPr lang="en-US" dirty="0" smtClean="0"/>
              <a:t> </a:t>
            </a:r>
            <a:r>
              <a:rPr lang="en-US" dirty="0" err="1" smtClean="0"/>
              <a:t>minggu</a:t>
            </a:r>
            <a:r>
              <a:rPr lang="en-US" dirty="0" smtClean="0"/>
              <a:t> </a:t>
            </a:r>
            <a:r>
              <a:rPr lang="en-US" dirty="0" err="1" smtClean="0"/>
              <a:t>ke</a:t>
            </a:r>
            <a:r>
              <a:rPr lang="en-US" smtClean="0"/>
              <a:t> 3</a:t>
            </a:r>
            <a:br>
              <a:rPr lang="en-US" smtClean="0"/>
            </a:br>
            <a:r>
              <a:rPr lang="en-US" dirty="0" err="1" smtClean="0"/>
              <a:t>Manajemen</a:t>
            </a:r>
            <a:r>
              <a:rPr lang="en-US" dirty="0" smtClean="0"/>
              <a:t> </a:t>
            </a:r>
            <a:r>
              <a:rPr lang="en-US" dirty="0" err="1" smtClean="0"/>
              <a:t>Pengamanan</a:t>
            </a:r>
            <a:r>
              <a:rPr lang="en-US" dirty="0" smtClean="0"/>
              <a:t> </a:t>
            </a:r>
            <a:r>
              <a:rPr lang="en-US" dirty="0" err="1" smtClean="0"/>
              <a:t>Sistem</a:t>
            </a:r>
            <a:r>
              <a:rPr lang="en-US" dirty="0" smtClean="0"/>
              <a:t> </a:t>
            </a:r>
            <a:r>
              <a:rPr lang="en-US" dirty="0" err="1" smtClean="0"/>
              <a:t>Jaringan</a:t>
            </a:r>
            <a:endParaRPr lang="en-US" dirty="0"/>
          </a:p>
        </p:txBody>
      </p:sp>
    </p:spTree>
    <p:extLst>
      <p:ext uri="{BB962C8B-B14F-4D97-AF65-F5344CB8AC3E}">
        <p14:creationId xmlns:p14="http://schemas.microsoft.com/office/powerpoint/2010/main" val="1439817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Keamanan</a:t>
            </a:r>
            <a:r>
              <a:rPr lang="en-US" dirty="0" smtClean="0"/>
              <a:t> </a:t>
            </a:r>
            <a:endParaRPr lang="en-US" dirty="0"/>
          </a:p>
        </p:txBody>
      </p:sp>
      <p:sp>
        <p:nvSpPr>
          <p:cNvPr id="3" name="Content Placeholder 2"/>
          <p:cNvSpPr>
            <a:spLocks noGrp="1"/>
          </p:cNvSpPr>
          <p:nvPr>
            <p:ph idx="1"/>
          </p:nvPr>
        </p:nvSpPr>
        <p:spPr/>
        <p:txBody>
          <a:bodyPr/>
          <a:lstStyle/>
          <a:p>
            <a:r>
              <a:rPr lang="en-US" dirty="0"/>
              <a:t>Availability / </a:t>
            </a:r>
            <a:r>
              <a:rPr lang="en-US" dirty="0" err="1" smtClean="0"/>
              <a:t>Ketersediaan</a:t>
            </a:r>
            <a:endParaRPr lang="en-US" dirty="0" smtClean="0"/>
          </a:p>
          <a:p>
            <a:r>
              <a:rPr lang="en-US" dirty="0" smtClean="0"/>
              <a:t>Reliability </a:t>
            </a:r>
            <a:r>
              <a:rPr lang="en-US" dirty="0"/>
              <a:t>/ </a:t>
            </a:r>
            <a:r>
              <a:rPr lang="en-US" dirty="0" err="1" smtClean="0"/>
              <a:t>Kehandalan</a:t>
            </a:r>
            <a:endParaRPr lang="en-US" dirty="0" smtClean="0"/>
          </a:p>
          <a:p>
            <a:r>
              <a:rPr lang="en-US" dirty="0" smtClean="0"/>
              <a:t>Confidentiality </a:t>
            </a:r>
            <a:r>
              <a:rPr lang="en-US" dirty="0"/>
              <a:t>/ </a:t>
            </a:r>
            <a:r>
              <a:rPr lang="en-US" dirty="0" err="1" smtClean="0"/>
              <a:t>Kerahasiaan</a:t>
            </a:r>
            <a:endParaRPr lang="en-US" dirty="0" smtClean="0"/>
          </a:p>
          <a:p>
            <a:r>
              <a:rPr lang="en-US" dirty="0" smtClean="0"/>
              <a:t>Cara </a:t>
            </a:r>
            <a:r>
              <a:rPr lang="en-US" dirty="0" err="1"/>
              <a:t>PengamananJaringanKomputer</a:t>
            </a:r>
            <a:r>
              <a:rPr lang="en-US" dirty="0" smtClean="0"/>
              <a:t>:</a:t>
            </a:r>
          </a:p>
          <a:p>
            <a:pPr marL="0" indent="0">
              <a:buNone/>
            </a:pPr>
            <a:r>
              <a:rPr lang="en-US" dirty="0" smtClean="0"/>
              <a:t>	–</a:t>
            </a:r>
            <a:r>
              <a:rPr lang="en-US" dirty="0" err="1" smtClean="0"/>
              <a:t>Autentikasi</a:t>
            </a:r>
            <a:endParaRPr lang="en-US" dirty="0" smtClean="0"/>
          </a:p>
          <a:p>
            <a:pPr marL="0" indent="0">
              <a:buNone/>
            </a:pPr>
            <a:r>
              <a:rPr lang="en-US" dirty="0" smtClean="0"/>
              <a:t>	–</a:t>
            </a:r>
            <a:r>
              <a:rPr lang="en-US" dirty="0" err="1"/>
              <a:t>Enkripsi</a:t>
            </a:r>
            <a:endParaRPr lang="en-US" dirty="0"/>
          </a:p>
          <a:p>
            <a:endParaRPr lang="en-US" dirty="0"/>
          </a:p>
        </p:txBody>
      </p:sp>
    </p:spTree>
    <p:extLst>
      <p:ext uri="{BB962C8B-B14F-4D97-AF65-F5344CB8AC3E}">
        <p14:creationId xmlns:p14="http://schemas.microsoft.com/office/powerpoint/2010/main" val="8603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Autentikasi</a:t>
            </a:r>
            <a:endParaRPr lang="en-US" dirty="0"/>
          </a:p>
        </p:txBody>
      </p:sp>
      <p:sp>
        <p:nvSpPr>
          <p:cNvPr id="3" name="Content Placeholder 2"/>
          <p:cNvSpPr>
            <a:spLocks noGrp="1"/>
          </p:cNvSpPr>
          <p:nvPr>
            <p:ph idx="1"/>
          </p:nvPr>
        </p:nvSpPr>
        <p:spPr/>
        <p:txBody>
          <a:bodyPr/>
          <a:lstStyle/>
          <a:p>
            <a:endParaRPr lang="en-US" dirty="0"/>
          </a:p>
          <a:p>
            <a:pPr algn="just"/>
            <a:r>
              <a:rPr lang="en-US" sz="3600" dirty="0" smtClean="0"/>
              <a:t>Proses </a:t>
            </a:r>
            <a:r>
              <a:rPr lang="en-US" sz="3600" dirty="0" err="1" smtClean="0"/>
              <a:t>pengenalan</a:t>
            </a:r>
            <a:r>
              <a:rPr lang="en-US" sz="3600" dirty="0" smtClean="0"/>
              <a:t> </a:t>
            </a:r>
            <a:r>
              <a:rPr lang="en-US" sz="3600" dirty="0" err="1" smtClean="0"/>
              <a:t>peralatan</a:t>
            </a:r>
            <a:r>
              <a:rPr lang="en-US" sz="3600" dirty="0"/>
              <a:t>, </a:t>
            </a:r>
            <a:r>
              <a:rPr lang="en-US" sz="3600" dirty="0" err="1" smtClean="0"/>
              <a:t>sistem</a:t>
            </a:r>
            <a:r>
              <a:rPr lang="en-US" sz="3600" dirty="0" smtClean="0"/>
              <a:t> </a:t>
            </a:r>
            <a:r>
              <a:rPr lang="en-US" sz="3600" dirty="0" err="1" smtClean="0"/>
              <a:t>operasi</a:t>
            </a:r>
            <a:r>
              <a:rPr lang="en-US" sz="3600" dirty="0"/>
              <a:t>, </a:t>
            </a:r>
            <a:r>
              <a:rPr lang="en-US" sz="3600" dirty="0" err="1"/>
              <a:t>kegiatan</a:t>
            </a:r>
            <a:r>
              <a:rPr lang="en-US" sz="3600" dirty="0"/>
              <a:t>, </a:t>
            </a:r>
            <a:r>
              <a:rPr lang="en-US" sz="3600" dirty="0" err="1" smtClean="0"/>
              <a:t>aplikasi</a:t>
            </a:r>
            <a:r>
              <a:rPr lang="en-US" sz="3600" dirty="0" smtClean="0"/>
              <a:t> </a:t>
            </a:r>
            <a:r>
              <a:rPr lang="en-US" sz="3600" dirty="0" err="1" smtClean="0"/>
              <a:t>dan</a:t>
            </a:r>
            <a:r>
              <a:rPr lang="en-US" sz="3600" dirty="0" smtClean="0"/>
              <a:t> </a:t>
            </a:r>
            <a:r>
              <a:rPr lang="en-US" sz="3600" dirty="0" err="1" smtClean="0"/>
              <a:t>identitas</a:t>
            </a:r>
            <a:r>
              <a:rPr lang="en-US" sz="3600" dirty="0" smtClean="0"/>
              <a:t> user </a:t>
            </a:r>
            <a:r>
              <a:rPr lang="en-US" sz="3600" dirty="0"/>
              <a:t>yang </a:t>
            </a:r>
            <a:r>
              <a:rPr lang="en-US" sz="3600" dirty="0" err="1" smtClean="0"/>
              <a:t>terhubung</a:t>
            </a:r>
            <a:r>
              <a:rPr lang="en-US" sz="3600" dirty="0" smtClean="0"/>
              <a:t> </a:t>
            </a:r>
            <a:r>
              <a:rPr lang="en-US" sz="3600" dirty="0" err="1" smtClean="0"/>
              <a:t>dengan</a:t>
            </a:r>
            <a:r>
              <a:rPr lang="en-US" sz="3600" dirty="0" smtClean="0"/>
              <a:t> </a:t>
            </a:r>
            <a:r>
              <a:rPr lang="en-US" sz="3600" dirty="0" err="1" smtClean="0"/>
              <a:t>jaringan</a:t>
            </a:r>
            <a:r>
              <a:rPr lang="en-US" sz="3600" dirty="0" smtClean="0"/>
              <a:t> </a:t>
            </a:r>
            <a:r>
              <a:rPr lang="en-US" sz="3600" dirty="0" err="1" smtClean="0"/>
              <a:t>komputer</a:t>
            </a:r>
            <a:endParaRPr lang="en-US" sz="3600" dirty="0"/>
          </a:p>
          <a:p>
            <a:pPr algn="just"/>
            <a:r>
              <a:rPr lang="en-US" sz="3600" dirty="0" err="1" smtClean="0"/>
              <a:t>Autentikasi</a:t>
            </a:r>
            <a:r>
              <a:rPr lang="en-US" sz="3600" dirty="0" smtClean="0"/>
              <a:t> </a:t>
            </a:r>
            <a:r>
              <a:rPr lang="en-US" sz="3600" dirty="0" err="1" smtClean="0"/>
              <a:t>dimulai</a:t>
            </a:r>
            <a:r>
              <a:rPr lang="en-US" sz="3600" dirty="0" smtClean="0"/>
              <a:t> </a:t>
            </a:r>
            <a:r>
              <a:rPr lang="en-US" sz="3600" dirty="0" err="1" smtClean="0"/>
              <a:t>pada</a:t>
            </a:r>
            <a:r>
              <a:rPr lang="en-US" sz="3600" dirty="0" smtClean="0"/>
              <a:t> </a:t>
            </a:r>
            <a:r>
              <a:rPr lang="en-US" sz="3600" dirty="0" err="1" smtClean="0"/>
              <a:t>saat</a:t>
            </a:r>
            <a:r>
              <a:rPr lang="en-US" sz="3600" dirty="0" smtClean="0"/>
              <a:t> user </a:t>
            </a:r>
            <a:r>
              <a:rPr lang="en-US" sz="3600" dirty="0"/>
              <a:t>login </a:t>
            </a:r>
            <a:r>
              <a:rPr lang="en-US" sz="3600" dirty="0" err="1" smtClean="0"/>
              <a:t>ke</a:t>
            </a:r>
            <a:r>
              <a:rPr lang="en-US" sz="3600" dirty="0" smtClean="0"/>
              <a:t> </a:t>
            </a:r>
            <a:r>
              <a:rPr lang="en-US" sz="3600" dirty="0" err="1" smtClean="0"/>
              <a:t>jaringan</a:t>
            </a:r>
            <a:r>
              <a:rPr lang="en-US" sz="3600" dirty="0" smtClean="0"/>
              <a:t> </a:t>
            </a:r>
            <a:r>
              <a:rPr lang="en-US" sz="3600" dirty="0" err="1" smtClean="0"/>
              <a:t>dengan</a:t>
            </a:r>
            <a:r>
              <a:rPr lang="en-US" sz="3600" dirty="0" smtClean="0"/>
              <a:t> </a:t>
            </a:r>
            <a:r>
              <a:rPr lang="en-US" sz="3600" dirty="0" err="1" smtClean="0"/>
              <a:t>cara</a:t>
            </a:r>
            <a:r>
              <a:rPr lang="en-US" sz="3600" dirty="0" smtClean="0"/>
              <a:t> </a:t>
            </a:r>
            <a:r>
              <a:rPr lang="en-US" sz="3600" dirty="0" err="1" smtClean="0"/>
              <a:t>memasukkan</a:t>
            </a:r>
            <a:r>
              <a:rPr lang="en-US" sz="3600" dirty="0" smtClean="0"/>
              <a:t> password</a:t>
            </a:r>
            <a:endParaRPr lang="en-US" sz="3600" dirty="0"/>
          </a:p>
          <a:p>
            <a:endParaRPr lang="en-US" dirty="0"/>
          </a:p>
        </p:txBody>
      </p:sp>
    </p:spTree>
    <p:extLst>
      <p:ext uri="{BB962C8B-B14F-4D97-AF65-F5344CB8AC3E}">
        <p14:creationId xmlns:p14="http://schemas.microsoft.com/office/powerpoint/2010/main" val="213874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Tahapan</a:t>
            </a:r>
            <a:r>
              <a:rPr lang="en-US" dirty="0" smtClean="0"/>
              <a:t> </a:t>
            </a:r>
            <a:r>
              <a:rPr lang="en-US" dirty="0" err="1" smtClean="0"/>
              <a:t>Autentikasi</a:t>
            </a:r>
            <a:r>
              <a:rPr lang="en-US" dirty="0" smtClean="0"/>
              <a:t> </a:t>
            </a:r>
            <a:endParaRPr lang="en-US" dirty="0"/>
          </a:p>
        </p:txBody>
      </p:sp>
      <p:sp>
        <p:nvSpPr>
          <p:cNvPr id="3" name="Content Placeholder 2"/>
          <p:cNvSpPr>
            <a:spLocks noGrp="1"/>
          </p:cNvSpPr>
          <p:nvPr>
            <p:ph idx="1"/>
          </p:nvPr>
        </p:nvSpPr>
        <p:spPr>
          <a:xfrm>
            <a:off x="1120000" y="1658198"/>
            <a:ext cx="10233800" cy="4351338"/>
          </a:xfrm>
        </p:spPr>
        <p:txBody>
          <a:bodyPr>
            <a:noAutofit/>
          </a:bodyPr>
          <a:lstStyle/>
          <a:p>
            <a:pPr marL="0" indent="0" algn="just">
              <a:buNone/>
            </a:pPr>
            <a:r>
              <a:rPr lang="en-US" sz="3200" dirty="0" smtClean="0">
                <a:latin typeface="Arial" pitchFamily="34" charset="0"/>
                <a:cs typeface="Arial" pitchFamily="34" charset="0"/>
              </a:rPr>
              <a:t>1.Autentikasi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mengetahui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lokasi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dari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peralatan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pada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suatu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simpul</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jaringan</a:t>
            </a:r>
            <a:r>
              <a:rPr lang="en-US" sz="3200" dirty="0" smtClean="0">
                <a:latin typeface="Arial" pitchFamily="34" charset="0"/>
                <a:cs typeface="Arial" pitchFamily="34" charset="0"/>
              </a:rPr>
              <a:t> (data </a:t>
            </a:r>
            <a:r>
              <a:rPr lang="en-US" sz="3200" dirty="0">
                <a:latin typeface="Arial" pitchFamily="34" charset="0"/>
                <a:cs typeface="Arial" pitchFamily="34" charset="0"/>
              </a:rPr>
              <a:t>link layer </a:t>
            </a:r>
            <a:r>
              <a:rPr lang="en-US" sz="3200" dirty="0" err="1" smtClean="0">
                <a:latin typeface="Arial" pitchFamily="34" charset="0"/>
                <a:cs typeface="Arial" pitchFamily="34" charset="0"/>
              </a:rPr>
              <a:t>dan</a:t>
            </a:r>
            <a:r>
              <a:rPr lang="en-US" sz="3200" dirty="0" smtClean="0">
                <a:latin typeface="Arial" pitchFamily="34" charset="0"/>
                <a:cs typeface="Arial" pitchFamily="34" charset="0"/>
              </a:rPr>
              <a:t> network </a:t>
            </a:r>
            <a:r>
              <a:rPr lang="en-US" sz="3200" dirty="0">
                <a:latin typeface="Arial" pitchFamily="34" charset="0"/>
                <a:cs typeface="Arial" pitchFamily="34" charset="0"/>
              </a:rPr>
              <a:t>layer)</a:t>
            </a:r>
          </a:p>
          <a:p>
            <a:pPr marL="0" indent="0" algn="just">
              <a:buNone/>
            </a:pPr>
            <a:r>
              <a:rPr lang="en-US" sz="3200" dirty="0">
                <a:latin typeface="Arial" pitchFamily="34" charset="0"/>
                <a:cs typeface="Arial" pitchFamily="34" charset="0"/>
              </a:rPr>
              <a:t>2. </a:t>
            </a:r>
            <a:r>
              <a:rPr lang="en-US" sz="3200" dirty="0" err="1" smtClean="0">
                <a:latin typeface="Arial" pitchFamily="34" charset="0"/>
                <a:cs typeface="Arial" pitchFamily="34" charset="0"/>
              </a:rPr>
              <a:t>Autentikasi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mengenal</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sistem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operasi</a:t>
            </a:r>
            <a:r>
              <a:rPr lang="en-US" sz="3200" dirty="0" smtClean="0">
                <a:latin typeface="Arial" pitchFamily="34" charset="0"/>
                <a:cs typeface="Arial" pitchFamily="34" charset="0"/>
              </a:rPr>
              <a:t> yang </a:t>
            </a:r>
            <a:r>
              <a:rPr lang="en-US" sz="3200" dirty="0" err="1" smtClean="0">
                <a:latin typeface="Arial" pitchFamily="34" charset="0"/>
                <a:cs typeface="Arial" pitchFamily="34" charset="0"/>
              </a:rPr>
              <a:t>terhubung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ke</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jaringan</a:t>
            </a:r>
            <a:r>
              <a:rPr lang="en-US" sz="3200" dirty="0" smtClean="0">
                <a:latin typeface="Arial" pitchFamily="34" charset="0"/>
                <a:cs typeface="Arial" pitchFamily="34" charset="0"/>
              </a:rPr>
              <a:t> (transport </a:t>
            </a:r>
            <a:r>
              <a:rPr lang="en-US" sz="3200" dirty="0">
                <a:latin typeface="Arial" pitchFamily="34" charset="0"/>
                <a:cs typeface="Arial" pitchFamily="34" charset="0"/>
              </a:rPr>
              <a:t>layer)</a:t>
            </a:r>
          </a:p>
          <a:p>
            <a:pPr marL="0" indent="0" algn="just">
              <a:buNone/>
            </a:pPr>
            <a:r>
              <a:rPr lang="en-US" sz="3200" dirty="0">
                <a:latin typeface="Arial" pitchFamily="34" charset="0"/>
                <a:cs typeface="Arial" pitchFamily="34" charset="0"/>
              </a:rPr>
              <a:t>3. </a:t>
            </a:r>
            <a:r>
              <a:rPr lang="en-US" sz="3200" dirty="0" err="1" smtClean="0">
                <a:latin typeface="Arial" pitchFamily="34" charset="0"/>
                <a:cs typeface="Arial" pitchFamily="34" charset="0"/>
              </a:rPr>
              <a:t>Autentikasi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mengetahui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fungsi</a:t>
            </a:r>
            <a:r>
              <a:rPr lang="en-US" sz="3200" dirty="0" smtClean="0">
                <a:latin typeface="Arial" pitchFamily="34" charset="0"/>
                <a:cs typeface="Arial" pitchFamily="34" charset="0"/>
              </a:rPr>
              <a:t>/proses yang </a:t>
            </a:r>
            <a:r>
              <a:rPr lang="en-US" sz="3200" dirty="0" err="1" smtClean="0">
                <a:latin typeface="Arial" pitchFamily="34" charset="0"/>
                <a:cs typeface="Arial" pitchFamily="34" charset="0"/>
              </a:rPr>
              <a:t>sedang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terjadi</a:t>
            </a:r>
            <a:r>
              <a:rPr lang="en-US" sz="3200" dirty="0" smtClean="0">
                <a:latin typeface="Arial" pitchFamily="34" charset="0"/>
                <a:cs typeface="Arial" pitchFamily="34" charset="0"/>
              </a:rPr>
              <a:t> di </a:t>
            </a:r>
            <a:r>
              <a:rPr lang="en-US" sz="3200" dirty="0" err="1" smtClean="0">
                <a:latin typeface="Arial" pitchFamily="34" charset="0"/>
                <a:cs typeface="Arial" pitchFamily="34" charset="0"/>
              </a:rPr>
              <a:t>suatu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simpul</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jaringan</a:t>
            </a:r>
            <a:r>
              <a:rPr lang="en-US" sz="3200" dirty="0" smtClean="0">
                <a:latin typeface="Arial" pitchFamily="34" charset="0"/>
                <a:cs typeface="Arial" pitchFamily="34" charset="0"/>
              </a:rPr>
              <a:t> (session </a:t>
            </a:r>
            <a:r>
              <a:rPr lang="en-US" sz="3200" dirty="0" err="1" smtClean="0">
                <a:latin typeface="Arial" pitchFamily="34" charset="0"/>
                <a:cs typeface="Arial" pitchFamily="34" charset="0"/>
              </a:rPr>
              <a:t>dan</a:t>
            </a:r>
            <a:r>
              <a:rPr lang="en-US" sz="3200" dirty="0" smtClean="0">
                <a:latin typeface="Arial" pitchFamily="34" charset="0"/>
                <a:cs typeface="Arial" pitchFamily="34" charset="0"/>
              </a:rPr>
              <a:t> presentation </a:t>
            </a:r>
            <a:r>
              <a:rPr lang="en-US" sz="3200" dirty="0">
                <a:latin typeface="Arial" pitchFamily="34" charset="0"/>
                <a:cs typeface="Arial" pitchFamily="34" charset="0"/>
              </a:rPr>
              <a:t>layer)</a:t>
            </a:r>
          </a:p>
          <a:p>
            <a:pPr marL="0" indent="0" algn="just">
              <a:buNone/>
            </a:pPr>
            <a:r>
              <a:rPr lang="de-DE" sz="3200" dirty="0">
                <a:latin typeface="Arial" pitchFamily="34" charset="0"/>
                <a:cs typeface="Arial" pitchFamily="34" charset="0"/>
              </a:rPr>
              <a:t>4. </a:t>
            </a:r>
            <a:r>
              <a:rPr lang="de-DE" sz="3200" dirty="0" smtClean="0">
                <a:latin typeface="Arial" pitchFamily="34" charset="0"/>
                <a:cs typeface="Arial" pitchFamily="34" charset="0"/>
              </a:rPr>
              <a:t>Autentikasi untuk mengenali user dan aplikasi yang digunakan (</a:t>
            </a:r>
            <a:r>
              <a:rPr lang="de-DE" sz="3200" dirty="0">
                <a:latin typeface="Arial" pitchFamily="34" charset="0"/>
                <a:cs typeface="Arial" pitchFamily="34" charset="0"/>
              </a:rPr>
              <a:t>application layer)</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87170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Enkripsi</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r>
              <a:rPr lang="en-US" sz="3200" dirty="0" err="1" smtClean="0">
                <a:latin typeface="Arial" pitchFamily="34" charset="0"/>
                <a:cs typeface="Arial" pitchFamily="34" charset="0"/>
              </a:rPr>
              <a:t>Teknik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pengkodean</a:t>
            </a:r>
            <a:r>
              <a:rPr lang="en-US" sz="3200" dirty="0" smtClean="0">
                <a:latin typeface="Arial" pitchFamily="34" charset="0"/>
                <a:cs typeface="Arial" pitchFamily="34" charset="0"/>
              </a:rPr>
              <a:t> data </a:t>
            </a:r>
            <a:r>
              <a:rPr lang="en-US" sz="3200" dirty="0">
                <a:latin typeface="Arial" pitchFamily="34" charset="0"/>
                <a:cs typeface="Arial" pitchFamily="34" charset="0"/>
              </a:rPr>
              <a:t>yang </a:t>
            </a:r>
            <a:r>
              <a:rPr lang="en-US" sz="3200" dirty="0" err="1" smtClean="0">
                <a:latin typeface="Arial" pitchFamily="34" charset="0"/>
                <a:cs typeface="Arial" pitchFamily="34" charset="0"/>
              </a:rPr>
              <a:t>berguna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menjaga</a:t>
            </a:r>
            <a:r>
              <a:rPr lang="en-US" sz="3200" dirty="0" smtClean="0">
                <a:latin typeface="Arial" pitchFamily="34" charset="0"/>
                <a:cs typeface="Arial" pitchFamily="34" charset="0"/>
              </a:rPr>
              <a:t> data </a:t>
            </a:r>
            <a:r>
              <a:rPr lang="en-US" sz="3200" dirty="0">
                <a:latin typeface="Arial" pitchFamily="34" charset="0"/>
                <a:cs typeface="Arial" pitchFamily="34" charset="0"/>
              </a:rPr>
              <a:t>/ file </a:t>
            </a:r>
            <a:r>
              <a:rPr lang="en-US" sz="3200" dirty="0" err="1" smtClean="0">
                <a:latin typeface="Arial" pitchFamily="34" charset="0"/>
                <a:cs typeface="Arial" pitchFamily="34" charset="0"/>
              </a:rPr>
              <a:t>baik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didalam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komputer</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maupun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pada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jalur</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komunikasi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dari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pemakai</a:t>
            </a:r>
            <a:r>
              <a:rPr lang="en-US" sz="3200" dirty="0" smtClean="0">
                <a:latin typeface="Arial" pitchFamily="34" charset="0"/>
                <a:cs typeface="Arial" pitchFamily="34" charset="0"/>
              </a:rPr>
              <a:t> yang </a:t>
            </a:r>
            <a:r>
              <a:rPr lang="en-US" sz="3200" dirty="0" err="1" smtClean="0">
                <a:latin typeface="Arial" pitchFamily="34" charset="0"/>
                <a:cs typeface="Arial" pitchFamily="34" charset="0"/>
              </a:rPr>
              <a:t>tidak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dikehendaki</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a:p>
            <a:pPr algn="just"/>
            <a:r>
              <a:rPr lang="en-US" sz="3200" dirty="0" err="1" smtClean="0">
                <a:latin typeface="Arial" pitchFamily="34" charset="0"/>
                <a:cs typeface="Arial" pitchFamily="34" charset="0"/>
              </a:rPr>
              <a:t>Enkripsi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diperlukan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menjaga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kerahasiaan</a:t>
            </a:r>
            <a:r>
              <a:rPr lang="en-US" sz="3200" dirty="0" smtClean="0">
                <a:latin typeface="Arial" pitchFamily="34" charset="0"/>
                <a:cs typeface="Arial" pitchFamily="34" charset="0"/>
              </a:rPr>
              <a:t> data</a:t>
            </a:r>
          </a:p>
          <a:p>
            <a:pPr algn="just"/>
            <a:r>
              <a:rPr lang="en-US" sz="3200" dirty="0" err="1" smtClean="0">
                <a:latin typeface="Arial" pitchFamily="34" charset="0"/>
                <a:cs typeface="Arial" pitchFamily="34" charset="0"/>
              </a:rPr>
              <a:t>Contoh</a:t>
            </a:r>
            <a:r>
              <a:rPr lang="en-US" sz="3200" dirty="0" smtClean="0">
                <a:latin typeface="Arial" pitchFamily="34" charset="0"/>
                <a:cs typeface="Arial" pitchFamily="34" charset="0"/>
              </a:rPr>
              <a:t> : MD5</a:t>
            </a:r>
            <a:endParaRPr lang="en-US" sz="3200" dirty="0">
              <a:latin typeface="Arial" pitchFamily="34" charset="0"/>
              <a:cs typeface="Arial" pitchFamily="34" charset="0"/>
            </a:endParaRPr>
          </a:p>
          <a:p>
            <a:pPr algn="just"/>
            <a:endParaRPr lang="en-US" sz="3200" dirty="0">
              <a:latin typeface="Arial" pitchFamily="34" charset="0"/>
              <a:cs typeface="Arial" pitchFamily="34" charset="0"/>
            </a:endParaRPr>
          </a:p>
        </p:txBody>
      </p:sp>
    </p:spTree>
    <p:extLst>
      <p:ext uri="{BB962C8B-B14F-4D97-AF65-F5344CB8AC3E}">
        <p14:creationId xmlns:p14="http://schemas.microsoft.com/office/powerpoint/2010/main" val="3784524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Elemen</a:t>
            </a:r>
            <a:r>
              <a:rPr lang="en-GB" dirty="0" smtClean="0"/>
              <a:t> </a:t>
            </a:r>
            <a:r>
              <a:rPr lang="en-GB" dirty="0" err="1" smtClean="0"/>
              <a:t>utama</a:t>
            </a:r>
            <a:r>
              <a:rPr lang="en-GB" dirty="0"/>
              <a:t> </a:t>
            </a:r>
            <a:r>
              <a:rPr lang="en-GB" dirty="0" err="1" smtClean="0"/>
              <a:t>keamanan</a:t>
            </a:r>
            <a:r>
              <a:rPr lang="en-GB" dirty="0" smtClean="0"/>
              <a:t> </a:t>
            </a:r>
            <a:r>
              <a:rPr lang="en-GB" dirty="0" err="1" smtClean="0"/>
              <a:t>jaringan</a:t>
            </a:r>
            <a:r>
              <a:rPr lang="en-GB" dirty="0" smtClean="0"/>
              <a:t> </a:t>
            </a:r>
            <a:endParaRPr lang="id-ID" dirty="0"/>
          </a:p>
        </p:txBody>
      </p:sp>
      <p:sp>
        <p:nvSpPr>
          <p:cNvPr id="3" name="Content Placeholder 2"/>
          <p:cNvSpPr>
            <a:spLocks noGrp="1"/>
          </p:cNvSpPr>
          <p:nvPr>
            <p:ph idx="1"/>
          </p:nvPr>
        </p:nvSpPr>
        <p:spPr/>
        <p:txBody>
          <a:bodyPr/>
          <a:lstStyle/>
          <a:p>
            <a:pPr marL="0" indent="0">
              <a:buNone/>
            </a:pPr>
            <a:r>
              <a:rPr lang="en-GB" dirty="0" smtClean="0"/>
              <a:t>1. </a:t>
            </a:r>
            <a:r>
              <a:rPr lang="en-GB" dirty="0" err="1" smtClean="0"/>
              <a:t>Tembok</a:t>
            </a:r>
            <a:r>
              <a:rPr lang="en-GB" dirty="0" smtClean="0"/>
              <a:t> </a:t>
            </a:r>
            <a:r>
              <a:rPr lang="en-GB" dirty="0" err="1" smtClean="0"/>
              <a:t>Pengaman</a:t>
            </a:r>
            <a:r>
              <a:rPr lang="en-GB" dirty="0" smtClean="0"/>
              <a:t>,</a:t>
            </a:r>
          </a:p>
          <a:p>
            <a:pPr marL="0" indent="0">
              <a:buNone/>
            </a:pPr>
            <a:r>
              <a:rPr lang="en-GB" dirty="0"/>
              <a:t>	</a:t>
            </a:r>
            <a:r>
              <a:rPr lang="en-GB" dirty="0" err="1" smtClean="0"/>
              <a:t>baik</a:t>
            </a:r>
            <a:r>
              <a:rPr lang="en-GB" dirty="0" smtClean="0"/>
              <a:t> </a:t>
            </a:r>
            <a:r>
              <a:rPr lang="en-GB" dirty="0" err="1" smtClean="0"/>
              <a:t>secara</a:t>
            </a:r>
            <a:r>
              <a:rPr lang="en-GB" dirty="0" smtClean="0"/>
              <a:t> </a:t>
            </a:r>
            <a:r>
              <a:rPr lang="en-GB" dirty="0" err="1" smtClean="0"/>
              <a:t>fisik</a:t>
            </a:r>
            <a:r>
              <a:rPr lang="en-GB" dirty="0" smtClean="0"/>
              <a:t> </a:t>
            </a:r>
            <a:r>
              <a:rPr lang="en-GB" dirty="0" err="1" smtClean="0"/>
              <a:t>ataupun</a:t>
            </a:r>
            <a:r>
              <a:rPr lang="en-GB" dirty="0" smtClean="0"/>
              <a:t> </a:t>
            </a:r>
            <a:r>
              <a:rPr lang="en-GB" dirty="0" err="1" smtClean="0"/>
              <a:t>maya</a:t>
            </a:r>
            <a:r>
              <a:rPr lang="en-GB" dirty="0" smtClean="0"/>
              <a:t>, yang </a:t>
            </a:r>
            <a:r>
              <a:rPr lang="en-GB" dirty="0" err="1" smtClean="0"/>
              <a:t>ditempatkan</a:t>
            </a:r>
            <a:r>
              <a:rPr lang="en-GB" dirty="0" smtClean="0"/>
              <a:t> </a:t>
            </a:r>
            <a:r>
              <a:rPr lang="en-GB" dirty="0" err="1" smtClean="0"/>
              <a:t>diantara</a:t>
            </a:r>
            <a:r>
              <a:rPr lang="en-GB" dirty="0" smtClean="0"/>
              <a:t> </a:t>
            </a:r>
            <a:r>
              <a:rPr lang="en-GB" dirty="0" err="1" smtClean="0"/>
              <a:t>piranti</a:t>
            </a:r>
            <a:r>
              <a:rPr lang="en-GB" dirty="0" smtClean="0"/>
              <a:t> </a:t>
            </a:r>
            <a:r>
              <a:rPr lang="en-GB" dirty="0" err="1" smtClean="0"/>
              <a:t>dan</a:t>
            </a:r>
            <a:r>
              <a:rPr lang="en-GB" dirty="0" smtClean="0"/>
              <a:t> </a:t>
            </a:r>
            <a:r>
              <a:rPr lang="en-GB" dirty="0" err="1" smtClean="0"/>
              <a:t>layanan</a:t>
            </a:r>
            <a:r>
              <a:rPr lang="en-GB" dirty="0" smtClean="0"/>
              <a:t> </a:t>
            </a:r>
            <a:r>
              <a:rPr lang="en-GB" dirty="0" err="1" smtClean="0"/>
              <a:t>jaringan</a:t>
            </a:r>
            <a:r>
              <a:rPr lang="en-GB" dirty="0" smtClean="0"/>
              <a:t> yang </a:t>
            </a:r>
            <a:r>
              <a:rPr lang="en-GB" dirty="0" err="1" smtClean="0"/>
              <a:t>digunakan</a:t>
            </a:r>
            <a:r>
              <a:rPr lang="en-GB" dirty="0" smtClean="0"/>
              <a:t> </a:t>
            </a:r>
          </a:p>
          <a:p>
            <a:pPr marL="0" indent="0">
              <a:buNone/>
            </a:pPr>
            <a:endParaRPr lang="en-GB" dirty="0" smtClean="0"/>
          </a:p>
          <a:p>
            <a:pPr marL="0" indent="0">
              <a:buNone/>
            </a:pPr>
            <a:r>
              <a:rPr lang="en-GB" dirty="0" smtClean="0"/>
              <a:t>2. </a:t>
            </a:r>
            <a:r>
              <a:rPr lang="en-GB" dirty="0" err="1" smtClean="0"/>
              <a:t>Rencana</a:t>
            </a:r>
            <a:r>
              <a:rPr lang="en-GB" dirty="0" smtClean="0"/>
              <a:t> </a:t>
            </a:r>
            <a:r>
              <a:rPr lang="en-GB" dirty="0" err="1" smtClean="0"/>
              <a:t>Pengamanan</a:t>
            </a:r>
            <a:endParaRPr lang="en-GB" dirty="0" smtClean="0"/>
          </a:p>
          <a:p>
            <a:pPr marL="0" indent="0">
              <a:buNone/>
            </a:pPr>
            <a:r>
              <a:rPr lang="en-GB" dirty="0"/>
              <a:t>	</a:t>
            </a:r>
            <a:r>
              <a:rPr lang="en-GB" dirty="0" smtClean="0"/>
              <a:t>yang </a:t>
            </a:r>
            <a:r>
              <a:rPr lang="en-GB" dirty="0" err="1" smtClean="0"/>
              <a:t>akan</a:t>
            </a:r>
            <a:r>
              <a:rPr lang="en-GB" dirty="0" smtClean="0"/>
              <a:t> </a:t>
            </a:r>
            <a:r>
              <a:rPr lang="en-GB" dirty="0" err="1" smtClean="0"/>
              <a:t>diimplementasikan</a:t>
            </a:r>
            <a:r>
              <a:rPr lang="en-GB" dirty="0" smtClean="0"/>
              <a:t> </a:t>
            </a:r>
            <a:r>
              <a:rPr lang="en-GB" dirty="0" err="1" smtClean="0"/>
              <a:t>bersama</a:t>
            </a:r>
            <a:r>
              <a:rPr lang="en-GB" dirty="0" smtClean="0"/>
              <a:t> user lain, </a:t>
            </a:r>
            <a:r>
              <a:rPr lang="en-GB" dirty="0" err="1" smtClean="0"/>
              <a:t>untuk</a:t>
            </a:r>
            <a:r>
              <a:rPr lang="en-GB" dirty="0" smtClean="0"/>
              <a:t> </a:t>
            </a:r>
            <a:r>
              <a:rPr lang="en-GB" dirty="0" err="1" smtClean="0"/>
              <a:t>menjaga</a:t>
            </a:r>
            <a:r>
              <a:rPr lang="en-GB" dirty="0" smtClean="0"/>
              <a:t> system </a:t>
            </a:r>
            <a:r>
              <a:rPr lang="en-GB" dirty="0" err="1" smtClean="0"/>
              <a:t>sulit</a:t>
            </a:r>
            <a:r>
              <a:rPr lang="en-GB" dirty="0" smtClean="0"/>
              <a:t> </a:t>
            </a:r>
            <a:r>
              <a:rPr lang="en-GB" dirty="0" err="1" smtClean="0"/>
              <a:t>ditembus</a:t>
            </a:r>
            <a:r>
              <a:rPr lang="en-GB" dirty="0" smtClean="0"/>
              <a:t> </a:t>
            </a:r>
            <a:r>
              <a:rPr lang="en-GB" dirty="0" err="1" smtClean="0"/>
              <a:t>dari</a:t>
            </a:r>
            <a:r>
              <a:rPr lang="en-GB" dirty="0" smtClean="0"/>
              <a:t> </a:t>
            </a:r>
            <a:r>
              <a:rPr lang="en-GB" dirty="0" err="1" smtClean="0"/>
              <a:t>luar</a:t>
            </a:r>
            <a:endParaRPr lang="en-GB" dirty="0" smtClean="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1939447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Kategori</a:t>
            </a:r>
            <a:r>
              <a:rPr lang="en-GB" dirty="0" smtClean="0"/>
              <a:t> </a:t>
            </a:r>
            <a:r>
              <a:rPr lang="en-GB" dirty="0" err="1" smtClean="0"/>
              <a:t>Keamanan</a:t>
            </a:r>
            <a:r>
              <a:rPr lang="en-GB" dirty="0" smtClean="0"/>
              <a:t> </a:t>
            </a:r>
            <a:r>
              <a:rPr lang="en-GB" dirty="0" err="1" smtClean="0"/>
              <a:t>Jaringan</a:t>
            </a:r>
            <a:endParaRPr lang="id-ID" dirty="0"/>
          </a:p>
        </p:txBody>
      </p:sp>
      <p:sp>
        <p:nvSpPr>
          <p:cNvPr id="4" name="Rectangle 1"/>
          <p:cNvSpPr>
            <a:spLocks noGrp="1" noChangeArrowheads="1"/>
          </p:cNvSpPr>
          <p:nvPr>
            <p:ph idx="1"/>
          </p:nvPr>
        </p:nvSpPr>
        <p:spPr bwMode="auto">
          <a:xfrm>
            <a:off x="838200" y="1856047"/>
            <a:ext cx="10515600" cy="4708981"/>
          </a:xfrm>
          <a:prstGeom prst="rect">
            <a:avLst/>
          </a:prstGeom>
          <a:solidFill>
            <a:srgbClr val="8822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5832"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Interruption</a:t>
            </a:r>
            <a:r>
              <a:rPr kumimoji="0" lang="en-US" sz="2000" b="1" i="0" u="none" strike="noStrike" cap="none" normalizeH="0" dirty="0" smtClean="0">
                <a:ln>
                  <a:noFill/>
                </a:ln>
                <a:solidFill>
                  <a:srgbClr val="FFF5EE"/>
                </a:solidFill>
                <a:effectLst/>
                <a:cs typeface="Arial" panose="020B0604020202020204" pitchFamily="34" charset="0"/>
              </a:rPr>
              <a:t> :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aset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dari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sistem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diserang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sehingga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menjadi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tersedia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atau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dapat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dipakai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oleh</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perusakan</a:t>
            </a:r>
            <a:r>
              <a:rPr kumimoji="0" lang="en-US" sz="2000" b="0" i="0" u="none" strike="noStrike" cap="none" normalizeH="0" baseline="0" dirty="0" smtClean="0">
                <a:ln>
                  <a:noFill/>
                </a:ln>
                <a:solidFill>
                  <a:srgbClr val="FFF5EE"/>
                </a:solidFill>
                <a:effectLst/>
                <a:cs typeface="Arial" panose="020B0604020202020204" pitchFamily="34" charset="0"/>
              </a:rPr>
              <a:t>/</a:t>
            </a:r>
            <a:r>
              <a:rPr kumimoji="0" lang="en-US" sz="2000" b="0" i="0" u="none" strike="noStrike" cap="none" normalizeH="0" baseline="0" dirty="0" err="1" smtClean="0">
                <a:ln>
                  <a:noFill/>
                </a:ln>
                <a:solidFill>
                  <a:srgbClr val="FFF5EE"/>
                </a:solidFill>
                <a:effectLst/>
                <a:cs typeface="Arial" panose="020B0604020202020204" pitchFamily="34" charset="0"/>
              </a:rPr>
              <a:t>modifikasi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terhadap</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piranti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keras</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atau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saluran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jaringan</a:t>
            </a:r>
            <a:r>
              <a:rPr kumimoji="0" lang="en-US" sz="2000" b="0" i="0" u="none" strike="noStrike" cap="none" normalizeH="0" baseline="0" dirty="0" smtClean="0">
                <a:ln>
                  <a:noFill/>
                </a:ln>
                <a:solidFill>
                  <a:srgbClr val="FFF5EE"/>
                </a:solidFill>
                <a:effectLst/>
                <a:cs typeface="Arial" panose="020B0604020202020204" pitchFamily="34" charset="0"/>
              </a:rPr>
              <a:t>.</a:t>
            </a:r>
          </a:p>
          <a:p>
            <a:pPr marR="0" lvl="0" algn="just" defTabSz="914400" rtl="0" eaLnBrk="0" fontAlgn="base" latinLnBrk="0" hangingPunct="0">
              <a:lnSpc>
                <a:spcPct val="100000"/>
              </a:lnSpc>
              <a:spcBef>
                <a:spcPct val="0"/>
              </a:spcBef>
              <a:spcAft>
                <a:spcPct val="0"/>
              </a:spcAft>
              <a:buClrTx/>
              <a:buSzTx/>
              <a:buFontTx/>
              <a:buAutoNum type="alphaLcPeriod"/>
              <a:tabLst/>
            </a:pPr>
            <a:endParaRPr lang="en-US" sz="2000" dirty="0">
              <a:solidFill>
                <a:srgbClr val="FFF5EE"/>
              </a:solidFill>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Interception</a:t>
            </a:r>
            <a:r>
              <a:rPr lang="en-US" sz="2000" dirty="0" smtClean="0"/>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mendapatkan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akses</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pada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aset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dimaksud</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bisa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berupa</a:t>
            </a:r>
            <a:r>
              <a:rPr kumimoji="0" lang="en-US" sz="2000" b="0" i="0" u="none" strike="noStrike" cap="none" normalizeH="0" baseline="0" dirty="0" smtClean="0">
                <a:ln>
                  <a:noFill/>
                </a:ln>
                <a:solidFill>
                  <a:srgbClr val="FFF5EE"/>
                </a:solidFill>
                <a:effectLst/>
                <a:cs typeface="Arial" panose="020B0604020202020204" pitchFamily="34" charset="0"/>
              </a:rPr>
              <a:t>  orang, program, </a:t>
            </a:r>
            <a:r>
              <a:rPr kumimoji="0" lang="en-US" sz="2000" b="0" i="0" u="none" strike="noStrike" cap="none" normalizeH="0" baseline="0" dirty="0" err="1" smtClean="0">
                <a:ln>
                  <a:noFill/>
                </a:ln>
                <a:solidFill>
                  <a:srgbClr val="FFF5EE"/>
                </a:solidFill>
                <a:effectLst/>
                <a:cs typeface="Arial" panose="020B0604020202020204" pitchFamily="34" charset="0"/>
              </a:rPr>
              <a:t>atau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sistem</a:t>
            </a:r>
            <a:r>
              <a:rPr kumimoji="0" lang="en-US" sz="2000" b="0" i="0" u="none" strike="noStrike" cap="none" normalizeH="0" baseline="0" dirty="0" smtClean="0">
                <a:ln>
                  <a:noFill/>
                </a:ln>
                <a:solidFill>
                  <a:srgbClr val="FFF5EE"/>
                </a:solidFill>
                <a:effectLst/>
                <a:cs typeface="Arial" panose="020B0604020202020204" pitchFamily="34" charset="0"/>
              </a:rPr>
              <a:t> yang lain.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penyadapan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terhadap</a:t>
            </a:r>
            <a:r>
              <a:rPr kumimoji="0" lang="en-US" sz="2000" b="0" i="0" u="none" strike="noStrike" cap="none" normalizeH="0" baseline="0" dirty="0" smtClean="0">
                <a:ln>
                  <a:noFill/>
                </a:ln>
                <a:solidFill>
                  <a:srgbClr val="FFF5EE"/>
                </a:solidFill>
                <a:effectLst/>
                <a:cs typeface="Arial" panose="020B0604020202020204" pitchFamily="34" charset="0"/>
              </a:rPr>
              <a:t> data </a:t>
            </a:r>
            <a:r>
              <a:rPr kumimoji="0" lang="en-US" sz="2000" b="0" i="0" u="none" strike="noStrike" cap="none" normalizeH="0" baseline="0" dirty="0" err="1" smtClean="0">
                <a:ln>
                  <a:noFill/>
                </a:ln>
                <a:solidFill>
                  <a:srgbClr val="FFF5EE"/>
                </a:solidFill>
                <a:effectLst/>
                <a:cs typeface="Arial" panose="020B0604020202020204" pitchFamily="34" charset="0"/>
              </a:rPr>
              <a:t>dalam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jaringan</a:t>
            </a:r>
            <a:r>
              <a:rPr kumimoji="0" lang="en-US" sz="2000" b="0" i="0" u="none" strike="noStrike" cap="none" normalizeH="0" baseline="0" dirty="0" smtClean="0">
                <a:ln>
                  <a:noFill/>
                </a:ln>
                <a:solidFill>
                  <a:srgbClr val="FFF5EE"/>
                </a:solidFill>
                <a:effectLst/>
                <a:cs typeface="Arial" panose="020B0604020202020204" pitchFamily="34" charset="0"/>
              </a:rPr>
              <a:t>.</a:t>
            </a:r>
            <a:endParaRPr lang="en-US" sz="2000" dirty="0"/>
          </a:p>
          <a:p>
            <a:pPr marR="0" lvl="0" algn="just" defTabSz="914400" rtl="0" eaLnBrk="0" fontAlgn="base" latinLnBrk="0" hangingPunct="0">
              <a:lnSpc>
                <a:spcPct val="100000"/>
              </a:lnSpc>
              <a:spcBef>
                <a:spcPct val="0"/>
              </a:spcBef>
              <a:spcAft>
                <a:spcPct val="0"/>
              </a:spcAft>
              <a:buClrTx/>
              <a:buSzTx/>
              <a:buFontTx/>
              <a:buAutoNum type="alphaLcPeriod"/>
              <a:tabLst/>
            </a:pPr>
            <a:endParaRPr kumimoji="0" lang="en-US" sz="2000" b="1" i="0" u="none" strike="noStrike" cap="none" normalizeH="0" baseline="0" dirty="0" smtClean="0">
              <a:ln>
                <a:noFill/>
              </a:ln>
              <a:solidFill>
                <a:srgbClr val="FFF5EE"/>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Modification</a:t>
            </a:r>
            <a:r>
              <a:rPr lang="en-US" sz="2000" dirty="0" smtClean="0"/>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dapat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melakukan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perubahan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terhadap</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aset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perubahan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nilai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pada</a:t>
            </a:r>
            <a:r>
              <a:rPr kumimoji="0" lang="en-US" sz="2000" b="0" i="0" u="none" strike="noStrike" cap="none" normalizeH="0" baseline="0" dirty="0" smtClean="0">
                <a:ln>
                  <a:noFill/>
                </a:ln>
                <a:solidFill>
                  <a:srgbClr val="FFF5EE"/>
                </a:solidFill>
                <a:effectLst/>
                <a:cs typeface="Arial" panose="020B0604020202020204" pitchFamily="34" charset="0"/>
              </a:rPr>
              <a:t> file data, </a:t>
            </a:r>
            <a:r>
              <a:rPr kumimoji="0" lang="en-US" sz="2000" b="0" i="0" u="none" strike="noStrike" cap="none" normalizeH="0" baseline="0" dirty="0" err="1" smtClean="0">
                <a:ln>
                  <a:noFill/>
                </a:ln>
                <a:solidFill>
                  <a:srgbClr val="FFF5EE"/>
                </a:solidFill>
                <a:effectLst/>
                <a:cs typeface="Arial" panose="020B0604020202020204" pitchFamily="34" charset="0"/>
              </a:rPr>
              <a:t>modifikasi</a:t>
            </a:r>
            <a:r>
              <a:rPr kumimoji="0" lang="en-US" sz="2000" b="0" i="0" u="none" strike="noStrike" cap="none" normalizeH="0" baseline="0" dirty="0" smtClean="0">
                <a:ln>
                  <a:noFill/>
                </a:ln>
                <a:solidFill>
                  <a:srgbClr val="FFF5EE"/>
                </a:solidFill>
                <a:effectLst/>
                <a:cs typeface="Arial" panose="020B0604020202020204" pitchFamily="34" charset="0"/>
              </a:rPr>
              <a:t> program </a:t>
            </a:r>
            <a:r>
              <a:rPr kumimoji="0" lang="en-US" sz="2000" b="0" i="0" u="none" strike="noStrike" cap="none" normalizeH="0" baseline="0" dirty="0" err="1" smtClean="0">
                <a:ln>
                  <a:noFill/>
                </a:ln>
                <a:solidFill>
                  <a:srgbClr val="FFF5EE"/>
                </a:solidFill>
                <a:effectLst/>
                <a:cs typeface="Arial" panose="020B0604020202020204" pitchFamily="34" charset="0"/>
              </a:rPr>
              <a:t>sehingga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berjalan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dengan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semestinya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modifikasi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pesan</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sedang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ditransmisikan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dalam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jaringan</a:t>
            </a:r>
            <a:r>
              <a:rPr kumimoji="0" lang="en-US" sz="2000" b="0" i="0" u="none" strike="noStrike" cap="none" normalizeH="0" baseline="0" dirty="0" smtClean="0">
                <a:ln>
                  <a:noFill/>
                </a:ln>
                <a:solidFill>
                  <a:srgbClr val="FFF5EE"/>
                </a:solidFill>
                <a:effectLst/>
                <a:cs typeface="Arial" panose="020B0604020202020204" pitchFamily="34" charset="0"/>
              </a:rPr>
              <a:t>.</a:t>
            </a:r>
            <a:endParaRPr lang="en-US" sz="2000" dirty="0"/>
          </a:p>
          <a:p>
            <a:pPr marR="0" lvl="0" algn="just" defTabSz="914400" rtl="0" eaLnBrk="0" fontAlgn="base" latinLnBrk="0" hangingPunct="0">
              <a:lnSpc>
                <a:spcPct val="100000"/>
              </a:lnSpc>
              <a:spcBef>
                <a:spcPct val="0"/>
              </a:spcBef>
              <a:spcAft>
                <a:spcPct val="0"/>
              </a:spcAft>
              <a:buClrTx/>
              <a:buSzTx/>
              <a:buFontTx/>
              <a:buAutoNum type="alphaLcPeriod"/>
              <a:tabLst/>
            </a:pPr>
            <a:endParaRPr kumimoji="0" lang="en-US" sz="2000" b="1" i="0" u="none" strike="noStrike" cap="none" normalizeH="0" baseline="0" dirty="0" smtClean="0">
              <a:ln>
                <a:noFill/>
              </a:ln>
              <a:solidFill>
                <a:srgbClr val="FFF5EE"/>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Fabrication,</a:t>
            </a:r>
            <a:r>
              <a:rPr kumimoji="0" lang="en-US" sz="2000" b="1" i="0" u="none" strike="noStrike" cap="none" normalizeH="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menyisipkan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objek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palsu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ke</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dalam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sistem</a:t>
            </a:r>
            <a:r>
              <a:rPr kumimoji="0" lang="en-US" sz="2000" b="0" i="0" u="none" strike="noStrike" cap="none" normalizeH="0" baseline="0" dirty="0" smtClean="0">
                <a:ln>
                  <a:noFill/>
                </a:ln>
                <a:solidFill>
                  <a:srgbClr val="FFF5EE"/>
                </a:solidFill>
                <a:effectLst/>
                <a:cs typeface="Arial" panose="020B0604020202020204" pitchFamily="34" charset="0"/>
              </a:rPr>
              <a:t>.</a:t>
            </a:r>
            <a:r>
              <a:rPr lang="en-US" sz="2000" dirty="0"/>
              <a:t>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pengiriman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pesan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palsu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kepada</a:t>
            </a:r>
            <a:r>
              <a:rPr kumimoji="0" lang="en-US" sz="2000" b="0" i="0" u="none" strike="noStrike" cap="none" normalizeH="0" baseline="0" dirty="0" smtClean="0">
                <a:ln>
                  <a:noFill/>
                </a:ln>
                <a:solidFill>
                  <a:srgbClr val="FFF5EE"/>
                </a:solidFill>
                <a:effectLst/>
                <a:cs typeface="Arial" panose="020B0604020202020204" pitchFamily="34" charset="0"/>
              </a:rPr>
              <a:t> orang lain.</a:t>
            </a:r>
            <a:endParaRPr kumimoji="0" 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1946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err="1">
                <a:latin typeface="Arial" charset="0"/>
              </a:rPr>
              <a:t>Contoh</a:t>
            </a:r>
            <a:r>
              <a:rPr lang="en-US" sz="2400" dirty="0">
                <a:latin typeface="Arial" charset="0"/>
              </a:rPr>
              <a:t> </a:t>
            </a:r>
            <a:r>
              <a:rPr lang="en-US" sz="2400" dirty="0" err="1">
                <a:latin typeface="Arial" charset="0"/>
              </a:rPr>
              <a:t>protokol</a:t>
            </a:r>
            <a:r>
              <a:rPr lang="en-US" sz="2400" dirty="0">
                <a:latin typeface="Arial" charset="0"/>
              </a:rPr>
              <a:t>: TCP/IP, IPX/SPX, APPLETALK, NETBEUI, </a:t>
            </a:r>
            <a:r>
              <a:rPr lang="en-US" sz="2400" dirty="0" err="1">
                <a:latin typeface="Arial" charset="0"/>
              </a:rPr>
              <a:t>dll</a:t>
            </a:r>
            <a:r>
              <a:rPr lang="en-US" sz="2400" dirty="0">
                <a:latin typeface="Arial" charset="0"/>
              </a:rPr>
              <a:t>.</a:t>
            </a:r>
          </a:p>
          <a:p>
            <a:r>
              <a:rPr lang="en-US" sz="2400" dirty="0">
                <a:latin typeface="Arial" charset="0"/>
              </a:rPr>
              <a:t>Yang </a:t>
            </a:r>
            <a:r>
              <a:rPr lang="en-US" sz="2400" dirty="0" err="1">
                <a:latin typeface="Arial" charset="0"/>
              </a:rPr>
              <a:t>banyak</a:t>
            </a:r>
            <a:r>
              <a:rPr lang="en-US" sz="2400" dirty="0">
                <a:latin typeface="Arial" charset="0"/>
              </a:rPr>
              <a:t> </a:t>
            </a:r>
            <a:r>
              <a:rPr lang="en-US" sz="2400" dirty="0" err="1">
                <a:latin typeface="Arial" charset="0"/>
              </a:rPr>
              <a:t>digunakan</a:t>
            </a:r>
            <a:r>
              <a:rPr lang="en-US" sz="2400" dirty="0">
                <a:latin typeface="Arial" charset="0"/>
              </a:rPr>
              <a:t> </a:t>
            </a:r>
            <a:r>
              <a:rPr lang="en-US" sz="2400" dirty="0" err="1">
                <a:latin typeface="Arial" charset="0"/>
              </a:rPr>
              <a:t>adalah</a:t>
            </a:r>
            <a:r>
              <a:rPr lang="en-US" sz="2400" dirty="0">
                <a:latin typeface="Arial" charset="0"/>
              </a:rPr>
              <a:t> TCP/IP</a:t>
            </a:r>
          </a:p>
          <a:p>
            <a:r>
              <a:rPr lang="en-US" sz="2400" dirty="0" err="1">
                <a:latin typeface="Arial" charset="0"/>
              </a:rPr>
              <a:t>Terdiri</a:t>
            </a:r>
            <a:r>
              <a:rPr lang="en-US" sz="2400" dirty="0">
                <a:latin typeface="Arial" charset="0"/>
              </a:rPr>
              <a:t> </a:t>
            </a:r>
            <a:r>
              <a:rPr lang="en-US" sz="2400" dirty="0" err="1">
                <a:latin typeface="Arial" charset="0"/>
              </a:rPr>
              <a:t>dari</a:t>
            </a:r>
            <a:r>
              <a:rPr lang="en-US" sz="2400" dirty="0">
                <a:latin typeface="Arial" charset="0"/>
              </a:rPr>
              <a:t> 4 </a:t>
            </a:r>
            <a:r>
              <a:rPr lang="en-US" sz="2400" dirty="0" err="1">
                <a:latin typeface="Arial" charset="0"/>
              </a:rPr>
              <a:t>lapisan</a:t>
            </a:r>
            <a:endParaRPr lang="en-US" sz="2400" dirty="0">
              <a:latin typeface="Arial" charset="0"/>
            </a:endParaRPr>
          </a:p>
          <a:p>
            <a:pPr lvl="1"/>
            <a:r>
              <a:rPr lang="en-US" dirty="0" smtClean="0">
                <a:latin typeface="Arial" charset="0"/>
              </a:rPr>
              <a:t>Interface Link </a:t>
            </a:r>
            <a:r>
              <a:rPr lang="en-US" dirty="0">
                <a:latin typeface="Arial" charset="0"/>
              </a:rPr>
              <a:t>(</a:t>
            </a:r>
            <a:r>
              <a:rPr lang="en-US" dirty="0" err="1">
                <a:latin typeface="Arial" charset="0"/>
              </a:rPr>
              <a:t>Lapisan</a:t>
            </a:r>
            <a:r>
              <a:rPr lang="en-US" dirty="0">
                <a:latin typeface="Arial" charset="0"/>
              </a:rPr>
              <a:t> OSI 1 </a:t>
            </a:r>
            <a:r>
              <a:rPr lang="en-US" dirty="0" err="1">
                <a:latin typeface="Arial" charset="0"/>
              </a:rPr>
              <a:t>dan</a:t>
            </a:r>
            <a:r>
              <a:rPr lang="en-US" dirty="0">
                <a:latin typeface="Arial" charset="0"/>
              </a:rPr>
              <a:t> 2)</a:t>
            </a:r>
          </a:p>
          <a:p>
            <a:pPr lvl="1"/>
            <a:r>
              <a:rPr lang="en-US" dirty="0" smtClean="0">
                <a:latin typeface="Arial" charset="0"/>
              </a:rPr>
              <a:t>Network </a:t>
            </a:r>
            <a:r>
              <a:rPr lang="en-US" dirty="0">
                <a:latin typeface="Arial" charset="0"/>
              </a:rPr>
              <a:t>(</a:t>
            </a:r>
            <a:r>
              <a:rPr lang="en-US" dirty="0" err="1">
                <a:latin typeface="Arial" charset="0"/>
              </a:rPr>
              <a:t>Lapisan</a:t>
            </a:r>
            <a:r>
              <a:rPr lang="en-US" dirty="0">
                <a:latin typeface="Arial" charset="0"/>
              </a:rPr>
              <a:t> OSI 3)</a:t>
            </a:r>
          </a:p>
          <a:p>
            <a:pPr lvl="1"/>
            <a:r>
              <a:rPr lang="en-US" dirty="0">
                <a:latin typeface="Arial" charset="0"/>
              </a:rPr>
              <a:t>Transport (</a:t>
            </a:r>
            <a:r>
              <a:rPr lang="en-US" dirty="0" err="1">
                <a:latin typeface="Arial" charset="0"/>
              </a:rPr>
              <a:t>Lapisan</a:t>
            </a:r>
            <a:r>
              <a:rPr lang="en-US" dirty="0">
                <a:latin typeface="Arial" charset="0"/>
              </a:rPr>
              <a:t> OSI 4 </a:t>
            </a:r>
            <a:r>
              <a:rPr lang="en-US" dirty="0" smtClean="0">
                <a:latin typeface="Arial" charset="0"/>
              </a:rPr>
              <a:t>)</a:t>
            </a:r>
            <a:endParaRPr lang="en-US" dirty="0">
              <a:latin typeface="Arial" charset="0"/>
            </a:endParaRPr>
          </a:p>
          <a:p>
            <a:pPr lvl="1"/>
            <a:r>
              <a:rPr lang="en-US" dirty="0">
                <a:latin typeface="Arial" charset="0"/>
              </a:rPr>
              <a:t>Application (</a:t>
            </a:r>
            <a:r>
              <a:rPr lang="en-US" dirty="0" err="1">
                <a:latin typeface="Arial" charset="0"/>
              </a:rPr>
              <a:t>Lapisan</a:t>
            </a:r>
            <a:r>
              <a:rPr lang="en-US" dirty="0">
                <a:latin typeface="Arial" charset="0"/>
              </a:rPr>
              <a:t> OSI 5 </a:t>
            </a:r>
            <a:r>
              <a:rPr lang="en-US" dirty="0" err="1">
                <a:latin typeface="Arial" charset="0"/>
              </a:rPr>
              <a:t>sampai</a:t>
            </a:r>
            <a:r>
              <a:rPr lang="en-US" dirty="0">
                <a:latin typeface="Arial" charset="0"/>
              </a:rPr>
              <a:t> 7)</a:t>
            </a:r>
          </a:p>
          <a:p>
            <a:endParaRPr lang="en-US" dirty="0"/>
          </a:p>
        </p:txBody>
      </p:sp>
      <p:sp>
        <p:nvSpPr>
          <p:cNvPr id="4" name="AutoShape 2" descr="Image result for model tcp ip vs o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odel tcp ip vs o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805" y="3861424"/>
            <a:ext cx="5235195" cy="2996576"/>
          </a:xfrm>
          <a:prstGeom prst="rect">
            <a:avLst/>
          </a:prstGeom>
        </p:spPr>
      </p:pic>
    </p:spTree>
    <p:extLst>
      <p:ext uri="{BB962C8B-B14F-4D97-AF65-F5344CB8AC3E}">
        <p14:creationId xmlns:p14="http://schemas.microsoft.com/office/powerpoint/2010/main" val="4039408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880" y="798491"/>
            <a:ext cx="7686458" cy="569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35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Kepedulian</a:t>
            </a:r>
            <a:r>
              <a:rPr lang="en-US" b="1" u="sng" dirty="0"/>
              <a:t> </a:t>
            </a:r>
            <a:r>
              <a:rPr lang="en-US" b="1" u="sng" dirty="0" err="1"/>
              <a:t>Masalah</a:t>
            </a:r>
            <a:r>
              <a:rPr lang="en-US" b="1" u="sng" dirty="0"/>
              <a:t> </a:t>
            </a:r>
            <a:r>
              <a:rPr lang="en-US" b="1" u="sng" dirty="0" err="1"/>
              <a:t>Jaringan</a:t>
            </a:r>
            <a:r>
              <a:rPr lang="en-US" dirty="0"/>
              <a:t> </a:t>
            </a:r>
          </a:p>
        </p:txBody>
      </p:sp>
      <p:sp>
        <p:nvSpPr>
          <p:cNvPr id="3" name="Content Placeholder 2"/>
          <p:cNvSpPr>
            <a:spLocks noGrp="1"/>
          </p:cNvSpPr>
          <p:nvPr>
            <p:ph idx="1"/>
          </p:nvPr>
        </p:nvSpPr>
        <p:spPr/>
        <p:txBody>
          <a:bodyPr/>
          <a:lstStyle/>
          <a:p>
            <a:r>
              <a:rPr lang="sv-SE" dirty="0">
                <a:latin typeface="Times New Roman" pitchFamily="18" charset="0"/>
              </a:rPr>
              <a:t>Pendefinisian keamanan (pada jaringan komputer) dapat dilakukan dengan melihat target yang ingin dicapai melalui konsep 'aman'. Berikut adalah daftar fitur yang dapat mencegah/mengantisipasi serangan dari pihak luar ataupun pihak dalam</a:t>
            </a:r>
            <a:endParaRPr lang="en-US" dirty="0"/>
          </a:p>
        </p:txBody>
      </p:sp>
    </p:spTree>
    <p:extLst>
      <p:ext uri="{BB962C8B-B14F-4D97-AF65-F5344CB8AC3E}">
        <p14:creationId xmlns:p14="http://schemas.microsoft.com/office/powerpoint/2010/main" val="606082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Policy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sv-SE" dirty="0">
                <a:latin typeface="Times New Roman" pitchFamily="18" charset="0"/>
              </a:rPr>
              <a:t>Sebelum melanjutkan implementasi ke tingkat yang lebih jauh sebaiknya ditentukan dulu apa yang hendak dilindungi dan dilindungi dari siapa. Beberapa pertanyaan berikut dapat membantu penentuan kebijakan keamanan yang diambil.</a:t>
            </a:r>
          </a:p>
          <a:p>
            <a:pPr marL="609600" indent="-609600">
              <a:buFontTx/>
              <a:buAutoNum type="arabicPeriod"/>
            </a:pPr>
            <a:r>
              <a:rPr lang="sv-SE" dirty="0">
                <a:latin typeface="Times New Roman" pitchFamily="18" charset="0"/>
              </a:rPr>
              <a:t>Informasi apa yang dianggap rahasia atau sensitif ?</a:t>
            </a:r>
            <a:endParaRPr lang="pt-BR" dirty="0">
              <a:latin typeface="Times New Roman" pitchFamily="18" charset="0"/>
            </a:endParaRPr>
          </a:p>
          <a:p>
            <a:pPr marL="609600" indent="-609600">
              <a:buFontTx/>
              <a:buAutoNum type="arabicPeriod"/>
            </a:pPr>
            <a:r>
              <a:rPr lang="pt-BR" dirty="0">
                <a:latin typeface="Times New Roman" pitchFamily="18" charset="0"/>
              </a:rPr>
              <a:t>Anda melindungi sistem anda dari siapa ?</a:t>
            </a:r>
          </a:p>
          <a:p>
            <a:pPr marL="609600" indent="-609600">
              <a:buFontTx/>
              <a:buAutoNum type="arabicPeriod"/>
            </a:pPr>
            <a:r>
              <a:rPr lang="pt-BR" dirty="0">
                <a:latin typeface="Times New Roman" pitchFamily="18" charset="0"/>
              </a:rPr>
              <a:t>Apakah anda membutuhkan akses jarak jauh?</a:t>
            </a:r>
          </a:p>
          <a:p>
            <a:pPr marL="609600" indent="-609600">
              <a:buFontTx/>
              <a:buAutoNum type="arabicPeriod"/>
            </a:pPr>
            <a:r>
              <a:rPr lang="pt-BR" dirty="0">
                <a:latin typeface="Times New Roman" pitchFamily="18" charset="0"/>
              </a:rPr>
              <a:t>Apakah password dan enkripsi cukup melindungi ?</a:t>
            </a:r>
            <a:endParaRPr lang="en-US" dirty="0">
              <a:latin typeface="Times New Roman" pitchFamily="18" charset="0"/>
            </a:endParaRPr>
          </a:p>
          <a:p>
            <a:pPr marL="609600" indent="-609600">
              <a:buFontTx/>
              <a:buAutoNum type="arabicPeriod"/>
            </a:pPr>
            <a:r>
              <a:rPr lang="en-US" dirty="0" err="1">
                <a:latin typeface="Times New Roman" pitchFamily="18" charset="0"/>
              </a:rPr>
              <a:t>Apakah</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butuh</a:t>
            </a:r>
            <a:r>
              <a:rPr lang="en-US" dirty="0">
                <a:latin typeface="Times New Roman" pitchFamily="18" charset="0"/>
              </a:rPr>
              <a:t> </a:t>
            </a:r>
            <a:r>
              <a:rPr lang="en-US" dirty="0" err="1">
                <a:latin typeface="Times New Roman" pitchFamily="18" charset="0"/>
              </a:rPr>
              <a:t>akses</a:t>
            </a:r>
            <a:r>
              <a:rPr lang="en-US" dirty="0">
                <a:latin typeface="Times New Roman" pitchFamily="18" charset="0"/>
              </a:rPr>
              <a:t> internet?</a:t>
            </a:r>
          </a:p>
          <a:p>
            <a:pPr marL="609600" indent="-609600">
              <a:buFontTx/>
              <a:buAutoNum type="arabicPeriod"/>
            </a:pPr>
            <a:r>
              <a:rPr lang="en-US" dirty="0" err="1">
                <a:latin typeface="Times New Roman" pitchFamily="18" charset="0"/>
              </a:rPr>
              <a:t>Tindakan</a:t>
            </a:r>
            <a:r>
              <a:rPr lang="en-US" dirty="0">
                <a:latin typeface="Times New Roman" pitchFamily="18" charset="0"/>
              </a:rPr>
              <a:t> </a:t>
            </a:r>
            <a:r>
              <a:rPr lang="en-US" dirty="0" err="1">
                <a:latin typeface="Times New Roman" pitchFamily="18" charset="0"/>
              </a:rPr>
              <a:t>apa</a:t>
            </a:r>
            <a:r>
              <a:rPr lang="en-US" dirty="0">
                <a:latin typeface="Times New Roman" pitchFamily="18" charset="0"/>
              </a:rPr>
              <a:t> yang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lakukan</a:t>
            </a:r>
            <a:r>
              <a:rPr lang="en-US" dirty="0">
                <a:latin typeface="Times New Roman" pitchFamily="18" charset="0"/>
              </a:rPr>
              <a:t> </a:t>
            </a:r>
            <a:r>
              <a:rPr lang="en-US" dirty="0" err="1">
                <a:latin typeface="Times New Roman" pitchFamily="18" charset="0"/>
              </a:rPr>
              <a:t>jika</a:t>
            </a:r>
            <a:r>
              <a:rPr lang="en-US" dirty="0">
                <a:latin typeface="Times New Roman" pitchFamily="18" charset="0"/>
              </a:rPr>
              <a:t> </a:t>
            </a:r>
            <a:r>
              <a:rPr lang="en-US" dirty="0" err="1">
                <a:latin typeface="Times New Roman" pitchFamily="18" charset="0"/>
              </a:rPr>
              <a:t>ternyata</a:t>
            </a:r>
            <a:r>
              <a:rPr lang="en-US" dirty="0">
                <a:latin typeface="Times New Roman" pitchFamily="18" charset="0"/>
              </a:rPr>
              <a:t> </a:t>
            </a:r>
            <a:r>
              <a:rPr lang="en-US" dirty="0" err="1">
                <a:latin typeface="Times New Roman" pitchFamily="18" charset="0"/>
              </a:rPr>
              <a:t>sistem</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dibobol</a:t>
            </a:r>
            <a:r>
              <a:rPr lang="en-US" dirty="0">
                <a:latin typeface="Times New Roman" pitchFamily="18" charset="0"/>
              </a:rPr>
              <a:t>?</a:t>
            </a:r>
          </a:p>
          <a:p>
            <a:endParaRPr lang="en-US" dirty="0"/>
          </a:p>
        </p:txBody>
      </p:sp>
    </p:spTree>
    <p:extLst>
      <p:ext uri="{BB962C8B-B14F-4D97-AF65-F5344CB8AC3E}">
        <p14:creationId xmlns:p14="http://schemas.microsoft.com/office/powerpoint/2010/main" val="1281243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latin typeface="Times New Roman" pitchFamily="18" charset="0"/>
              </a:rPr>
              <a:t>Kebijaksanaan</a:t>
            </a:r>
            <a:r>
              <a:rPr lang="en-US" dirty="0">
                <a:latin typeface="Times New Roman" pitchFamily="18" charset="0"/>
              </a:rPr>
              <a:t> </a:t>
            </a:r>
            <a:r>
              <a:rPr lang="en-US" dirty="0" err="1">
                <a:latin typeface="Times New Roman" pitchFamily="18" charset="0"/>
              </a:rPr>
              <a:t>keamanan</a:t>
            </a:r>
            <a:r>
              <a:rPr lang="en-US" dirty="0">
                <a:latin typeface="Times New Roman" pitchFamily="18" charset="0"/>
              </a:rPr>
              <a:t>  </a:t>
            </a:r>
            <a:r>
              <a:rPr lang="en-US" dirty="0" err="1">
                <a:latin typeface="Times New Roman" pitchFamily="18" charset="0"/>
              </a:rPr>
              <a:t>tergantung</a:t>
            </a:r>
            <a:r>
              <a:rPr lang="en-US" dirty="0">
                <a:latin typeface="Times New Roman" pitchFamily="18" charset="0"/>
              </a:rPr>
              <a:t> </a:t>
            </a:r>
            <a:r>
              <a:rPr lang="en-US" dirty="0" err="1">
                <a:latin typeface="Times New Roman" pitchFamily="18" charset="0"/>
              </a:rPr>
              <a:t>sebesar</a:t>
            </a:r>
            <a:r>
              <a:rPr lang="en-US" dirty="0">
                <a:latin typeface="Times New Roman" pitchFamily="18" charset="0"/>
              </a:rPr>
              <a:t> </a:t>
            </a:r>
            <a:r>
              <a:rPr lang="en-US" dirty="0" err="1">
                <a:latin typeface="Times New Roman" pitchFamily="18" charset="0"/>
              </a:rPr>
              <a:t>apa</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percaya</a:t>
            </a:r>
            <a:r>
              <a:rPr lang="en-US" dirty="0">
                <a:latin typeface="Times New Roman" pitchFamily="18" charset="0"/>
              </a:rPr>
              <a:t> orang lain, di </a:t>
            </a:r>
            <a:r>
              <a:rPr lang="en-US" dirty="0" err="1">
                <a:latin typeface="Times New Roman" pitchFamily="18" charset="0"/>
              </a:rPr>
              <a:t>dalam</a:t>
            </a:r>
            <a:r>
              <a:rPr lang="en-US" dirty="0">
                <a:latin typeface="Times New Roman" pitchFamily="18" charset="0"/>
              </a:rPr>
              <a:t> </a:t>
            </a:r>
            <a:r>
              <a:rPr lang="en-US" dirty="0" err="1">
                <a:latin typeface="Times New Roman" pitchFamily="18" charset="0"/>
              </a:rPr>
              <a:t>ataupun</a:t>
            </a:r>
            <a:r>
              <a:rPr lang="en-US" dirty="0">
                <a:latin typeface="Times New Roman" pitchFamily="18" charset="0"/>
              </a:rPr>
              <a:t> di </a:t>
            </a:r>
            <a:r>
              <a:rPr lang="en-US" dirty="0" err="1">
                <a:latin typeface="Times New Roman" pitchFamily="18" charset="0"/>
              </a:rPr>
              <a:t>luar</a:t>
            </a:r>
            <a:r>
              <a:rPr lang="en-US" dirty="0">
                <a:latin typeface="Times New Roman" pitchFamily="18" charset="0"/>
              </a:rPr>
              <a:t> </a:t>
            </a:r>
            <a:r>
              <a:rPr lang="en-US" dirty="0" err="1">
                <a:latin typeface="Times New Roman" pitchFamily="18" charset="0"/>
              </a:rPr>
              <a:t>organisasi</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Kebijakan</a:t>
            </a:r>
            <a:r>
              <a:rPr lang="en-US" dirty="0">
                <a:latin typeface="Times New Roman" pitchFamily="18" charset="0"/>
              </a:rPr>
              <a:t> </a:t>
            </a:r>
            <a:r>
              <a:rPr lang="en-US" dirty="0" err="1">
                <a:latin typeface="Times New Roman" pitchFamily="18" charset="0"/>
              </a:rPr>
              <a:t>haruslah</a:t>
            </a:r>
            <a:r>
              <a:rPr lang="en-US" dirty="0">
                <a:latin typeface="Times New Roman" pitchFamily="18" charset="0"/>
              </a:rPr>
              <a:t> </a:t>
            </a:r>
            <a:r>
              <a:rPr lang="en-US" dirty="0" err="1">
                <a:latin typeface="Times New Roman" pitchFamily="18" charset="0"/>
              </a:rPr>
              <a:t>merupakan</a:t>
            </a:r>
            <a:r>
              <a:rPr lang="en-US" dirty="0">
                <a:latin typeface="Times New Roman" pitchFamily="18" charset="0"/>
              </a:rPr>
              <a:t> </a:t>
            </a:r>
            <a:r>
              <a:rPr lang="en-US" dirty="0" err="1">
                <a:latin typeface="Times New Roman" pitchFamily="18" charset="0"/>
              </a:rPr>
              <a:t>keseimbangan</a:t>
            </a:r>
            <a:r>
              <a:rPr lang="en-US" dirty="0">
                <a:latin typeface="Times New Roman" pitchFamily="18" charset="0"/>
              </a:rPr>
              <a:t> </a:t>
            </a:r>
            <a:r>
              <a:rPr lang="en-US" dirty="0" err="1">
                <a:latin typeface="Times New Roman" pitchFamily="18" charset="0"/>
              </a:rPr>
              <a:t>antara</a:t>
            </a:r>
            <a:r>
              <a:rPr lang="en-US" dirty="0">
                <a:latin typeface="Times New Roman" pitchFamily="18" charset="0"/>
              </a:rPr>
              <a:t> </a:t>
            </a:r>
            <a:r>
              <a:rPr lang="en-US" dirty="0" err="1">
                <a:latin typeface="Times New Roman" pitchFamily="18" charset="0"/>
              </a:rPr>
              <a:t>mengijinkan</a:t>
            </a:r>
            <a:r>
              <a:rPr lang="en-US" dirty="0">
                <a:latin typeface="Times New Roman" pitchFamily="18" charset="0"/>
              </a:rPr>
              <a:t> user </a:t>
            </a:r>
            <a:r>
              <a:rPr lang="en-US" dirty="0" err="1">
                <a:latin typeface="Times New Roman" pitchFamily="18" charset="0"/>
              </a:rPr>
              <a:t>untuk</a:t>
            </a:r>
            <a:r>
              <a:rPr lang="en-US" dirty="0">
                <a:latin typeface="Times New Roman" pitchFamily="18" charset="0"/>
              </a:rPr>
              <a:t> </a:t>
            </a:r>
            <a:r>
              <a:rPr lang="en-US" dirty="0" err="1">
                <a:latin typeface="Times New Roman" pitchFamily="18" charset="0"/>
              </a:rPr>
              <a:t>mengakses</a:t>
            </a:r>
            <a:r>
              <a:rPr lang="en-US" dirty="0">
                <a:latin typeface="Times New Roman" pitchFamily="18" charset="0"/>
              </a:rPr>
              <a:t> </a:t>
            </a:r>
            <a:r>
              <a:rPr lang="en-US" dirty="0" err="1">
                <a:latin typeface="Times New Roman" pitchFamily="18" charset="0"/>
              </a:rPr>
              <a:t>informasi</a:t>
            </a:r>
            <a:r>
              <a:rPr lang="en-US" dirty="0">
                <a:latin typeface="Times New Roman" pitchFamily="18" charset="0"/>
              </a:rPr>
              <a:t> yang </a:t>
            </a:r>
            <a:r>
              <a:rPr lang="en-US" dirty="0" err="1">
                <a:latin typeface="Times New Roman" pitchFamily="18" charset="0"/>
              </a:rPr>
              <a:t>dibutuhkan</a:t>
            </a:r>
            <a:r>
              <a:rPr lang="en-US" dirty="0">
                <a:latin typeface="Times New Roman" pitchFamily="18" charset="0"/>
              </a:rPr>
              <a:t> </a:t>
            </a:r>
            <a:r>
              <a:rPr lang="en-US" dirty="0" err="1">
                <a:latin typeface="Times New Roman" pitchFamily="18" charset="0"/>
              </a:rPr>
              <a:t>dengan</a:t>
            </a:r>
            <a:r>
              <a:rPr lang="en-US" dirty="0">
                <a:latin typeface="Times New Roman" pitchFamily="18" charset="0"/>
              </a:rPr>
              <a:t> </a:t>
            </a:r>
            <a:r>
              <a:rPr lang="en-US" dirty="0" err="1">
                <a:latin typeface="Times New Roman" pitchFamily="18" charset="0"/>
              </a:rPr>
              <a:t>tetap</a:t>
            </a:r>
            <a:r>
              <a:rPr lang="en-US" dirty="0">
                <a:latin typeface="Times New Roman" pitchFamily="18" charset="0"/>
              </a:rPr>
              <a:t> </a:t>
            </a:r>
            <a:r>
              <a:rPr lang="en-US" dirty="0" err="1">
                <a:latin typeface="Times New Roman" pitchFamily="18" charset="0"/>
              </a:rPr>
              <a:t>menjaga</a:t>
            </a:r>
            <a:r>
              <a:rPr lang="en-US" dirty="0">
                <a:latin typeface="Times New Roman" pitchFamily="18" charset="0"/>
              </a:rPr>
              <a:t> </a:t>
            </a:r>
            <a:r>
              <a:rPr lang="en-US" dirty="0" err="1">
                <a:latin typeface="Times New Roman" pitchFamily="18" charset="0"/>
              </a:rPr>
              <a:t>keamanan</a:t>
            </a:r>
            <a:r>
              <a:rPr lang="en-US" dirty="0">
                <a:latin typeface="Times New Roman" pitchFamily="18" charset="0"/>
              </a:rPr>
              <a:t> </a:t>
            </a:r>
            <a:r>
              <a:rPr lang="en-US" dirty="0" err="1">
                <a:latin typeface="Times New Roman" pitchFamily="18" charset="0"/>
              </a:rPr>
              <a:t>sistem</a:t>
            </a:r>
            <a:r>
              <a:rPr lang="en-US" dirty="0" smtClean="0">
                <a:latin typeface="Times New Roman" pitchFamily="18" charset="0"/>
              </a:rPr>
              <a:t>.</a:t>
            </a:r>
          </a:p>
          <a:p>
            <a:r>
              <a:rPr lang="en-US" dirty="0" err="1" smtClean="0">
                <a:latin typeface="Times New Roman" pitchFamily="18" charset="0"/>
              </a:rPr>
              <a:t>Praduga</a:t>
            </a:r>
            <a:r>
              <a:rPr lang="en-US" dirty="0" smtClean="0">
                <a:latin typeface="Times New Roman" pitchFamily="18" charset="0"/>
              </a:rPr>
              <a:t> </a:t>
            </a:r>
            <a:r>
              <a:rPr lang="en-US" dirty="0" err="1" smtClean="0">
                <a:latin typeface="Times New Roman" pitchFamily="18" charset="0"/>
              </a:rPr>
              <a:t>tak</a:t>
            </a:r>
            <a:r>
              <a:rPr lang="en-US" dirty="0" smtClean="0">
                <a:latin typeface="Times New Roman" pitchFamily="18" charset="0"/>
              </a:rPr>
              <a:t> </a:t>
            </a:r>
            <a:r>
              <a:rPr lang="en-US" dirty="0" err="1" smtClean="0">
                <a:latin typeface="Times New Roman" pitchFamily="18" charset="0"/>
              </a:rPr>
              <a:t>bersalah</a:t>
            </a:r>
            <a:endParaRPr lang="en-US" dirty="0">
              <a:latin typeface="Times New Roman" pitchFamily="18" charset="0"/>
            </a:endParaRPr>
          </a:p>
          <a:p>
            <a:endParaRPr lang="en-US" dirty="0"/>
          </a:p>
        </p:txBody>
      </p:sp>
    </p:spTree>
    <p:extLst>
      <p:ext uri="{BB962C8B-B14F-4D97-AF65-F5344CB8AC3E}">
        <p14:creationId xmlns:p14="http://schemas.microsoft.com/office/powerpoint/2010/main" val="2499174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Sistem</a:t>
            </a:r>
            <a:r>
              <a:rPr lang="en-GB" dirty="0" smtClean="0"/>
              <a:t> </a:t>
            </a:r>
            <a:r>
              <a:rPr lang="en-GB" dirty="0" err="1" smtClean="0"/>
              <a:t>Keamanan</a:t>
            </a:r>
            <a:r>
              <a:rPr lang="en-GB" dirty="0" smtClean="0"/>
              <a:t> </a:t>
            </a:r>
            <a:r>
              <a:rPr lang="en-GB" dirty="0" err="1" smtClean="0"/>
              <a:t>Jaringan</a:t>
            </a:r>
            <a:endParaRPr lang="id-ID" dirty="0"/>
          </a:p>
        </p:txBody>
      </p:sp>
      <p:sp>
        <p:nvSpPr>
          <p:cNvPr id="3" name="Content Placeholder 2"/>
          <p:cNvSpPr>
            <a:spLocks noGrp="1"/>
          </p:cNvSpPr>
          <p:nvPr>
            <p:ph idx="1"/>
          </p:nvPr>
        </p:nvSpPr>
        <p:spPr/>
        <p:txBody>
          <a:bodyPr/>
          <a:lstStyle/>
          <a:p>
            <a:r>
              <a:rPr lang="en-GB" dirty="0" smtClean="0"/>
              <a:t>Prevention (</a:t>
            </a:r>
            <a:r>
              <a:rPr lang="en-GB" dirty="0" err="1" smtClean="0"/>
              <a:t>pencegahan</a:t>
            </a:r>
            <a:r>
              <a:rPr lang="en-GB" dirty="0" smtClean="0"/>
              <a:t>)</a:t>
            </a:r>
          </a:p>
          <a:p>
            <a:pPr marL="0" indent="0">
              <a:buNone/>
            </a:pPr>
            <a:endParaRPr lang="en-GB" dirty="0" smtClean="0"/>
          </a:p>
          <a:p>
            <a:r>
              <a:rPr lang="en-GB" dirty="0" smtClean="0"/>
              <a:t>Observation (</a:t>
            </a:r>
            <a:r>
              <a:rPr lang="en-GB" dirty="0" err="1" smtClean="0"/>
              <a:t>Observasi</a:t>
            </a:r>
            <a:r>
              <a:rPr lang="en-GB" dirty="0" smtClean="0"/>
              <a:t>)</a:t>
            </a:r>
          </a:p>
          <a:p>
            <a:endParaRPr lang="en-GB" dirty="0" smtClean="0"/>
          </a:p>
          <a:p>
            <a:r>
              <a:rPr lang="en-GB" dirty="0" smtClean="0"/>
              <a:t>Response (</a:t>
            </a:r>
            <a:r>
              <a:rPr lang="en-GB" dirty="0" err="1" smtClean="0"/>
              <a:t>Respon</a:t>
            </a:r>
            <a:r>
              <a:rPr lang="en-GB" dirty="0" smtClean="0"/>
              <a:t>)</a:t>
            </a:r>
            <a:endParaRPr lang="id-ID" dirty="0"/>
          </a:p>
        </p:txBody>
      </p:sp>
    </p:spTree>
    <p:extLst>
      <p:ext uri="{BB962C8B-B14F-4D97-AF65-F5344CB8AC3E}">
        <p14:creationId xmlns:p14="http://schemas.microsoft.com/office/powerpoint/2010/main" val="208876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latin typeface="Arial" charset="0"/>
              </a:rPr>
              <a:t>Mekanisme</a:t>
            </a:r>
            <a:r>
              <a:rPr lang="en-US" b="1" dirty="0">
                <a:latin typeface="Arial" charset="0"/>
              </a:rPr>
              <a:t> </a:t>
            </a:r>
            <a:r>
              <a:rPr lang="en-US" b="1" dirty="0" err="1">
                <a:latin typeface="Arial" charset="0"/>
              </a:rPr>
              <a:t>Pertahanan</a:t>
            </a:r>
            <a:r>
              <a:rPr lang="en-US" b="1" dirty="0">
                <a:latin typeface="Arial" charset="0"/>
              </a:rPr>
              <a:t/>
            </a:r>
            <a:br>
              <a:rPr lang="en-US" b="1" dirty="0">
                <a:latin typeface="Arial" charset="0"/>
              </a:rPr>
            </a:br>
            <a:endParaRPr lang="en-US" dirty="0"/>
          </a:p>
        </p:txBody>
      </p:sp>
      <p:sp>
        <p:nvSpPr>
          <p:cNvPr id="3" name="Content Placeholder 2"/>
          <p:cNvSpPr>
            <a:spLocks noGrp="1"/>
          </p:cNvSpPr>
          <p:nvPr>
            <p:ph idx="1"/>
          </p:nvPr>
        </p:nvSpPr>
        <p:spPr>
          <a:xfrm>
            <a:off x="1120000" y="1387739"/>
            <a:ext cx="10233800" cy="4351338"/>
          </a:xfrm>
        </p:spPr>
        <p:txBody>
          <a:bodyPr>
            <a:normAutofit fontScale="77500" lnSpcReduction="20000"/>
          </a:bodyPr>
          <a:lstStyle/>
          <a:p>
            <a:pPr>
              <a:buNone/>
            </a:pPr>
            <a:endParaRPr lang="en-US" sz="3200" b="1" dirty="0">
              <a:latin typeface="Arial" charset="0"/>
            </a:endParaRPr>
          </a:p>
          <a:p>
            <a:pPr>
              <a:buNone/>
            </a:pPr>
            <a:r>
              <a:rPr lang="en-US" sz="3200" b="1" dirty="0" err="1">
                <a:latin typeface="Arial" charset="0"/>
              </a:rPr>
              <a:t>Evaluasi</a:t>
            </a:r>
            <a:r>
              <a:rPr lang="en-US" sz="3200" b="1" dirty="0">
                <a:latin typeface="Arial" charset="0"/>
              </a:rPr>
              <a:t> </a:t>
            </a:r>
            <a:r>
              <a:rPr lang="en-US" sz="3200" b="1" dirty="0" err="1">
                <a:latin typeface="Arial" charset="0"/>
              </a:rPr>
              <a:t>Jaringan</a:t>
            </a:r>
            <a:endParaRPr lang="en-US" sz="3200" b="1" dirty="0">
              <a:latin typeface="Arial" charset="0"/>
            </a:endParaRPr>
          </a:p>
          <a:p>
            <a:r>
              <a:rPr lang="en-US" dirty="0" err="1">
                <a:latin typeface="Arial" charset="0"/>
              </a:rPr>
              <a:t>Evaluasi</a:t>
            </a:r>
            <a:r>
              <a:rPr lang="en-US" dirty="0">
                <a:latin typeface="Arial" charset="0"/>
              </a:rPr>
              <a:t> </a:t>
            </a:r>
            <a:r>
              <a:rPr lang="en-US" dirty="0" err="1">
                <a:latin typeface="Arial" charset="0"/>
              </a:rPr>
              <a:t>terhadap</a:t>
            </a:r>
            <a:r>
              <a:rPr lang="en-US" dirty="0">
                <a:latin typeface="Arial" charset="0"/>
              </a:rPr>
              <a:t> </a:t>
            </a:r>
            <a:r>
              <a:rPr lang="en-US" dirty="0" err="1">
                <a:latin typeface="Arial" charset="0"/>
              </a:rPr>
              <a:t>desain</a:t>
            </a:r>
            <a:r>
              <a:rPr lang="en-US" dirty="0">
                <a:latin typeface="Arial" charset="0"/>
              </a:rPr>
              <a:t>, </a:t>
            </a:r>
            <a:r>
              <a:rPr lang="en-US" dirty="0" err="1">
                <a:latin typeface="Arial" charset="0"/>
              </a:rPr>
              <a:t>baik</a:t>
            </a:r>
            <a:r>
              <a:rPr lang="en-US" dirty="0">
                <a:latin typeface="Arial" charset="0"/>
              </a:rPr>
              <a:t> </a:t>
            </a:r>
            <a:r>
              <a:rPr lang="en-US" dirty="0" err="1">
                <a:latin typeface="Arial" charset="0"/>
              </a:rPr>
              <a:t>untuk</a:t>
            </a:r>
            <a:r>
              <a:rPr lang="en-US" dirty="0">
                <a:latin typeface="Arial" charset="0"/>
              </a:rPr>
              <a:t> intranet </a:t>
            </a:r>
            <a:r>
              <a:rPr lang="en-US" dirty="0" err="1">
                <a:latin typeface="Arial" charset="0"/>
              </a:rPr>
              <a:t>maupun</a:t>
            </a:r>
            <a:r>
              <a:rPr lang="en-US" dirty="0">
                <a:latin typeface="Arial" charset="0"/>
              </a:rPr>
              <a:t> </a:t>
            </a:r>
            <a:r>
              <a:rPr lang="en-US" dirty="0" err="1">
                <a:latin typeface="Arial" charset="0"/>
              </a:rPr>
              <a:t>hubungan</a:t>
            </a:r>
            <a:r>
              <a:rPr lang="en-US" dirty="0">
                <a:latin typeface="Arial" charset="0"/>
              </a:rPr>
              <a:t> </a:t>
            </a:r>
            <a:r>
              <a:rPr lang="en-US" dirty="0" err="1">
                <a:latin typeface="Arial" charset="0"/>
              </a:rPr>
              <a:t>ke</a:t>
            </a:r>
            <a:r>
              <a:rPr lang="en-US" dirty="0">
                <a:latin typeface="Arial" charset="0"/>
              </a:rPr>
              <a:t> internet</a:t>
            </a:r>
          </a:p>
          <a:p>
            <a:r>
              <a:rPr lang="en-US" dirty="0" err="1">
                <a:latin typeface="Arial" charset="0"/>
              </a:rPr>
              <a:t>Lakukan</a:t>
            </a:r>
            <a:r>
              <a:rPr lang="en-US" dirty="0">
                <a:latin typeface="Arial" charset="0"/>
              </a:rPr>
              <a:t> </a:t>
            </a:r>
            <a:r>
              <a:rPr lang="en-US" dirty="0" err="1">
                <a:latin typeface="Arial" charset="0"/>
              </a:rPr>
              <a:t>segmentasi</a:t>
            </a:r>
            <a:endParaRPr lang="en-US" dirty="0">
              <a:latin typeface="Arial" charset="0"/>
            </a:endParaRPr>
          </a:p>
          <a:p>
            <a:r>
              <a:rPr lang="en-US" dirty="0" err="1">
                <a:latin typeface="Arial" charset="0"/>
              </a:rPr>
              <a:t>Pisahkan</a:t>
            </a:r>
            <a:r>
              <a:rPr lang="en-US" dirty="0">
                <a:latin typeface="Arial" charset="0"/>
              </a:rPr>
              <a:t> </a:t>
            </a:r>
            <a:r>
              <a:rPr lang="en-US" dirty="0" err="1">
                <a:latin typeface="Arial" charset="0"/>
              </a:rPr>
              <a:t>jaringan</a:t>
            </a:r>
            <a:r>
              <a:rPr lang="en-US" dirty="0">
                <a:latin typeface="Arial" charset="0"/>
              </a:rPr>
              <a:t> internal </a:t>
            </a:r>
            <a:r>
              <a:rPr lang="en-US" dirty="0" err="1">
                <a:latin typeface="Arial" charset="0"/>
              </a:rPr>
              <a:t>dengan</a:t>
            </a:r>
            <a:r>
              <a:rPr lang="en-US" dirty="0">
                <a:latin typeface="Arial" charset="0"/>
              </a:rPr>
              <a:t> </a:t>
            </a:r>
            <a:r>
              <a:rPr lang="en-US" dirty="0" err="1">
                <a:latin typeface="Arial" charset="0"/>
              </a:rPr>
              <a:t>jaringan</a:t>
            </a:r>
            <a:r>
              <a:rPr lang="en-US" dirty="0">
                <a:latin typeface="Arial" charset="0"/>
              </a:rPr>
              <a:t> yang </a:t>
            </a:r>
            <a:r>
              <a:rPr lang="en-US" dirty="0" err="1">
                <a:latin typeface="Arial" charset="0"/>
              </a:rPr>
              <a:t>dapat</a:t>
            </a:r>
            <a:r>
              <a:rPr lang="en-US" dirty="0">
                <a:latin typeface="Arial" charset="0"/>
              </a:rPr>
              <a:t> </a:t>
            </a:r>
            <a:r>
              <a:rPr lang="en-US" dirty="0" err="1">
                <a:latin typeface="Arial" charset="0"/>
              </a:rPr>
              <a:t>diakses</a:t>
            </a:r>
            <a:r>
              <a:rPr lang="en-US" dirty="0">
                <a:latin typeface="Arial" charset="0"/>
              </a:rPr>
              <a:t> </a:t>
            </a:r>
            <a:r>
              <a:rPr lang="en-US" dirty="0" err="1">
                <a:latin typeface="Arial" charset="0"/>
              </a:rPr>
              <a:t>dari</a:t>
            </a:r>
            <a:r>
              <a:rPr lang="en-US" dirty="0">
                <a:latin typeface="Arial" charset="0"/>
              </a:rPr>
              <a:t> </a:t>
            </a:r>
            <a:r>
              <a:rPr lang="en-US" dirty="0" err="1">
                <a:latin typeface="Arial" charset="0"/>
              </a:rPr>
              <a:t>luar</a:t>
            </a:r>
            <a:r>
              <a:rPr lang="en-US" dirty="0">
                <a:latin typeface="Arial" charset="0"/>
              </a:rPr>
              <a:t> (</a:t>
            </a:r>
            <a:r>
              <a:rPr lang="en-US" dirty="0" err="1">
                <a:latin typeface="Arial" charset="0"/>
              </a:rPr>
              <a:t>DeMiliterized</a:t>
            </a:r>
            <a:r>
              <a:rPr lang="en-US" dirty="0">
                <a:latin typeface="Arial" charset="0"/>
              </a:rPr>
              <a:t> Zone (DMZ))</a:t>
            </a:r>
          </a:p>
          <a:p>
            <a:pPr>
              <a:buFontTx/>
              <a:buChar char="•"/>
            </a:pPr>
            <a:endParaRPr lang="en-US" dirty="0">
              <a:latin typeface="Arial" charset="0"/>
            </a:endParaRPr>
          </a:p>
          <a:p>
            <a:pPr>
              <a:buNone/>
            </a:pPr>
            <a:r>
              <a:rPr lang="en-US" sz="3200" b="1" dirty="0" err="1">
                <a:latin typeface="Arial" charset="0"/>
              </a:rPr>
              <a:t>Implementasi</a:t>
            </a:r>
            <a:r>
              <a:rPr lang="en-US" sz="3200" b="1" dirty="0">
                <a:latin typeface="Arial" charset="0"/>
              </a:rPr>
              <a:t> Port Scanning</a:t>
            </a:r>
          </a:p>
          <a:p>
            <a:r>
              <a:rPr lang="en-US" dirty="0">
                <a:latin typeface="Arial" charset="0"/>
              </a:rPr>
              <a:t>Administrator </a:t>
            </a:r>
            <a:r>
              <a:rPr lang="en-US" dirty="0" err="1">
                <a:latin typeface="Arial" charset="0"/>
              </a:rPr>
              <a:t>dapat</a:t>
            </a:r>
            <a:r>
              <a:rPr lang="en-US" dirty="0">
                <a:latin typeface="Arial" charset="0"/>
              </a:rPr>
              <a:t> </a:t>
            </a:r>
            <a:r>
              <a:rPr lang="en-US" dirty="0" err="1">
                <a:latin typeface="Arial" charset="0"/>
              </a:rPr>
              <a:t>memeriksa</a:t>
            </a:r>
            <a:r>
              <a:rPr lang="en-US" dirty="0">
                <a:latin typeface="Arial" charset="0"/>
              </a:rPr>
              <a:t> port-port yang </a:t>
            </a:r>
            <a:r>
              <a:rPr lang="en-US" dirty="0" err="1">
                <a:latin typeface="Arial" charset="0"/>
              </a:rPr>
              <a:t>terbuka</a:t>
            </a:r>
            <a:r>
              <a:rPr lang="en-US" dirty="0">
                <a:latin typeface="Arial" charset="0"/>
              </a:rPr>
              <a:t> </a:t>
            </a:r>
            <a:r>
              <a:rPr lang="en-US" dirty="0" err="1">
                <a:latin typeface="Arial" charset="0"/>
              </a:rPr>
              <a:t>dari</a:t>
            </a:r>
            <a:r>
              <a:rPr lang="en-US" dirty="0">
                <a:latin typeface="Arial" charset="0"/>
              </a:rPr>
              <a:t> </a:t>
            </a:r>
            <a:r>
              <a:rPr lang="en-US" dirty="0" err="1">
                <a:latin typeface="Arial" charset="0"/>
              </a:rPr>
              <a:t>setiap</a:t>
            </a:r>
            <a:r>
              <a:rPr lang="en-US" dirty="0">
                <a:latin typeface="Arial" charset="0"/>
              </a:rPr>
              <a:t> </a:t>
            </a:r>
            <a:r>
              <a:rPr lang="en-US" dirty="0" err="1">
                <a:latin typeface="Arial" charset="0"/>
              </a:rPr>
              <a:t>komputer</a:t>
            </a:r>
            <a:endParaRPr lang="en-US" dirty="0">
              <a:latin typeface="Arial" charset="0"/>
            </a:endParaRPr>
          </a:p>
          <a:p>
            <a:pPr>
              <a:buFontTx/>
              <a:buChar char="•"/>
            </a:pPr>
            <a:endParaRPr lang="en-US" dirty="0">
              <a:latin typeface="Arial" charset="0"/>
            </a:endParaRPr>
          </a:p>
          <a:p>
            <a:pPr>
              <a:buNone/>
            </a:pPr>
            <a:r>
              <a:rPr lang="en-US" sz="3200" b="1" dirty="0" err="1">
                <a:latin typeface="Arial" charset="0"/>
              </a:rPr>
              <a:t>Implementasi</a:t>
            </a:r>
            <a:r>
              <a:rPr lang="en-US" sz="3200" b="1" dirty="0">
                <a:latin typeface="Arial" charset="0"/>
              </a:rPr>
              <a:t> Firewall</a:t>
            </a:r>
            <a:endParaRPr lang="en-US" sz="3200" dirty="0">
              <a:latin typeface="Arial" charset="0"/>
            </a:endParaRPr>
          </a:p>
          <a:p>
            <a:r>
              <a:rPr lang="en-US" dirty="0">
                <a:latin typeface="Arial" charset="0"/>
              </a:rPr>
              <a:t>Agar </a:t>
            </a:r>
            <a:r>
              <a:rPr lang="en-US" dirty="0" err="1">
                <a:latin typeface="Arial" charset="0"/>
              </a:rPr>
              <a:t>paket-paket</a:t>
            </a:r>
            <a:r>
              <a:rPr lang="en-US" dirty="0">
                <a:latin typeface="Arial" charset="0"/>
              </a:rPr>
              <a:t> yang </a:t>
            </a:r>
            <a:r>
              <a:rPr lang="en-US" dirty="0" err="1">
                <a:latin typeface="Arial" charset="0"/>
              </a:rPr>
              <a:t>tidak</a:t>
            </a:r>
            <a:r>
              <a:rPr lang="en-US" dirty="0">
                <a:latin typeface="Arial" charset="0"/>
              </a:rPr>
              <a:t> </a:t>
            </a:r>
            <a:r>
              <a:rPr lang="en-US" dirty="0" err="1">
                <a:latin typeface="Arial" charset="0"/>
              </a:rPr>
              <a:t>wajar</a:t>
            </a:r>
            <a:r>
              <a:rPr lang="en-US" dirty="0">
                <a:latin typeface="Arial" charset="0"/>
              </a:rPr>
              <a:t> </a:t>
            </a:r>
            <a:r>
              <a:rPr lang="en-US" dirty="0" err="1">
                <a:latin typeface="Arial" charset="0"/>
              </a:rPr>
              <a:t>dapat</a:t>
            </a:r>
            <a:r>
              <a:rPr lang="en-US" dirty="0">
                <a:latin typeface="Arial" charset="0"/>
              </a:rPr>
              <a:t> </a:t>
            </a:r>
            <a:r>
              <a:rPr lang="en-US" dirty="0" err="1">
                <a:latin typeface="Arial" charset="0"/>
              </a:rPr>
              <a:t>ditolak</a:t>
            </a:r>
            <a:endParaRPr lang="en-US" dirty="0">
              <a:latin typeface="Arial" charset="0"/>
            </a:endParaRPr>
          </a:p>
          <a:p>
            <a:endParaRPr lang="en-US" dirty="0"/>
          </a:p>
        </p:txBody>
      </p:sp>
    </p:spTree>
    <p:extLst>
      <p:ext uri="{BB962C8B-B14F-4D97-AF65-F5344CB8AC3E}">
        <p14:creationId xmlns:p14="http://schemas.microsoft.com/office/powerpoint/2010/main" val="280841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6"/>
            <a:ext cx="10515600" cy="1325563"/>
          </a:xfrm>
        </p:spPr>
        <p:txBody>
          <a:bodyPr/>
          <a:lstStyle/>
          <a:p>
            <a:r>
              <a:rPr lang="en-US" dirty="0" err="1" smtClean="0"/>
              <a:t>Keamanan</a:t>
            </a:r>
            <a:r>
              <a:rPr lang="en-US" dirty="0" smtClean="0"/>
              <a:t> </a:t>
            </a:r>
            <a:r>
              <a:rPr lang="en-US" dirty="0" err="1" smtClean="0"/>
              <a:t>Informasi</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8953" y="1103846"/>
            <a:ext cx="8409904" cy="561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259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646" y="135800"/>
            <a:ext cx="9839458" cy="677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084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Arti</a:t>
            </a:r>
            <a:r>
              <a:rPr lang="en-US" dirty="0" smtClean="0"/>
              <a:t> </a:t>
            </a:r>
            <a:r>
              <a:rPr lang="en-US" dirty="0" err="1" smtClean="0"/>
              <a:t>Keamanan</a:t>
            </a:r>
            <a:r>
              <a:rPr lang="en-US" dirty="0" smtClean="0"/>
              <a:t> </a:t>
            </a:r>
            <a:r>
              <a:rPr lang="en-US" dirty="0" err="1" smtClean="0"/>
              <a:t>Informasi</a:t>
            </a:r>
            <a:endParaRPr lang="en-US" dirty="0"/>
          </a:p>
        </p:txBody>
      </p:sp>
      <p:sp>
        <p:nvSpPr>
          <p:cNvPr id="3" name="Content Placeholder 2"/>
          <p:cNvSpPr>
            <a:spLocks noGrp="1"/>
          </p:cNvSpPr>
          <p:nvPr>
            <p:ph idx="1"/>
          </p:nvPr>
        </p:nvSpPr>
        <p:spPr/>
        <p:txBody>
          <a:bodyPr>
            <a:normAutofit lnSpcReduction="10000"/>
          </a:bodyPr>
          <a:lstStyle/>
          <a:p>
            <a:r>
              <a:rPr lang="nb-NO" dirty="0"/>
              <a:t>Proses terus-menerus melindungi aset-aset informasi digital </a:t>
            </a:r>
          </a:p>
          <a:p>
            <a:r>
              <a:rPr lang="en-US" dirty="0" err="1" smtClean="0"/>
              <a:t>Keamanan</a:t>
            </a:r>
            <a:r>
              <a:rPr lang="en-US" dirty="0" smtClean="0"/>
              <a:t> </a:t>
            </a:r>
            <a:r>
              <a:rPr lang="en-US" dirty="0" err="1"/>
              <a:t>Informasi</a:t>
            </a:r>
            <a:r>
              <a:rPr lang="en-US" dirty="0"/>
              <a:t> </a:t>
            </a:r>
            <a:r>
              <a:rPr lang="en-US" dirty="0" err="1"/>
              <a:t>merupakan</a:t>
            </a:r>
            <a:r>
              <a:rPr lang="en-US" dirty="0"/>
              <a:t> </a:t>
            </a:r>
            <a:r>
              <a:rPr lang="en-US" dirty="0" err="1"/>
              <a:t>bagian</a:t>
            </a:r>
            <a:r>
              <a:rPr lang="en-US" dirty="0"/>
              <a:t> </a:t>
            </a:r>
            <a:r>
              <a:rPr lang="en-US" dirty="0" err="1"/>
              <a:t>dari</a:t>
            </a:r>
            <a:r>
              <a:rPr lang="en-US" dirty="0"/>
              <a:t> </a:t>
            </a:r>
            <a:r>
              <a:rPr lang="en-US" dirty="0" err="1"/>
              <a:t>Sistem</a:t>
            </a:r>
            <a:r>
              <a:rPr lang="en-US" dirty="0"/>
              <a:t>, </a:t>
            </a:r>
            <a:r>
              <a:rPr lang="en-US" dirty="0" err="1"/>
              <a:t>bukan</a:t>
            </a:r>
            <a:r>
              <a:rPr lang="en-US" dirty="0"/>
              <a:t> </a:t>
            </a:r>
            <a:r>
              <a:rPr lang="en-US" dirty="0" err="1"/>
              <a:t>sekedar</a:t>
            </a:r>
            <a:r>
              <a:rPr lang="en-US" dirty="0"/>
              <a:t> </a:t>
            </a:r>
            <a:r>
              <a:rPr lang="en-US" dirty="0" err="1"/>
              <a:t>fitur</a:t>
            </a:r>
            <a:r>
              <a:rPr lang="en-US" dirty="0"/>
              <a:t> </a:t>
            </a:r>
          </a:p>
          <a:p>
            <a:r>
              <a:rPr lang="en-US" dirty="0" err="1" smtClean="0"/>
              <a:t>Tidak</a:t>
            </a:r>
            <a:r>
              <a:rPr lang="en-US" dirty="0" smtClean="0"/>
              <a:t> </a:t>
            </a:r>
            <a:r>
              <a:rPr lang="en-US" dirty="0" err="1"/>
              <a:t>ada</a:t>
            </a:r>
            <a:r>
              <a:rPr lang="en-US" dirty="0"/>
              <a:t> yang </a:t>
            </a:r>
            <a:r>
              <a:rPr lang="en-US" dirty="0" err="1"/>
              <a:t>aman</a:t>
            </a:r>
            <a:r>
              <a:rPr lang="en-US" dirty="0"/>
              <a:t> 100% </a:t>
            </a:r>
          </a:p>
          <a:p>
            <a:r>
              <a:rPr lang="nn-NO" dirty="0"/>
              <a:t>T</a:t>
            </a:r>
            <a:r>
              <a:rPr lang="nn-NO" dirty="0" smtClean="0"/>
              <a:t>opik </a:t>
            </a:r>
            <a:r>
              <a:rPr lang="nn-NO" dirty="0"/>
              <a:t>yang termasuk dalam Keamanan Informasi: </a:t>
            </a:r>
          </a:p>
          <a:p>
            <a:r>
              <a:rPr lang="en-US" dirty="0" err="1" smtClean="0"/>
              <a:t>Kebijakan</a:t>
            </a:r>
            <a:r>
              <a:rPr lang="en-US" dirty="0" smtClean="0"/>
              <a:t> </a:t>
            </a:r>
            <a:r>
              <a:rPr lang="en-US" dirty="0"/>
              <a:t>&amp; </a:t>
            </a:r>
            <a:r>
              <a:rPr lang="en-US" dirty="0" err="1"/>
              <a:t>Prosedur</a:t>
            </a:r>
            <a:r>
              <a:rPr lang="en-US" dirty="0"/>
              <a:t>, </a:t>
            </a:r>
            <a:r>
              <a:rPr lang="en-US" dirty="0" err="1"/>
              <a:t>Otentikasi</a:t>
            </a:r>
            <a:r>
              <a:rPr lang="en-US" dirty="0"/>
              <a:t>, Cyber Attacks, Remote Access, E-mail, Website, Wireless, Devices, Media/Medium, Secure Architectures, </a:t>
            </a:r>
            <a:r>
              <a:rPr lang="en-US" dirty="0" err="1"/>
              <a:t>IPSec</a:t>
            </a:r>
            <a:r>
              <a:rPr lang="en-US" dirty="0"/>
              <a:t>, </a:t>
            </a:r>
            <a:r>
              <a:rPr lang="en-US" dirty="0" err="1"/>
              <a:t>Sistem</a:t>
            </a:r>
            <a:r>
              <a:rPr lang="en-US" dirty="0"/>
              <a:t> </a:t>
            </a:r>
            <a:r>
              <a:rPr lang="en-US" dirty="0" err="1"/>
              <a:t>Operasi</a:t>
            </a:r>
            <a:r>
              <a:rPr lang="en-US" dirty="0"/>
              <a:t>, Secure Code, Cryptography, Physical Security, Digital Media Analysis (Forensics), Audit, </a:t>
            </a:r>
            <a:r>
              <a:rPr lang="en-US" dirty="0" err="1"/>
              <a:t>Integritas</a:t>
            </a:r>
            <a:r>
              <a:rPr lang="en-US" dirty="0"/>
              <a:t> data </a:t>
            </a:r>
            <a:r>
              <a:rPr lang="en-US" dirty="0" err="1"/>
              <a:t>dst</a:t>
            </a:r>
            <a:r>
              <a:rPr lang="en-US" dirty="0"/>
              <a:t> </a:t>
            </a:r>
          </a:p>
          <a:p>
            <a:endParaRPr lang="en-US" dirty="0"/>
          </a:p>
        </p:txBody>
      </p:sp>
    </p:spTree>
    <p:extLst>
      <p:ext uri="{BB962C8B-B14F-4D97-AF65-F5344CB8AC3E}">
        <p14:creationId xmlns:p14="http://schemas.microsoft.com/office/powerpoint/2010/main" val="1134302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586" y="-11705"/>
            <a:ext cx="9517487" cy="661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65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Proteksi</a:t>
            </a:r>
            <a:r>
              <a:rPr lang="en-US" dirty="0" smtClean="0"/>
              <a:t> </a:t>
            </a:r>
            <a:r>
              <a:rPr lang="en-US" dirty="0" err="1" smtClean="0"/>
              <a:t>Dasar</a:t>
            </a:r>
            <a:endParaRPr lang="en-US" dirty="0"/>
          </a:p>
        </p:txBody>
      </p:sp>
      <p:sp>
        <p:nvSpPr>
          <p:cNvPr id="3" name="Content Placeholder 2"/>
          <p:cNvSpPr>
            <a:spLocks noGrp="1"/>
          </p:cNvSpPr>
          <p:nvPr>
            <p:ph idx="1"/>
          </p:nvPr>
        </p:nvSpPr>
        <p:spPr>
          <a:xfrm>
            <a:off x="1120000" y="1584101"/>
            <a:ext cx="10233800" cy="4592862"/>
          </a:xfrm>
        </p:spPr>
        <p:txBody>
          <a:bodyPr>
            <a:normAutofit/>
          </a:bodyPr>
          <a:lstStyle/>
          <a:p>
            <a:pPr>
              <a:buNone/>
            </a:pPr>
            <a:r>
              <a:rPr lang="en-US" dirty="0">
                <a:latin typeface="Arial" charset="0"/>
              </a:rPr>
              <a:t>Layer 2</a:t>
            </a:r>
          </a:p>
          <a:p>
            <a:r>
              <a:rPr lang="en-US" dirty="0">
                <a:latin typeface="Arial" charset="0"/>
              </a:rPr>
              <a:t>Mac Address Authentication</a:t>
            </a:r>
          </a:p>
          <a:p>
            <a:pPr>
              <a:buNone/>
            </a:pPr>
            <a:r>
              <a:rPr lang="en-US" dirty="0">
                <a:latin typeface="Arial" charset="0"/>
              </a:rPr>
              <a:t>	</a:t>
            </a:r>
            <a:r>
              <a:rPr lang="en-US" dirty="0" err="1">
                <a:latin typeface="Arial" charset="0"/>
              </a:rPr>
              <a:t>Pengontrolan</a:t>
            </a:r>
            <a:r>
              <a:rPr lang="en-US" dirty="0">
                <a:latin typeface="Arial" charset="0"/>
              </a:rPr>
              <a:t> </a:t>
            </a:r>
            <a:r>
              <a:rPr lang="en-US" dirty="0" err="1">
                <a:latin typeface="Arial" charset="0"/>
              </a:rPr>
              <a:t>dilakukan</a:t>
            </a:r>
            <a:r>
              <a:rPr lang="en-US" dirty="0">
                <a:latin typeface="Arial" charset="0"/>
              </a:rPr>
              <a:t> </a:t>
            </a:r>
            <a:r>
              <a:rPr lang="en-US" dirty="0" err="1">
                <a:latin typeface="Arial" charset="0"/>
              </a:rPr>
              <a:t>pada</a:t>
            </a:r>
            <a:r>
              <a:rPr lang="en-US" dirty="0">
                <a:latin typeface="Arial" charset="0"/>
              </a:rPr>
              <a:t> switch/hub </a:t>
            </a:r>
            <a:r>
              <a:rPr lang="en-US" dirty="0" err="1">
                <a:latin typeface="Arial" charset="0"/>
              </a:rPr>
              <a:t>dan</a:t>
            </a:r>
            <a:r>
              <a:rPr lang="en-US" dirty="0">
                <a:latin typeface="Arial" charset="0"/>
              </a:rPr>
              <a:t> wireless access point</a:t>
            </a:r>
          </a:p>
          <a:p>
            <a:r>
              <a:rPr lang="en-US" dirty="0">
                <a:latin typeface="Arial" charset="0"/>
              </a:rPr>
              <a:t>WEP/WPA (Wired Equivalent Privacy/Wi-Fi Protected Access)</a:t>
            </a:r>
          </a:p>
          <a:p>
            <a:pPr>
              <a:buNone/>
            </a:pPr>
            <a:r>
              <a:rPr lang="en-US" dirty="0">
                <a:latin typeface="Arial" charset="0"/>
              </a:rPr>
              <a:t>	Data yang </a:t>
            </a:r>
            <a:r>
              <a:rPr lang="en-US" dirty="0" err="1">
                <a:latin typeface="Arial" charset="0"/>
              </a:rPr>
              <a:t>dikirim</a:t>
            </a:r>
            <a:r>
              <a:rPr lang="en-US" dirty="0">
                <a:latin typeface="Arial" charset="0"/>
              </a:rPr>
              <a:t> </a:t>
            </a:r>
            <a:r>
              <a:rPr lang="en-US" dirty="0" err="1">
                <a:latin typeface="Arial" charset="0"/>
              </a:rPr>
              <a:t>dienkripsi</a:t>
            </a:r>
            <a:r>
              <a:rPr lang="en-US" dirty="0">
                <a:latin typeface="Arial" charset="0"/>
              </a:rPr>
              <a:t> </a:t>
            </a:r>
            <a:r>
              <a:rPr lang="en-US" dirty="0" err="1">
                <a:latin typeface="Arial" charset="0"/>
              </a:rPr>
              <a:t>terlebih</a:t>
            </a:r>
            <a:r>
              <a:rPr lang="en-US" dirty="0">
                <a:latin typeface="Arial" charset="0"/>
              </a:rPr>
              <a:t> </a:t>
            </a:r>
            <a:r>
              <a:rPr lang="en-US" dirty="0" err="1">
                <a:latin typeface="Arial" charset="0"/>
              </a:rPr>
              <a:t>dahulu</a:t>
            </a:r>
            <a:endParaRPr lang="en-US" dirty="0">
              <a:latin typeface="Arial" charset="0"/>
            </a:endParaRPr>
          </a:p>
          <a:p>
            <a:pPr>
              <a:buNone/>
            </a:pPr>
            <a:r>
              <a:rPr lang="en-US" dirty="0">
                <a:latin typeface="Arial" charset="0"/>
              </a:rPr>
              <a:t>	</a:t>
            </a:r>
          </a:p>
          <a:p>
            <a:pPr>
              <a:buNone/>
            </a:pPr>
            <a:r>
              <a:rPr lang="en-US" dirty="0">
                <a:latin typeface="Arial" charset="0"/>
              </a:rPr>
              <a:t>Layer 3</a:t>
            </a:r>
          </a:p>
          <a:p>
            <a:r>
              <a:rPr lang="en-US" dirty="0" err="1">
                <a:latin typeface="Arial" charset="0"/>
              </a:rPr>
              <a:t>Perlindungan</a:t>
            </a:r>
            <a:r>
              <a:rPr lang="en-US" dirty="0">
                <a:latin typeface="Arial" charset="0"/>
              </a:rPr>
              <a:t> </a:t>
            </a:r>
            <a:r>
              <a:rPr lang="en-US" dirty="0" err="1">
                <a:latin typeface="Arial" charset="0"/>
              </a:rPr>
              <a:t>dilakukan</a:t>
            </a:r>
            <a:r>
              <a:rPr lang="en-US" dirty="0">
                <a:latin typeface="Arial" charset="0"/>
              </a:rPr>
              <a:t> </a:t>
            </a:r>
            <a:r>
              <a:rPr lang="en-US" dirty="0" err="1">
                <a:latin typeface="Arial" charset="0"/>
              </a:rPr>
              <a:t>berdasarkan</a:t>
            </a:r>
            <a:r>
              <a:rPr lang="en-US" dirty="0">
                <a:latin typeface="Arial" charset="0"/>
              </a:rPr>
              <a:t> </a:t>
            </a:r>
            <a:r>
              <a:rPr lang="en-US" dirty="0" err="1">
                <a:latin typeface="Arial" charset="0"/>
              </a:rPr>
              <a:t>alamat</a:t>
            </a:r>
            <a:r>
              <a:rPr lang="en-US" dirty="0">
                <a:latin typeface="Arial" charset="0"/>
              </a:rPr>
              <a:t> IP </a:t>
            </a:r>
            <a:r>
              <a:rPr lang="en-US" dirty="0" err="1">
                <a:latin typeface="Arial" charset="0"/>
              </a:rPr>
              <a:t>dan</a:t>
            </a:r>
            <a:r>
              <a:rPr lang="en-US" dirty="0">
                <a:latin typeface="Arial" charset="0"/>
              </a:rPr>
              <a:t> Port</a:t>
            </a:r>
          </a:p>
          <a:p>
            <a:endParaRPr lang="en-US" dirty="0"/>
          </a:p>
        </p:txBody>
      </p:sp>
    </p:spTree>
    <p:extLst>
      <p:ext uri="{BB962C8B-B14F-4D97-AF65-F5344CB8AC3E}">
        <p14:creationId xmlns:p14="http://schemas.microsoft.com/office/powerpoint/2010/main" val="781055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Pentingnya</a:t>
            </a:r>
            <a:r>
              <a:rPr lang="en-US" dirty="0" smtClean="0"/>
              <a:t> </a:t>
            </a:r>
            <a:r>
              <a:rPr lang="en-US" dirty="0" err="1" smtClean="0"/>
              <a:t>keamanan</a:t>
            </a:r>
            <a:r>
              <a:rPr lang="en-US" dirty="0" smtClean="0"/>
              <a:t> </a:t>
            </a:r>
            <a:r>
              <a:rPr lang="en-US" dirty="0" err="1" smtClean="0"/>
              <a:t>Informasi</a:t>
            </a:r>
            <a:endParaRPr lang="en-US" dirty="0"/>
          </a:p>
        </p:txBody>
      </p:sp>
      <p:sp>
        <p:nvSpPr>
          <p:cNvPr id="3" name="Content Placeholder 2"/>
          <p:cNvSpPr>
            <a:spLocks noGrp="1"/>
          </p:cNvSpPr>
          <p:nvPr>
            <p:ph idx="1"/>
          </p:nvPr>
        </p:nvSpPr>
        <p:spPr/>
        <p:txBody>
          <a:bodyPr/>
          <a:lstStyle/>
          <a:p>
            <a:r>
              <a:rPr lang="en-US" dirty="0" err="1"/>
              <a:t>Mencegah</a:t>
            </a:r>
            <a:r>
              <a:rPr lang="en-US" dirty="0"/>
              <a:t> </a:t>
            </a:r>
            <a:r>
              <a:rPr lang="en-US" dirty="0" err="1"/>
              <a:t>Pencurian</a:t>
            </a:r>
            <a:r>
              <a:rPr lang="en-US" dirty="0"/>
              <a:t> Data </a:t>
            </a:r>
          </a:p>
          <a:p>
            <a:r>
              <a:rPr lang="en-US" dirty="0" err="1" smtClean="0"/>
              <a:t>Menghindari</a:t>
            </a:r>
            <a:r>
              <a:rPr lang="en-US" dirty="0" smtClean="0"/>
              <a:t> </a:t>
            </a:r>
            <a:r>
              <a:rPr lang="en-US" dirty="0" err="1"/>
              <a:t>konsekuensi</a:t>
            </a:r>
            <a:r>
              <a:rPr lang="en-US" dirty="0"/>
              <a:t> legal </a:t>
            </a:r>
            <a:r>
              <a:rPr lang="en-US" dirty="0" err="1"/>
              <a:t>dari</a:t>
            </a:r>
            <a:r>
              <a:rPr lang="en-US" dirty="0"/>
              <a:t> </a:t>
            </a:r>
            <a:r>
              <a:rPr lang="en-US" dirty="0" err="1"/>
              <a:t>tanpa</a:t>
            </a:r>
            <a:r>
              <a:rPr lang="en-US" dirty="0"/>
              <a:t> </a:t>
            </a:r>
            <a:r>
              <a:rPr lang="en-US" dirty="0" err="1"/>
              <a:t>melindungi</a:t>
            </a:r>
            <a:r>
              <a:rPr lang="en-US" dirty="0"/>
              <a:t> </a:t>
            </a:r>
            <a:r>
              <a:rPr lang="en-US" dirty="0" err="1"/>
              <a:t>informasi</a:t>
            </a:r>
            <a:r>
              <a:rPr lang="en-US" dirty="0"/>
              <a:t> </a:t>
            </a:r>
          </a:p>
          <a:p>
            <a:r>
              <a:rPr lang="en-US" dirty="0" err="1" smtClean="0"/>
              <a:t>Menjaga</a:t>
            </a:r>
            <a:r>
              <a:rPr lang="en-US" dirty="0" smtClean="0"/>
              <a:t> </a:t>
            </a:r>
            <a:r>
              <a:rPr lang="en-US" dirty="0" err="1"/>
              <a:t>produktivitas</a:t>
            </a:r>
            <a:r>
              <a:rPr lang="en-US" dirty="0"/>
              <a:t> </a:t>
            </a:r>
          </a:p>
          <a:p>
            <a:r>
              <a:rPr lang="en-US" dirty="0" err="1" smtClean="0"/>
              <a:t>Mencegah</a:t>
            </a:r>
            <a:r>
              <a:rPr lang="en-US" dirty="0" smtClean="0"/>
              <a:t> </a:t>
            </a:r>
            <a:r>
              <a:rPr lang="en-US" dirty="0" err="1"/>
              <a:t>dan</a:t>
            </a:r>
            <a:r>
              <a:rPr lang="en-US" dirty="0"/>
              <a:t> </a:t>
            </a:r>
            <a:r>
              <a:rPr lang="en-US" dirty="0" err="1"/>
              <a:t>mengantisipasi</a:t>
            </a:r>
            <a:r>
              <a:rPr lang="en-US" dirty="0"/>
              <a:t> </a:t>
            </a:r>
            <a:r>
              <a:rPr lang="en-US" dirty="0" err="1"/>
              <a:t>terjadinya</a:t>
            </a:r>
            <a:r>
              <a:rPr lang="en-US" dirty="0"/>
              <a:t> </a:t>
            </a:r>
            <a:r>
              <a:rPr lang="en-US" dirty="0" err="1"/>
              <a:t>cyberterrorism</a:t>
            </a:r>
            <a:r>
              <a:rPr lang="en-US" dirty="0"/>
              <a:t> </a:t>
            </a:r>
          </a:p>
          <a:p>
            <a:r>
              <a:rPr lang="en-US" dirty="0" err="1" smtClean="0"/>
              <a:t>Menghindari</a:t>
            </a:r>
            <a:r>
              <a:rPr lang="en-US" dirty="0" smtClean="0"/>
              <a:t> </a:t>
            </a:r>
            <a:r>
              <a:rPr lang="en-US" dirty="0" err="1"/>
              <a:t>penyalahgunaan</a:t>
            </a:r>
            <a:r>
              <a:rPr lang="en-US" dirty="0"/>
              <a:t> </a:t>
            </a:r>
            <a:r>
              <a:rPr lang="en-US" dirty="0" err="1"/>
              <a:t>identitas</a:t>
            </a:r>
            <a:r>
              <a:rPr lang="en-US" dirty="0"/>
              <a:t> </a:t>
            </a:r>
          </a:p>
          <a:p>
            <a:endParaRPr lang="en-US" dirty="0"/>
          </a:p>
        </p:txBody>
      </p:sp>
    </p:spTree>
    <p:extLst>
      <p:ext uri="{BB962C8B-B14F-4D97-AF65-F5344CB8AC3E}">
        <p14:creationId xmlns:p14="http://schemas.microsoft.com/office/powerpoint/2010/main" val="1850598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681" y="101961"/>
            <a:ext cx="9420426" cy="672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74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Tantangan</a:t>
            </a:r>
            <a:r>
              <a:rPr lang="en-US" dirty="0" smtClean="0"/>
              <a:t> </a:t>
            </a:r>
            <a:r>
              <a:rPr lang="en-US" dirty="0" err="1" smtClean="0"/>
              <a:t>Keamanan</a:t>
            </a:r>
            <a:r>
              <a:rPr lang="en-US" dirty="0" smtClean="0"/>
              <a:t> </a:t>
            </a:r>
            <a:r>
              <a:rPr lang="en-US" dirty="0" err="1" smtClean="0"/>
              <a:t>Informasi</a:t>
            </a:r>
            <a:r>
              <a:rPr lang="en-US" dirty="0" smtClean="0"/>
              <a:t> </a:t>
            </a:r>
            <a:r>
              <a:rPr lang="en-US" baseline="30000" dirty="0" smtClean="0"/>
              <a:t>2</a:t>
            </a:r>
            <a:endParaRPr lang="en-US" baseline="30000" dirty="0"/>
          </a:p>
        </p:txBody>
      </p:sp>
      <p:sp>
        <p:nvSpPr>
          <p:cNvPr id="3" name="Content Placeholder 2"/>
          <p:cNvSpPr>
            <a:spLocks noGrp="1"/>
          </p:cNvSpPr>
          <p:nvPr>
            <p:ph idx="1"/>
          </p:nvPr>
        </p:nvSpPr>
        <p:spPr/>
        <p:txBody>
          <a:bodyPr/>
          <a:lstStyle/>
          <a:p>
            <a:r>
              <a:rPr lang="en-US" dirty="0" err="1"/>
              <a:t>Frekwensi</a:t>
            </a:r>
            <a:r>
              <a:rPr lang="en-US" dirty="0"/>
              <a:t> </a:t>
            </a:r>
            <a:r>
              <a:rPr lang="en-US" dirty="0" err="1"/>
              <a:t>dan</a:t>
            </a:r>
            <a:r>
              <a:rPr lang="en-US" dirty="0"/>
              <a:t> </a:t>
            </a:r>
            <a:r>
              <a:rPr lang="en-US" dirty="0" err="1"/>
              <a:t>jumlah</a:t>
            </a:r>
            <a:r>
              <a:rPr lang="en-US" dirty="0"/>
              <a:t> </a:t>
            </a:r>
            <a:r>
              <a:rPr lang="en-US" dirty="0" err="1"/>
              <a:t>serangan</a:t>
            </a:r>
            <a:r>
              <a:rPr lang="en-US" dirty="0"/>
              <a:t> </a:t>
            </a:r>
            <a:r>
              <a:rPr lang="en-US" dirty="0" err="1"/>
              <a:t>bertambah</a:t>
            </a:r>
            <a:r>
              <a:rPr lang="en-US" dirty="0"/>
              <a:t> </a:t>
            </a:r>
          </a:p>
          <a:p>
            <a:r>
              <a:rPr lang="en-US" dirty="0" err="1" smtClean="0"/>
              <a:t>Jenis</a:t>
            </a:r>
            <a:r>
              <a:rPr lang="en-US" dirty="0" smtClean="0"/>
              <a:t> </a:t>
            </a:r>
            <a:r>
              <a:rPr lang="en-US" dirty="0" err="1"/>
              <a:t>Serangan</a:t>
            </a:r>
            <a:r>
              <a:rPr lang="en-US" dirty="0"/>
              <a:t> yang </a:t>
            </a:r>
            <a:r>
              <a:rPr lang="en-US" dirty="0" err="1"/>
              <a:t>bertambah</a:t>
            </a:r>
            <a:r>
              <a:rPr lang="en-US" dirty="0"/>
              <a:t> </a:t>
            </a:r>
            <a:r>
              <a:rPr lang="en-US" dirty="0" err="1"/>
              <a:t>kompleks</a:t>
            </a:r>
            <a:r>
              <a:rPr lang="en-US" dirty="0"/>
              <a:t> </a:t>
            </a:r>
          </a:p>
          <a:p>
            <a:r>
              <a:rPr lang="en-US" dirty="0" err="1" smtClean="0"/>
              <a:t>Deteksi</a:t>
            </a:r>
            <a:r>
              <a:rPr lang="en-US" dirty="0" smtClean="0"/>
              <a:t> </a:t>
            </a:r>
            <a:r>
              <a:rPr lang="en-US" dirty="0" err="1"/>
              <a:t>kelemahan</a:t>
            </a:r>
            <a:r>
              <a:rPr lang="en-US" dirty="0"/>
              <a:t> </a:t>
            </a:r>
            <a:r>
              <a:rPr lang="en-US" dirty="0" err="1"/>
              <a:t>sistem</a:t>
            </a:r>
            <a:r>
              <a:rPr lang="en-US" dirty="0"/>
              <a:t> </a:t>
            </a:r>
            <a:r>
              <a:rPr lang="en-US" dirty="0" err="1"/>
              <a:t>semakin</a:t>
            </a:r>
            <a:r>
              <a:rPr lang="en-US" dirty="0"/>
              <a:t> </a:t>
            </a:r>
            <a:r>
              <a:rPr lang="en-US" dirty="0" err="1"/>
              <a:t>mudah</a:t>
            </a:r>
            <a:r>
              <a:rPr lang="en-US" dirty="0"/>
              <a:t> </a:t>
            </a:r>
            <a:r>
              <a:rPr lang="en-US" dirty="0" err="1"/>
              <a:t>dan</a:t>
            </a:r>
            <a:r>
              <a:rPr lang="en-US" dirty="0"/>
              <a:t> </a:t>
            </a:r>
            <a:r>
              <a:rPr lang="en-US" dirty="0" err="1"/>
              <a:t>cepat</a:t>
            </a:r>
            <a:r>
              <a:rPr lang="en-US" dirty="0"/>
              <a:t> </a:t>
            </a:r>
            <a:r>
              <a:rPr lang="en-US" dirty="0" err="1"/>
              <a:t>diketahui</a:t>
            </a:r>
            <a:r>
              <a:rPr lang="en-US" dirty="0"/>
              <a:t> </a:t>
            </a:r>
          </a:p>
          <a:p>
            <a:r>
              <a:rPr lang="en-US" dirty="0" err="1" smtClean="0"/>
              <a:t>Serangan</a:t>
            </a:r>
            <a:r>
              <a:rPr lang="en-US" dirty="0" smtClean="0"/>
              <a:t> </a:t>
            </a:r>
            <a:r>
              <a:rPr lang="en-US" dirty="0" err="1"/>
              <a:t>Terdistribusi</a:t>
            </a:r>
            <a:r>
              <a:rPr lang="en-US" dirty="0"/>
              <a:t> </a:t>
            </a:r>
          </a:p>
          <a:p>
            <a:r>
              <a:rPr lang="en-US" dirty="0" err="1" smtClean="0"/>
              <a:t>Kesulitan</a:t>
            </a:r>
            <a:r>
              <a:rPr lang="en-US" dirty="0" smtClean="0"/>
              <a:t> </a:t>
            </a:r>
            <a:r>
              <a:rPr lang="en-US" dirty="0" err="1"/>
              <a:t>dalam</a:t>
            </a:r>
            <a:r>
              <a:rPr lang="en-US" dirty="0"/>
              <a:t> </a:t>
            </a:r>
            <a:r>
              <a:rPr lang="en-US" dirty="0" err="1"/>
              <a:t>melakukan</a:t>
            </a:r>
            <a:r>
              <a:rPr lang="en-US" dirty="0"/>
              <a:t> </a:t>
            </a:r>
            <a:r>
              <a:rPr lang="en-US" dirty="0" err="1"/>
              <a:t>perbaikan</a:t>
            </a:r>
            <a:r>
              <a:rPr lang="en-US" dirty="0"/>
              <a:t> (Patching) </a:t>
            </a:r>
          </a:p>
          <a:p>
            <a:endParaRPr lang="en-US" dirty="0"/>
          </a:p>
        </p:txBody>
      </p:sp>
    </p:spTree>
    <p:extLst>
      <p:ext uri="{BB962C8B-B14F-4D97-AF65-F5344CB8AC3E}">
        <p14:creationId xmlns:p14="http://schemas.microsoft.com/office/powerpoint/2010/main" val="716202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340" y="329038"/>
            <a:ext cx="10091261" cy="630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334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7" y="2734838"/>
            <a:ext cx="10515600" cy="1325563"/>
          </a:xfrm>
        </p:spPr>
        <p:txBody>
          <a:bodyPr/>
          <a:lstStyle/>
          <a:p>
            <a:pPr algn="ctr"/>
            <a:r>
              <a:rPr lang="en-US" dirty="0" err="1" smtClean="0"/>
              <a:t>Ancaman</a:t>
            </a:r>
            <a:r>
              <a:rPr lang="en-US" dirty="0" smtClean="0"/>
              <a:t> </a:t>
            </a:r>
            <a:r>
              <a:rPr lang="en-US" dirty="0" err="1" smtClean="0"/>
              <a:t>CyberCrime</a:t>
            </a:r>
            <a:r>
              <a:rPr lang="en-US" dirty="0" smtClean="0"/>
              <a:t> </a:t>
            </a:r>
            <a:r>
              <a:rPr lang="en-US" dirty="0" err="1" smtClean="0"/>
              <a:t>Saat</a:t>
            </a:r>
            <a:r>
              <a:rPr lang="en-US" dirty="0" smtClean="0"/>
              <a:t> </a:t>
            </a:r>
            <a:r>
              <a:rPr lang="en-US" dirty="0" err="1" smtClean="0"/>
              <a:t>ini</a:t>
            </a:r>
            <a:endParaRPr lang="en-US" dirty="0"/>
          </a:p>
        </p:txBody>
      </p:sp>
    </p:spTree>
    <p:extLst>
      <p:ext uri="{BB962C8B-B14F-4D97-AF65-F5344CB8AC3E}">
        <p14:creationId xmlns:p14="http://schemas.microsoft.com/office/powerpoint/2010/main" val="2494698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err="1"/>
              <a:t>Pencurian</a:t>
            </a:r>
            <a:r>
              <a:rPr lang="en-US" sz="4000" dirty="0"/>
              <a:t> </a:t>
            </a:r>
            <a:r>
              <a:rPr lang="en-US" sz="4000" dirty="0" err="1"/>
              <a:t>dan</a:t>
            </a:r>
            <a:r>
              <a:rPr lang="en-US" sz="4000" dirty="0"/>
              <a:t> </a:t>
            </a:r>
            <a:r>
              <a:rPr lang="en-US" sz="4000" dirty="0" err="1"/>
              <a:t>Penyalahgunaan</a:t>
            </a:r>
            <a:r>
              <a:rPr lang="en-US" sz="4000" dirty="0"/>
              <a:t> </a:t>
            </a:r>
            <a:r>
              <a:rPr lang="en-US" sz="4000" dirty="0" err="1"/>
              <a:t>Identitas</a:t>
            </a:r>
            <a:r>
              <a:rPr lang="en-US" sz="4000" dirty="0"/>
              <a:t> </a:t>
            </a:r>
          </a:p>
          <a:p>
            <a:r>
              <a:rPr lang="en-US" sz="4000" dirty="0" smtClean="0"/>
              <a:t>Malware </a:t>
            </a:r>
            <a:endParaRPr lang="en-US" sz="4000" dirty="0"/>
          </a:p>
          <a:p>
            <a:r>
              <a:rPr lang="en-US" sz="4000" dirty="0" smtClean="0"/>
              <a:t>Patch </a:t>
            </a:r>
            <a:r>
              <a:rPr lang="en-US" sz="4000" dirty="0"/>
              <a:t>Management (Software Update/Patching) </a:t>
            </a:r>
          </a:p>
          <a:p>
            <a:r>
              <a:rPr lang="en-US" sz="4000" dirty="0" smtClean="0"/>
              <a:t>Denial </a:t>
            </a:r>
            <a:r>
              <a:rPr lang="en-US" sz="4000" dirty="0"/>
              <a:t>of Services (</a:t>
            </a:r>
            <a:r>
              <a:rPr lang="en-US" sz="4000" dirty="0" err="1"/>
              <a:t>DoS</a:t>
            </a:r>
            <a:r>
              <a:rPr lang="en-US" sz="4000" dirty="0"/>
              <a:t> &amp; </a:t>
            </a:r>
            <a:r>
              <a:rPr lang="en-US" sz="4000" dirty="0" err="1"/>
              <a:t>DDoS</a:t>
            </a:r>
            <a:r>
              <a:rPr lang="en-US" sz="4000" dirty="0"/>
              <a:t>) </a:t>
            </a:r>
          </a:p>
          <a:p>
            <a:endParaRPr lang="en-US" sz="4000" dirty="0"/>
          </a:p>
        </p:txBody>
      </p:sp>
    </p:spTree>
    <p:extLst>
      <p:ext uri="{BB962C8B-B14F-4D97-AF65-F5344CB8AC3E}">
        <p14:creationId xmlns:p14="http://schemas.microsoft.com/office/powerpoint/2010/main" val="4134313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89" y="176600"/>
            <a:ext cx="10251583" cy="661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945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13" y="43906"/>
            <a:ext cx="9556124" cy="672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109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524" y="-5272"/>
            <a:ext cx="9594761" cy="682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387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Software (Malware)</a:t>
            </a:r>
            <a:endParaRPr lang="en-US" dirty="0"/>
          </a:p>
        </p:txBody>
      </p:sp>
      <p:sp>
        <p:nvSpPr>
          <p:cNvPr id="3" name="Content Placeholder 2"/>
          <p:cNvSpPr>
            <a:spLocks noGrp="1"/>
          </p:cNvSpPr>
          <p:nvPr>
            <p:ph idx="1"/>
          </p:nvPr>
        </p:nvSpPr>
        <p:spPr/>
        <p:txBody>
          <a:bodyPr/>
          <a:lstStyle/>
          <a:p>
            <a:r>
              <a:rPr lang="en-US" dirty="0"/>
              <a:t>Software yang di </a:t>
            </a:r>
            <a:r>
              <a:rPr lang="en-US" dirty="0" err="1"/>
              <a:t>disain</a:t>
            </a:r>
            <a:r>
              <a:rPr lang="en-US" dirty="0"/>
              <a:t> agar </a:t>
            </a:r>
            <a:r>
              <a:rPr lang="en-US" dirty="0" err="1"/>
              <a:t>bekerja</a:t>
            </a:r>
            <a:r>
              <a:rPr lang="en-US" dirty="0"/>
              <a:t> </a:t>
            </a:r>
            <a:r>
              <a:rPr lang="en-US" dirty="0" err="1"/>
              <a:t>tanpa</a:t>
            </a:r>
            <a:r>
              <a:rPr lang="en-US" dirty="0"/>
              <a:t> </a:t>
            </a:r>
            <a:r>
              <a:rPr lang="en-US" dirty="0" err="1"/>
              <a:t>izin</a:t>
            </a:r>
            <a:r>
              <a:rPr lang="en-US" dirty="0"/>
              <a:t> </a:t>
            </a:r>
            <a:r>
              <a:rPr lang="en-US" dirty="0" err="1"/>
              <a:t>atau</a:t>
            </a:r>
            <a:r>
              <a:rPr lang="en-US" dirty="0"/>
              <a:t> </a:t>
            </a:r>
            <a:r>
              <a:rPr lang="en-US" dirty="0" err="1"/>
              <a:t>tidak</a:t>
            </a:r>
            <a:r>
              <a:rPr lang="en-US" dirty="0"/>
              <a:t> </a:t>
            </a:r>
            <a:r>
              <a:rPr lang="en-US" dirty="0" err="1"/>
              <a:t>diketahui</a:t>
            </a:r>
            <a:r>
              <a:rPr lang="en-US" dirty="0"/>
              <a:t> </a:t>
            </a:r>
            <a:r>
              <a:rPr lang="en-US" dirty="0" err="1"/>
              <a:t>oleh</a:t>
            </a:r>
            <a:r>
              <a:rPr lang="en-US" dirty="0"/>
              <a:t> user </a:t>
            </a:r>
          </a:p>
          <a:p>
            <a:r>
              <a:rPr lang="en-US" dirty="0" err="1" smtClean="0"/>
              <a:t>Dapat</a:t>
            </a:r>
            <a:r>
              <a:rPr lang="en-US" dirty="0" smtClean="0"/>
              <a:t> </a:t>
            </a:r>
            <a:r>
              <a:rPr lang="en-US" dirty="0" err="1"/>
              <a:t>merubah</a:t>
            </a:r>
            <a:r>
              <a:rPr lang="en-US" dirty="0"/>
              <a:t> </a:t>
            </a:r>
            <a:r>
              <a:rPr lang="en-US" dirty="0" err="1"/>
              <a:t>atau</a:t>
            </a:r>
            <a:r>
              <a:rPr lang="en-US" dirty="0"/>
              <a:t> </a:t>
            </a:r>
            <a:r>
              <a:rPr lang="en-US" dirty="0" err="1"/>
              <a:t>merusak</a:t>
            </a:r>
            <a:r>
              <a:rPr lang="en-US" dirty="0"/>
              <a:t> data </a:t>
            </a:r>
          </a:p>
          <a:p>
            <a:r>
              <a:rPr lang="fi-FI" dirty="0" smtClean="0"/>
              <a:t>Dapat </a:t>
            </a:r>
            <a:r>
              <a:rPr lang="fi-FI" dirty="0"/>
              <a:t>mengoperasikan perangkat keras tanpa otorisasi </a:t>
            </a:r>
          </a:p>
          <a:p>
            <a:r>
              <a:rPr lang="en-US" dirty="0" err="1" smtClean="0"/>
              <a:t>Dapat</a:t>
            </a:r>
            <a:r>
              <a:rPr lang="en-US" dirty="0" smtClean="0"/>
              <a:t> </a:t>
            </a:r>
            <a:r>
              <a:rPr lang="en-US" dirty="0" err="1"/>
              <a:t>mengambil</a:t>
            </a:r>
            <a:r>
              <a:rPr lang="en-US" dirty="0"/>
              <a:t> </a:t>
            </a:r>
            <a:r>
              <a:rPr lang="en-US" dirty="0" err="1"/>
              <a:t>alih</a:t>
            </a:r>
            <a:r>
              <a:rPr lang="en-US" dirty="0"/>
              <a:t> proses yang </a:t>
            </a:r>
            <a:r>
              <a:rPr lang="en-US" dirty="0" err="1"/>
              <a:t>dilakukan</a:t>
            </a:r>
            <a:r>
              <a:rPr lang="en-US" dirty="0"/>
              <a:t> </a:t>
            </a:r>
            <a:r>
              <a:rPr lang="en-US" dirty="0" err="1"/>
              <a:t>oleh</a:t>
            </a:r>
            <a:r>
              <a:rPr lang="en-US" dirty="0"/>
              <a:t> Web browser </a:t>
            </a:r>
          </a:p>
          <a:p>
            <a:r>
              <a:rPr lang="en-US" dirty="0" err="1" smtClean="0"/>
              <a:t>Mampu</a:t>
            </a:r>
            <a:r>
              <a:rPr lang="en-US" dirty="0" smtClean="0"/>
              <a:t> </a:t>
            </a:r>
            <a:r>
              <a:rPr lang="en-US" dirty="0" err="1"/>
              <a:t>mencuri</a:t>
            </a:r>
            <a:r>
              <a:rPr lang="en-US" dirty="0"/>
              <a:t> </a:t>
            </a:r>
            <a:r>
              <a:rPr lang="en-US" dirty="0" err="1"/>
              <a:t>informasi</a:t>
            </a:r>
            <a:r>
              <a:rPr lang="en-US" dirty="0"/>
              <a:t> </a:t>
            </a:r>
            <a:r>
              <a:rPr lang="en-US" dirty="0" err="1"/>
              <a:t>penting</a:t>
            </a:r>
            <a:r>
              <a:rPr lang="en-US" dirty="0"/>
              <a:t>/confidential </a:t>
            </a:r>
            <a:r>
              <a:rPr lang="en-US" dirty="0" err="1"/>
              <a:t>lainnya</a:t>
            </a:r>
            <a:r>
              <a:rPr lang="en-US" dirty="0"/>
              <a:t> </a:t>
            </a:r>
            <a:r>
              <a:rPr lang="en-US" dirty="0" err="1"/>
              <a:t>dari</a:t>
            </a:r>
            <a:r>
              <a:rPr lang="en-US" dirty="0"/>
              <a:t> </a:t>
            </a:r>
            <a:r>
              <a:rPr lang="en-US" dirty="0" err="1"/>
              <a:t>komputer</a:t>
            </a:r>
            <a:r>
              <a:rPr lang="en-US" dirty="0"/>
              <a:t> </a:t>
            </a:r>
            <a:r>
              <a:rPr lang="en-US" dirty="0" err="1"/>
              <a:t>pengguna</a:t>
            </a:r>
            <a:r>
              <a:rPr lang="en-US" dirty="0"/>
              <a:t> </a:t>
            </a:r>
          </a:p>
          <a:p>
            <a:endParaRPr lang="en-US" dirty="0"/>
          </a:p>
        </p:txBody>
      </p:sp>
    </p:spTree>
    <p:extLst>
      <p:ext uri="{BB962C8B-B14F-4D97-AF65-F5344CB8AC3E}">
        <p14:creationId xmlns:p14="http://schemas.microsoft.com/office/powerpoint/2010/main" val="110503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20000" y="1722593"/>
            <a:ext cx="10233800" cy="4351338"/>
          </a:xfrm>
        </p:spPr>
        <p:txBody>
          <a:bodyPr>
            <a:noAutofit/>
          </a:bodyPr>
          <a:lstStyle/>
          <a:p>
            <a:pPr>
              <a:buNone/>
            </a:pPr>
            <a:r>
              <a:rPr lang="en-US" sz="2400" dirty="0">
                <a:latin typeface="Arial" charset="0"/>
              </a:rPr>
              <a:t>Layer 4/5</a:t>
            </a:r>
          </a:p>
          <a:p>
            <a:r>
              <a:rPr lang="en-US" sz="2400" dirty="0" err="1">
                <a:latin typeface="Arial" charset="0"/>
              </a:rPr>
              <a:t>Pengamanan</a:t>
            </a:r>
            <a:r>
              <a:rPr lang="en-US" sz="2400" dirty="0">
                <a:latin typeface="Arial" charset="0"/>
              </a:rPr>
              <a:t> </a:t>
            </a:r>
            <a:r>
              <a:rPr lang="en-US" sz="2400" dirty="0" err="1">
                <a:latin typeface="Arial" charset="0"/>
              </a:rPr>
              <a:t>lebih</a:t>
            </a:r>
            <a:r>
              <a:rPr lang="en-US" sz="2400" dirty="0">
                <a:latin typeface="Arial" charset="0"/>
              </a:rPr>
              <a:t> </a:t>
            </a:r>
            <a:r>
              <a:rPr lang="en-US" sz="2400" dirty="0" err="1">
                <a:latin typeface="Arial" charset="0"/>
              </a:rPr>
              <a:t>difokuskan</a:t>
            </a:r>
            <a:r>
              <a:rPr lang="en-US" sz="2400" dirty="0">
                <a:latin typeface="Arial" charset="0"/>
              </a:rPr>
              <a:t> </a:t>
            </a:r>
            <a:r>
              <a:rPr lang="en-US" sz="2400" dirty="0" err="1">
                <a:latin typeface="Arial" charset="0"/>
              </a:rPr>
              <a:t>dalam</a:t>
            </a:r>
            <a:r>
              <a:rPr lang="en-US" sz="2400" dirty="0">
                <a:latin typeface="Arial" charset="0"/>
              </a:rPr>
              <a:t> </a:t>
            </a:r>
            <a:r>
              <a:rPr lang="en-US" sz="2400" dirty="0" err="1">
                <a:latin typeface="Arial" charset="0"/>
              </a:rPr>
              <a:t>mengamankan</a:t>
            </a:r>
            <a:r>
              <a:rPr lang="en-US" sz="2400" dirty="0">
                <a:latin typeface="Arial" charset="0"/>
              </a:rPr>
              <a:t> data yang </a:t>
            </a:r>
            <a:r>
              <a:rPr lang="en-US" sz="2400" dirty="0" err="1">
                <a:latin typeface="Arial" charset="0"/>
              </a:rPr>
              <a:t>dikirim</a:t>
            </a:r>
            <a:endParaRPr lang="en-US" sz="2400" dirty="0">
              <a:latin typeface="Arial" charset="0"/>
            </a:endParaRPr>
          </a:p>
          <a:p>
            <a:pPr>
              <a:buNone/>
            </a:pPr>
            <a:r>
              <a:rPr lang="en-US" sz="2400" dirty="0">
                <a:latin typeface="Arial" charset="0"/>
              </a:rPr>
              <a:t>	</a:t>
            </a:r>
            <a:r>
              <a:rPr lang="en-US" sz="2400" dirty="0" err="1">
                <a:latin typeface="Arial" charset="0"/>
              </a:rPr>
              <a:t>Misalnya</a:t>
            </a:r>
            <a:r>
              <a:rPr lang="en-US" sz="2400" dirty="0">
                <a:latin typeface="Arial" charset="0"/>
              </a:rPr>
              <a:t> </a:t>
            </a:r>
            <a:r>
              <a:rPr lang="en-US" sz="2400" dirty="0" err="1">
                <a:latin typeface="Arial" charset="0"/>
              </a:rPr>
              <a:t>dengan</a:t>
            </a:r>
            <a:r>
              <a:rPr lang="en-US" sz="2400" dirty="0">
                <a:latin typeface="Arial" charset="0"/>
              </a:rPr>
              <a:t> VPN (Virtual Private Network)</a:t>
            </a:r>
          </a:p>
          <a:p>
            <a:pPr>
              <a:buNone/>
            </a:pPr>
            <a:endParaRPr lang="en-US" sz="2400" dirty="0">
              <a:latin typeface="Arial" charset="0"/>
            </a:endParaRPr>
          </a:p>
          <a:p>
            <a:pPr>
              <a:buNone/>
            </a:pPr>
            <a:r>
              <a:rPr lang="en-US" sz="2400" dirty="0">
                <a:latin typeface="Arial" charset="0"/>
              </a:rPr>
              <a:t>Layer 7</a:t>
            </a:r>
          </a:p>
          <a:p>
            <a:pPr>
              <a:buNone/>
            </a:pPr>
            <a:r>
              <a:rPr lang="en-US" sz="2400" dirty="0" err="1">
                <a:latin typeface="Arial" charset="0"/>
              </a:rPr>
              <a:t>Metode</a:t>
            </a:r>
            <a:r>
              <a:rPr lang="en-US" sz="2400" dirty="0">
                <a:latin typeface="Arial" charset="0"/>
              </a:rPr>
              <a:t> yang </a:t>
            </a:r>
            <a:r>
              <a:rPr lang="en-US" sz="2400" dirty="0" err="1">
                <a:latin typeface="Arial" charset="0"/>
              </a:rPr>
              <a:t>digunakan</a:t>
            </a:r>
            <a:endParaRPr lang="en-US" sz="2400" dirty="0">
              <a:latin typeface="Arial" charset="0"/>
            </a:endParaRPr>
          </a:p>
          <a:p>
            <a:r>
              <a:rPr lang="en-US" sz="2400" dirty="0">
                <a:latin typeface="Arial" charset="0"/>
              </a:rPr>
              <a:t>SSL (Secure Socket Layer)</a:t>
            </a:r>
          </a:p>
          <a:p>
            <a:pPr>
              <a:buNone/>
            </a:pPr>
            <a:r>
              <a:rPr lang="en-US" sz="2400" dirty="0">
                <a:latin typeface="Arial" charset="0"/>
              </a:rPr>
              <a:t>	</a:t>
            </a:r>
            <a:r>
              <a:rPr lang="en-US" sz="2400" dirty="0" err="1">
                <a:latin typeface="Arial" charset="0"/>
              </a:rPr>
              <a:t>Misalnya</a:t>
            </a:r>
            <a:r>
              <a:rPr lang="en-US" sz="2400" dirty="0">
                <a:latin typeface="Arial" charset="0"/>
              </a:rPr>
              <a:t> </a:t>
            </a:r>
          </a:p>
          <a:p>
            <a:pPr lvl="1">
              <a:buClr>
                <a:srgbClr val="FF9900"/>
              </a:buClr>
              <a:buFont typeface="Wingdings" pitchFamily="2" charset="2"/>
              <a:buChar char="§"/>
            </a:pPr>
            <a:r>
              <a:rPr lang="en-US" dirty="0" err="1">
                <a:latin typeface="Arial" charset="0"/>
              </a:rPr>
              <a:t>mengakses</a:t>
            </a:r>
            <a:r>
              <a:rPr lang="en-US" dirty="0">
                <a:latin typeface="Arial" charset="0"/>
              </a:rPr>
              <a:t> </a:t>
            </a:r>
            <a:r>
              <a:rPr lang="en-US" dirty="0" err="1">
                <a:latin typeface="Arial" charset="0"/>
              </a:rPr>
              <a:t>url</a:t>
            </a:r>
            <a:r>
              <a:rPr lang="en-US" dirty="0">
                <a:latin typeface="Arial" charset="0"/>
              </a:rPr>
              <a:t> web: http</a:t>
            </a:r>
            <a:r>
              <a:rPr lang="en-US" dirty="0">
                <a:solidFill>
                  <a:srgbClr val="FF0000"/>
                </a:solidFill>
                <a:latin typeface="Arial" charset="0"/>
              </a:rPr>
              <a:t>s</a:t>
            </a:r>
            <a:r>
              <a:rPr lang="en-US" dirty="0">
                <a:latin typeface="Arial" charset="0"/>
              </a:rPr>
              <a:t>://domain.com</a:t>
            </a:r>
          </a:p>
          <a:p>
            <a:pPr lvl="1">
              <a:buClr>
                <a:srgbClr val="FF9900"/>
              </a:buClr>
              <a:buFont typeface="Wingdings" pitchFamily="2" charset="2"/>
              <a:buChar char="§"/>
            </a:pPr>
            <a:r>
              <a:rPr lang="en-US" dirty="0" err="1">
                <a:latin typeface="Arial" charset="0"/>
              </a:rPr>
              <a:t>mengakses</a:t>
            </a:r>
            <a:r>
              <a:rPr lang="en-US" dirty="0">
                <a:latin typeface="Arial" charset="0"/>
              </a:rPr>
              <a:t> </a:t>
            </a:r>
            <a:r>
              <a:rPr lang="en-US" dirty="0" err="1">
                <a:latin typeface="Arial" charset="0"/>
              </a:rPr>
              <a:t>komputer</a:t>
            </a:r>
            <a:r>
              <a:rPr lang="en-US" dirty="0">
                <a:latin typeface="Arial" charset="0"/>
              </a:rPr>
              <a:t> remote </a:t>
            </a:r>
            <a:r>
              <a:rPr lang="en-US" dirty="0" err="1">
                <a:latin typeface="Arial" charset="0"/>
              </a:rPr>
              <a:t>dengan</a:t>
            </a:r>
            <a:r>
              <a:rPr lang="en-US" dirty="0">
                <a:latin typeface="Arial" charset="0"/>
              </a:rPr>
              <a:t> </a:t>
            </a:r>
            <a:r>
              <a:rPr lang="en-US" dirty="0" err="1">
                <a:latin typeface="Arial" charset="0"/>
              </a:rPr>
              <a:t>ssh</a:t>
            </a:r>
            <a:r>
              <a:rPr lang="en-US" dirty="0">
                <a:latin typeface="Arial" charset="0"/>
              </a:rPr>
              <a:t> (secure shell) </a:t>
            </a:r>
            <a:r>
              <a:rPr lang="en-US" dirty="0" err="1">
                <a:latin typeface="Arial" charset="0"/>
              </a:rPr>
              <a:t>dan</a:t>
            </a:r>
            <a:r>
              <a:rPr lang="en-US" dirty="0">
                <a:latin typeface="Arial" charset="0"/>
              </a:rPr>
              <a:t> </a:t>
            </a:r>
            <a:r>
              <a:rPr lang="en-US" dirty="0" err="1">
                <a:latin typeface="Arial" charset="0"/>
              </a:rPr>
              <a:t>scp</a:t>
            </a:r>
            <a:r>
              <a:rPr lang="en-US" dirty="0">
                <a:latin typeface="Arial" charset="0"/>
              </a:rPr>
              <a:t> (secure copy)</a:t>
            </a:r>
          </a:p>
          <a:p>
            <a:endParaRPr lang="en-US" sz="2400" dirty="0"/>
          </a:p>
        </p:txBody>
      </p:sp>
    </p:spTree>
    <p:extLst>
      <p:ext uri="{BB962C8B-B14F-4D97-AF65-F5344CB8AC3E}">
        <p14:creationId xmlns:p14="http://schemas.microsoft.com/office/powerpoint/2010/main" val="746563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a:t>
            </a:r>
            <a:r>
              <a:rPr lang="en-US" dirty="0" smtClean="0"/>
              <a:t> Malware</a:t>
            </a:r>
            <a:endParaRPr lang="en-US" dirty="0"/>
          </a:p>
        </p:txBody>
      </p:sp>
      <p:sp>
        <p:nvSpPr>
          <p:cNvPr id="3" name="Content Placeholder 2"/>
          <p:cNvSpPr>
            <a:spLocks noGrp="1"/>
          </p:cNvSpPr>
          <p:nvPr>
            <p:ph idx="1"/>
          </p:nvPr>
        </p:nvSpPr>
        <p:spPr/>
        <p:txBody>
          <a:bodyPr/>
          <a:lstStyle/>
          <a:p>
            <a:r>
              <a:rPr lang="en-US" dirty="0"/>
              <a:t>Virus </a:t>
            </a:r>
          </a:p>
          <a:p>
            <a:r>
              <a:rPr lang="en-US" dirty="0" smtClean="0"/>
              <a:t>Worm </a:t>
            </a:r>
            <a:endParaRPr lang="en-US" dirty="0"/>
          </a:p>
          <a:p>
            <a:r>
              <a:rPr lang="en-US" dirty="0" smtClean="0"/>
              <a:t>Spyware </a:t>
            </a:r>
            <a:endParaRPr lang="en-US" dirty="0"/>
          </a:p>
          <a:p>
            <a:r>
              <a:rPr lang="en-US" dirty="0" err="1" smtClean="0"/>
              <a:t>Keyloggers</a:t>
            </a:r>
            <a:r>
              <a:rPr lang="en-US" dirty="0" smtClean="0"/>
              <a:t> </a:t>
            </a:r>
            <a:endParaRPr lang="en-US" dirty="0"/>
          </a:p>
          <a:p>
            <a:r>
              <a:rPr lang="en-US" dirty="0" smtClean="0"/>
              <a:t>Rootkits </a:t>
            </a:r>
            <a:endParaRPr lang="en-US" dirty="0"/>
          </a:p>
          <a:p>
            <a:r>
              <a:rPr lang="en-US" dirty="0" smtClean="0"/>
              <a:t>Mobile </a:t>
            </a:r>
            <a:r>
              <a:rPr lang="en-US" dirty="0"/>
              <a:t>malware </a:t>
            </a:r>
          </a:p>
          <a:p>
            <a:endParaRPr lang="en-US" dirty="0"/>
          </a:p>
        </p:txBody>
      </p:sp>
    </p:spTree>
    <p:extLst>
      <p:ext uri="{BB962C8B-B14F-4D97-AF65-F5344CB8AC3E}">
        <p14:creationId xmlns:p14="http://schemas.microsoft.com/office/powerpoint/2010/main" val="338507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038" y="211831"/>
            <a:ext cx="9478851" cy="640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625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1" y="19398"/>
            <a:ext cx="9672034" cy="683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530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87" y="93702"/>
            <a:ext cx="9775065" cy="678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68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70" y="202294"/>
            <a:ext cx="11140226" cy="650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109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8" y="500190"/>
            <a:ext cx="10457644" cy="582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178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828" y="185147"/>
            <a:ext cx="9440277" cy="667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249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46" y="235585"/>
            <a:ext cx="10135674" cy="643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078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8" y="96487"/>
            <a:ext cx="10522038" cy="652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586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4" y="186322"/>
            <a:ext cx="10534918" cy="640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77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3" y="2438623"/>
            <a:ext cx="10515600" cy="1325563"/>
          </a:xfrm>
        </p:spPr>
        <p:txBody>
          <a:bodyPr>
            <a:noAutofit/>
          </a:bodyPr>
          <a:lstStyle/>
          <a:p>
            <a:pPr algn="ctr"/>
            <a:r>
              <a:rPr lang="en-GB" b="1" dirty="0" err="1" smtClean="0">
                <a:latin typeface="Courier New" panose="02070309020205020404" pitchFamily="49" charset="0"/>
                <a:cs typeface="Courier New" panose="02070309020205020404" pitchFamily="49" charset="0"/>
              </a:rPr>
              <a:t>Pengantar</a:t>
            </a:r>
            <a:r>
              <a:rPr lang="en-GB" b="1" dirty="0" smtClean="0">
                <a:latin typeface="Courier New" panose="02070309020205020404" pitchFamily="49" charset="0"/>
                <a:cs typeface="Courier New" panose="02070309020205020404" pitchFamily="49" charset="0"/>
              </a:rPr>
              <a:t> </a:t>
            </a:r>
            <a:br>
              <a:rPr lang="en-GB" b="1" dirty="0" smtClean="0">
                <a:latin typeface="Courier New" panose="02070309020205020404" pitchFamily="49" charset="0"/>
                <a:cs typeface="Courier New" panose="02070309020205020404" pitchFamily="49" charset="0"/>
              </a:rPr>
            </a:br>
            <a:r>
              <a:rPr lang="en-GB" b="1" dirty="0" err="1" smtClean="0">
                <a:latin typeface="Courier New" panose="02070309020205020404" pitchFamily="49" charset="0"/>
                <a:cs typeface="Courier New" panose="02070309020205020404" pitchFamily="49" charset="0"/>
              </a:rPr>
              <a:t>Keamanan</a:t>
            </a:r>
            <a:r>
              <a:rPr lang="en-GB" b="1" dirty="0" smtClean="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Jaringan</a:t>
            </a:r>
            <a:endParaRPr lang="en-US" b="1" dirty="0"/>
          </a:p>
        </p:txBody>
      </p:sp>
    </p:spTree>
    <p:extLst>
      <p:ext uri="{BB962C8B-B14F-4D97-AF65-F5344CB8AC3E}">
        <p14:creationId xmlns:p14="http://schemas.microsoft.com/office/powerpoint/2010/main" val="29323553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734" y="129756"/>
            <a:ext cx="9775065" cy="658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2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v-SE" b="1" u="sng" smtClean="0"/>
              <a:t>Password Attack</a:t>
            </a:r>
            <a:r>
              <a:rPr lang="sv-SE" smtClean="0"/>
              <a:t> </a:t>
            </a:r>
            <a:endParaRPr lang="en-US" smtClean="0"/>
          </a:p>
        </p:txBody>
      </p:sp>
      <p:sp>
        <p:nvSpPr>
          <p:cNvPr id="17411" name="Rectangle 3"/>
          <p:cNvSpPr>
            <a:spLocks noGrp="1" noChangeArrowheads="1"/>
          </p:cNvSpPr>
          <p:nvPr>
            <p:ph idx="1"/>
          </p:nvPr>
        </p:nvSpPr>
        <p:spPr/>
        <p:txBody>
          <a:bodyPr/>
          <a:lstStyle/>
          <a:p>
            <a:r>
              <a:rPr lang="sv-SE" smtClean="0"/>
              <a:t>Untuk menghindari serangan password maka sebaiknya user menggunakan password yang cukup baik. </a:t>
            </a:r>
            <a:endParaRPr lang="en-US" smtClean="0"/>
          </a:p>
        </p:txBody>
      </p:sp>
    </p:spTree>
    <p:extLst>
      <p:ext uri="{BB962C8B-B14F-4D97-AF65-F5344CB8AC3E}">
        <p14:creationId xmlns:p14="http://schemas.microsoft.com/office/powerpoint/2010/main" val="1347678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u="sng" smtClean="0"/>
              <a:t>Malicious Code</a:t>
            </a:r>
            <a:r>
              <a:rPr lang="en-US" smtClean="0"/>
              <a:t> </a:t>
            </a:r>
          </a:p>
        </p:txBody>
      </p:sp>
      <p:sp>
        <p:nvSpPr>
          <p:cNvPr id="18435" name="Rectangle 3"/>
          <p:cNvSpPr>
            <a:spLocks noGrp="1" noChangeArrowheads="1"/>
          </p:cNvSpPr>
          <p:nvPr>
            <p:ph idx="1"/>
          </p:nvPr>
        </p:nvSpPr>
        <p:spPr/>
        <p:txBody>
          <a:bodyPr rtlCol="0">
            <a:normAutofit fontScale="85000" lnSpcReduction="20000"/>
          </a:bodyPr>
          <a:lstStyle/>
          <a:p>
            <a:pPr marL="609600" indent="-609600" defTabSz="457207" fontAlgn="auto">
              <a:lnSpc>
                <a:spcPct val="90000"/>
              </a:lnSpc>
              <a:spcAft>
                <a:spcPts val="0"/>
              </a:spcAft>
              <a:buClr>
                <a:schemeClr val="bg2">
                  <a:lumMod val="40000"/>
                  <a:lumOff val="60000"/>
                </a:schemeClr>
              </a:buClr>
              <a:buFont typeface="Wingdings 3" charset="2"/>
              <a:buChar char=""/>
              <a:defRPr/>
            </a:pPr>
            <a:r>
              <a:rPr lang="en-US" smtClean="0">
                <a:latin typeface="Times New Roman" panose="02020603050405020304" pitchFamily="18" charset="0"/>
              </a:rPr>
              <a:t>Malicious code bisa berupa virus, trojan atau worm, biasanya berupa kode instruksi yang akan memberatkan sistem sehingga performansi sistem menurun. Cara mengantisipasinya bisa dilihat pada 6 contoh berikut :</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berikan kesadaran pada user tentang ancaman virus.</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gunakan program anti virus yang baik pada workstation, server dan gateway internet (jika punya).</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ajarkan dan latih user cara menggunakan program anti virus</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sebagai admin sebaiknya selalu mengupdate program anti-virus dan database virus</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Biasakan para user untuk TIDAK membuka file attachment email atau file apapun dari floppy sebelum 110 % yakin atau tidak attachment/file tsb “bersih”.</a:t>
            </a:r>
            <a:endParaRPr lang="fi-FI" smtClean="0">
              <a:latin typeface="Times New Roman" panose="02020603050405020304" pitchFamily="18" charset="0"/>
            </a:endParaRPr>
          </a:p>
          <a:p>
            <a:pPr marL="609600" indent="-609600" defTabSz="457207" fontAlgn="auto">
              <a:lnSpc>
                <a:spcPct val="90000"/>
              </a:lnSpc>
              <a:spcAft>
                <a:spcPts val="0"/>
              </a:spcAft>
              <a:buClr>
                <a:schemeClr val="bg2">
                  <a:lumMod val="40000"/>
                  <a:lumOff val="60000"/>
                </a:schemeClr>
              </a:buClr>
              <a:buFontTx/>
              <a:buAutoNum type="arabicPeriod"/>
              <a:defRPr/>
            </a:pPr>
            <a:r>
              <a:rPr lang="fi-FI" smtClean="0">
                <a:latin typeface="Times New Roman" panose="02020603050405020304" pitchFamily="18" charset="0"/>
              </a:rPr>
              <a:t>Pastikan kebijakan kemanan anda up to date.</a:t>
            </a:r>
            <a:endParaRPr lang="en-US" smtClean="0">
              <a:latin typeface="Times New Roman" panose="02020603050405020304" pitchFamily="18" charset="0"/>
            </a:endParaRPr>
          </a:p>
        </p:txBody>
      </p:sp>
    </p:spTree>
    <p:extLst>
      <p:ext uri="{BB962C8B-B14F-4D97-AF65-F5344CB8AC3E}">
        <p14:creationId xmlns:p14="http://schemas.microsoft.com/office/powerpoint/2010/main" val="3974694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i-FI" b="1" u="sng" smtClean="0"/>
              <a:t>Sniffer</a:t>
            </a:r>
            <a:endParaRPr lang="en-US" b="1" u="sng" smtClean="0"/>
          </a:p>
        </p:txBody>
      </p:sp>
      <p:sp>
        <p:nvSpPr>
          <p:cNvPr id="19459" name="Rectangle 3"/>
          <p:cNvSpPr>
            <a:spLocks noGrp="1" noChangeArrowheads="1"/>
          </p:cNvSpPr>
          <p:nvPr>
            <p:ph idx="1"/>
          </p:nvPr>
        </p:nvSpPr>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fi-FI" sz="2400" smtClean="0">
                <a:latin typeface="Times New Roman" panose="02020603050405020304" pitchFamily="18" charset="0"/>
              </a:rPr>
              <a:t>Sniffer adalah sebuah device penyadapan komunikasi jaringan komputer dengan memanfaatkan mode premicious pada ethernet. Karena jaringan komunikasi komputer terdiri dari data biner acak maka sniffer ini biasanya memiliki penganalisis protokol sehingga data biner acak dapat dipecahkan. Fungsi sniffer bagi pengelola bisa untuk pemeliharaan jaringan, bagi orang luar bisa untuk menjebol sistem.</a:t>
            </a:r>
          </a:p>
          <a:p>
            <a:pPr marL="342906" indent="-342906" defTabSz="457207" fontAlgn="auto">
              <a:spcAft>
                <a:spcPts val="0"/>
              </a:spcAft>
              <a:buClr>
                <a:schemeClr val="bg2">
                  <a:lumMod val="40000"/>
                  <a:lumOff val="60000"/>
                </a:schemeClr>
              </a:buClr>
              <a:buFont typeface="Wingdings 3" charset="2"/>
              <a:buChar char=""/>
              <a:defRPr/>
            </a:pPr>
            <a:r>
              <a:rPr lang="fi-FI" sz="2400" smtClean="0">
                <a:latin typeface="Times New Roman" panose="02020603050405020304" pitchFamily="18" charset="0"/>
              </a:rPr>
              <a:t>Cara paling mudah untuk mengantisipasi Sniffer adalah menggunakan aplikasi yang secure, misal : ssh, ssl, secureftp dan lain-lain</a:t>
            </a:r>
            <a:endParaRPr lang="en-US" sz="2400" smtClean="0">
              <a:latin typeface="Times New Roman" panose="02020603050405020304" pitchFamily="18" charset="0"/>
            </a:endParaRPr>
          </a:p>
        </p:txBody>
      </p:sp>
    </p:spTree>
    <p:extLst>
      <p:ext uri="{BB962C8B-B14F-4D97-AF65-F5344CB8AC3E}">
        <p14:creationId xmlns:p14="http://schemas.microsoft.com/office/powerpoint/2010/main" val="1512837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1" y="0"/>
            <a:ext cx="9969500" cy="1143000"/>
          </a:xfrm>
        </p:spPr>
        <p:txBody>
          <a:bodyPr/>
          <a:lstStyle/>
          <a:p>
            <a:r>
              <a:rPr lang="fi-FI" b="1" u="sng" smtClean="0"/>
              <a:t>Scanner</a:t>
            </a:r>
            <a:endParaRPr lang="en-US" b="1" u="sng" smtClean="0"/>
          </a:p>
        </p:txBody>
      </p:sp>
      <p:sp>
        <p:nvSpPr>
          <p:cNvPr id="20483" name="Rectangle 3"/>
          <p:cNvSpPr>
            <a:spLocks noGrp="1" noChangeArrowheads="1"/>
          </p:cNvSpPr>
          <p:nvPr>
            <p:ph idx="1"/>
          </p:nvPr>
        </p:nvSpPr>
        <p:spPr>
          <a:xfrm>
            <a:off x="304800" y="1143000"/>
            <a:ext cx="9848851" cy="5334000"/>
          </a:xfrm>
        </p:spPr>
        <p:txBody>
          <a:bodyPr/>
          <a:lstStyle/>
          <a:p>
            <a:pPr>
              <a:lnSpc>
                <a:spcPct val="80000"/>
              </a:lnSpc>
            </a:pPr>
            <a:r>
              <a:rPr lang="fi-FI" sz="2400" smtClean="0">
                <a:latin typeface="Times New Roman" pitchFamily="18" charset="0"/>
              </a:rPr>
              <a:t>Layanan jaringan (network service) yang berbeda berjalan pada port yang berbeda juga. </a:t>
            </a:r>
            <a:r>
              <a:rPr lang="sv-SE" sz="2400" smtClean="0">
                <a:latin typeface="Times New Roman" pitchFamily="18" charset="0"/>
              </a:rPr>
              <a:t>Tiap layanan jaringan berjalan pada alamat jaringan tertentu (mis. 167.205.48.130) dan mendengarkan (listening) pada satu atau lebih port (antara 0 hingga 65535). </a:t>
            </a:r>
          </a:p>
          <a:p>
            <a:pPr>
              <a:lnSpc>
                <a:spcPct val="80000"/>
              </a:lnSpc>
            </a:pPr>
            <a:r>
              <a:rPr lang="sv-SE" sz="2400" smtClean="0">
                <a:latin typeface="Times New Roman" pitchFamily="18" charset="0"/>
              </a:rPr>
              <a:t>Keduanya membentuk apa yang dinamakan socket  address yang mengidentifikasikan secara unik suatu layanan dalam jaringan. Port 0 hingga 1023 yang paling umum dipergunakan didefinisikan sebagai </a:t>
            </a:r>
            <a:r>
              <a:rPr lang="sv-SE" sz="2400" i="1" smtClean="0">
                <a:latin typeface="Times New Roman" pitchFamily="18" charset="0"/>
              </a:rPr>
              <a:t>well-known number</a:t>
            </a:r>
            <a:r>
              <a:rPr lang="sv-SE" sz="2400" smtClean="0">
                <a:latin typeface="Times New Roman" pitchFamily="18" charset="0"/>
              </a:rPr>
              <a:t> dalam konvensi UNIX dan dideskripsikan dalam RFC 1700.</a:t>
            </a:r>
          </a:p>
          <a:p>
            <a:pPr>
              <a:lnSpc>
                <a:spcPct val="80000"/>
              </a:lnSpc>
            </a:pPr>
            <a:r>
              <a:rPr lang="sv-SE" sz="2400" smtClean="0">
                <a:latin typeface="Times New Roman" pitchFamily="18" charset="0"/>
              </a:rPr>
              <a:t>Port Scanner merupakan program yang didesain untuk menemukan layanan (service) apa saja yang dijalankan pada host jaringan. Untuk mendapatkan akses ke host, cracker harus mengetahui titik-titik kelemahan yang ada. </a:t>
            </a:r>
            <a:endParaRPr lang="en-US" sz="2400" smtClean="0">
              <a:latin typeface="Times New Roman" pitchFamily="18" charset="0"/>
            </a:endParaRPr>
          </a:p>
        </p:txBody>
      </p:sp>
    </p:spTree>
    <p:extLst>
      <p:ext uri="{BB962C8B-B14F-4D97-AF65-F5344CB8AC3E}">
        <p14:creationId xmlns:p14="http://schemas.microsoft.com/office/powerpoint/2010/main" val="7677534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04800" y="609600"/>
            <a:ext cx="9848851" cy="4878388"/>
          </a:xfrm>
        </p:spPr>
        <p:txBody>
          <a:bodyPr/>
          <a:lstStyle/>
          <a:p>
            <a:pPr>
              <a:lnSpc>
                <a:spcPct val="80000"/>
              </a:lnSpc>
            </a:pPr>
            <a:r>
              <a:rPr lang="sv-SE" sz="2400" smtClean="0">
                <a:latin typeface="Times New Roman" pitchFamily="18" charset="0"/>
              </a:rPr>
              <a:t>apabila cracker sudah mengetahui bahwa host menjalankan proses ftp server, ia dapat menggunakan kelemahan-kelemahan yang ada pada ftp server untuk mendapatkan akses. Dari bagian ini kita dapat mengambil kesimpulan bahwa layanan yang tidak benar-benar diperlukan sebaiknya dihilangkan untuk memperkecil resiko keamanan yang mungkin terjadi.</a:t>
            </a:r>
          </a:p>
          <a:p>
            <a:pPr>
              <a:lnSpc>
                <a:spcPct val="80000"/>
              </a:lnSpc>
            </a:pPr>
            <a:r>
              <a:rPr lang="sv-SE" sz="2400" smtClean="0">
                <a:latin typeface="Times New Roman" pitchFamily="18" charset="0"/>
              </a:rPr>
              <a:t>Tool ini berguna untuk mencari informasi mengenai target sebanyak mungkin sebelum melakukan serangan yang sebenarnya. Dengan mengetahui kondisi dan konfigurasi jaringan, seseorang akan lebih mudah masuk dan merusak sistem.</a:t>
            </a:r>
            <a:r>
              <a:rPr lang="sv-SE" sz="2800" smtClean="0"/>
              <a:t> </a:t>
            </a:r>
          </a:p>
          <a:p>
            <a:pPr>
              <a:lnSpc>
                <a:spcPct val="80000"/>
              </a:lnSpc>
            </a:pPr>
            <a:r>
              <a:rPr lang="sv-SE" sz="2800" smtClean="0"/>
              <a:t>	</a:t>
            </a:r>
            <a:r>
              <a:rPr lang="sv-SE" sz="2400" smtClean="0">
                <a:latin typeface="Times New Roman" pitchFamily="18" charset="0"/>
              </a:rPr>
              <a:t>Contoh scanner : </a:t>
            </a:r>
            <a:r>
              <a:rPr lang="sv-SE" sz="2400" i="1" smtClean="0">
                <a:latin typeface="Times New Roman" pitchFamily="18" charset="0"/>
              </a:rPr>
              <a:t>Nmap, Netcat, NetScan Tools Pro 2000, SuperScan</a:t>
            </a:r>
            <a:endParaRPr lang="en-US" sz="2400" i="1" smtClean="0">
              <a:latin typeface="Times New Roman" pitchFamily="18" charset="0"/>
            </a:endParaRPr>
          </a:p>
        </p:txBody>
      </p:sp>
    </p:spTree>
    <p:extLst>
      <p:ext uri="{BB962C8B-B14F-4D97-AF65-F5344CB8AC3E}">
        <p14:creationId xmlns:p14="http://schemas.microsoft.com/office/powerpoint/2010/main" val="11955210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sv-SE" b="1" u="sng" smtClean="0"/>
              <a:t>Spoofing</a:t>
            </a:r>
            <a:endParaRPr lang="en-US" b="1" u="sng" smtClean="0"/>
          </a:p>
        </p:txBody>
      </p:sp>
      <p:sp>
        <p:nvSpPr>
          <p:cNvPr id="22531" name="Rectangle 3"/>
          <p:cNvSpPr>
            <a:spLocks noGrp="1" noChangeArrowheads="1"/>
          </p:cNvSpPr>
          <p:nvPr>
            <p:ph idx="1"/>
          </p:nvPr>
        </p:nvSpPr>
        <p:spPr/>
        <p:txBody>
          <a:bodyPr/>
          <a:lstStyle/>
          <a:p>
            <a:r>
              <a:rPr lang="sv-SE" sz="2400" smtClean="0">
                <a:latin typeface="Times New Roman" pitchFamily="18" charset="0"/>
              </a:rPr>
              <a:t>Spoofing (penyamaran) biasa dilakukan oleh pihak yang tidak bertanggungjawab untuk menggunakan fasilitas dan resource sistem. Spoofing adalah teknik melakukan penyamaran sehingga terdeteksi sebagai identitas yang bukan sebenarnya, misal : menyamar sebagai IP tertentu, nama komputer bahkan e-mail address tertentu. Antisipasinya dapat dilakukan dengan menggunakan aplikasi firewall.</a:t>
            </a:r>
            <a:endParaRPr lang="en-US" sz="2400" smtClean="0">
              <a:latin typeface="Times New Roman" pitchFamily="18" charset="0"/>
            </a:endParaRPr>
          </a:p>
        </p:txBody>
      </p:sp>
    </p:spTree>
    <p:extLst>
      <p:ext uri="{BB962C8B-B14F-4D97-AF65-F5344CB8AC3E}">
        <p14:creationId xmlns:p14="http://schemas.microsoft.com/office/powerpoint/2010/main" val="2055709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sv-SE" b="1" u="sng" smtClean="0"/>
              <a:t>Denial of Service</a:t>
            </a:r>
            <a:endParaRPr lang="en-US" b="1" u="sng" smtClean="0"/>
          </a:p>
        </p:txBody>
      </p:sp>
      <p:sp>
        <p:nvSpPr>
          <p:cNvPr id="23555" name="Rectangle 3"/>
          <p:cNvSpPr>
            <a:spLocks noGrp="1" noChangeArrowheads="1"/>
          </p:cNvSpPr>
          <p:nvPr>
            <p:ph idx="1"/>
          </p:nvPr>
        </p:nvSpPr>
        <p:spPr/>
        <p:txBody>
          <a:bodyPr/>
          <a:lstStyle/>
          <a:p>
            <a:r>
              <a:rPr lang="sv-SE" sz="2400" smtClean="0">
                <a:latin typeface="Times New Roman" pitchFamily="18" charset="0"/>
              </a:rPr>
              <a:t>Denial of Service (DoS) merupakan serangan dimana suatu pihak mengekploitasi aspek dari suite Internet Protocol untuk menghalangi akses pihak yang berhak atas informasi atau sistem yang diserang.  Hole yang memungkinkan DoS berada dalam kategori C, yang berada dalam prioritas rendah. Serangan ini  biasanya didasarkan pada sistem operasi yang dipergunakan. Artinya, hole ini berada di dalam bagian  jaringan dari sistem operasi itu sendiri. </a:t>
            </a:r>
            <a:endParaRPr lang="en-US" sz="2400" smtClean="0">
              <a:latin typeface="Times New Roman" pitchFamily="18" charset="0"/>
            </a:endParaRPr>
          </a:p>
        </p:txBody>
      </p:sp>
    </p:spTree>
    <p:extLst>
      <p:ext uri="{BB962C8B-B14F-4D97-AF65-F5344CB8AC3E}">
        <p14:creationId xmlns:p14="http://schemas.microsoft.com/office/powerpoint/2010/main" val="25827513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id-ID" smtClean="0"/>
          </a:p>
        </p:txBody>
      </p:sp>
      <p:sp>
        <p:nvSpPr>
          <p:cNvPr id="24579"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sv-SE" sz="2400" smtClean="0">
                <a:latin typeface="Times New Roman" panose="02020603050405020304" pitchFamily="18" charset="0"/>
              </a:rPr>
              <a:t>Ketika hole macam ini muncul, hole ini harus diperbaiki oleh  pemilik software tersebut atau di-patch oleh vendor yang mengeluarkan sistem operasi tersebut. Contoh dari serangan ini adalah TCP SYN dimana permintaan koneksi jaringan dikirimkan ke server dalam jumlah yang sangat besar. Akibatnya server dibanjiri permintaan koneksi dan menjadi lambat atau bahkan tidak dapat dicapai sama sekali. Hole ini terdapat nyaris di semua sistem operasi yang menjalankan TCP/IP  untuk berkomunikasi di internet. Hal ini tampaknya menjadi masalah yang terdapat di dalam desain suite  TCP/IP, dan merupakan sesuatu yang tidak mudah diselesaikan.</a:t>
            </a:r>
            <a:endParaRPr lang="en-US" sz="2400" smtClean="0">
              <a:latin typeface="Times New Roman" panose="02020603050405020304" pitchFamily="18" charset="0"/>
            </a:endParaRPr>
          </a:p>
        </p:txBody>
      </p:sp>
    </p:spTree>
    <p:extLst>
      <p:ext uri="{BB962C8B-B14F-4D97-AF65-F5344CB8AC3E}">
        <p14:creationId xmlns:p14="http://schemas.microsoft.com/office/powerpoint/2010/main" val="530708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id-ID" smtClean="0"/>
          </a:p>
        </p:txBody>
      </p:sp>
      <p:sp>
        <p:nvSpPr>
          <p:cNvPr id="25603" name="Rectangle 3"/>
          <p:cNvSpPr>
            <a:spLocks noGrp="1" noChangeArrowheads="1"/>
          </p:cNvSpPr>
          <p:nvPr>
            <p:ph idx="1"/>
          </p:nvPr>
        </p:nvSpPr>
        <p:spPr/>
        <p:txBody>
          <a:bodyPr/>
          <a:lstStyle/>
          <a:p>
            <a:pPr>
              <a:lnSpc>
                <a:spcPct val="90000"/>
              </a:lnSpc>
            </a:pPr>
            <a:r>
              <a:rPr lang="sv-SE" sz="2400" smtClean="0">
                <a:latin typeface="Times New Roman" pitchFamily="18" charset="0"/>
              </a:rPr>
              <a:t>Dalam serangan DoS, sesorang dapat melakukan sesuatu yang mengganggu kinerja dan operasi jaringan atau server. Akibat dari serangan ini adalah lambatnya server atau jaringan dalam merespons, atau bahkan bisa menyebabkan crash. Serangan DoS mengganggu user yang sah untuk mendapatkan layanan yang sah, namun tidak memungkinkan cracker masuk ke dalam sistem jaringan yang ada. Namun, serangan semacam ini terhadap server yang menangani kegiatan e-commerce akan dapat</a:t>
            </a:r>
            <a:r>
              <a:rPr lang="sv-SE" sz="2400" smtClean="0"/>
              <a:t> </a:t>
            </a:r>
            <a:r>
              <a:rPr lang="sv-SE" sz="2400" smtClean="0">
                <a:latin typeface="Times New Roman" pitchFamily="18" charset="0"/>
              </a:rPr>
              <a:t>berakibat kerugian dalam bentuk  finansial.</a:t>
            </a:r>
            <a:endParaRPr lang="en-US" sz="2400" smtClean="0">
              <a:latin typeface="Times New Roman" pitchFamily="18" charset="0"/>
            </a:endParaRPr>
          </a:p>
        </p:txBody>
      </p:sp>
    </p:spTree>
    <p:extLst>
      <p:ext uri="{BB962C8B-B14F-4D97-AF65-F5344CB8AC3E}">
        <p14:creationId xmlns:p14="http://schemas.microsoft.com/office/powerpoint/2010/main" val="116791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a:r>
            <a:r>
              <a:rPr lang="en-GB" dirty="0" smtClean="0"/>
              <a:t>eality</a:t>
            </a:r>
            <a:endParaRPr lang="id-ID" dirty="0"/>
          </a:p>
        </p:txBody>
      </p:sp>
      <p:grpSp>
        <p:nvGrpSpPr>
          <p:cNvPr id="3" name="Group 2"/>
          <p:cNvGrpSpPr/>
          <p:nvPr/>
        </p:nvGrpSpPr>
        <p:grpSpPr>
          <a:xfrm>
            <a:off x="865912" y="1455313"/>
            <a:ext cx="10487888" cy="4893972"/>
            <a:chOff x="865912" y="1455313"/>
            <a:chExt cx="10487888" cy="4893972"/>
          </a:xfrm>
        </p:grpSpPr>
        <p:pic>
          <p:nvPicPr>
            <p:cNvPr id="4" name="Picture 3"/>
            <p:cNvPicPr>
              <a:picLocks noChangeAspect="1"/>
            </p:cNvPicPr>
            <p:nvPr/>
          </p:nvPicPr>
          <p:blipFill>
            <a:blip r:embed="rId2"/>
            <a:stretch>
              <a:fillRect/>
            </a:stretch>
          </p:blipFill>
          <p:spPr>
            <a:xfrm>
              <a:off x="865912" y="1455313"/>
              <a:ext cx="4458964" cy="2419911"/>
            </a:xfrm>
            <a:prstGeom prst="rect">
              <a:avLst/>
            </a:prstGeom>
          </p:spPr>
        </p:pic>
        <p:pic>
          <p:nvPicPr>
            <p:cNvPr id="6" name="Picture 5"/>
            <p:cNvPicPr>
              <a:picLocks noChangeAspect="1"/>
            </p:cNvPicPr>
            <p:nvPr/>
          </p:nvPicPr>
          <p:blipFill>
            <a:blip r:embed="rId3"/>
            <a:stretch>
              <a:fillRect/>
            </a:stretch>
          </p:blipFill>
          <p:spPr>
            <a:xfrm>
              <a:off x="865912" y="3875224"/>
              <a:ext cx="4458964" cy="2474061"/>
            </a:xfrm>
            <a:prstGeom prst="rect">
              <a:avLst/>
            </a:prstGeom>
          </p:spPr>
        </p:pic>
        <p:pic>
          <p:nvPicPr>
            <p:cNvPr id="7" name="Picture 6"/>
            <p:cNvPicPr>
              <a:picLocks noChangeAspect="1"/>
            </p:cNvPicPr>
            <p:nvPr/>
          </p:nvPicPr>
          <p:blipFill>
            <a:blip r:embed="rId4"/>
            <a:stretch>
              <a:fillRect/>
            </a:stretch>
          </p:blipFill>
          <p:spPr>
            <a:xfrm>
              <a:off x="5324876" y="1455313"/>
              <a:ext cx="6028924" cy="4893972"/>
            </a:xfrm>
            <a:prstGeom prst="rect">
              <a:avLst/>
            </a:prstGeom>
          </p:spPr>
        </p:pic>
      </p:grpSp>
    </p:spTree>
    <p:extLst>
      <p:ext uri="{BB962C8B-B14F-4D97-AF65-F5344CB8AC3E}">
        <p14:creationId xmlns:p14="http://schemas.microsoft.com/office/powerpoint/2010/main" val="17628763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 Router</a:t>
            </a:r>
          </a:p>
        </p:txBody>
      </p:sp>
      <p:sp>
        <p:nvSpPr>
          <p:cNvPr id="26627" name="Rectangle 3"/>
          <p:cNvSpPr>
            <a:spLocks noGrp="1" noChangeArrowheads="1"/>
          </p:cNvSpPr>
          <p:nvPr>
            <p:ph idx="1"/>
          </p:nvPr>
        </p:nvSpPr>
        <p:spPr/>
        <p:txBody>
          <a:bodyPr/>
          <a:lstStyle/>
          <a:p>
            <a:r>
              <a:rPr lang="en-US" smtClean="0"/>
              <a:t>Router adalah perangkat  yang  akan melewatkan  paket  IP  dari  suatu  jaringan  ke  jaringan yang  lain, menggunakan metode  addressing  dan  protocol  tertentu  untuk melewatkan  paket  data tersebut. </a:t>
            </a:r>
          </a:p>
        </p:txBody>
      </p:sp>
    </p:spTree>
    <p:extLst>
      <p:ext uri="{BB962C8B-B14F-4D97-AF65-F5344CB8AC3E}">
        <p14:creationId xmlns:p14="http://schemas.microsoft.com/office/powerpoint/2010/main" val="24912924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id-ID" smtClean="0"/>
          </a:p>
        </p:txBody>
      </p:sp>
      <p:sp>
        <p:nvSpPr>
          <p:cNvPr id="27651"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t>Router memiliki  kemampuan melewatkan paket  IP dari  satu  jaringan  ke  jaringan  lain yang  mungkin  memiliki  banyak  jalur  diantara  keduanya.  Router-router  yang  saling  terhubung  dalam jaringan  internet  turut  serta dalam  sebuah algoritma  routing  terdistribusi untuk menentukan  jalur terbaik  yang dilalui paket IP dari system ke system lain. Proses routing  dilakukan secara hop by hop.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t>IP tidak mengetahui jalur keseluruhan menuju tujuan setiap paket. IP routing hanya menyediakan IP address dari router berikutnya yang menurutnya lebih dekat ke host tujuan. </a:t>
            </a:r>
          </a:p>
        </p:txBody>
      </p:sp>
    </p:spTree>
    <p:extLst>
      <p:ext uri="{BB962C8B-B14F-4D97-AF65-F5344CB8AC3E}">
        <p14:creationId xmlns:p14="http://schemas.microsoft.com/office/powerpoint/2010/main" val="3037856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Fungsi : </a:t>
            </a:r>
          </a:p>
        </p:txBody>
      </p:sp>
      <p:sp>
        <p:nvSpPr>
          <p:cNvPr id="28675"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Membaca alamat logika /  ip address source &amp; destination untuk menentukan routing dari suatu LAN ke LAN lainnya.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Menyimpan routing table untuk menentukan rute terbaik antara LAN ke WAN.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Perangkat di layer 3 OSI Layer.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Bisa berupa “box” atau sebuah OS yang menjalankan sebuah daemon routing.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Interfaces Ethernet, Serial, ISDN BRI. </a:t>
            </a:r>
          </a:p>
        </p:txBody>
      </p:sp>
    </p:spTree>
    <p:extLst>
      <p:ext uri="{BB962C8B-B14F-4D97-AF65-F5344CB8AC3E}">
        <p14:creationId xmlns:p14="http://schemas.microsoft.com/office/powerpoint/2010/main" val="41800592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Gateway</a:t>
            </a:r>
          </a:p>
        </p:txBody>
      </p:sp>
      <p:sp>
        <p:nvSpPr>
          <p:cNvPr id="29699" name="Rectangle 3"/>
          <p:cNvSpPr>
            <a:spLocks noGrp="1" noChangeArrowheads="1"/>
          </p:cNvSpPr>
          <p:nvPr>
            <p:ph idx="1"/>
          </p:nvPr>
        </p:nvSpPr>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en-US" sz="2800" smtClean="0"/>
              <a:t>Pintu gerbang sebagai keluar-masuknya paket data dari local network menuju outer network.  Tujuannya  agar  client  pada  local  network  dapat  berkomunikasi  dengan  internet. </a:t>
            </a:r>
          </a:p>
          <a:p>
            <a:pPr marL="342906" indent="-342906" defTabSz="457207" fontAlgn="auto">
              <a:spcAft>
                <a:spcPts val="0"/>
              </a:spcAft>
              <a:buClr>
                <a:schemeClr val="bg2">
                  <a:lumMod val="40000"/>
                  <a:lumOff val="60000"/>
                </a:schemeClr>
              </a:buClr>
              <a:buFont typeface="Wingdings 3" charset="2"/>
              <a:buChar char=""/>
              <a:defRPr/>
            </a:pPr>
            <a:r>
              <a:rPr lang="en-US" sz="2800" smtClean="0"/>
              <a:t>Router  dapat  disetting menjadi  Gateway  dimana  ia  menjadi  penghubung  antara  jaringan local dengan jaringan luar. </a:t>
            </a:r>
          </a:p>
        </p:txBody>
      </p:sp>
    </p:spTree>
    <p:extLst>
      <p:ext uri="{BB962C8B-B14F-4D97-AF65-F5344CB8AC3E}">
        <p14:creationId xmlns:p14="http://schemas.microsoft.com/office/powerpoint/2010/main" val="13235362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92101" y="227014"/>
            <a:ext cx="9969500" cy="915987"/>
          </a:xfrm>
        </p:spPr>
        <p:txBody>
          <a:bodyPr/>
          <a:lstStyle/>
          <a:p>
            <a:r>
              <a:rPr lang="en-US" smtClean="0"/>
              <a:t>Proxy Server </a:t>
            </a:r>
          </a:p>
        </p:txBody>
      </p:sp>
      <p:sp>
        <p:nvSpPr>
          <p:cNvPr id="30723" name="Rectangle 3"/>
          <p:cNvSpPr>
            <a:spLocks noGrp="1" noChangeArrowheads="1"/>
          </p:cNvSpPr>
          <p:nvPr>
            <p:ph idx="1"/>
          </p:nvPr>
        </p:nvSpPr>
        <p:spPr>
          <a:xfrm>
            <a:off x="351367" y="1219200"/>
            <a:ext cx="9848851" cy="5181600"/>
          </a:xfrm>
        </p:spPr>
        <p:txBody>
          <a:bodyPr/>
          <a:lstStyle/>
          <a:p>
            <a:pPr>
              <a:lnSpc>
                <a:spcPct val="90000"/>
              </a:lnSpc>
            </a:pPr>
            <a:r>
              <a:rPr lang="en-US" sz="2400" smtClean="0"/>
              <a:t>Sebuah  fasilitas  untuk  menghubungkan  diri  ke  internet  secara  bersama-sama. Memenuhi permintaan user untuk  layanan  Internet  (http, FTP,Telnet) dan mengirimkannya sesuai dengan kebijakan. Bertindak  sebagai gateway menuju  layanan. Mewakili paket data dari  dalam  dan  dari  luar.  Menangani  semua  komunikasi  internet  –  ekternal.  Bertindak sebagai  gateway  antara  mesin  internal  dan  eksternal.  Proxy  server  mengevaluasi  dan mengontrol  permintaan  dari  client,  jika  sesuai  policy  dilewatkan  jika  tidak  di  deny/drop. Menggunakan metode NAT. Memeriksa isi paket. </a:t>
            </a:r>
          </a:p>
        </p:txBody>
      </p:sp>
    </p:spTree>
    <p:extLst>
      <p:ext uri="{BB962C8B-B14F-4D97-AF65-F5344CB8AC3E}">
        <p14:creationId xmlns:p14="http://schemas.microsoft.com/office/powerpoint/2010/main" val="89356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latin typeface="Arial Black" pitchFamily="34" charset="0"/>
              </a:rPr>
              <a:t>Firewall</a:t>
            </a:r>
          </a:p>
        </p:txBody>
      </p:sp>
      <p:sp>
        <p:nvSpPr>
          <p:cNvPr id="31747"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latin typeface="Times New Roman" panose="02020603050405020304" pitchFamily="18" charset="0"/>
              </a:rPr>
              <a:t>Firewall merupakan suatu cara atau mekanisme yang diterapkan baik terhadap hardware, software ataupun sistem  itu   sendiri   dengan   tujuan   untuk  melindungi,   baik   dengan  menyaring,  membatasi   atau   bahkan menolak suatu atau semua hubungan/kegiatan suatu segmen pada  jaringan pribadi  dengan  jaringan  luar yang bukan merupakan ruang lingkupnya. Segmen tersebut dapat merupakan sebuah workstation, server, router, atau local area network (LAN) anda</a:t>
            </a:r>
          </a:p>
        </p:txBody>
      </p:sp>
    </p:spTree>
    <p:extLst>
      <p:ext uri="{BB962C8B-B14F-4D97-AF65-F5344CB8AC3E}">
        <p14:creationId xmlns:p14="http://schemas.microsoft.com/office/powerpoint/2010/main" val="39830565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id-ID" smtClean="0"/>
          </a:p>
        </p:txBody>
      </p:sp>
      <p:pic>
        <p:nvPicPr>
          <p:cNvPr id="32771" name="Picture 4" descr="firew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286000"/>
            <a:ext cx="8331200" cy="3398838"/>
          </a:xfrm>
          <a:noFill/>
        </p:spPr>
      </p:pic>
      <p:sp>
        <p:nvSpPr>
          <p:cNvPr id="32772" name="Text Box 4"/>
          <p:cNvSpPr txBox="1">
            <a:spLocks noChangeArrowheads="1"/>
          </p:cNvSpPr>
          <p:nvPr/>
        </p:nvSpPr>
        <p:spPr bwMode="auto">
          <a:xfrm>
            <a:off x="406401" y="1408114"/>
            <a:ext cx="960543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FFFF00"/>
                </a:solidFill>
              </a:rPr>
              <a:t>pc (jaringan local) &lt;==&gt; firewall &lt;==&gt; internet (jaringan lain)</a:t>
            </a:r>
          </a:p>
        </p:txBody>
      </p:sp>
    </p:spTree>
    <p:extLst>
      <p:ext uri="{BB962C8B-B14F-4D97-AF65-F5344CB8AC3E}">
        <p14:creationId xmlns:p14="http://schemas.microsoft.com/office/powerpoint/2010/main" val="30906834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smtClean="0">
                <a:latin typeface="Times New Roman" pitchFamily="18" charset="0"/>
              </a:rPr>
              <a:t>Firewall secara umum di peruntukkan untuk melayani :</a:t>
            </a:r>
          </a:p>
        </p:txBody>
      </p:sp>
      <p:sp>
        <p:nvSpPr>
          <p:cNvPr id="33795"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latin typeface="Times New Roman" panose="02020603050405020304" pitchFamily="18" charset="0"/>
              </a:rPr>
              <a:t>Mesin/Komputer</a:t>
            </a:r>
          </a:p>
          <a:p>
            <a:pPr marL="342906" indent="-342906" defTabSz="457207" fontAlgn="auto">
              <a:lnSpc>
                <a:spcPct val="90000"/>
              </a:lnSpc>
              <a:spcAft>
                <a:spcPts val="0"/>
              </a:spcAft>
              <a:buClr>
                <a:schemeClr val="bg2">
                  <a:lumMod val="40000"/>
                  <a:lumOff val="60000"/>
                </a:schemeClr>
              </a:buClr>
              <a:buFontTx/>
              <a:buNone/>
              <a:defRPr/>
            </a:pPr>
            <a:r>
              <a:rPr lang="en-US" sz="2800" smtClean="0">
                <a:latin typeface="Times New Roman" panose="02020603050405020304" pitchFamily="18" charset="0"/>
              </a:rPr>
              <a:t>	Setiap mesin/komputer yang terhubung langsung ke jaringan luar atau internet dan menginginkan semua yang terdapat pada komputernya terlindungi.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latin typeface="Times New Roman" panose="02020603050405020304" pitchFamily="18" charset="0"/>
              </a:rPr>
              <a:t>Jaringan </a:t>
            </a:r>
          </a:p>
          <a:p>
            <a:pPr marL="342906" indent="-342906" defTabSz="457207" fontAlgn="auto">
              <a:lnSpc>
                <a:spcPct val="90000"/>
              </a:lnSpc>
              <a:spcAft>
                <a:spcPts val="0"/>
              </a:spcAft>
              <a:buClr>
                <a:schemeClr val="bg2">
                  <a:lumMod val="40000"/>
                  <a:lumOff val="60000"/>
                </a:schemeClr>
              </a:buClr>
              <a:buFontTx/>
              <a:buNone/>
              <a:defRPr/>
            </a:pPr>
            <a:r>
              <a:rPr lang="en-US" sz="2800" smtClean="0">
                <a:latin typeface="Times New Roman" panose="02020603050405020304" pitchFamily="18" charset="0"/>
              </a:rPr>
              <a:t>	Jaringan komputer yang terdiri lebih dari satu buah komputer dan berbagai jenis topologi jaringan yang digunakan, baik yang di miliki oleh perusahaan, organisasi dsb.</a:t>
            </a:r>
          </a:p>
        </p:txBody>
      </p:sp>
    </p:spTree>
    <p:extLst>
      <p:ext uri="{BB962C8B-B14F-4D97-AF65-F5344CB8AC3E}">
        <p14:creationId xmlns:p14="http://schemas.microsoft.com/office/powerpoint/2010/main" val="3939907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0" y="609600"/>
            <a:ext cx="10972800" cy="914400"/>
          </a:xfrm>
        </p:spPr>
        <p:txBody>
          <a:bodyPr/>
          <a:lstStyle/>
          <a:p>
            <a:r>
              <a:rPr lang="en-US" smtClean="0"/>
              <a:t>Karakteristik sebuah firewall</a:t>
            </a:r>
          </a:p>
        </p:txBody>
      </p:sp>
      <p:sp>
        <p:nvSpPr>
          <p:cNvPr id="34819" name="Rectangle 3"/>
          <p:cNvSpPr>
            <a:spLocks noGrp="1" noChangeArrowheads="1"/>
          </p:cNvSpPr>
          <p:nvPr>
            <p:ph idx="1"/>
          </p:nvPr>
        </p:nvSpPr>
        <p:spPr>
          <a:xfrm>
            <a:off x="351367" y="1598614"/>
            <a:ext cx="9848851" cy="5030787"/>
          </a:xfrm>
        </p:spPr>
        <p:txBody>
          <a:bodyPr/>
          <a:lstStyle/>
          <a:p>
            <a:pPr marL="381000" indent="-381000">
              <a:lnSpc>
                <a:spcPct val="80000"/>
              </a:lnSpc>
              <a:buFontTx/>
              <a:buAutoNum type="arabicPeriod"/>
            </a:pPr>
            <a:r>
              <a:rPr lang="en-US" sz="2400" smtClean="0">
                <a:latin typeface="Times New Roman" pitchFamily="18" charset="0"/>
              </a:rPr>
              <a:t>Seluruh hubungan/kegiatan dari  dalam ke   luar   ,  harus  melewati   firewall.  Hal   ini  dapat  dilakukan dengan   cara  memblok/membatasi  baik   secara   fisik   semua   akses   terhadap   jaringan  Lokal,   kecuali melewati firewall. Banyak sekali bentuk jaringan yang memungkinkan agar konfigurasi ini terwujud.</a:t>
            </a:r>
          </a:p>
          <a:p>
            <a:pPr marL="381000" indent="-381000">
              <a:lnSpc>
                <a:spcPct val="80000"/>
              </a:lnSpc>
              <a:buFontTx/>
              <a:buAutoNum type="arabicPeriod"/>
            </a:pPr>
            <a:r>
              <a:rPr lang="en-US" sz="2400" smtClean="0">
                <a:latin typeface="Times New Roman" pitchFamily="18" charset="0"/>
              </a:rPr>
              <a:t>Hanya  Kegiatan   yang   terdaftar/dikenal   yang   dapat  melewati/melakukan   hubungan,   hal   ini   dapat dilakukan dengan mengatur policy pada konfigurasi keamanan lokal. Banyak sekali jenis firewall yang dapat dipilih sekaligus berbagai jenis policy yang ditawarkan.</a:t>
            </a:r>
          </a:p>
          <a:p>
            <a:pPr marL="381000" indent="-381000">
              <a:lnSpc>
                <a:spcPct val="80000"/>
              </a:lnSpc>
              <a:buFontTx/>
              <a:buAutoNum type="arabicPeriod"/>
            </a:pPr>
            <a:r>
              <a:rPr lang="en-US" sz="2400" smtClean="0">
                <a:latin typeface="Times New Roman" pitchFamily="18" charset="0"/>
              </a:rPr>
              <a:t>Firewall   itu   sendiri   haruslah   kebal   atau   relatif   kuat   terhadap   serangan/kelemahan.   hal   ini   berarti penggunaan sistem yang dapat dipercaya dan dengan system yang relatif aman.</a:t>
            </a:r>
          </a:p>
        </p:txBody>
      </p:sp>
    </p:spTree>
    <p:extLst>
      <p:ext uri="{BB962C8B-B14F-4D97-AF65-F5344CB8AC3E}">
        <p14:creationId xmlns:p14="http://schemas.microsoft.com/office/powerpoint/2010/main" val="41948002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smtClean="0"/>
              <a:t>Teknik yang digunakan oleh sebuah firewall</a:t>
            </a:r>
          </a:p>
        </p:txBody>
      </p:sp>
      <p:sp>
        <p:nvSpPr>
          <p:cNvPr id="35843" name="Rectangle 3"/>
          <p:cNvSpPr>
            <a:spLocks noGrp="1" noChangeArrowheads="1"/>
          </p:cNvSpPr>
          <p:nvPr>
            <p:ph idx="1"/>
          </p:nvPr>
        </p:nvSpPr>
        <p:spPr/>
        <p:txBody>
          <a:bodyPr/>
          <a:lstStyle/>
          <a:p>
            <a:pPr>
              <a:lnSpc>
                <a:spcPct val="90000"/>
              </a:lnSpc>
            </a:pPr>
            <a:r>
              <a:rPr lang="en-US" sz="2400" smtClean="0">
                <a:latin typeface="Times New Roman" pitchFamily="18" charset="0"/>
              </a:rPr>
              <a:t>Service control (kendali terhadap layanan) </a:t>
            </a:r>
          </a:p>
          <a:p>
            <a:pPr>
              <a:lnSpc>
                <a:spcPct val="90000"/>
              </a:lnSpc>
              <a:buFontTx/>
              <a:buNone/>
            </a:pPr>
            <a:r>
              <a:rPr lang="en-US" sz="2400" smtClean="0">
                <a:latin typeface="Times New Roman" pitchFamily="18" charset="0"/>
              </a:rPr>
              <a:t>    Berdasarkan   tipe-tipe   layanan  yang  digunakan   di    Internet   dan   boleh   diakses   baik   untuk   kedalam ataupun keluar firewall.  Biasanya firewall akan mencek no IP Address dan juga nomor port yang di gunakan baik pada protokol TCP dan UDP,  bahkan bisa dilengkapi software untuk proxy yang akan menerima   dan   enterjemahkan   setiap   permintaan   akan   suatu   layanan   sebelum mengijinkannya. Bahkan bisa jadi software pada server itu sendiri , seperti layanan untuk web ataupun untuk mail.</a:t>
            </a:r>
          </a:p>
        </p:txBody>
      </p:sp>
    </p:spTree>
    <p:extLst>
      <p:ext uri="{BB962C8B-B14F-4D97-AF65-F5344CB8AC3E}">
        <p14:creationId xmlns:p14="http://schemas.microsoft.com/office/powerpoint/2010/main" val="4058823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Keamanan</a:t>
            </a:r>
            <a:r>
              <a:rPr lang="en-GB" dirty="0" smtClean="0"/>
              <a:t> </a:t>
            </a:r>
            <a:r>
              <a:rPr lang="en-GB" dirty="0" err="1" smtClean="0"/>
              <a:t>Jaringan</a:t>
            </a:r>
            <a:endParaRPr lang="id-ID" dirty="0"/>
          </a:p>
        </p:txBody>
      </p:sp>
      <p:sp>
        <p:nvSpPr>
          <p:cNvPr id="3" name="Content Placeholder 2"/>
          <p:cNvSpPr>
            <a:spLocks noGrp="1"/>
          </p:cNvSpPr>
          <p:nvPr>
            <p:ph idx="1"/>
          </p:nvPr>
        </p:nvSpPr>
        <p:spPr/>
        <p:txBody>
          <a:bodyPr>
            <a:normAutofit fontScale="92500"/>
          </a:bodyPr>
          <a:lstStyle/>
          <a:p>
            <a:r>
              <a:rPr lang="en-GB" dirty="0" err="1" smtClean="0">
                <a:latin typeface="Arial" pitchFamily="34" charset="0"/>
                <a:cs typeface="Arial" pitchFamily="34" charset="0"/>
              </a:rPr>
              <a:t>Tidak</a:t>
            </a:r>
            <a:r>
              <a:rPr lang="en-GB" dirty="0" smtClean="0">
                <a:latin typeface="Arial" pitchFamily="34" charset="0"/>
                <a:cs typeface="Arial" pitchFamily="34" charset="0"/>
              </a:rPr>
              <a:t> </a:t>
            </a:r>
            <a:r>
              <a:rPr lang="en-GB" dirty="0" err="1" smtClean="0">
                <a:latin typeface="Arial" pitchFamily="34" charset="0"/>
                <a:cs typeface="Arial" pitchFamily="34" charset="0"/>
              </a:rPr>
              <a:t>ada</a:t>
            </a:r>
            <a:r>
              <a:rPr lang="en-GB" dirty="0" smtClean="0">
                <a:latin typeface="Arial" pitchFamily="34" charset="0"/>
                <a:cs typeface="Arial" pitchFamily="34" charset="0"/>
              </a:rPr>
              <a:t> </a:t>
            </a:r>
            <a:r>
              <a:rPr lang="en-GB" dirty="0" err="1" smtClean="0">
                <a:latin typeface="Arial" pitchFamily="34" charset="0"/>
                <a:cs typeface="Arial" pitchFamily="34" charset="0"/>
              </a:rPr>
              <a:t>jaringan</a:t>
            </a:r>
            <a:r>
              <a:rPr lang="en-GB" dirty="0" smtClean="0">
                <a:latin typeface="Arial" pitchFamily="34" charset="0"/>
                <a:cs typeface="Arial" pitchFamily="34" charset="0"/>
              </a:rPr>
              <a:t> </a:t>
            </a:r>
            <a:r>
              <a:rPr lang="en-GB" dirty="0" err="1" smtClean="0">
                <a:latin typeface="Arial" pitchFamily="34" charset="0"/>
                <a:cs typeface="Arial" pitchFamily="34" charset="0"/>
              </a:rPr>
              <a:t>yg</a:t>
            </a:r>
            <a:r>
              <a:rPr lang="en-GB" dirty="0" smtClean="0">
                <a:latin typeface="Arial" pitchFamily="34" charset="0"/>
                <a:cs typeface="Arial" pitchFamily="34" charset="0"/>
              </a:rPr>
              <a:t> </a:t>
            </a:r>
            <a:r>
              <a:rPr lang="en-GB" dirty="0" smtClean="0">
                <a:solidFill>
                  <a:srgbClr val="FF0000"/>
                </a:solidFill>
                <a:latin typeface="Arial" pitchFamily="34" charset="0"/>
                <a:cs typeface="Arial" pitchFamily="34" charset="0"/>
              </a:rPr>
              <a:t>anti </a:t>
            </a:r>
            <a:r>
              <a:rPr lang="en-GB" dirty="0" err="1" smtClean="0">
                <a:solidFill>
                  <a:srgbClr val="FF0000"/>
                </a:solidFill>
                <a:latin typeface="Arial" pitchFamily="34" charset="0"/>
                <a:cs typeface="Arial" pitchFamily="34" charset="0"/>
              </a:rPr>
              <a:t>sadap</a:t>
            </a:r>
            <a:r>
              <a:rPr lang="en-GB" dirty="0" smtClean="0">
                <a:solidFill>
                  <a:srgbClr val="FF0000"/>
                </a:solidFill>
                <a:latin typeface="Arial" pitchFamily="34" charset="0"/>
                <a:cs typeface="Arial" pitchFamily="34" charset="0"/>
              </a:rPr>
              <a:t> </a:t>
            </a:r>
            <a:r>
              <a:rPr lang="en-GB" dirty="0" err="1" smtClean="0">
                <a:latin typeface="Arial" pitchFamily="34" charset="0"/>
                <a:cs typeface="Arial" pitchFamily="34" charset="0"/>
              </a:rPr>
              <a:t>dan</a:t>
            </a:r>
            <a:r>
              <a:rPr lang="en-GB" dirty="0" smtClean="0">
                <a:latin typeface="Arial" pitchFamily="34" charset="0"/>
                <a:cs typeface="Arial" pitchFamily="34" charset="0"/>
              </a:rPr>
              <a:t> </a:t>
            </a:r>
            <a:r>
              <a:rPr lang="en-GB" dirty="0" err="1" smtClean="0">
                <a:solidFill>
                  <a:srgbClr val="FF0000"/>
                </a:solidFill>
                <a:latin typeface="Arial" pitchFamily="34" charset="0"/>
                <a:cs typeface="Arial" pitchFamily="34" charset="0"/>
              </a:rPr>
              <a:t>tidak</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ada</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jaringan</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yg</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aman</a:t>
            </a:r>
            <a:endParaRPr lang="en-GB" dirty="0" smtClean="0">
              <a:solidFill>
                <a:srgbClr val="FF0000"/>
              </a:solidFill>
              <a:latin typeface="Arial" pitchFamily="34" charset="0"/>
              <a:cs typeface="Arial" pitchFamily="34" charset="0"/>
            </a:endParaRPr>
          </a:p>
          <a:p>
            <a:r>
              <a:rPr lang="en-GB" dirty="0" err="1" smtClean="0">
                <a:latin typeface="Arial" pitchFamily="34" charset="0"/>
                <a:cs typeface="Arial" pitchFamily="34" charset="0"/>
              </a:rPr>
              <a:t>Sifat</a:t>
            </a:r>
            <a:r>
              <a:rPr lang="en-GB" dirty="0" smtClean="0">
                <a:latin typeface="Arial" pitchFamily="34" charset="0"/>
                <a:cs typeface="Arial" pitchFamily="34" charset="0"/>
              </a:rPr>
              <a:t> </a:t>
            </a:r>
            <a:r>
              <a:rPr lang="en-GB" dirty="0" err="1" smtClean="0">
                <a:latin typeface="Arial" pitchFamily="34" charset="0"/>
                <a:cs typeface="Arial" pitchFamily="34" charset="0"/>
              </a:rPr>
              <a:t>jaringan</a:t>
            </a:r>
            <a:r>
              <a:rPr lang="en-GB" dirty="0" smtClean="0">
                <a:latin typeface="Arial" pitchFamily="34" charset="0"/>
                <a:cs typeface="Arial" pitchFamily="34" charset="0"/>
              </a:rPr>
              <a:t> </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Komunikasi</a:t>
            </a:r>
            <a:endParaRPr lang="en-GB" dirty="0" smtClean="0">
              <a:latin typeface="Arial" pitchFamily="34" charset="0"/>
              <a:cs typeface="Arial" pitchFamily="34" charset="0"/>
              <a:sym typeface="Wingdings" panose="05000000000000000000" pitchFamily="2" charset="2"/>
            </a:endParaRPr>
          </a:p>
          <a:p>
            <a:r>
              <a:rPr lang="sv-SE" dirty="0" smtClean="0">
                <a:latin typeface="Arial" pitchFamily="34" charset="0"/>
                <a:cs typeface="Arial" pitchFamily="34" charset="0"/>
              </a:rPr>
              <a:t>Setiap </a:t>
            </a:r>
            <a:r>
              <a:rPr lang="sv-SE" dirty="0">
                <a:latin typeface="Arial" pitchFamily="34" charset="0"/>
                <a:cs typeface="Arial" pitchFamily="34" charset="0"/>
              </a:rPr>
              <a:t>komunikasi dapat jatuh ke tangan orang lain dan disalahgunakan.</a:t>
            </a:r>
            <a:r>
              <a:rPr lang="en-US" dirty="0">
                <a:latin typeface="Arial" pitchFamily="34" charset="0"/>
                <a:cs typeface="Arial" pitchFamily="34" charset="0"/>
              </a:rPr>
              <a:t> </a:t>
            </a:r>
          </a:p>
          <a:p>
            <a:r>
              <a:rPr lang="en-GB" dirty="0" err="1" smtClean="0">
                <a:latin typeface="Arial" pitchFamily="34" charset="0"/>
                <a:cs typeface="Arial" pitchFamily="34" charset="0"/>
                <a:sym typeface="Wingdings" panose="05000000000000000000" pitchFamily="2" charset="2"/>
              </a:rPr>
              <a:t>Sistem</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keamanan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membantu</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mengamankan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jaringan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tanpa</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menghalangi</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pengguna</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dan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menempatkan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antisipasi</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ketika</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jaringan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berhasil</a:t>
            </a:r>
            <a:r>
              <a:rPr lang="en-GB" dirty="0" smtClean="0">
                <a:latin typeface="Arial" pitchFamily="34" charset="0"/>
                <a:cs typeface="Arial" pitchFamily="34" charset="0"/>
                <a:sym typeface="Wingdings" panose="05000000000000000000" pitchFamily="2" charset="2"/>
              </a:rPr>
              <a:t> di </a:t>
            </a:r>
            <a:r>
              <a:rPr lang="en-GB" dirty="0" err="1" smtClean="0">
                <a:latin typeface="Arial" pitchFamily="34" charset="0"/>
                <a:cs typeface="Arial" pitchFamily="34" charset="0"/>
                <a:sym typeface="Wingdings" panose="05000000000000000000" pitchFamily="2" charset="2"/>
              </a:rPr>
              <a:t>tembus</a:t>
            </a:r>
            <a:endParaRPr lang="en-GB" dirty="0" smtClean="0">
              <a:latin typeface="Arial" pitchFamily="34" charset="0"/>
              <a:cs typeface="Arial" pitchFamily="34" charset="0"/>
              <a:sym typeface="Wingdings" panose="05000000000000000000" pitchFamily="2" charset="2"/>
            </a:endParaRPr>
          </a:p>
          <a:p>
            <a:r>
              <a:rPr lang="en-GB" dirty="0" smtClean="0">
                <a:latin typeface="Arial" pitchFamily="34" charset="0"/>
                <a:cs typeface="Arial" pitchFamily="34" charset="0"/>
                <a:sym typeface="Wingdings" panose="05000000000000000000" pitchFamily="2" charset="2"/>
              </a:rPr>
              <a:t>Pa</a:t>
            </a:r>
            <a:r>
              <a:rPr lang="sv-SE" dirty="0" smtClean="0">
                <a:latin typeface="Arial" pitchFamily="34" charset="0"/>
                <a:cs typeface="Arial" pitchFamily="34" charset="0"/>
              </a:rPr>
              <a:t>stikan </a:t>
            </a:r>
            <a:r>
              <a:rPr lang="sv-SE" dirty="0">
                <a:latin typeface="Arial" pitchFamily="34" charset="0"/>
                <a:cs typeface="Arial" pitchFamily="34" charset="0"/>
              </a:rPr>
              <a:t>bahwa user dalam jaringan memiliki pengetahuan yang cukup mengenai keamanan dan pastikan bahwa mereka menerima dan memahami rencana keamanan yang di buat</a:t>
            </a:r>
            <a:r>
              <a:rPr lang="en-US" dirty="0">
                <a:latin typeface="Arial" pitchFamily="34" charset="0"/>
                <a:cs typeface="Arial" pitchFamily="34" charset="0"/>
              </a:rPr>
              <a:t>  </a:t>
            </a:r>
          </a:p>
          <a:p>
            <a:endParaRPr lang="id-ID" dirty="0"/>
          </a:p>
        </p:txBody>
      </p:sp>
    </p:spTree>
    <p:extLst>
      <p:ext uri="{BB962C8B-B14F-4D97-AF65-F5344CB8AC3E}">
        <p14:creationId xmlns:p14="http://schemas.microsoft.com/office/powerpoint/2010/main" val="369632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304800" y="381000"/>
            <a:ext cx="9848851" cy="6096000"/>
          </a:xfrm>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latin typeface="Times New Roman" panose="02020603050405020304" pitchFamily="18" charset="0"/>
              </a:rPr>
              <a:t>Direction Conrol (kendali terhadap arah)</a:t>
            </a:r>
          </a:p>
          <a:p>
            <a:pPr marL="342906" indent="-342906" defTabSz="457207" fontAlgn="auto">
              <a:lnSpc>
                <a:spcPct val="90000"/>
              </a:lnSpc>
              <a:spcAft>
                <a:spcPts val="0"/>
              </a:spcAft>
              <a:buClr>
                <a:schemeClr val="bg2">
                  <a:lumMod val="40000"/>
                  <a:lumOff val="60000"/>
                </a:schemeClr>
              </a:buClr>
              <a:buFontTx/>
              <a:buNone/>
              <a:defRPr/>
            </a:pPr>
            <a:r>
              <a:rPr lang="en-US" sz="2400" smtClean="0">
                <a:latin typeface="Times New Roman" panose="02020603050405020304" pitchFamily="18" charset="0"/>
              </a:rPr>
              <a:t>	Berdasarkan   arah   dari   berbagai   permintaan   (request)   terhadap   layanan   yang   akan   dikenali   dandiijinkan melewati firewall.</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latin typeface="Times New Roman" panose="02020603050405020304" pitchFamily="18" charset="0"/>
              </a:rPr>
              <a:t>User control (kendali terhadap pengguna)</a:t>
            </a:r>
          </a:p>
          <a:p>
            <a:pPr marL="342906" indent="-342906" defTabSz="457207" fontAlgn="auto">
              <a:lnSpc>
                <a:spcPct val="90000"/>
              </a:lnSpc>
              <a:spcAft>
                <a:spcPts val="0"/>
              </a:spcAft>
              <a:buClr>
                <a:schemeClr val="bg2">
                  <a:lumMod val="40000"/>
                  <a:lumOff val="60000"/>
                </a:schemeClr>
              </a:buClr>
              <a:buFontTx/>
              <a:buNone/>
              <a:defRPr/>
            </a:pPr>
            <a:r>
              <a:rPr lang="en-US" sz="2400" smtClean="0">
                <a:latin typeface="Times New Roman" panose="02020603050405020304" pitchFamily="18" charset="0"/>
              </a:rPr>
              <a:t>	Berdasarkan pengguna/user untuk dapat menjalankan suatu layanan, artinya ada user yang dapat dan ada yang tidak dapat menjalankan suatu servis,hal ini di karenakan user tersebut tidak di ijinkan untukmelewati   firewall.  Biasanya digunakan untuk membatasi  user  dari   jaringan  lokal  untuk mengakseskeluar, tetapi bisa juga diterapkan untuk membatasi terhadap pengguna dari luar.</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latin typeface="Times New Roman" panose="02020603050405020304" pitchFamily="18" charset="0"/>
              </a:rPr>
              <a:t>Behavior Control (kendali terhadap perlakuan)</a:t>
            </a:r>
          </a:p>
          <a:p>
            <a:pPr marL="342906" indent="-342906" defTabSz="457207" fontAlgn="auto">
              <a:lnSpc>
                <a:spcPct val="90000"/>
              </a:lnSpc>
              <a:spcAft>
                <a:spcPts val="0"/>
              </a:spcAft>
              <a:buClr>
                <a:schemeClr val="bg2">
                  <a:lumMod val="40000"/>
                  <a:lumOff val="60000"/>
                </a:schemeClr>
              </a:buClr>
              <a:buFontTx/>
              <a:buNone/>
              <a:defRPr/>
            </a:pPr>
            <a:r>
              <a:rPr lang="en-US" sz="2400" smtClean="0">
                <a:latin typeface="Times New Roman" panose="02020603050405020304" pitchFamily="18" charset="0"/>
              </a:rPr>
              <a:t>	Berdasarkan seberapa banyak layanan itu telah digunakan. Misal, firewall dapat memfilter email untuk menanggulangi/mencegah spam.</a:t>
            </a:r>
          </a:p>
        </p:txBody>
      </p:sp>
    </p:spTree>
    <p:extLst>
      <p:ext uri="{BB962C8B-B14F-4D97-AF65-F5344CB8AC3E}">
        <p14:creationId xmlns:p14="http://schemas.microsoft.com/office/powerpoint/2010/main" val="4688763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Sistem Operasi untuk firewall</a:t>
            </a:r>
          </a:p>
        </p:txBody>
      </p:sp>
      <p:sp>
        <p:nvSpPr>
          <p:cNvPr id="37891" name="Rectangle 3"/>
          <p:cNvSpPr>
            <a:spLocks noGrp="1" noChangeArrowheads="1"/>
          </p:cNvSpPr>
          <p:nvPr>
            <p:ph idx="1"/>
          </p:nvPr>
        </p:nvSpPr>
        <p:spPr/>
        <p:txBody>
          <a:bodyPr rtlCol="0">
            <a:normAutofit lnSpcReduction="10000"/>
          </a:bodyPr>
          <a:lstStyle/>
          <a:p>
            <a:pPr marL="342906" indent="-342906" defTabSz="457207" fontAlgn="auto">
              <a:spcAft>
                <a:spcPts val="0"/>
              </a:spcAft>
              <a:buClr>
                <a:schemeClr val="bg2">
                  <a:lumMod val="40000"/>
                  <a:lumOff val="60000"/>
                </a:schemeClr>
              </a:buClr>
              <a:buFont typeface="Wingdings 3" charset="2"/>
              <a:buChar char=""/>
              <a:defRPr/>
            </a:pPr>
            <a:r>
              <a:rPr lang="en-US" sz="2800" smtClean="0"/>
              <a:t>Mikrotik OS</a:t>
            </a:r>
          </a:p>
          <a:p>
            <a:pPr marL="342906" indent="-342906" defTabSz="457207" fontAlgn="auto">
              <a:spcAft>
                <a:spcPts val="0"/>
              </a:spcAft>
              <a:buClr>
                <a:schemeClr val="bg2">
                  <a:lumMod val="40000"/>
                  <a:lumOff val="60000"/>
                </a:schemeClr>
              </a:buClr>
              <a:buFontTx/>
              <a:buNone/>
              <a:defRPr/>
            </a:pPr>
            <a:r>
              <a:rPr lang="en-US" smtClean="0"/>
              <a:t>	MikroTik  RouterOS™,  merupakan  sistem  operasi  Linux  base   yang  diperuntukkan  sebagai  network  router.  Didesain  untuk memberikan  kemudahan  bagi  penggunanya.  Administrasinya bisa dilakukan melalui Windows Application (WinBox). Selain  itu  instalasi dapat dilakukan pada Standard komputer PC  (Personal Computer). PC yang akan dijadikan router mikrotik pun tidak memerlukan resource yang cukup besar untuk    penggunaan standard, misalnya hanya sebagai gateway. Untuk keperluan beban yang besar (network  yang  kompleks,  routing  yang  rumit)  disarankan  untuk  mempertimbangkan  pemilihan resource PC yang memadai. </a:t>
            </a:r>
          </a:p>
        </p:txBody>
      </p:sp>
    </p:spTree>
    <p:extLst>
      <p:ext uri="{BB962C8B-B14F-4D97-AF65-F5344CB8AC3E}">
        <p14:creationId xmlns:p14="http://schemas.microsoft.com/office/powerpoint/2010/main" val="41114579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JENIS-JENIS MIKROTIK</a:t>
            </a:r>
          </a:p>
        </p:txBody>
      </p:sp>
      <p:sp>
        <p:nvSpPr>
          <p:cNvPr id="38915" name="Rectangle 3"/>
          <p:cNvSpPr>
            <a:spLocks noGrp="1" noChangeArrowheads="1"/>
          </p:cNvSpPr>
          <p:nvPr>
            <p:ph idx="1"/>
          </p:nvPr>
        </p:nvSpPr>
        <p:spPr/>
        <p:txBody>
          <a:bodyPr rtlCol="0">
            <a:normAutofit/>
          </a:bodyPr>
          <a:lstStyle/>
          <a:p>
            <a:pPr marL="533400" indent="-533400" defTabSz="457207" fontAlgn="auto">
              <a:spcAft>
                <a:spcPts val="0"/>
              </a:spcAft>
              <a:buClr>
                <a:schemeClr val="bg2">
                  <a:lumMod val="40000"/>
                  <a:lumOff val="60000"/>
                </a:schemeClr>
              </a:buClr>
              <a:buFontTx/>
              <a:buAutoNum type="arabicPeriod"/>
              <a:defRPr/>
            </a:pPr>
            <a:r>
              <a:rPr lang="en-US" sz="2800" smtClean="0"/>
              <a:t>MikroTik  RouterOS  yang  berbentuk  software  yang  dapat  di-download  di www.mikrotik.com. Dapat diinstal pada kompuetr rumahan (PC). </a:t>
            </a:r>
          </a:p>
          <a:p>
            <a:pPr marL="533400" indent="-533400" defTabSz="457207" fontAlgn="auto">
              <a:spcAft>
                <a:spcPts val="0"/>
              </a:spcAft>
              <a:buClr>
                <a:schemeClr val="bg2">
                  <a:lumMod val="40000"/>
                  <a:lumOff val="60000"/>
                </a:schemeClr>
              </a:buClr>
              <a:buFontTx/>
              <a:buAutoNum type="arabicPeriod"/>
              <a:defRPr/>
            </a:pPr>
            <a:r>
              <a:rPr lang="en-US" sz="2800" smtClean="0"/>
              <a:t>BUILT-IN Hardware MikroTik dalam bentuk perangkat keras yang khusus dikemas dalam board router yang didalamnya sudah terinstal MikroTik RouterOS. </a:t>
            </a:r>
          </a:p>
        </p:txBody>
      </p:sp>
    </p:spTree>
    <p:extLst>
      <p:ext uri="{BB962C8B-B14F-4D97-AF65-F5344CB8AC3E}">
        <p14:creationId xmlns:p14="http://schemas.microsoft.com/office/powerpoint/2010/main" val="13276086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914400"/>
            <a:ext cx="10668000" cy="5486400"/>
          </a:xfrm>
        </p:spPr>
        <p:txBody>
          <a:bodyPr rtlCol="0">
            <a:normAutofit fontScale="77500" lnSpcReduction="20000"/>
          </a:bodyPr>
          <a:lstStyle/>
          <a:p>
            <a:pPr marL="0" indent="0" defTabSz="457207" fontAlgn="auto">
              <a:spcAft>
                <a:spcPts val="0"/>
              </a:spcAft>
              <a:buClr>
                <a:schemeClr val="bg2">
                  <a:lumMod val="40000"/>
                  <a:lumOff val="60000"/>
                </a:schemeClr>
              </a:buClr>
              <a:buFont typeface="Wingdings 3" charset="2"/>
              <a:buNone/>
              <a:defRPr/>
            </a:pPr>
            <a:r>
              <a:rPr lang="en-GB" dirty="0" err="1" smtClean="0"/>
              <a:t>Tugas</a:t>
            </a:r>
            <a:r>
              <a:rPr lang="en-GB" dirty="0" smtClean="0"/>
              <a:t> 1. </a:t>
            </a:r>
            <a:r>
              <a:rPr lang="en-GB" dirty="0" err="1" smtClean="0"/>
              <a:t>Jelaskan</a:t>
            </a:r>
            <a:r>
              <a:rPr lang="en-GB" dirty="0" smtClean="0"/>
              <a:t> </a:t>
            </a:r>
            <a:r>
              <a:rPr lang="en-GB" dirty="0" err="1" smtClean="0"/>
              <a:t>Jenis-jenis</a:t>
            </a:r>
            <a:r>
              <a:rPr lang="en-GB" dirty="0" smtClean="0"/>
              <a:t> Firewall</a:t>
            </a:r>
          </a:p>
          <a:p>
            <a:pPr marL="0" indent="0" defTabSz="457207" fontAlgn="auto">
              <a:spcAft>
                <a:spcPts val="0"/>
              </a:spcAft>
              <a:buClr>
                <a:schemeClr val="bg2">
                  <a:lumMod val="40000"/>
                  <a:lumOff val="60000"/>
                </a:schemeClr>
              </a:buClr>
              <a:buFont typeface="Wingdings 3" charset="2"/>
              <a:buNone/>
              <a:defRPr/>
            </a:pPr>
            <a:r>
              <a:rPr lang="en-GB" dirty="0" err="1" smtClean="0"/>
              <a:t>Tugas</a:t>
            </a:r>
            <a:r>
              <a:rPr lang="en-GB" dirty="0" smtClean="0"/>
              <a:t> 2. </a:t>
            </a:r>
            <a:r>
              <a:rPr lang="en-GB" dirty="0" err="1" smtClean="0"/>
              <a:t>Jelaskan</a:t>
            </a:r>
            <a:r>
              <a:rPr lang="en-GB" dirty="0" smtClean="0"/>
              <a:t> yang </a:t>
            </a:r>
            <a:r>
              <a:rPr lang="en-GB" dirty="0" err="1" smtClean="0"/>
              <a:t>dimaksud</a:t>
            </a:r>
            <a:r>
              <a:rPr lang="en-GB" dirty="0" smtClean="0"/>
              <a:t> </a:t>
            </a:r>
            <a:r>
              <a:rPr lang="en-GB" dirty="0" err="1" smtClean="0"/>
              <a:t>dengan</a:t>
            </a:r>
            <a:r>
              <a:rPr lang="en-GB" dirty="0" smtClean="0"/>
              <a:t> </a:t>
            </a:r>
            <a:r>
              <a:rPr lang="en-GB" dirty="0" err="1" smtClean="0"/>
              <a:t>Koneksi</a:t>
            </a:r>
            <a:r>
              <a:rPr lang="en-GB" dirty="0" smtClean="0"/>
              <a:t> TCP, IP </a:t>
            </a:r>
            <a:r>
              <a:rPr lang="en-GB" dirty="0" err="1" smtClean="0"/>
              <a:t>dan</a:t>
            </a:r>
            <a:r>
              <a:rPr lang="en-GB" dirty="0" smtClean="0"/>
              <a:t> UDP. </a:t>
            </a:r>
            <a:r>
              <a:rPr lang="en-GB" dirty="0" err="1" smtClean="0"/>
              <a:t>Gambarkan</a:t>
            </a:r>
            <a:r>
              <a:rPr lang="en-GB" dirty="0" smtClean="0"/>
              <a:t> !</a:t>
            </a: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Apa yang dimaksud dengan Firewall?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Jelaskan</a:t>
            </a:r>
            <a:r>
              <a:rPr lang="en-US" dirty="0">
                <a:solidFill>
                  <a:schemeClr val="bg1"/>
                </a:solidFill>
              </a:rPr>
              <a:t> </a:t>
            </a:r>
            <a:r>
              <a:rPr lang="en-US" dirty="0" err="1">
                <a:solidFill>
                  <a:schemeClr val="bg1"/>
                </a:solidFill>
              </a:rPr>
              <a:t>jenis-jenis</a:t>
            </a:r>
            <a:r>
              <a:rPr lang="en-US" dirty="0">
                <a:solidFill>
                  <a:schemeClr val="bg1"/>
                </a:solidFill>
              </a:rPr>
              <a:t> firewall </a:t>
            </a:r>
            <a:r>
              <a:rPr lang="en-US" dirty="0" err="1">
                <a:solidFill>
                  <a:schemeClr val="bg1"/>
                </a:solidFill>
              </a:rPr>
              <a:t>untuk</a:t>
            </a:r>
            <a:r>
              <a:rPr lang="en-US" dirty="0">
                <a:solidFill>
                  <a:schemeClr val="bg1"/>
                </a:solidFill>
              </a:rPr>
              <a:t> </a:t>
            </a:r>
            <a:r>
              <a:rPr lang="en-US" dirty="0" err="1">
                <a:solidFill>
                  <a:schemeClr val="bg1"/>
                </a:solidFill>
              </a:rPr>
              <a:t>jaringan</a:t>
            </a:r>
            <a:r>
              <a:rPr lang="en-US" dirty="0">
                <a:solidFill>
                  <a:schemeClr val="bg1"/>
                </a:solidFill>
              </a:rPr>
              <a:t> </a:t>
            </a:r>
            <a:r>
              <a:rPr lang="en-US" dirty="0" err="1">
                <a:solidFill>
                  <a:schemeClr val="bg1"/>
                </a:solidFill>
              </a:rPr>
              <a:t>komputer</a:t>
            </a:r>
            <a:r>
              <a:rPr lang="en-US" dirty="0">
                <a:solidFill>
                  <a:schemeClr val="bg1"/>
                </a:solidFill>
              </a:rPr>
              <a:t>. </a:t>
            </a: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Gambarkan hubungan kerja Firewall dengan susunan lapisan Model Referensi TCP/IP.</a:t>
            </a:r>
            <a:r>
              <a:rPr lang="en-US" dirty="0">
                <a:solidFill>
                  <a:schemeClr val="bg1"/>
                </a:solidFill>
              </a:rPr>
              <a:t> </a:t>
            </a:r>
          </a:p>
          <a:p>
            <a:pPr marL="342906" indent="-342906" algn="just" defTabSz="457207" fontAlgn="auto">
              <a:spcAft>
                <a:spcPts val="0"/>
              </a:spcAft>
              <a:buClr>
                <a:schemeClr val="bg2">
                  <a:lumMod val="40000"/>
                  <a:lumOff val="60000"/>
                </a:schemeClr>
              </a:buClr>
              <a:buFontTx/>
              <a:buAutoNum type="arabicPeriod"/>
              <a:defRPr/>
            </a:pPr>
            <a:r>
              <a:rPr lang="en-US" dirty="0">
                <a:solidFill>
                  <a:schemeClr val="bg1"/>
                </a:solidFill>
              </a:rPr>
              <a:t>Dari </a:t>
            </a:r>
            <a:r>
              <a:rPr lang="en-US" dirty="0" err="1">
                <a:solidFill>
                  <a:schemeClr val="bg1"/>
                </a:solidFill>
              </a:rPr>
              <a:t>keempat</a:t>
            </a:r>
            <a:r>
              <a:rPr lang="en-US" dirty="0">
                <a:solidFill>
                  <a:schemeClr val="bg1"/>
                </a:solidFill>
              </a:rPr>
              <a:t> </a:t>
            </a:r>
            <a:r>
              <a:rPr lang="en-US" dirty="0" err="1">
                <a:solidFill>
                  <a:schemeClr val="bg1"/>
                </a:solidFill>
              </a:rPr>
              <a:t>jenis</a:t>
            </a:r>
            <a:r>
              <a:rPr lang="en-US" dirty="0">
                <a:solidFill>
                  <a:schemeClr val="bg1"/>
                </a:solidFill>
              </a:rPr>
              <a:t> firewall, </a:t>
            </a:r>
            <a:r>
              <a:rPr lang="en-US" dirty="0" err="1">
                <a:solidFill>
                  <a:schemeClr val="bg1"/>
                </a:solidFill>
              </a:rPr>
              <a:t>manakah</a:t>
            </a:r>
            <a:r>
              <a:rPr lang="en-US" dirty="0">
                <a:solidFill>
                  <a:schemeClr val="bg1"/>
                </a:solidFill>
              </a:rPr>
              <a:t> yang  </a:t>
            </a:r>
            <a:r>
              <a:rPr lang="en-US" dirty="0" err="1">
                <a:solidFill>
                  <a:schemeClr val="bg1"/>
                </a:solidFill>
              </a:rPr>
              <a:t>mudah</a:t>
            </a:r>
            <a:r>
              <a:rPr lang="en-US" dirty="0">
                <a:solidFill>
                  <a:schemeClr val="bg1"/>
                </a:solidFill>
              </a:rPr>
              <a:t> </a:t>
            </a:r>
            <a:r>
              <a:rPr lang="en-US" dirty="0" err="1">
                <a:solidFill>
                  <a:schemeClr val="bg1"/>
                </a:solidFill>
              </a:rPr>
              <a:t>diimpelementasi</a:t>
            </a:r>
            <a:r>
              <a:rPr lang="en-US" dirty="0">
                <a:solidFill>
                  <a:schemeClr val="bg1"/>
                </a:solidFill>
              </a:rPr>
              <a:t>  </a:t>
            </a:r>
            <a:r>
              <a:rPr lang="en-US" dirty="0" err="1">
                <a:solidFill>
                  <a:schemeClr val="bg1"/>
                </a:solidFill>
              </a:rPr>
              <a:t>tetapi</a:t>
            </a:r>
            <a:r>
              <a:rPr lang="en-US" dirty="0">
                <a:solidFill>
                  <a:schemeClr val="bg1"/>
                </a:solidFill>
              </a:rPr>
              <a:t> </a:t>
            </a:r>
            <a:r>
              <a:rPr lang="en-US" dirty="0" err="1">
                <a:solidFill>
                  <a:schemeClr val="bg1"/>
                </a:solidFill>
              </a:rPr>
              <a:t>mempunyai</a:t>
            </a:r>
            <a:r>
              <a:rPr lang="en-US" dirty="0">
                <a:solidFill>
                  <a:schemeClr val="bg1"/>
                </a:solidFill>
              </a:rPr>
              <a:t> </a:t>
            </a:r>
            <a:r>
              <a:rPr lang="en-US" dirty="0" err="1">
                <a:solidFill>
                  <a:schemeClr val="bg1"/>
                </a:solidFill>
              </a:rPr>
              <a:t>kehandalan</a:t>
            </a:r>
            <a:r>
              <a:rPr lang="en-US" dirty="0">
                <a:solidFill>
                  <a:schemeClr val="bg1"/>
                </a:solidFill>
              </a:rPr>
              <a:t> yang </a:t>
            </a:r>
            <a:r>
              <a:rPr lang="en-US" dirty="0" err="1">
                <a:solidFill>
                  <a:schemeClr val="bg1"/>
                </a:solidFill>
              </a:rPr>
              <a:t>tinggi</a:t>
            </a:r>
            <a:r>
              <a:rPr lang="en-US" dirty="0">
                <a:solidFill>
                  <a:schemeClr val="bg1"/>
                </a:solidFill>
              </a:rPr>
              <a:t>?</a:t>
            </a: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Jelaskan perbedaan antara Prerouting dan Postrouting.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fi-FI" dirty="0">
                <a:solidFill>
                  <a:schemeClr val="bg1"/>
                </a:solidFill>
              </a:rPr>
              <a:t>Bagaimana menerapkan suatu rule/ </a:t>
            </a:r>
            <a:r>
              <a:rPr lang="fi-FI" i="1" dirty="0">
                <a:solidFill>
                  <a:schemeClr val="bg1"/>
                </a:solidFill>
              </a:rPr>
              <a:t>policy</a:t>
            </a:r>
            <a:r>
              <a:rPr lang="fi-FI" dirty="0">
                <a:solidFill>
                  <a:schemeClr val="bg1"/>
                </a:solidFill>
              </a:rPr>
              <a:t> untuk memperbolehkan akses </a:t>
            </a:r>
            <a:r>
              <a:rPr lang="fi-FI" i="1" dirty="0">
                <a:solidFill>
                  <a:schemeClr val="bg1"/>
                </a:solidFill>
              </a:rPr>
              <a:t>http</a:t>
            </a:r>
            <a:r>
              <a:rPr lang="fi-FI" dirty="0">
                <a:solidFill>
                  <a:schemeClr val="bg1"/>
                </a:solidFill>
              </a:rPr>
              <a:t> pada suatu server?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Apa yang dimaksud dengan DMZ?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Bagaimana</a:t>
            </a:r>
            <a:r>
              <a:rPr lang="en-US" dirty="0">
                <a:solidFill>
                  <a:schemeClr val="bg1"/>
                </a:solidFill>
              </a:rPr>
              <a:t> </a:t>
            </a:r>
            <a:r>
              <a:rPr lang="en-US" dirty="0" err="1">
                <a:solidFill>
                  <a:schemeClr val="bg1"/>
                </a:solidFill>
              </a:rPr>
              <a:t>cara</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mengimplementasikan</a:t>
            </a:r>
            <a:r>
              <a:rPr lang="en-US" dirty="0">
                <a:solidFill>
                  <a:schemeClr val="bg1"/>
                </a:solidFill>
              </a:rPr>
              <a:t> </a:t>
            </a:r>
            <a:r>
              <a:rPr lang="en-US" i="1" dirty="0">
                <a:solidFill>
                  <a:schemeClr val="bg1"/>
                </a:solidFill>
              </a:rPr>
              <a:t>NAT</a:t>
            </a:r>
            <a:r>
              <a:rPr lang="en-US" dirty="0">
                <a:solidFill>
                  <a:schemeClr val="bg1"/>
                </a:solidFill>
              </a:rPr>
              <a:t> </a:t>
            </a:r>
            <a:r>
              <a:rPr lang="en-US" dirty="0" err="1">
                <a:solidFill>
                  <a:schemeClr val="bg1"/>
                </a:solidFill>
              </a:rPr>
              <a:t>untuk</a:t>
            </a:r>
            <a:r>
              <a:rPr lang="en-US" dirty="0">
                <a:solidFill>
                  <a:schemeClr val="bg1"/>
                </a:solidFill>
              </a:rPr>
              <a:t> IP Private 192.168.0.0/24 </a:t>
            </a:r>
            <a:r>
              <a:rPr lang="en-US" dirty="0" err="1">
                <a:solidFill>
                  <a:schemeClr val="bg1"/>
                </a:solidFill>
              </a:rPr>
              <a:t>dengan</a:t>
            </a:r>
            <a:r>
              <a:rPr lang="en-US" dirty="0">
                <a:solidFill>
                  <a:schemeClr val="bg1"/>
                </a:solidFill>
              </a:rPr>
              <a:t> </a:t>
            </a:r>
            <a:r>
              <a:rPr lang="en-US" dirty="0" err="1">
                <a:solidFill>
                  <a:schemeClr val="bg1"/>
                </a:solidFill>
              </a:rPr>
              <a:t>Publik</a:t>
            </a:r>
            <a:r>
              <a:rPr lang="en-US" dirty="0">
                <a:solidFill>
                  <a:schemeClr val="bg1"/>
                </a:solidFill>
              </a:rPr>
              <a:t> IP 202.203.204.2/30</a:t>
            </a: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Gambarkan</a:t>
            </a:r>
            <a:r>
              <a:rPr lang="en-US" dirty="0">
                <a:solidFill>
                  <a:schemeClr val="bg1"/>
                </a:solidFill>
              </a:rPr>
              <a:t> </a:t>
            </a:r>
            <a:r>
              <a:rPr lang="en-US" dirty="0" err="1">
                <a:solidFill>
                  <a:schemeClr val="bg1"/>
                </a:solidFill>
              </a:rPr>
              <a:t>topologi</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nomor</a:t>
            </a:r>
            <a:r>
              <a:rPr lang="en-US" dirty="0">
                <a:solidFill>
                  <a:schemeClr val="bg1"/>
                </a:solidFill>
              </a:rPr>
              <a:t> 8. </a:t>
            </a: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Apa</a:t>
            </a:r>
            <a:r>
              <a:rPr lang="en-US" dirty="0">
                <a:solidFill>
                  <a:schemeClr val="bg1"/>
                </a:solidFill>
              </a:rPr>
              <a:t> yang </a:t>
            </a:r>
            <a:r>
              <a:rPr lang="en-US" dirty="0" err="1">
                <a:solidFill>
                  <a:schemeClr val="bg1"/>
                </a:solidFill>
              </a:rPr>
              <a:t>dimaksud</a:t>
            </a:r>
            <a:r>
              <a:rPr lang="en-US" dirty="0">
                <a:solidFill>
                  <a:schemeClr val="bg1"/>
                </a:solidFill>
              </a:rPr>
              <a:t> </a:t>
            </a:r>
            <a:r>
              <a:rPr lang="en-US" dirty="0" err="1">
                <a:solidFill>
                  <a:schemeClr val="bg1"/>
                </a:solidFill>
              </a:rPr>
              <a:t>dengan</a:t>
            </a:r>
            <a:r>
              <a:rPr lang="en-US" dirty="0">
                <a:solidFill>
                  <a:schemeClr val="bg1"/>
                </a:solidFill>
              </a:rPr>
              <a:t> Firewall </a:t>
            </a:r>
            <a:r>
              <a:rPr lang="en-US" dirty="0" err="1">
                <a:solidFill>
                  <a:schemeClr val="bg1"/>
                </a:solidFill>
              </a:rPr>
              <a:t>dengan</a:t>
            </a:r>
            <a:r>
              <a:rPr lang="en-US" dirty="0">
                <a:solidFill>
                  <a:schemeClr val="bg1"/>
                </a:solidFill>
              </a:rPr>
              <a:t> hardware </a:t>
            </a:r>
            <a:r>
              <a:rPr lang="en-US" dirty="0" err="1">
                <a:solidFill>
                  <a:schemeClr val="bg1"/>
                </a:solidFill>
              </a:rPr>
              <a:t>khusus</a:t>
            </a:r>
            <a:r>
              <a:rPr lang="en-US" dirty="0">
                <a:solidFill>
                  <a:schemeClr val="bg1"/>
                </a:solidFill>
              </a:rPr>
              <a:t>?</a:t>
            </a:r>
          </a:p>
          <a:p>
            <a:pPr marL="342906" indent="-342906" defTabSz="457207" fontAlgn="auto">
              <a:spcAft>
                <a:spcPts val="0"/>
              </a:spcAft>
              <a:buClr>
                <a:schemeClr val="bg2">
                  <a:lumMod val="40000"/>
                  <a:lumOff val="60000"/>
                </a:schemeClr>
              </a:buClr>
              <a:buFont typeface="Wingdings 3" charset="2"/>
              <a:buChar char=""/>
              <a:defRPr/>
            </a:pPr>
            <a:endParaRPr lang="id-ID" dirty="0"/>
          </a:p>
          <a:p>
            <a:pPr marL="0" indent="0" defTabSz="457207" fontAlgn="auto">
              <a:spcAft>
                <a:spcPts val="0"/>
              </a:spcAft>
              <a:buClr>
                <a:schemeClr val="bg2">
                  <a:lumMod val="40000"/>
                  <a:lumOff val="60000"/>
                </a:schemeClr>
              </a:buClr>
              <a:buFont typeface="Wingdings 3" charset="2"/>
              <a:buNone/>
              <a:defRPr/>
            </a:pPr>
            <a:endParaRPr lang="en-GB" dirty="0"/>
          </a:p>
          <a:p>
            <a:pPr marL="0" indent="0" defTabSz="457207" fontAlgn="auto">
              <a:spcAft>
                <a:spcPts val="0"/>
              </a:spcAft>
              <a:buClr>
                <a:schemeClr val="bg2">
                  <a:lumMod val="40000"/>
                  <a:lumOff val="60000"/>
                </a:schemeClr>
              </a:buClr>
              <a:buFont typeface="Wingdings 3" charset="2"/>
              <a:buNone/>
              <a:defRPr/>
            </a:pPr>
            <a:endParaRPr lang="id-ID" dirty="0"/>
          </a:p>
        </p:txBody>
      </p:sp>
    </p:spTree>
    <p:extLst>
      <p:ext uri="{BB962C8B-B14F-4D97-AF65-F5344CB8AC3E}">
        <p14:creationId xmlns:p14="http://schemas.microsoft.com/office/powerpoint/2010/main" val="347079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Prinsip</a:t>
            </a:r>
            <a:r>
              <a:rPr lang="en-US" dirty="0" smtClean="0"/>
              <a:t> </a:t>
            </a:r>
            <a:r>
              <a:rPr lang="en-US" dirty="0" err="1" smtClean="0"/>
              <a:t>Keamanan</a:t>
            </a:r>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20" y="1305327"/>
            <a:ext cx="9894194" cy="531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16878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1566</TotalTime>
  <Words>2245</Words>
  <Application>Microsoft Office PowerPoint</Application>
  <PresentationFormat>Custom</PresentationFormat>
  <Paragraphs>233</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Depth</vt:lpstr>
      <vt:lpstr>1.Teori Dasar Jaringan (refresh) </vt:lpstr>
      <vt:lpstr>Apa itu Jaringan Komputer?</vt:lpstr>
      <vt:lpstr>PowerPoint Presentation</vt:lpstr>
      <vt:lpstr>Proteksi Dasar</vt:lpstr>
      <vt:lpstr>PowerPoint Presentation</vt:lpstr>
      <vt:lpstr>Pengantar  Keamanan Jaringan</vt:lpstr>
      <vt:lpstr>Reality</vt:lpstr>
      <vt:lpstr>Keamanan Jaringan</vt:lpstr>
      <vt:lpstr>Prinsip Keamanan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Pertemuan minggu ke 3 Manajemen Pengamanan Sistem Jaringan</vt:lpstr>
      <vt:lpstr>Tujuan Keamanan </vt:lpstr>
      <vt:lpstr>Autentikasi</vt:lpstr>
      <vt:lpstr>Tahapan Autentikasi </vt:lpstr>
      <vt:lpstr>Enkripsi </vt:lpstr>
      <vt:lpstr>Elemen utama keamanan jaringan </vt:lpstr>
      <vt:lpstr>Kategori Keamanan Jaringan</vt:lpstr>
      <vt:lpstr>PowerPoint Presentation</vt:lpstr>
      <vt:lpstr>Kepedulian Masalah Jaringan </vt:lpstr>
      <vt:lpstr>Security Policy</vt:lpstr>
      <vt:lpstr>PowerPoint Presentation</vt:lpstr>
      <vt:lpstr>Sistem Keamanan Jaringan</vt:lpstr>
      <vt:lpstr>Mekanisme Pertahanan </vt:lpstr>
      <vt:lpstr>Keamanan Informasi</vt:lpstr>
      <vt:lpstr>PowerPoint Presentation</vt:lpstr>
      <vt:lpstr>Arti Keamanan Informasi</vt:lpstr>
      <vt:lpstr>PowerPoint Presentation</vt:lpstr>
      <vt:lpstr>Pentingnya keamanan Informasi</vt:lpstr>
      <vt:lpstr>PowerPoint Presentation</vt:lpstr>
      <vt:lpstr>Tantangan Keamanan Informasi 2</vt:lpstr>
      <vt:lpstr>PowerPoint Presentation</vt:lpstr>
      <vt:lpstr>Ancaman CyberCrime Saat ini</vt:lpstr>
      <vt:lpstr>PowerPoint Presentation</vt:lpstr>
      <vt:lpstr>PowerPoint Presentation</vt:lpstr>
      <vt:lpstr>PowerPoint Presentation</vt:lpstr>
      <vt:lpstr>PowerPoint Presentation</vt:lpstr>
      <vt:lpstr>Malicious Software (Malware)</vt:lpstr>
      <vt:lpstr>Jenis Malware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Password Attack </vt:lpstr>
      <vt:lpstr>Malicious Code </vt:lpstr>
      <vt:lpstr>Sniffer</vt:lpstr>
      <vt:lpstr>Scanner</vt:lpstr>
      <vt:lpstr>PowerPoint Presentation</vt:lpstr>
      <vt:lpstr>Spoofing</vt:lpstr>
      <vt:lpstr>Denial of Service</vt:lpstr>
      <vt:lpstr>PowerPoint Presentation</vt:lpstr>
      <vt:lpstr>PowerPoint Presentation</vt:lpstr>
      <vt:lpstr> Router</vt:lpstr>
      <vt:lpstr>PowerPoint Presentation</vt:lpstr>
      <vt:lpstr>Fungsi : </vt:lpstr>
      <vt:lpstr>Gateway</vt:lpstr>
      <vt:lpstr>Proxy Server </vt:lpstr>
      <vt:lpstr>Firewall</vt:lpstr>
      <vt:lpstr>PowerPoint Presentation</vt:lpstr>
      <vt:lpstr>Firewall secara umum di peruntukkan untuk melayani :</vt:lpstr>
      <vt:lpstr>Karakteristik sebuah firewall</vt:lpstr>
      <vt:lpstr>Teknik yang digunakan oleh sebuah firewall</vt:lpstr>
      <vt:lpstr>PowerPoint Presentation</vt:lpstr>
      <vt:lpstr>Sistem Operasi untuk firewall</vt:lpstr>
      <vt:lpstr>JENIS-JENIS MIKROTIK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Keamanan Jaringan</dc:title>
  <dc:creator>Lenovo G40</dc:creator>
  <cp:lastModifiedBy>rifkiindra</cp:lastModifiedBy>
  <cp:revision>39</cp:revision>
  <dcterms:created xsi:type="dcterms:W3CDTF">2016-03-16T04:55:10Z</dcterms:created>
  <dcterms:modified xsi:type="dcterms:W3CDTF">2017-02-16T02:48:11Z</dcterms:modified>
</cp:coreProperties>
</file>