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83" r:id="rId12"/>
    <p:sldId id="279" r:id="rId13"/>
    <p:sldId id="280" r:id="rId14"/>
    <p:sldId id="267" r:id="rId15"/>
    <p:sldId id="275" r:id="rId16"/>
    <p:sldId id="282" r:id="rId17"/>
    <p:sldId id="281" r:id="rId18"/>
    <p:sldId id="273" r:id="rId19"/>
    <p:sldId id="274" r:id="rId20"/>
    <p:sldId id="284" r:id="rId21"/>
    <p:sldId id="270" r:id="rId22"/>
    <p:sldId id="271" r:id="rId23"/>
    <p:sldId id="272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9DEF5E-AABC-4F61-8CAE-7CDC83C3090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5F9582-46B1-4D08-A986-4E2A5C3B67D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 anchor="ctr"/>
          <a:lstStyle/>
          <a:p>
            <a:pPr algn="ctr"/>
            <a:r>
              <a:rPr lang="en-US" dirty="0" smtClean="0"/>
              <a:t>FISIKA DASAR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8358246" cy="4857784"/>
          </a:xfrm>
        </p:spPr>
        <p:txBody>
          <a:bodyPr/>
          <a:lstStyle/>
          <a:p>
            <a:pPr algn="l"/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Fisika</a:t>
            </a:r>
            <a:r>
              <a:rPr lang="en-US" dirty="0" smtClean="0"/>
              <a:t> ?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paling </a:t>
            </a:r>
            <a:r>
              <a:rPr lang="en-US" dirty="0" err="1" smtClean="0"/>
              <a:t>dasar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experiment</a:t>
            </a:r>
          </a:p>
          <a:p>
            <a:pPr marL="514350" indent="-514350" algn="l"/>
            <a:r>
              <a:rPr lang="en-US" dirty="0" smtClean="0"/>
              <a:t>Di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:</a:t>
            </a:r>
          </a:p>
          <a:p>
            <a:pPr marL="514350" indent="-514350" algn="l"/>
            <a:endParaRPr lang="en-US" dirty="0" smtClean="0"/>
          </a:p>
          <a:p>
            <a:pPr marL="514350" indent="-514350" algn="l"/>
            <a:endParaRPr lang="en-US" dirty="0"/>
          </a:p>
          <a:p>
            <a:pPr marL="514350" indent="-514350"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1000107"/>
          </a:xfrm>
        </p:spPr>
        <p:txBody>
          <a:bodyPr anchor="t"/>
          <a:lstStyle/>
          <a:p>
            <a:pPr algn="ctr"/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sesaat</a:t>
            </a:r>
            <a:r>
              <a:rPr lang="en-US" dirty="0" smtClean="0"/>
              <a:t> (v)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14422"/>
            <a:ext cx="8643998" cy="5214974"/>
          </a:xfrm>
        </p:spPr>
        <p:txBody>
          <a:bodyPr/>
          <a:lstStyle/>
          <a:p>
            <a:pPr algn="l"/>
            <a:r>
              <a:rPr lang="en-US" dirty="0" err="1" smtClean="0"/>
              <a:t>Kecepatan</a:t>
            </a:r>
            <a:r>
              <a:rPr lang="en-US" dirty="0" smtClean="0"/>
              <a:t> se </a:t>
            </a:r>
            <a:r>
              <a:rPr lang="en-US" dirty="0" err="1" smtClean="0"/>
              <a:t>saat</a:t>
            </a:r>
            <a:r>
              <a:rPr lang="en-US" dirty="0" smtClean="0"/>
              <a:t> v =             =          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285860"/>
            <a:ext cx="428628" cy="50272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1285860"/>
            <a:ext cx="478058" cy="428604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88" y="1252310"/>
            <a:ext cx="428596" cy="605054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043" name="Group 19"/>
          <p:cNvGrpSpPr>
            <a:grpSpLocks/>
          </p:cNvGrpSpPr>
          <p:nvPr/>
        </p:nvGrpSpPr>
        <p:grpSpPr bwMode="auto">
          <a:xfrm>
            <a:off x="1785918" y="2285994"/>
            <a:ext cx="4572032" cy="4214256"/>
            <a:chOff x="2535" y="7575"/>
            <a:chExt cx="3060" cy="3266"/>
          </a:xfrm>
        </p:grpSpPr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>
              <a:off x="2925" y="7575"/>
              <a:ext cx="0" cy="25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>
              <a:off x="2925" y="10127"/>
              <a:ext cx="26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46" name="Arc 22"/>
            <p:cNvSpPr>
              <a:spLocks/>
            </p:cNvSpPr>
            <p:nvPr/>
          </p:nvSpPr>
          <p:spPr bwMode="auto">
            <a:xfrm flipV="1">
              <a:off x="2910" y="7986"/>
              <a:ext cx="2400" cy="215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4234"/>
                <a:gd name="T2" fmla="*/ 21439 w 21600"/>
                <a:gd name="T3" fmla="*/ 24234 h 24234"/>
                <a:gd name="T4" fmla="*/ 0 w 21600"/>
                <a:gd name="T5" fmla="*/ 21600 h 2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423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480"/>
                    <a:pt x="21546" y="23360"/>
                    <a:pt x="21438" y="24233"/>
                  </a:cubicBezTo>
                </a:path>
                <a:path w="21600" h="2423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480"/>
                    <a:pt x="21546" y="23360"/>
                    <a:pt x="21438" y="24233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5008" y="8842"/>
              <a:ext cx="437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2535" y="8557"/>
              <a:ext cx="480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4113" y="10218"/>
              <a:ext cx="632" cy="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r>
                <a: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-24"/>
            <a:ext cx="8242204" cy="414326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Contoh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2714620"/>
            <a:ext cx="9001156" cy="414340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Seekor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citah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mengejar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rusa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tomson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lintasan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citah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3200" dirty="0" smtClean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x = 20 m + (5,0 m/s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 t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5113" indent="-265113" algn="l"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Hitung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lintasan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citah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 = 1 s &amp; t= 2 s</a:t>
            </a:r>
          </a:p>
          <a:p>
            <a:pPr marL="265113" indent="-265113" algn="l"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Hitung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rata-rata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65113" indent="-265113" algn="l">
              <a:buFont typeface="Arial" pitchFamily="34" charset="0"/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Hitung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sesaat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t=1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Δ t=0,1 , 0,01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0,001 s</a:t>
            </a:r>
          </a:p>
          <a:p>
            <a:pPr marL="265113" indent="-265113"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Turunkan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persamaan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sesaat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hitung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t=1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t= 2 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1438"/>
            <a:ext cx="7368910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851648" cy="50004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Penyelesaian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929718" cy="6286520"/>
          </a:xfrm>
        </p:spPr>
        <p:txBody>
          <a:bodyPr>
            <a:normAutofit/>
          </a:bodyPr>
          <a:lstStyle/>
          <a:p>
            <a:pPr marL="514350" indent="-514350" algn="l">
              <a:spcBef>
                <a:spcPts val="600"/>
              </a:spcBef>
              <a:buAutoNum type="alphaLcPeriod"/>
            </a:pPr>
            <a:r>
              <a:rPr lang="en-US" dirty="0" err="1" smtClean="0"/>
              <a:t>Pada</a:t>
            </a:r>
            <a:r>
              <a:rPr lang="en-US" dirty="0" smtClean="0"/>
              <a:t> t = 1 s </a:t>
            </a:r>
            <a:r>
              <a:rPr lang="en-US" dirty="0" err="1" smtClean="0"/>
              <a:t>citah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endParaRPr lang="en-US" dirty="0" smtClean="0"/>
          </a:p>
          <a:p>
            <a:pPr marL="514350" indent="-514350" algn="l">
              <a:spcBef>
                <a:spcPts val="600"/>
              </a:spcBef>
            </a:pPr>
            <a:r>
              <a:rPr lang="en-US" dirty="0" smtClean="0"/>
              <a:t>	</a:t>
            </a:r>
            <a:r>
              <a:rPr lang="en-US" sz="2800" dirty="0" smtClean="0"/>
              <a:t>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20 m + (5,0 m/s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) (1 s)</a:t>
            </a:r>
            <a:r>
              <a:rPr lang="en-US" sz="2800" baseline="30000" dirty="0" smtClean="0"/>
              <a:t>2 </a:t>
            </a:r>
            <a:r>
              <a:rPr lang="en-US" dirty="0" smtClean="0"/>
              <a:t>  ;	x</a:t>
            </a:r>
            <a:r>
              <a:rPr lang="en-US" baseline="-25000" dirty="0" smtClean="0"/>
              <a:t>1</a:t>
            </a:r>
            <a:r>
              <a:rPr lang="en-US" dirty="0" smtClean="0"/>
              <a:t> = 25 m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dirty="0" smtClean="0"/>
              <a:t>	 </a:t>
            </a:r>
            <a:r>
              <a:rPr lang="en-US" dirty="0" err="1" smtClean="0"/>
              <a:t>Pada</a:t>
            </a: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= 2 s ; 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20 m + (5,0 m/s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) (2 s)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   ;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40 m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	</a:t>
            </a: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lintasa</a:t>
            </a:r>
            <a:r>
              <a:rPr lang="en-US" sz="2400" dirty="0" smtClean="0"/>
              <a:t>  </a:t>
            </a:r>
            <a:r>
              <a:rPr lang="el-GR" sz="2400" dirty="0" smtClean="0"/>
              <a:t>Δ</a:t>
            </a:r>
            <a:r>
              <a:rPr lang="en-US" sz="2400" dirty="0" smtClean="0"/>
              <a:t>x =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–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40 – 25 m = 15 m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b.    </a:t>
            </a:r>
            <a:r>
              <a:rPr lang="el-GR" sz="2400" dirty="0" smtClean="0"/>
              <a:t>Δ</a:t>
            </a:r>
            <a:r>
              <a:rPr lang="en-US" sz="2400" dirty="0" smtClean="0"/>
              <a:t>t = 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2 – 1 s = 1 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	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rata-rata  v = </a:t>
            </a:r>
            <a:r>
              <a:rPr lang="el-GR" sz="2800" dirty="0" smtClean="0"/>
              <a:t>Δ</a:t>
            </a:r>
            <a:r>
              <a:rPr lang="en-US" sz="2800" dirty="0" smtClean="0"/>
              <a:t>x/</a:t>
            </a:r>
            <a:r>
              <a:rPr lang="el-GR" sz="2800" dirty="0" smtClean="0"/>
              <a:t>Δ</a:t>
            </a:r>
            <a:r>
              <a:rPr lang="en-US" sz="2800" dirty="0" smtClean="0"/>
              <a:t>t = 15 m/1 s = 15 m/s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c. </a:t>
            </a:r>
            <a:r>
              <a:rPr lang="el-GR" sz="2800" dirty="0" smtClean="0"/>
              <a:t>Δ</a:t>
            </a:r>
            <a:r>
              <a:rPr lang="en-US" sz="2800" dirty="0" smtClean="0"/>
              <a:t>t =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–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;  </a:t>
            </a:r>
            <a:r>
              <a:rPr lang="en-US" sz="2800" dirty="0" err="1" smtClean="0"/>
              <a:t>atau</a:t>
            </a:r>
            <a:r>
              <a:rPr lang="en-US" sz="2800" dirty="0" smtClean="0"/>
              <a:t>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</a:t>
            </a:r>
            <a:r>
              <a:rPr lang="el-GR" sz="2800" dirty="0" smtClean="0"/>
              <a:t>Δ</a:t>
            </a:r>
            <a:r>
              <a:rPr lang="en-US" sz="2800" dirty="0" smtClean="0"/>
              <a:t>t = 1 + 0,1 s = 1,1 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</a:t>
            </a:r>
            <a:r>
              <a:rPr lang="en-US" sz="2800" dirty="0" err="1" smtClean="0"/>
              <a:t>pada</a:t>
            </a:r>
            <a:r>
              <a:rPr lang="en-US" sz="2800" dirty="0" smtClean="0"/>
              <a:t> t = 1 s ;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25 m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1,1 s ;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20 m + (5,0 m/s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) (1,1 s)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   ; 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26,05 m 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 </a:t>
            </a:r>
            <a:r>
              <a:rPr lang="en-US" sz="2800" dirty="0" err="1" smtClean="0"/>
              <a:t>kecepatan</a:t>
            </a:r>
            <a:r>
              <a:rPr lang="en-US" sz="2800" dirty="0" smtClean="0"/>
              <a:t>  </a:t>
            </a:r>
            <a:r>
              <a:rPr lang="en-US" sz="2800" dirty="0" err="1" smtClean="0"/>
              <a:t>sesaat</a:t>
            </a:r>
            <a:r>
              <a:rPr lang="en-US" sz="2800" dirty="0" smtClean="0"/>
              <a:t>    </a:t>
            </a:r>
            <a:r>
              <a:rPr lang="el-GR" sz="2800" dirty="0" smtClean="0"/>
              <a:t>Δ</a:t>
            </a:r>
            <a:r>
              <a:rPr lang="en-US" sz="2800" dirty="0" smtClean="0"/>
              <a:t>x/</a:t>
            </a:r>
            <a:r>
              <a:rPr lang="el-GR" sz="2800" dirty="0" smtClean="0"/>
              <a:t>Δ</a:t>
            </a:r>
            <a:r>
              <a:rPr lang="en-US" sz="2800" dirty="0" smtClean="0"/>
              <a:t>t = (x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–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)/(t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–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v = (26,05- 25 )m/1,1 s = 10,5 m/s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l-GR" sz="2800" dirty="0" smtClean="0"/>
              <a:t>Δ</a:t>
            </a:r>
            <a:r>
              <a:rPr lang="en-US" sz="2800" dirty="0" smtClean="0"/>
              <a:t>t = 0,01 ; 0,001 s </a:t>
            </a:r>
            <a:r>
              <a:rPr lang="en-US" sz="2800" dirty="0" err="1" smtClean="0"/>
              <a:t>kerjakan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500042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 d.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sesaat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928670"/>
            <a:ext cx="8715436" cy="4857784"/>
          </a:xfrm>
        </p:spPr>
        <p:txBody>
          <a:bodyPr/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20 m + (5,0 m/s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) (1 s)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diturunkan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terdadap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pPr algn="l"/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v = 0 + (5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2 t = (10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t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1 s ; v = (10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(1 s) = 10 m/s</a:t>
            </a:r>
            <a:endParaRPr lang="en-US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t = 2 s ; a = (10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(2 s) = 20 m/s     </a:t>
            </a: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PERCEPATAN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929718" cy="5072098"/>
          </a:xfrm>
        </p:spPr>
        <p:txBody>
          <a:bodyPr/>
          <a:lstStyle/>
          <a:p>
            <a:pPr algn="l"/>
            <a:r>
              <a:rPr lang="en-US" b="1" dirty="0" smtClean="0"/>
              <a:t> </a:t>
            </a:r>
            <a:r>
              <a:rPr lang="en-US" b="1" dirty="0" err="1" smtClean="0"/>
              <a:t>Percepatan</a:t>
            </a:r>
            <a:r>
              <a:rPr lang="en-US" b="1" dirty="0" smtClean="0"/>
              <a:t> rata</a:t>
            </a:r>
            <a:r>
              <a:rPr lang="en-US" dirty="0" smtClean="0"/>
              <a:t>-rata</a:t>
            </a:r>
          </a:p>
          <a:p>
            <a:pPr algn="l"/>
            <a:r>
              <a:rPr lang="en-US" dirty="0" smtClean="0"/>
              <a:t>       =            =        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   				             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</a:p>
          <a:p>
            <a:pPr algn="l"/>
            <a:r>
              <a:rPr lang="en-US" b="1" dirty="0" err="1" smtClean="0"/>
              <a:t>Percepatan</a:t>
            </a:r>
            <a:r>
              <a:rPr lang="en-US" b="1" dirty="0" smtClean="0"/>
              <a:t> </a:t>
            </a:r>
            <a:r>
              <a:rPr lang="en-US" b="1" dirty="0" err="1" smtClean="0"/>
              <a:t>sesaat</a:t>
            </a:r>
            <a:endParaRPr lang="en-US" b="1" dirty="0" smtClean="0"/>
          </a:p>
          <a:p>
            <a:pPr algn="l"/>
            <a:r>
              <a:rPr lang="en-US" dirty="0" smtClean="0"/>
              <a:t>a =               = 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percepatan</a:t>
            </a:r>
            <a:endParaRPr lang="en-US" dirty="0" smtClean="0"/>
          </a:p>
          <a:p>
            <a:pPr algn="l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289" y="1071546"/>
            <a:ext cx="450059" cy="5000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34235" y="1071546"/>
            <a:ext cx="894559" cy="7000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989184"/>
            <a:ext cx="376239" cy="7967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1628" y="2387327"/>
            <a:ext cx="717100" cy="6429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7262" y="2304942"/>
            <a:ext cx="376239" cy="79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318797"/>
            <a:ext cx="376239" cy="7967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35716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Contoh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28868"/>
            <a:ext cx="9144000" cy="4929222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.:</a:t>
            </a:r>
          </a:p>
          <a:p>
            <a:pPr algn="l"/>
            <a:r>
              <a:rPr lang="en-US" dirty="0" smtClean="0"/>
              <a:t> v = 60 m/s + 0,50 m/s</a:t>
            </a:r>
            <a:r>
              <a:rPr lang="en-US" baseline="30000" dirty="0" smtClean="0"/>
              <a:t>3</a:t>
            </a:r>
            <a:r>
              <a:rPr lang="en-US" dirty="0" smtClean="0"/>
              <a:t> t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Pertanyaan</a:t>
            </a:r>
            <a:r>
              <a:rPr lang="en-US" dirty="0" smtClean="0"/>
              <a:t> : </a:t>
            </a:r>
            <a:r>
              <a:rPr lang="en-US" dirty="0" err="1" smtClean="0"/>
              <a:t>Hitung</a:t>
            </a:r>
            <a:endParaRPr lang="en-US" dirty="0" smtClean="0"/>
          </a:p>
          <a:p>
            <a:pPr marL="514350" indent="-514350" algn="l">
              <a:buAutoNum type="alphaL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(Δ v) </a:t>
            </a:r>
            <a:r>
              <a:rPr lang="en-US" dirty="0" err="1" smtClean="0"/>
              <a:t>selang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</a:p>
          <a:p>
            <a:pPr marL="514350" indent="-514350" algn="l"/>
            <a:r>
              <a:rPr lang="en-US" dirty="0" smtClean="0"/>
              <a:t>      t</a:t>
            </a:r>
            <a:r>
              <a:rPr lang="en-US" baseline="-25000" dirty="0" smtClean="0"/>
              <a:t>1</a:t>
            </a:r>
            <a:r>
              <a:rPr lang="en-US" dirty="0" smtClean="0"/>
              <a:t> =1 s &amp; t</a:t>
            </a:r>
            <a:r>
              <a:rPr lang="en-US" baseline="-25000" dirty="0" smtClean="0"/>
              <a:t>2</a:t>
            </a:r>
            <a:r>
              <a:rPr lang="en-US" dirty="0" smtClean="0"/>
              <a:t> =3 s</a:t>
            </a:r>
          </a:p>
          <a:p>
            <a:pPr marL="514350" indent="-514350" algn="l"/>
            <a:r>
              <a:rPr lang="en-US" dirty="0" smtClean="0"/>
              <a:t>b.  </a:t>
            </a:r>
            <a:r>
              <a:rPr lang="en-US" dirty="0" err="1" smtClean="0"/>
              <a:t>Percepatan</a:t>
            </a:r>
            <a:r>
              <a:rPr lang="en-US" dirty="0" smtClean="0"/>
              <a:t> rata-rata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selang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</a:p>
          <a:p>
            <a:pPr marL="514350" indent="-514350" algn="l">
              <a:buAutoNum type="alphaLcPeriod" startAt="3"/>
            </a:pP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sesaat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pPr marL="514350" indent="-514350" algn="l"/>
            <a:r>
              <a:rPr lang="en-US" dirty="0" smtClean="0"/>
              <a:t>	t = 1 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Δt</a:t>
            </a:r>
            <a:r>
              <a:rPr lang="en-US" dirty="0" smtClean="0"/>
              <a:t> = 0,1 , 0,01 , 0,001 s</a:t>
            </a:r>
          </a:p>
          <a:p>
            <a:pPr marL="514350" indent="-514350" algn="l"/>
            <a:r>
              <a:rPr lang="en-US" dirty="0" smtClean="0"/>
              <a:t>d. </a:t>
            </a:r>
            <a:r>
              <a:rPr lang="en-US" dirty="0" err="1" smtClean="0"/>
              <a:t>Turunkan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sesaat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t=1 </a:t>
            </a:r>
            <a:r>
              <a:rPr lang="en-US" dirty="0" err="1" smtClean="0"/>
              <a:t>dan</a:t>
            </a:r>
            <a:r>
              <a:rPr lang="en-US" dirty="0" smtClean="0"/>
              <a:t> 3 s</a:t>
            </a:r>
          </a:p>
          <a:p>
            <a:pPr algn="l"/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14290"/>
            <a:ext cx="7215206" cy="224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851648" cy="50004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Penyelesaian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929718" cy="6286520"/>
          </a:xfrm>
        </p:spPr>
        <p:txBody>
          <a:bodyPr>
            <a:normAutofit/>
          </a:bodyPr>
          <a:lstStyle/>
          <a:p>
            <a:pPr marL="514350" indent="-514350" algn="l">
              <a:spcBef>
                <a:spcPts val="600"/>
              </a:spcBef>
              <a:buAutoNum type="alphaL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1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mobil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dirty="0" smtClean="0"/>
              <a:t>	</a:t>
            </a:r>
            <a:r>
              <a:rPr lang="en-US" sz="2800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60 m/s + 0,50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; v = 60,5 m/s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dirty="0" smtClean="0"/>
              <a:t>	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3 s ;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60 m/s + 0,50 m/s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(3)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64,5 m/s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	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(Δ v) = v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v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64,5 – 60,5 m/s = 4 m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b. 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 = 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 – 1 s = 2 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400" dirty="0" smtClean="0"/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percepatan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rata-rata  v =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v/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= (4 m/s)/2 s = 2 m/s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c. </a:t>
            </a:r>
            <a:r>
              <a:rPr lang="el-GR" sz="2800" dirty="0" smtClean="0"/>
              <a:t>Δ</a:t>
            </a:r>
            <a:r>
              <a:rPr lang="en-US" sz="2800" dirty="0" smtClean="0"/>
              <a:t>t =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–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;  </a:t>
            </a:r>
            <a:r>
              <a:rPr lang="en-US" sz="2800" dirty="0" err="1" smtClean="0"/>
              <a:t>atau</a:t>
            </a:r>
            <a:r>
              <a:rPr lang="en-US" sz="2800" dirty="0" smtClean="0"/>
              <a:t>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– </a:t>
            </a:r>
            <a:r>
              <a:rPr lang="el-GR" sz="2800" dirty="0" smtClean="0"/>
              <a:t>Δ</a:t>
            </a:r>
            <a:r>
              <a:rPr lang="en-US" sz="2800" dirty="0" smtClean="0"/>
              <a:t>t = 1 + 0,1 s = 1,1 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v </a:t>
            </a:r>
            <a:r>
              <a:rPr lang="en-US" sz="2800" dirty="0" err="1" smtClean="0"/>
              <a:t>pada</a:t>
            </a:r>
            <a:r>
              <a:rPr lang="en-US" sz="2800" dirty="0" smtClean="0"/>
              <a:t>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1 s ; 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60,5 m/s </a:t>
            </a: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 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= 1,1 s 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60 m/s + 0,50 m/s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(1,1)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60,605 m/s</a:t>
            </a:r>
            <a:r>
              <a:rPr lang="en-US" sz="2800" dirty="0" smtClean="0"/>
              <a:t> 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 </a:t>
            </a:r>
            <a:r>
              <a:rPr lang="en-US" sz="2800" dirty="0" err="1" smtClean="0"/>
              <a:t>percepatan</a:t>
            </a:r>
            <a:r>
              <a:rPr lang="en-US" sz="2800" dirty="0" smtClean="0"/>
              <a:t>  </a:t>
            </a:r>
            <a:r>
              <a:rPr lang="en-US" sz="2800" dirty="0" err="1" smtClean="0"/>
              <a:t>sesaat</a:t>
            </a:r>
            <a:r>
              <a:rPr lang="en-US" sz="2800" dirty="0" smtClean="0"/>
              <a:t>    </a:t>
            </a:r>
            <a:r>
              <a:rPr lang="el-GR" sz="2800" dirty="0" smtClean="0"/>
              <a:t>Δ</a:t>
            </a:r>
            <a:r>
              <a:rPr lang="en-US" sz="2800" dirty="0" smtClean="0"/>
              <a:t>v/</a:t>
            </a:r>
            <a:r>
              <a:rPr lang="el-GR" sz="2800" dirty="0" smtClean="0"/>
              <a:t>Δ</a:t>
            </a:r>
            <a:r>
              <a:rPr lang="en-US" sz="2800" dirty="0" smtClean="0"/>
              <a:t>t = (v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– v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)/(t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– 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 = (60,605- 60,5 m/s)/1,1 s = 1,05 m/s</a:t>
            </a:r>
          </a:p>
          <a:p>
            <a:pPr marL="514350" indent="-514350" algn="l">
              <a:spcBef>
                <a:spcPts val="600"/>
              </a:spcBef>
            </a:pPr>
            <a:r>
              <a:rPr lang="en-US" sz="2800" dirty="0" smtClean="0"/>
              <a:t>	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l-GR" sz="2800" dirty="0" smtClean="0"/>
              <a:t>Δ</a:t>
            </a:r>
            <a:r>
              <a:rPr lang="en-US" sz="2800" dirty="0" smtClean="0"/>
              <a:t>t = 0,01 ; 0,001 s </a:t>
            </a:r>
            <a:r>
              <a:rPr lang="en-US" sz="2800" dirty="0" err="1" smtClean="0"/>
              <a:t>kerjakan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sz="2800" dirty="0" smtClean="0"/>
          </a:p>
          <a:p>
            <a:pPr marL="514350" indent="-514350" algn="l">
              <a:spcBef>
                <a:spcPts val="600"/>
              </a:spcBef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8572560" cy="42860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d.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sesaat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1480"/>
            <a:ext cx="7854696" cy="4409656"/>
          </a:xfrm>
        </p:spPr>
        <p:txBody>
          <a:bodyPr/>
          <a:lstStyle/>
          <a:p>
            <a:pPr algn="l"/>
            <a:r>
              <a:rPr lang="en-US" dirty="0" smtClean="0"/>
              <a:t> v = 60 m/s + 0,50 m/s</a:t>
            </a:r>
            <a:r>
              <a:rPr lang="en-US" baseline="30000" dirty="0" smtClean="0"/>
              <a:t>3</a:t>
            </a:r>
            <a:r>
              <a:rPr lang="en-US" dirty="0" smtClean="0"/>
              <a:t> t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a = 0 + 2 (0,50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t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a = (1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t          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1 s ; a = (1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(1 s) = 1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l"/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t = 3 s ; a = (1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(3 s) = 3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14"/>
            <a:ext cx="7772400" cy="50009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600" dirty="0" err="1" smtClean="0"/>
              <a:t>Gerak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Percepatan</a:t>
            </a:r>
            <a:r>
              <a:rPr lang="en-US" sz="3600" dirty="0" smtClean="0"/>
              <a:t> </a:t>
            </a:r>
            <a:r>
              <a:rPr lang="en-US" sz="3600" dirty="0" err="1" smtClean="0"/>
              <a:t>Tetap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929718" cy="6286520"/>
          </a:xfrm>
        </p:spPr>
        <p:txBody>
          <a:bodyPr/>
          <a:lstStyle/>
          <a:p>
            <a:pPr algn="l"/>
            <a:r>
              <a:rPr lang="en-US" dirty="0" smtClean="0"/>
              <a:t> a =           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 a =            </a:t>
            </a:r>
            <a:r>
              <a:rPr lang="en-US" dirty="0" err="1" smtClean="0"/>
              <a:t>sehingga</a:t>
            </a:r>
            <a:endParaRPr lang="en-US" dirty="0" smtClean="0"/>
          </a:p>
          <a:p>
            <a:pPr algn="l"/>
            <a:r>
              <a:rPr lang="en-US" dirty="0" smtClean="0"/>
              <a:t>			 v = v</a:t>
            </a:r>
            <a:r>
              <a:rPr lang="en-US" baseline="-25000" dirty="0" smtClean="0"/>
              <a:t>0</a:t>
            </a:r>
            <a:r>
              <a:rPr lang="en-US" dirty="0" smtClean="0"/>
              <a:t> + a t        …….. (1)</a:t>
            </a:r>
          </a:p>
          <a:p>
            <a:pPr algn="l"/>
            <a:r>
              <a:rPr lang="en-US" dirty="0" err="1" smtClean="0"/>
              <a:t>Kecepatan</a:t>
            </a:r>
            <a:r>
              <a:rPr lang="en-US" dirty="0" smtClean="0"/>
              <a:t> rata-rata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=            . . . . . . </a:t>
            </a:r>
            <a:r>
              <a:rPr lang="en-US" dirty="0" smtClean="0"/>
              <a:t>(1a)</a:t>
            </a:r>
            <a:endParaRPr lang="en-US" dirty="0" smtClean="0"/>
          </a:p>
          <a:p>
            <a:pPr algn="l"/>
            <a:r>
              <a:rPr lang="en-US" dirty="0" err="1" smtClean="0"/>
              <a:t>atau</a:t>
            </a:r>
            <a:r>
              <a:rPr lang="en-US" dirty="0" smtClean="0"/>
              <a:t>    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=                   . . . . . . . . . . . .  </a:t>
            </a:r>
            <a:r>
              <a:rPr lang="en-US" dirty="0" smtClean="0"/>
              <a:t>.(1b)</a:t>
            </a:r>
            <a:endParaRPr lang="en-US" dirty="0" smtClean="0"/>
          </a:p>
          <a:p>
            <a:pPr algn="l"/>
            <a:r>
              <a:rPr lang="en-US" dirty="0" err="1" smtClean="0"/>
              <a:t>Persamaan</a:t>
            </a:r>
            <a:r>
              <a:rPr lang="en-US" dirty="0" smtClean="0"/>
              <a:t> 1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3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endParaRPr lang="en-US" dirty="0" smtClean="0"/>
          </a:p>
          <a:p>
            <a:pPr algn="l"/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=   ( v</a:t>
            </a:r>
            <a:r>
              <a:rPr lang="en-US" baseline="-25000" dirty="0" smtClean="0"/>
              <a:t>0 </a:t>
            </a:r>
            <a:r>
              <a:rPr lang="en-US" dirty="0" smtClean="0"/>
              <a:t> + v</a:t>
            </a:r>
            <a:r>
              <a:rPr lang="en-US" baseline="-25000" dirty="0" smtClean="0"/>
              <a:t>0</a:t>
            </a:r>
            <a:r>
              <a:rPr lang="en-US" dirty="0" smtClean="0"/>
              <a:t> + a t )</a:t>
            </a:r>
          </a:p>
          <a:p>
            <a:pPr algn="l"/>
            <a:r>
              <a:rPr lang="en-US" dirty="0" smtClean="0"/>
              <a:t>    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  <a:r>
              <a:rPr lang="en-US" dirty="0" smtClean="0"/>
              <a:t>= v</a:t>
            </a:r>
            <a:r>
              <a:rPr lang="en-US" baseline="-25000" dirty="0" smtClean="0"/>
              <a:t>0</a:t>
            </a:r>
            <a:r>
              <a:rPr lang="en-US" dirty="0" smtClean="0"/>
              <a:t> +   a t . . . . . .  . . . . .  . . . . . .  </a:t>
            </a:r>
            <a:r>
              <a:rPr lang="en-US" dirty="0" smtClean="0"/>
              <a:t>(1c)</a:t>
            </a:r>
            <a:endParaRPr lang="en-US" dirty="0" smtClean="0"/>
          </a:p>
          <a:p>
            <a:pPr algn="l"/>
            <a:r>
              <a:rPr lang="en-US" dirty="0" err="1" smtClean="0"/>
              <a:t>Persamaan</a:t>
            </a:r>
            <a:r>
              <a:rPr lang="en-US" dirty="0" smtClean="0"/>
              <a:t> 2 </a:t>
            </a:r>
            <a:r>
              <a:rPr lang="en-US" dirty="0" err="1" smtClean="0"/>
              <a:t>disubstitusi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4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endParaRPr lang="en-US" dirty="0" smtClean="0"/>
          </a:p>
          <a:p>
            <a:pPr algn="l"/>
            <a:r>
              <a:rPr lang="en-US" dirty="0" smtClean="0"/>
              <a:t>		 = v</a:t>
            </a:r>
            <a:r>
              <a:rPr lang="en-US" baseline="-25000" dirty="0" smtClean="0"/>
              <a:t>0</a:t>
            </a:r>
            <a:r>
              <a:rPr lang="en-US" dirty="0" smtClean="0"/>
              <a:t> +   a t </a:t>
            </a:r>
          </a:p>
          <a:p>
            <a:pPr algn="l"/>
            <a:r>
              <a:rPr lang="en-US" dirty="0" smtClean="0"/>
              <a:t>     x = x</a:t>
            </a:r>
            <a:r>
              <a:rPr lang="en-US" baseline="-25000" dirty="0" smtClean="0"/>
              <a:t>0</a:t>
            </a:r>
            <a:r>
              <a:rPr lang="en-US" dirty="0" smtClean="0"/>
              <a:t> + v</a:t>
            </a:r>
            <a:r>
              <a:rPr lang="en-US" baseline="-25000" dirty="0" smtClean="0"/>
              <a:t>0</a:t>
            </a:r>
            <a:r>
              <a:rPr lang="en-US" dirty="0" smtClean="0"/>
              <a:t> t + ½ a t</a:t>
            </a:r>
            <a:r>
              <a:rPr lang="en-US" baseline="30000" dirty="0" smtClean="0"/>
              <a:t>2</a:t>
            </a:r>
            <a:r>
              <a:rPr lang="en-US" dirty="0" smtClean="0"/>
              <a:t> . . . . . . . . . . . . .  </a:t>
            </a:r>
            <a:r>
              <a:rPr lang="en-US" dirty="0" smtClean="0"/>
              <a:t>(2)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223" y="571480"/>
            <a:ext cx="912819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71480"/>
            <a:ext cx="785818" cy="648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1428736"/>
            <a:ext cx="785819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1928802"/>
            <a:ext cx="840447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357562"/>
            <a:ext cx="142876" cy="6429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357693"/>
            <a:ext cx="142876" cy="6429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928934"/>
            <a:ext cx="142876" cy="6429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1" y="4286256"/>
            <a:ext cx="785819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27071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Persamaan</a:t>
            </a:r>
            <a:r>
              <a:rPr lang="en-US" sz="3600" dirty="0" smtClean="0"/>
              <a:t> 1 </a:t>
            </a:r>
            <a:r>
              <a:rPr lang="en-US" sz="3600" dirty="0" err="1" smtClean="0"/>
              <a:t>disubstitusi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en-US" sz="3600" dirty="0" smtClean="0"/>
              <a:t> </a:t>
            </a:r>
            <a:r>
              <a:rPr lang="en-US" sz="3600" dirty="0" err="1" smtClean="0"/>
              <a:t>pers</a:t>
            </a:r>
            <a:r>
              <a:rPr lang="en-US" sz="3600" dirty="0" smtClean="0"/>
              <a:t> 5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endParaRPr lang="en-US" sz="36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4853006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 a =            </a:t>
            </a:r>
            <a:r>
              <a:rPr lang="en-US" dirty="0" err="1" smtClean="0"/>
              <a:t>atau</a:t>
            </a:r>
            <a:r>
              <a:rPr lang="en-US" dirty="0" smtClean="0"/>
              <a:t>  t =            ,  x = x</a:t>
            </a:r>
            <a:r>
              <a:rPr lang="en-US" baseline="-25000" dirty="0" smtClean="0"/>
              <a:t>0</a:t>
            </a:r>
            <a:r>
              <a:rPr lang="en-US" dirty="0" smtClean="0"/>
              <a:t> + v</a:t>
            </a:r>
            <a:r>
              <a:rPr lang="en-US" baseline="-25000" dirty="0" smtClean="0"/>
              <a:t>0</a:t>
            </a:r>
            <a:r>
              <a:rPr lang="en-US" dirty="0" smtClean="0"/>
              <a:t> t + ½ a t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    x = x</a:t>
            </a:r>
            <a:r>
              <a:rPr lang="en-US" baseline="-25000" dirty="0" smtClean="0"/>
              <a:t>0</a:t>
            </a:r>
            <a:r>
              <a:rPr lang="en-US" dirty="0" smtClean="0"/>
              <a:t> + v</a:t>
            </a:r>
            <a:r>
              <a:rPr lang="en-US" baseline="-25000" dirty="0" smtClean="0"/>
              <a:t>0              </a:t>
            </a:r>
            <a:r>
              <a:rPr lang="en-US" dirty="0" smtClean="0"/>
              <a:t> + ½ a            )</a:t>
            </a:r>
            <a:r>
              <a:rPr lang="en-US" baseline="30000" dirty="0" smtClean="0"/>
              <a:t>2 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x </a:t>
            </a:r>
            <a:r>
              <a:rPr lang="en-US" dirty="0" err="1" smtClean="0"/>
              <a:t>kan</a:t>
            </a:r>
            <a:r>
              <a:rPr lang="en-US" dirty="0" smtClean="0"/>
              <a:t> 2a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2 a x =2a x</a:t>
            </a:r>
            <a:r>
              <a:rPr lang="en-US" baseline="-25000" dirty="0" smtClean="0"/>
              <a:t>0</a:t>
            </a:r>
            <a:r>
              <a:rPr lang="en-US" dirty="0" smtClean="0"/>
              <a:t> + 2v</a:t>
            </a:r>
            <a:r>
              <a:rPr lang="en-US" baseline="-25000" dirty="0" smtClean="0"/>
              <a:t>0</a:t>
            </a:r>
            <a:r>
              <a:rPr lang="en-US" dirty="0" smtClean="0"/>
              <a:t> (v - v</a:t>
            </a:r>
            <a:r>
              <a:rPr lang="en-US" baseline="-25000" dirty="0" smtClean="0"/>
              <a:t>0 </a:t>
            </a:r>
            <a:r>
              <a:rPr lang="en-US" dirty="0" smtClean="0"/>
              <a:t>) + a</a:t>
            </a:r>
            <a:r>
              <a:rPr lang="en-US" baseline="30000" dirty="0" smtClean="0"/>
              <a:t>2                      </a:t>
            </a:r>
          </a:p>
          <a:p>
            <a:pPr algn="l"/>
            <a:endParaRPr lang="en-US" baseline="30000" dirty="0" smtClean="0"/>
          </a:p>
          <a:p>
            <a:pPr algn="l"/>
            <a:endParaRPr lang="en-US" baseline="30000" dirty="0" smtClean="0"/>
          </a:p>
          <a:p>
            <a:pPr algn="l"/>
            <a:r>
              <a:rPr lang="en-US" dirty="0" smtClean="0"/>
              <a:t>2 a(x-x</a:t>
            </a:r>
            <a:r>
              <a:rPr lang="en-US" baseline="-25000" dirty="0" smtClean="0"/>
              <a:t>0</a:t>
            </a:r>
            <a:r>
              <a:rPr lang="en-US" dirty="0" smtClean="0"/>
              <a:t> ) =2v</a:t>
            </a:r>
            <a:r>
              <a:rPr lang="en-US" baseline="-25000" dirty="0" smtClean="0"/>
              <a:t>0</a:t>
            </a:r>
            <a:r>
              <a:rPr lang="en-US" dirty="0" smtClean="0"/>
              <a:t> v - 2      + v</a:t>
            </a:r>
            <a:r>
              <a:rPr lang="en-US" baseline="30000" dirty="0" smtClean="0"/>
              <a:t>2</a:t>
            </a:r>
            <a:r>
              <a:rPr lang="en-US" dirty="0" smtClean="0"/>
              <a:t> -2v</a:t>
            </a:r>
            <a:r>
              <a:rPr lang="en-US" baseline="-25000" dirty="0" smtClean="0"/>
              <a:t>0</a:t>
            </a:r>
            <a:r>
              <a:rPr lang="en-US" dirty="0" smtClean="0"/>
              <a:t> v + </a:t>
            </a:r>
            <a:r>
              <a:rPr lang="en-US" baseline="30000" dirty="0" smtClean="0"/>
              <a:t>              </a:t>
            </a:r>
          </a:p>
          <a:p>
            <a:pPr algn="l"/>
            <a:endParaRPr lang="en-US" baseline="30000" dirty="0" smtClean="0"/>
          </a:p>
          <a:p>
            <a:pPr algn="l"/>
            <a:endParaRPr lang="en-US" baseline="30000" dirty="0" smtClean="0"/>
          </a:p>
          <a:p>
            <a:pPr algn="l"/>
            <a:r>
              <a:rPr lang="en-US" dirty="0" smtClean="0"/>
              <a:t>          v</a:t>
            </a:r>
            <a:r>
              <a:rPr lang="en-US" baseline="30000" dirty="0" smtClean="0"/>
              <a:t>2</a:t>
            </a:r>
            <a:r>
              <a:rPr lang="en-US" dirty="0" smtClean="0"/>
              <a:t> =       + 2a(x-x</a:t>
            </a:r>
            <a:r>
              <a:rPr lang="en-US" baseline="-25000" dirty="0" smtClean="0"/>
              <a:t>0</a:t>
            </a:r>
            <a:r>
              <a:rPr lang="en-US" dirty="0" smtClean="0"/>
              <a:t> )  . . . . . . . . . . . . . . .  </a:t>
            </a:r>
            <a:r>
              <a:rPr lang="en-US" dirty="0" smtClean="0"/>
              <a:t>(3)</a:t>
            </a:r>
            <a:endParaRPr lang="en-US" baseline="30000" dirty="0" smtClean="0"/>
          </a:p>
          <a:p>
            <a:pPr algn="l"/>
            <a:r>
              <a:rPr lang="en-US" baseline="30000" dirty="0" smtClean="0"/>
              <a:t>            </a:t>
            </a:r>
          </a:p>
          <a:p>
            <a:pPr algn="l"/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780436"/>
            <a:ext cx="785818" cy="648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714356"/>
            <a:ext cx="714380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571612"/>
            <a:ext cx="714380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571612"/>
            <a:ext cx="915705" cy="642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357430"/>
            <a:ext cx="1214446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500438"/>
            <a:ext cx="428628" cy="535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500438"/>
            <a:ext cx="428628" cy="535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536289"/>
            <a:ext cx="428628" cy="535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857231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 smtClean="0"/>
              <a:t>Di </a:t>
            </a:r>
            <a:r>
              <a:rPr lang="en-US" dirty="0" err="1"/>
              <a:t>T</a:t>
            </a:r>
            <a:r>
              <a:rPr lang="en-US" dirty="0" err="1" smtClean="0"/>
              <a:t>eknik</a:t>
            </a:r>
            <a:r>
              <a:rPr lang="en-US" dirty="0" smtClean="0"/>
              <a:t> Kimia 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pPr algn="l"/>
            <a:r>
              <a:rPr lang="en-US" dirty="0" smtClean="0"/>
              <a:t>Chemical Eng. Tools :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: ATK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r>
              <a:rPr lang="en-US" dirty="0" smtClean="0"/>
              <a:t>: ATK. PP. </a:t>
            </a:r>
            <a:r>
              <a:rPr lang="en-US" dirty="0" err="1" smtClean="0"/>
              <a:t>Termodinamika</a:t>
            </a:r>
            <a:r>
              <a:rPr lang="en-US" dirty="0" smtClean="0"/>
              <a:t> 1,2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Unit Operation: OTK 1,2, 3, 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Unit Process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Kinetika</a:t>
            </a:r>
            <a:r>
              <a:rPr lang="en-US" dirty="0" smtClean="0"/>
              <a:t> / </a:t>
            </a:r>
            <a:r>
              <a:rPr lang="en-US" dirty="0" err="1" smtClean="0"/>
              <a:t>reaktor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Humanitas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0"/>
            <a:ext cx="7851648" cy="428604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err="1" smtClean="0"/>
              <a:t>Contoh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2928934"/>
            <a:ext cx="8715404" cy="3929066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pengendara</a:t>
            </a:r>
            <a:r>
              <a:rPr lang="en-US" dirty="0" smtClean="0"/>
              <a:t> 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15 m/s,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LL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dikejar</a:t>
            </a:r>
            <a:r>
              <a:rPr lang="en-US" dirty="0" smtClean="0"/>
              <a:t> </a:t>
            </a:r>
            <a:r>
              <a:rPr lang="en-US" dirty="0" err="1" smtClean="0"/>
              <a:t>polisi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sepeda</a:t>
            </a:r>
            <a:r>
              <a:rPr lang="en-US" dirty="0" smtClean="0"/>
              <a:t> motor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3 m/s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Pertanyaan</a:t>
            </a:r>
            <a:r>
              <a:rPr lang="en-US" dirty="0" smtClean="0"/>
              <a:t> :</a:t>
            </a:r>
          </a:p>
          <a:p>
            <a:pPr algn="l"/>
            <a:r>
              <a:rPr lang="en-US" dirty="0" smtClean="0"/>
              <a:t>a . </a:t>
            </a:r>
            <a:r>
              <a:rPr lang="en-US" dirty="0" err="1" smtClean="0">
                <a:solidFill>
                  <a:srgbClr val="7030A0"/>
                </a:solidFill>
              </a:rPr>
              <a:t>Kapan</a:t>
            </a:r>
            <a:endParaRPr lang="en-US" dirty="0" smtClean="0">
              <a:solidFill>
                <a:srgbClr val="7030A0"/>
              </a:solidFill>
            </a:endParaRPr>
          </a:p>
          <a:p>
            <a:pPr algn="l"/>
            <a:r>
              <a:rPr lang="en-US" dirty="0" smtClean="0">
                <a:solidFill>
                  <a:srgbClr val="7030A0"/>
                </a:solidFill>
              </a:rPr>
              <a:t>b. </a:t>
            </a:r>
            <a:r>
              <a:rPr lang="en-US" dirty="0" err="1" smtClean="0">
                <a:solidFill>
                  <a:srgbClr val="7030A0"/>
                </a:solidFill>
              </a:rPr>
              <a:t>Dengan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kecepatan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berapa</a:t>
            </a:r>
            <a:endParaRPr lang="en-US" dirty="0" smtClean="0">
              <a:solidFill>
                <a:srgbClr val="7030A0"/>
              </a:solidFill>
            </a:endParaRPr>
          </a:p>
          <a:p>
            <a:pPr algn="l"/>
            <a:r>
              <a:rPr lang="en-US" dirty="0" smtClean="0">
                <a:solidFill>
                  <a:srgbClr val="7030A0"/>
                </a:solidFill>
              </a:rPr>
              <a:t>c.  </a:t>
            </a:r>
            <a:r>
              <a:rPr lang="en-US" dirty="0" err="1" smtClean="0">
                <a:solidFill>
                  <a:srgbClr val="7030A0"/>
                </a:solidFill>
              </a:rPr>
              <a:t>Pada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jarak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berapa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mobil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tertanggkap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polisi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algn="l"/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642918"/>
            <a:ext cx="8858280" cy="183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64291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Jawaban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714356"/>
            <a:ext cx="8786842" cy="6143644"/>
          </a:xfrm>
        </p:spPr>
        <p:txBody>
          <a:bodyPr/>
          <a:lstStyle/>
          <a:p>
            <a:pPr algn="l"/>
            <a:r>
              <a:rPr lang="en-US" dirty="0" smtClean="0"/>
              <a:t>a. </a:t>
            </a:r>
            <a:r>
              <a:rPr lang="en-US" dirty="0" err="1" smtClean="0"/>
              <a:t>Polisi</a:t>
            </a:r>
            <a:r>
              <a:rPr lang="en-US" dirty="0" smtClean="0"/>
              <a:t> 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= x</a:t>
            </a:r>
            <a:r>
              <a:rPr lang="en-US" baseline="-25000" dirty="0" smtClean="0"/>
              <a:t>0p</a:t>
            </a:r>
            <a:r>
              <a:rPr lang="en-US" dirty="0" smtClean="0"/>
              <a:t> + v</a:t>
            </a:r>
            <a:r>
              <a:rPr lang="en-US" baseline="-25000" dirty="0" smtClean="0"/>
              <a:t>0p</a:t>
            </a:r>
            <a:r>
              <a:rPr lang="en-US" dirty="0" smtClean="0"/>
              <a:t> t + ½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</a:t>
            </a:r>
            <a:r>
              <a:rPr lang="en-US" dirty="0" smtClean="0"/>
              <a:t> t</a:t>
            </a:r>
            <a:r>
              <a:rPr lang="en-US" baseline="30000" dirty="0" smtClean="0"/>
              <a:t>2 </a:t>
            </a:r>
            <a:r>
              <a:rPr lang="en-US" dirty="0" smtClean="0"/>
              <a:t> ,  x</a:t>
            </a:r>
            <a:r>
              <a:rPr lang="en-US" baseline="-25000" dirty="0" smtClean="0"/>
              <a:t>0p</a:t>
            </a:r>
            <a:r>
              <a:rPr lang="en-US" dirty="0" smtClean="0"/>
              <a:t> , v</a:t>
            </a:r>
            <a:r>
              <a:rPr lang="en-US" baseline="-25000" dirty="0" smtClean="0"/>
              <a:t>0p</a:t>
            </a:r>
            <a:r>
              <a:rPr lang="en-US" dirty="0" smtClean="0"/>
              <a:t>  = 0</a:t>
            </a:r>
          </a:p>
          <a:p>
            <a:pPr algn="l"/>
            <a:r>
              <a:rPr lang="en-US" dirty="0" smtClean="0"/>
              <a:t>    Mobil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dirty="0" smtClean="0"/>
              <a:t> = x</a:t>
            </a:r>
            <a:r>
              <a:rPr lang="en-US" baseline="-25000" dirty="0" smtClean="0"/>
              <a:t>0m</a:t>
            </a:r>
            <a:r>
              <a:rPr lang="en-US" dirty="0" smtClean="0"/>
              <a:t> + v</a:t>
            </a:r>
            <a:r>
              <a:rPr lang="en-US" baseline="-25000" dirty="0" smtClean="0"/>
              <a:t>0m</a:t>
            </a:r>
            <a:r>
              <a:rPr lang="en-US" dirty="0" smtClean="0"/>
              <a:t> t + ½ a</a:t>
            </a:r>
            <a:r>
              <a:rPr lang="en-US" baseline="-25000" dirty="0" smtClean="0"/>
              <a:t>m</a:t>
            </a:r>
            <a:r>
              <a:rPr lang="en-US" dirty="0" smtClean="0"/>
              <a:t> t</a:t>
            </a:r>
            <a:r>
              <a:rPr lang="en-US" baseline="30000" dirty="0" smtClean="0"/>
              <a:t>2</a:t>
            </a:r>
            <a:r>
              <a:rPr lang="en-US" dirty="0" smtClean="0"/>
              <a:t>  ,  x</a:t>
            </a:r>
            <a:r>
              <a:rPr lang="en-US" baseline="-25000" dirty="0" smtClean="0"/>
              <a:t>0m</a:t>
            </a:r>
            <a:r>
              <a:rPr lang="en-US" dirty="0" smtClean="0"/>
              <a:t>,</a:t>
            </a:r>
            <a:r>
              <a:rPr lang="en-US" baseline="-25000" dirty="0" smtClean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m </a:t>
            </a:r>
            <a:r>
              <a:rPr lang="en-US" dirty="0" smtClean="0"/>
              <a:t>=0</a:t>
            </a:r>
          </a:p>
          <a:p>
            <a:pPr algn="l"/>
            <a:r>
              <a:rPr lang="en-US" dirty="0" err="1" smtClean="0"/>
              <a:t>Tertangkap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/</a:t>
            </a:r>
            <a:r>
              <a:rPr lang="en-US" dirty="0" err="1" smtClean="0"/>
              <a:t>jarak</a:t>
            </a:r>
            <a:r>
              <a:rPr lang="en-US" dirty="0" smtClean="0"/>
              <a:t>  </a:t>
            </a:r>
            <a:r>
              <a:rPr lang="en-US" dirty="0" err="1" smtClean="0"/>
              <a:t>mobil</a:t>
            </a:r>
            <a:r>
              <a:rPr lang="en-US" dirty="0" smtClean="0"/>
              <a:t> = </a:t>
            </a:r>
            <a:r>
              <a:rPr lang="en-US" dirty="0" err="1" smtClean="0"/>
              <a:t>polisi</a:t>
            </a:r>
            <a:endParaRPr lang="en-US" dirty="0" smtClean="0"/>
          </a:p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baseline="-25000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sehingga</a:t>
            </a:r>
            <a:r>
              <a:rPr lang="en-US" dirty="0" smtClean="0"/>
              <a:t>      ½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</a:t>
            </a:r>
            <a:r>
              <a:rPr lang="en-US" dirty="0" smtClean="0"/>
              <a:t> t</a:t>
            </a:r>
            <a:r>
              <a:rPr lang="en-US" baseline="30000" dirty="0" smtClean="0"/>
              <a:t>2 </a:t>
            </a:r>
            <a:r>
              <a:rPr lang="en-US" dirty="0" smtClean="0"/>
              <a:t>= v</a:t>
            </a:r>
            <a:r>
              <a:rPr lang="en-US" baseline="-25000" dirty="0" smtClean="0"/>
              <a:t>0m</a:t>
            </a:r>
            <a:r>
              <a:rPr lang="en-US" dirty="0" smtClean="0"/>
              <a:t> t</a:t>
            </a:r>
          </a:p>
          <a:p>
            <a:pPr algn="l"/>
            <a:r>
              <a:rPr lang="en-US" dirty="0" smtClean="0"/>
              <a:t>t = 0 </a:t>
            </a:r>
          </a:p>
          <a:p>
            <a:pPr algn="l"/>
            <a:r>
              <a:rPr lang="en-US" dirty="0" smtClean="0"/>
              <a:t> t =         =           = 10 s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b.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p</a:t>
            </a:r>
            <a:r>
              <a:rPr lang="en-US" dirty="0" smtClean="0"/>
              <a:t> = v</a:t>
            </a:r>
            <a:r>
              <a:rPr lang="en-US" baseline="-25000" dirty="0" smtClean="0"/>
              <a:t>0p</a:t>
            </a:r>
            <a:r>
              <a:rPr lang="en-US" dirty="0" smtClean="0"/>
              <a:t> t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</a:t>
            </a:r>
            <a:r>
              <a:rPr lang="en-US" dirty="0" smtClean="0"/>
              <a:t> t</a:t>
            </a:r>
          </a:p>
          <a:p>
            <a:pPr algn="l"/>
            <a:r>
              <a:rPr lang="en-US" dirty="0" smtClean="0"/>
              <a:t>    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= 0 + (3 m/s) 10 s = 30 m/s   </a:t>
            </a:r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0179" y="3071810"/>
            <a:ext cx="689987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2109" y="2857496"/>
            <a:ext cx="809627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486748" cy="71435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c.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643998" cy="457203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dirty="0" smtClean="0"/>
              <a:t> = x</a:t>
            </a:r>
            <a:r>
              <a:rPr lang="en-US" baseline="-25000" dirty="0" smtClean="0"/>
              <a:t>0m</a:t>
            </a:r>
            <a:r>
              <a:rPr lang="en-US" dirty="0" smtClean="0"/>
              <a:t> + v</a:t>
            </a:r>
            <a:r>
              <a:rPr lang="en-US" baseline="-25000" dirty="0" smtClean="0"/>
              <a:t>0m</a:t>
            </a:r>
            <a:r>
              <a:rPr lang="en-US" dirty="0" smtClean="0"/>
              <a:t> t + ½ a</a:t>
            </a:r>
            <a:r>
              <a:rPr lang="en-US" baseline="-25000" dirty="0" smtClean="0"/>
              <a:t>m</a:t>
            </a:r>
            <a:r>
              <a:rPr lang="en-US" dirty="0" smtClean="0"/>
              <a:t> t</a:t>
            </a:r>
            <a:r>
              <a:rPr lang="en-US" baseline="30000" dirty="0" smtClean="0"/>
              <a:t>2 </a:t>
            </a:r>
            <a:r>
              <a:rPr lang="en-US" dirty="0" smtClean="0"/>
              <a:t>= 0 + v</a:t>
            </a:r>
            <a:r>
              <a:rPr lang="en-US" baseline="-25000" dirty="0" smtClean="0"/>
              <a:t>0m</a:t>
            </a:r>
            <a:r>
              <a:rPr lang="en-US" dirty="0" smtClean="0"/>
              <a:t> t + 0</a:t>
            </a:r>
          </a:p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baseline="30000" dirty="0" smtClean="0"/>
              <a:t>   </a:t>
            </a:r>
            <a:r>
              <a:rPr lang="en-US" dirty="0" smtClean="0"/>
              <a:t>= 0 + v</a:t>
            </a:r>
            <a:r>
              <a:rPr lang="en-US" baseline="-25000" dirty="0" smtClean="0"/>
              <a:t>0m</a:t>
            </a:r>
            <a:r>
              <a:rPr lang="en-US" dirty="0" smtClean="0"/>
              <a:t> t + 0</a:t>
            </a:r>
            <a:endParaRPr lang="en-US" baseline="30000" dirty="0" smtClean="0"/>
          </a:p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m</a:t>
            </a:r>
            <a:r>
              <a:rPr lang="en-US" dirty="0" smtClean="0"/>
              <a:t> = v</a:t>
            </a:r>
            <a:r>
              <a:rPr lang="en-US" baseline="-25000" dirty="0" smtClean="0"/>
              <a:t>0m</a:t>
            </a:r>
            <a:r>
              <a:rPr lang="en-US" dirty="0" smtClean="0"/>
              <a:t> t = (15 m/s)10 s = 150 m</a:t>
            </a:r>
          </a:p>
          <a:p>
            <a:pPr algn="l"/>
            <a:r>
              <a:rPr lang="en-US" dirty="0" err="1" smtClean="0"/>
              <a:t>atau</a:t>
            </a:r>
            <a:endParaRPr lang="en-US" dirty="0" smtClean="0"/>
          </a:p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= x</a:t>
            </a:r>
            <a:r>
              <a:rPr lang="en-US" baseline="-25000" dirty="0" smtClean="0"/>
              <a:t>0p</a:t>
            </a:r>
            <a:r>
              <a:rPr lang="en-US" dirty="0" smtClean="0"/>
              <a:t> + v</a:t>
            </a:r>
            <a:r>
              <a:rPr lang="en-US" baseline="-25000" dirty="0" smtClean="0"/>
              <a:t>0p</a:t>
            </a:r>
            <a:r>
              <a:rPr lang="en-US" dirty="0" smtClean="0"/>
              <a:t> t + ½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</a:t>
            </a:r>
            <a:r>
              <a:rPr lang="en-US" dirty="0" smtClean="0"/>
              <a:t> t</a:t>
            </a:r>
            <a:r>
              <a:rPr lang="en-US" baseline="30000" dirty="0" smtClean="0"/>
              <a:t>2</a:t>
            </a:r>
          </a:p>
          <a:p>
            <a:pPr algn="l"/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= 0 + 0 + ½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</a:t>
            </a:r>
            <a:r>
              <a:rPr lang="en-US" dirty="0" smtClean="0"/>
              <a:t> t</a:t>
            </a:r>
            <a:r>
              <a:rPr lang="en-US" baseline="30000" dirty="0" smtClean="0"/>
              <a:t>2 </a:t>
            </a:r>
            <a:r>
              <a:rPr lang="en-US" dirty="0" smtClean="0"/>
              <a:t>= ½ (3 m/s) 10 s = 150 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500041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Gerak</a:t>
            </a:r>
            <a:r>
              <a:rPr lang="en-US" sz="2800" dirty="0" smtClean="0"/>
              <a:t> </a:t>
            </a:r>
            <a:r>
              <a:rPr lang="en-US" sz="2800" dirty="0" err="1" smtClean="0"/>
              <a:t>Jatuh</a:t>
            </a:r>
            <a:r>
              <a:rPr lang="en-US" sz="2800" dirty="0" smtClean="0"/>
              <a:t> </a:t>
            </a:r>
            <a:r>
              <a:rPr lang="en-US" sz="2800" dirty="0" err="1" smtClean="0"/>
              <a:t>Bebas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643998" cy="5929330"/>
          </a:xfrm>
        </p:spPr>
        <p:txBody>
          <a:bodyPr/>
          <a:lstStyle/>
          <a:p>
            <a:pPr algn="l"/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 y = y</a:t>
            </a:r>
            <a:r>
              <a:rPr lang="en-US" baseline="-25000" dirty="0" smtClean="0"/>
              <a:t>0</a:t>
            </a:r>
            <a:r>
              <a:rPr lang="en-US" dirty="0" smtClean="0"/>
              <a:t> + v</a:t>
            </a:r>
            <a:r>
              <a:rPr lang="en-US" baseline="-25000" dirty="0" smtClean="0"/>
              <a:t>0</a:t>
            </a:r>
            <a:r>
              <a:rPr lang="en-US" dirty="0" smtClean="0"/>
              <a:t> t + ½ g t</a:t>
            </a:r>
            <a:r>
              <a:rPr lang="en-US" baseline="30000" dirty="0" smtClean="0"/>
              <a:t>2 </a:t>
            </a:r>
          </a:p>
          <a:p>
            <a:pPr algn="l"/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500 </a:t>
            </a:r>
            <a:r>
              <a:rPr lang="en-US" dirty="0" err="1" smtClean="0"/>
              <a:t>dilempar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v</a:t>
            </a:r>
            <a:r>
              <a:rPr lang="en-US" baseline="-25000" dirty="0" smtClean="0"/>
              <a:t>0</a:t>
            </a:r>
            <a:r>
              <a:rPr lang="en-US" dirty="0" smtClean="0"/>
              <a:t>= 15 m/s</a:t>
            </a:r>
          </a:p>
          <a:p>
            <a:pPr algn="l"/>
            <a:r>
              <a:rPr lang="en-US" dirty="0" err="1" smtClean="0"/>
              <a:t>Hitung</a:t>
            </a:r>
            <a:r>
              <a:rPr lang="en-US" dirty="0" smtClean="0"/>
              <a:t> a.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 = 1 s &amp; 4 s</a:t>
            </a:r>
          </a:p>
          <a:p>
            <a:pPr algn="l"/>
            <a:r>
              <a:rPr lang="en-US" dirty="0" smtClean="0"/>
              <a:t>  b.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5 m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endParaRPr lang="en-US" dirty="0" smtClean="0"/>
          </a:p>
          <a:p>
            <a:pPr algn="l"/>
            <a:r>
              <a:rPr lang="en-US" dirty="0" smtClean="0"/>
              <a:t>c.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diperlukannya</a:t>
            </a:r>
            <a:endParaRPr lang="en-US" dirty="0" smtClean="0"/>
          </a:p>
          <a:p>
            <a:pPr algn="l"/>
            <a:r>
              <a:rPr lang="en-US" dirty="0" smtClean="0"/>
              <a:t>d.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max</a:t>
            </a:r>
          </a:p>
          <a:p>
            <a:pPr algn="l"/>
            <a:r>
              <a:rPr lang="en-US" dirty="0" smtClean="0"/>
              <a:t>e.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5 m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142844" y="571480"/>
            <a:ext cx="3900493" cy="5643602"/>
            <a:chOff x="2295" y="2926"/>
            <a:chExt cx="3645" cy="4829"/>
          </a:xfrm>
        </p:grpSpPr>
        <p:cxnSp>
          <p:nvCxnSpPr>
            <p:cNvPr id="32771" name="AutoShape 3"/>
            <p:cNvCxnSpPr>
              <a:cxnSpLocks noChangeShapeType="1"/>
            </p:cNvCxnSpPr>
            <p:nvPr/>
          </p:nvCxnSpPr>
          <p:spPr bwMode="auto">
            <a:xfrm>
              <a:off x="2295" y="5730"/>
              <a:ext cx="23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772" name="AutoShape 4"/>
            <p:cNvCxnSpPr>
              <a:cxnSpLocks noChangeShapeType="1"/>
            </p:cNvCxnSpPr>
            <p:nvPr/>
          </p:nvCxnSpPr>
          <p:spPr bwMode="auto">
            <a:xfrm flipV="1">
              <a:off x="4440" y="3180"/>
              <a:ext cx="0" cy="25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32773" name="AutoShape 5"/>
            <p:cNvCxnSpPr>
              <a:cxnSpLocks noChangeShapeType="1"/>
            </p:cNvCxnSpPr>
            <p:nvPr/>
          </p:nvCxnSpPr>
          <p:spPr bwMode="auto">
            <a:xfrm>
              <a:off x="4665" y="3180"/>
              <a:ext cx="0" cy="45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</p:spPr>
        </p:cxn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3375" y="4681"/>
              <a:ext cx="112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t=1 s, v ?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2775" name="AutoShape 7"/>
            <p:cNvCxnSpPr>
              <a:cxnSpLocks noChangeShapeType="1"/>
            </p:cNvCxnSpPr>
            <p:nvPr/>
          </p:nvCxnSpPr>
          <p:spPr bwMode="auto">
            <a:xfrm flipV="1">
              <a:off x="4440" y="5280"/>
              <a:ext cx="0" cy="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2776" name="Text Box 8"/>
            <p:cNvSpPr txBox="1">
              <a:spLocks noChangeArrowheads="1"/>
            </p:cNvSpPr>
            <p:nvPr/>
          </p:nvSpPr>
          <p:spPr bwMode="auto">
            <a:xfrm>
              <a:off x="3075" y="5341"/>
              <a:ext cx="120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V</a:t>
              </a:r>
              <a:r>
                <a:rPr kumimoji="0" lang="en-US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0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=15m/s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77" name="Oval 9"/>
            <p:cNvSpPr>
              <a:spLocks noChangeArrowheads="1"/>
            </p:cNvSpPr>
            <p:nvPr/>
          </p:nvSpPr>
          <p:spPr bwMode="auto">
            <a:xfrm>
              <a:off x="4380" y="565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78" name="Oval 10"/>
            <p:cNvSpPr>
              <a:spLocks noChangeArrowheads="1"/>
            </p:cNvSpPr>
            <p:nvPr/>
          </p:nvSpPr>
          <p:spPr bwMode="auto">
            <a:xfrm>
              <a:off x="4485" y="3060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79" name="Oval 11"/>
            <p:cNvSpPr>
              <a:spLocks noChangeArrowheads="1"/>
            </p:cNvSpPr>
            <p:nvPr/>
          </p:nvSpPr>
          <p:spPr bwMode="auto">
            <a:xfrm>
              <a:off x="4380" y="4830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3240" y="3736"/>
              <a:ext cx="129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t= 4 s, v ?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81" name="Oval 13"/>
            <p:cNvSpPr>
              <a:spLocks noChangeArrowheads="1"/>
            </p:cNvSpPr>
            <p:nvPr/>
          </p:nvSpPr>
          <p:spPr bwMode="auto">
            <a:xfrm>
              <a:off x="4590" y="385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2" name="Text Box 14"/>
            <p:cNvSpPr txBox="1">
              <a:spLocks noChangeArrowheads="1"/>
            </p:cNvSpPr>
            <p:nvPr/>
          </p:nvSpPr>
          <p:spPr bwMode="auto">
            <a:xfrm>
              <a:off x="4650" y="2926"/>
              <a:ext cx="129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 ? &amp; y ?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83" name="Oval 15"/>
            <p:cNvSpPr>
              <a:spLocks noChangeArrowheads="1"/>
            </p:cNvSpPr>
            <p:nvPr/>
          </p:nvSpPr>
          <p:spPr bwMode="auto">
            <a:xfrm>
              <a:off x="4590" y="7095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4" name="Text Box 16"/>
            <p:cNvSpPr txBox="1">
              <a:spLocks noChangeArrowheads="1"/>
            </p:cNvSpPr>
            <p:nvPr/>
          </p:nvSpPr>
          <p:spPr bwMode="auto">
            <a:xfrm>
              <a:off x="3615" y="6961"/>
              <a:ext cx="112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 , v ?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85" name="Text Box 17"/>
            <p:cNvSpPr txBox="1">
              <a:spLocks noChangeArrowheads="1"/>
            </p:cNvSpPr>
            <p:nvPr/>
          </p:nvSpPr>
          <p:spPr bwMode="auto">
            <a:xfrm>
              <a:off x="3450" y="6151"/>
              <a:ext cx="105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Y = 5 m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500067"/>
            <a:ext cx="5439034" cy="5143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7857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85794"/>
            <a:ext cx="8858280" cy="5715040"/>
          </a:xfrm>
        </p:spPr>
        <p:txBody>
          <a:bodyPr/>
          <a:lstStyle/>
          <a:p>
            <a:pPr marL="514350" indent="-514350" algn="l">
              <a:buAutoNum type="alphaLcPeriod"/>
            </a:pPr>
            <a:r>
              <a:rPr lang="en-US" b="1" dirty="0" smtClean="0"/>
              <a:t>y = y</a:t>
            </a:r>
            <a:r>
              <a:rPr lang="en-US" b="1" baseline="-25000" dirty="0" smtClean="0"/>
              <a:t>0</a:t>
            </a:r>
            <a:r>
              <a:rPr lang="en-US" b="1" dirty="0" smtClean="0"/>
              <a:t> + v</a:t>
            </a:r>
            <a:r>
              <a:rPr lang="en-US" b="1" baseline="-25000" dirty="0" smtClean="0"/>
              <a:t>0</a:t>
            </a:r>
            <a:r>
              <a:rPr lang="en-US" b="1" dirty="0" smtClean="0"/>
              <a:t> t + ½ g t</a:t>
            </a:r>
            <a:r>
              <a:rPr lang="en-US" b="1" baseline="30000" dirty="0" smtClean="0"/>
              <a:t>2</a:t>
            </a:r>
            <a:r>
              <a:rPr lang="en-US" b="1" dirty="0" smtClean="0"/>
              <a:t>  , y</a:t>
            </a:r>
            <a:r>
              <a:rPr lang="en-US" b="1" baseline="-25000" dirty="0" smtClean="0"/>
              <a:t>0</a:t>
            </a:r>
            <a:r>
              <a:rPr lang="en-US" b="1" dirty="0" smtClean="0"/>
              <a:t> =0, v</a:t>
            </a:r>
            <a:r>
              <a:rPr lang="en-US" b="1" baseline="-25000" dirty="0" smtClean="0"/>
              <a:t>0</a:t>
            </a:r>
            <a:r>
              <a:rPr lang="en-US" b="1" dirty="0" smtClean="0"/>
              <a:t> =15 m/s, t = 1 s</a:t>
            </a:r>
            <a:endParaRPr lang="en-US" b="1" baseline="30000" dirty="0" smtClean="0"/>
          </a:p>
          <a:p>
            <a:pPr marL="514350" indent="-514350" algn="l"/>
            <a:r>
              <a:rPr lang="en-US" b="1" baseline="30000" dirty="0" smtClean="0"/>
              <a:t>  </a:t>
            </a:r>
            <a:r>
              <a:rPr lang="en-US" b="1" dirty="0" smtClean="0"/>
              <a:t>t = 1 s :  y= </a:t>
            </a:r>
            <a:r>
              <a:rPr lang="en-US" b="1" dirty="0" smtClean="0"/>
              <a:t>0 + 15 m/s (1 s) + ½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 (1</a:t>
            </a:r>
            <a:r>
              <a:rPr lang="en-US" b="1" baseline="30000" dirty="0" smtClean="0"/>
              <a:t>2 </a:t>
            </a:r>
            <a:r>
              <a:rPr lang="en-US" b="1" dirty="0" smtClean="0"/>
              <a:t>s</a:t>
            </a:r>
            <a:r>
              <a:rPr lang="en-US" b="1" baseline="30000" dirty="0" smtClean="0"/>
              <a:t>2</a:t>
            </a:r>
            <a:r>
              <a:rPr lang="en-US" b="1" dirty="0" smtClean="0"/>
              <a:t> )</a:t>
            </a:r>
          </a:p>
          <a:p>
            <a:pPr marL="514350" indent="-514350" algn="l"/>
            <a:r>
              <a:rPr lang="en-US" b="1" dirty="0" smtClean="0"/>
              <a:t>    y = 10,1 m</a:t>
            </a:r>
          </a:p>
          <a:p>
            <a:pPr marL="514350" indent="-514350" algn="l"/>
            <a:r>
              <a:rPr lang="en-US" b="1" dirty="0" smtClean="0"/>
              <a:t> v </a:t>
            </a:r>
            <a:r>
              <a:rPr lang="en-US" b="1" dirty="0" smtClean="0"/>
              <a:t>= v</a:t>
            </a:r>
            <a:r>
              <a:rPr lang="en-US" b="1" baseline="-25000" dirty="0" smtClean="0"/>
              <a:t>0</a:t>
            </a:r>
            <a:r>
              <a:rPr lang="en-US" b="1" dirty="0" smtClean="0"/>
              <a:t> + a t  </a:t>
            </a:r>
            <a:r>
              <a:rPr lang="en-US" b="1" dirty="0" err="1" smtClean="0"/>
              <a:t>diubah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v = v</a:t>
            </a:r>
            <a:r>
              <a:rPr lang="en-US" b="1" baseline="-25000" dirty="0" smtClean="0"/>
              <a:t>0</a:t>
            </a:r>
            <a:r>
              <a:rPr lang="en-US" b="1" dirty="0" smtClean="0"/>
              <a:t> + g t </a:t>
            </a:r>
          </a:p>
          <a:p>
            <a:pPr marL="514350" indent="-514350" algn="l"/>
            <a:r>
              <a:rPr lang="en-US" b="1" dirty="0" smtClean="0"/>
              <a:t>     v = 15 m/s +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 (1</a:t>
            </a:r>
            <a:r>
              <a:rPr lang="en-US" b="1" baseline="30000" dirty="0" smtClean="0"/>
              <a:t> </a:t>
            </a:r>
            <a:r>
              <a:rPr lang="en-US" b="1" dirty="0" smtClean="0"/>
              <a:t>s ) </a:t>
            </a:r>
          </a:p>
          <a:p>
            <a:pPr marL="514350" indent="-514350" algn="l"/>
            <a:r>
              <a:rPr lang="en-US" b="1" dirty="0" smtClean="0"/>
              <a:t>	v = 5,2 </a:t>
            </a:r>
            <a:r>
              <a:rPr lang="en-US" b="1" dirty="0" smtClean="0"/>
              <a:t>m/s</a:t>
            </a:r>
          </a:p>
          <a:p>
            <a:pPr marL="514350" indent="-514350" algn="l"/>
            <a:r>
              <a:rPr lang="en-US" b="1" dirty="0" smtClean="0"/>
              <a:t>t = </a:t>
            </a:r>
            <a:r>
              <a:rPr lang="en-US" b="1" dirty="0" smtClean="0"/>
              <a:t>4 </a:t>
            </a:r>
            <a:r>
              <a:rPr lang="en-US" b="1" dirty="0" smtClean="0"/>
              <a:t>s :  y= 0 + 15 m/s </a:t>
            </a:r>
            <a:r>
              <a:rPr lang="en-US" b="1" dirty="0" smtClean="0"/>
              <a:t>(4 </a:t>
            </a:r>
            <a:r>
              <a:rPr lang="en-US" b="1" dirty="0" smtClean="0"/>
              <a:t>s) + ½ </a:t>
            </a:r>
            <a:r>
              <a:rPr lang="en-US" b="1" dirty="0" smtClean="0"/>
              <a:t>(- 9,8 </a:t>
            </a:r>
            <a:r>
              <a:rPr lang="en-US" b="1" dirty="0" smtClean="0"/>
              <a:t>m/s</a:t>
            </a:r>
            <a:r>
              <a:rPr lang="en-US" b="1" baseline="30000" dirty="0" smtClean="0"/>
              <a:t>2</a:t>
            </a:r>
            <a:r>
              <a:rPr lang="en-US" b="1" dirty="0" smtClean="0"/>
              <a:t>)(4 s)</a:t>
            </a:r>
            <a:r>
              <a:rPr lang="en-US" b="1" baseline="30000" dirty="0" smtClean="0"/>
              <a:t>2</a:t>
            </a:r>
            <a:r>
              <a:rPr lang="en-US" b="1" dirty="0" smtClean="0"/>
              <a:t> = </a:t>
            </a:r>
            <a:r>
              <a:rPr lang="en-US" dirty="0" smtClean="0"/>
              <a:t>-18,4 </a:t>
            </a:r>
            <a:r>
              <a:rPr lang="en-US" dirty="0" smtClean="0"/>
              <a:t>m</a:t>
            </a:r>
          </a:p>
          <a:p>
            <a:pPr marL="514350" indent="-514350" algn="l"/>
            <a:r>
              <a:rPr lang="en-US" b="1" dirty="0" smtClean="0"/>
              <a:t>v = 15 m/s +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 </a:t>
            </a:r>
            <a:r>
              <a:rPr lang="en-US" b="1" dirty="0" smtClean="0"/>
              <a:t>(4</a:t>
            </a:r>
            <a:r>
              <a:rPr lang="en-US" b="1" baseline="30000" dirty="0" smtClean="0"/>
              <a:t> </a:t>
            </a:r>
            <a:r>
              <a:rPr lang="en-US" b="1" dirty="0" smtClean="0"/>
              <a:t>s </a:t>
            </a:r>
            <a:r>
              <a:rPr lang="en-US" b="1" dirty="0" smtClean="0"/>
              <a:t>) = </a:t>
            </a:r>
            <a:r>
              <a:rPr lang="en-US" dirty="0" smtClean="0"/>
              <a:t>-24,2 </a:t>
            </a:r>
            <a:r>
              <a:rPr lang="en-US" dirty="0" smtClean="0"/>
              <a:t>m/s</a:t>
            </a:r>
            <a:endParaRPr lang="en-US" b="1" dirty="0" smtClean="0"/>
          </a:p>
          <a:p>
            <a:pPr marL="514350" indent="-514350" algn="l"/>
            <a:r>
              <a:rPr lang="en-US" b="1" dirty="0" smtClean="0"/>
              <a:t>b. v</a:t>
            </a:r>
            <a:r>
              <a:rPr lang="en-US" b="1" baseline="30000" dirty="0" smtClean="0"/>
              <a:t>2</a:t>
            </a:r>
            <a:r>
              <a:rPr lang="en-US" b="1" dirty="0" smtClean="0"/>
              <a:t> =       + 2a(y-y</a:t>
            </a:r>
            <a:r>
              <a:rPr lang="en-US" b="1" baseline="-25000" dirty="0" smtClean="0"/>
              <a:t>0</a:t>
            </a:r>
            <a:r>
              <a:rPr lang="en-US" b="1" dirty="0" smtClean="0"/>
              <a:t> ) </a:t>
            </a:r>
          </a:p>
          <a:p>
            <a:pPr marL="514350" indent="-514350" algn="l"/>
            <a:r>
              <a:rPr lang="en-US" b="1" dirty="0" smtClean="0"/>
              <a:t>	 v</a:t>
            </a:r>
            <a:r>
              <a:rPr lang="en-US" b="1" baseline="30000" dirty="0" smtClean="0"/>
              <a:t>2</a:t>
            </a:r>
            <a:r>
              <a:rPr lang="en-US" b="1" dirty="0" smtClean="0"/>
              <a:t> = (15 m/s)</a:t>
            </a:r>
            <a:r>
              <a:rPr lang="en-US" b="1" baseline="30000" dirty="0" smtClean="0"/>
              <a:t>2</a:t>
            </a:r>
            <a:r>
              <a:rPr lang="en-US" b="1" dirty="0" smtClean="0"/>
              <a:t> – 2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)(5-0)m </a:t>
            </a:r>
          </a:p>
          <a:p>
            <a:pPr marL="514350" indent="-514350" algn="l"/>
            <a:r>
              <a:rPr lang="en-US" b="1" dirty="0" smtClean="0"/>
              <a:t>	 v</a:t>
            </a:r>
            <a:r>
              <a:rPr lang="en-US" b="1" baseline="30000" dirty="0" smtClean="0"/>
              <a:t>2</a:t>
            </a:r>
            <a:r>
              <a:rPr lang="en-US" b="1" dirty="0" smtClean="0"/>
              <a:t> = 127 (m/s) ,   v =     11,27 m/s</a:t>
            </a:r>
            <a:endParaRPr lang="en-US" b="1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607727"/>
            <a:ext cx="428628" cy="535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643578"/>
            <a:ext cx="260033" cy="4727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415310" cy="58419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c.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max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929718" cy="6143644"/>
          </a:xfrm>
        </p:spPr>
        <p:txBody>
          <a:bodyPr/>
          <a:lstStyle/>
          <a:p>
            <a:pPr algn="l"/>
            <a:r>
              <a:rPr lang="en-US" b="1" dirty="0" err="1" smtClean="0"/>
              <a:t>Tinggi</a:t>
            </a:r>
            <a:r>
              <a:rPr lang="en-US" b="1" dirty="0" smtClean="0"/>
              <a:t> </a:t>
            </a:r>
            <a:r>
              <a:rPr lang="en-US" b="1" dirty="0" err="1" smtClean="0"/>
              <a:t>maksimum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v = 0</a:t>
            </a:r>
          </a:p>
          <a:p>
            <a:pPr algn="l"/>
            <a:r>
              <a:rPr lang="en-US" b="1" dirty="0" smtClean="0"/>
              <a:t>v</a:t>
            </a:r>
            <a:r>
              <a:rPr lang="en-US" b="1" baseline="30000" dirty="0" smtClean="0"/>
              <a:t>2</a:t>
            </a:r>
            <a:r>
              <a:rPr lang="en-US" b="1" dirty="0" smtClean="0"/>
              <a:t> =       + 2a(y-y</a:t>
            </a:r>
            <a:r>
              <a:rPr lang="en-US" b="1" baseline="-25000" dirty="0" smtClean="0"/>
              <a:t>0</a:t>
            </a:r>
            <a:r>
              <a:rPr lang="en-US" b="1" dirty="0" smtClean="0"/>
              <a:t> )</a:t>
            </a:r>
          </a:p>
          <a:p>
            <a:pPr algn="l"/>
            <a:r>
              <a:rPr lang="en-US" b="1" dirty="0" smtClean="0"/>
              <a:t>0 = (15 m/s)</a:t>
            </a:r>
            <a:r>
              <a:rPr lang="en-US" b="1" baseline="30000" dirty="0" smtClean="0"/>
              <a:t>2</a:t>
            </a:r>
            <a:r>
              <a:rPr lang="en-US" b="1" dirty="0" smtClean="0"/>
              <a:t>  +  2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 (y-0)</a:t>
            </a:r>
          </a:p>
          <a:p>
            <a:pPr algn="l"/>
            <a:r>
              <a:rPr lang="en-US" b="1" dirty="0" smtClean="0"/>
              <a:t>Y = 11,5 m , </a:t>
            </a:r>
            <a:r>
              <a:rPr lang="en-US" b="1" dirty="0" err="1" smtClean="0"/>
              <a:t>waktu</a:t>
            </a:r>
            <a:r>
              <a:rPr lang="en-US" b="1" dirty="0" smtClean="0"/>
              <a:t>  </a:t>
            </a:r>
            <a:r>
              <a:rPr lang="en-US" b="1" dirty="0" err="1" smtClean="0"/>
              <a:t>dicari</a:t>
            </a:r>
            <a:r>
              <a:rPr lang="en-US" b="1" dirty="0" smtClean="0"/>
              <a:t>  dg </a:t>
            </a:r>
            <a:r>
              <a:rPr lang="en-US" b="1" dirty="0" err="1" smtClean="0"/>
              <a:t>cara</a:t>
            </a:r>
            <a:r>
              <a:rPr lang="en-US" b="1" dirty="0" smtClean="0"/>
              <a:t> </a:t>
            </a:r>
            <a:r>
              <a:rPr lang="en-US" b="1" dirty="0" err="1" smtClean="0"/>
              <a:t>pers</a:t>
            </a:r>
            <a:r>
              <a:rPr lang="en-US" b="1" dirty="0" smtClean="0"/>
              <a:t> 2 </a:t>
            </a:r>
            <a:r>
              <a:rPr lang="en-US" b="1" dirty="0" err="1" smtClean="0"/>
              <a:t>diturunkan</a:t>
            </a:r>
            <a:endParaRPr lang="en-US" b="1" dirty="0" smtClean="0"/>
          </a:p>
          <a:p>
            <a:pPr algn="l"/>
            <a:r>
              <a:rPr lang="en-US" b="1" dirty="0" smtClean="0"/>
              <a:t>v = v</a:t>
            </a:r>
            <a:r>
              <a:rPr lang="en-US" b="1" baseline="-25000" dirty="0" smtClean="0"/>
              <a:t>0</a:t>
            </a:r>
            <a:r>
              <a:rPr lang="en-US" b="1" dirty="0" smtClean="0"/>
              <a:t> + g t  ,       </a:t>
            </a:r>
            <a:r>
              <a:rPr lang="en-US" b="1" dirty="0" smtClean="0"/>
              <a:t>= v = v</a:t>
            </a:r>
            <a:r>
              <a:rPr lang="en-US" b="1" baseline="-25000" dirty="0" smtClean="0"/>
              <a:t>0</a:t>
            </a:r>
            <a:r>
              <a:rPr lang="en-US" b="1" dirty="0" smtClean="0"/>
              <a:t> + g t, </a:t>
            </a:r>
            <a:r>
              <a:rPr lang="en-US" b="1" dirty="0" err="1" smtClean="0"/>
              <a:t>tinggi</a:t>
            </a:r>
            <a:r>
              <a:rPr lang="en-US" b="1" dirty="0" smtClean="0"/>
              <a:t> max  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       = </a:t>
            </a:r>
            <a:r>
              <a:rPr lang="en-US" b="1" dirty="0" smtClean="0"/>
              <a:t>0</a:t>
            </a:r>
          </a:p>
          <a:p>
            <a:pPr algn="l"/>
            <a:r>
              <a:rPr lang="en-US" b="1" dirty="0" smtClean="0"/>
              <a:t>0 = v</a:t>
            </a:r>
            <a:r>
              <a:rPr lang="en-US" b="1" baseline="-25000" dirty="0" smtClean="0"/>
              <a:t>0</a:t>
            </a:r>
            <a:r>
              <a:rPr lang="en-US" b="1" dirty="0" smtClean="0"/>
              <a:t> + g t</a:t>
            </a:r>
          </a:p>
          <a:p>
            <a:pPr algn="l"/>
            <a:r>
              <a:rPr lang="en-US" b="1" dirty="0" smtClean="0"/>
              <a:t>0 = (15 m/s) + (-9,8 m/s</a:t>
            </a:r>
            <a:r>
              <a:rPr lang="en-US" b="1" baseline="30000" dirty="0" smtClean="0"/>
              <a:t>2</a:t>
            </a:r>
            <a:r>
              <a:rPr lang="en-US" b="1" dirty="0" smtClean="0"/>
              <a:t>) t   </a:t>
            </a:r>
            <a:r>
              <a:rPr lang="en-US" b="1" dirty="0" err="1" smtClean="0"/>
              <a:t>shgg</a:t>
            </a:r>
            <a:r>
              <a:rPr lang="en-US" b="1" dirty="0" smtClean="0"/>
              <a:t> t =  15/9,8 =  1,53 s </a:t>
            </a:r>
          </a:p>
          <a:p>
            <a:pPr algn="l"/>
            <a:r>
              <a:rPr lang="en-US" b="1" dirty="0" smtClean="0"/>
              <a:t>e. y = y</a:t>
            </a:r>
            <a:r>
              <a:rPr lang="en-US" b="1" baseline="-25000" dirty="0" smtClean="0"/>
              <a:t>0</a:t>
            </a:r>
            <a:r>
              <a:rPr lang="en-US" b="1" dirty="0" smtClean="0"/>
              <a:t> + v</a:t>
            </a:r>
            <a:r>
              <a:rPr lang="en-US" b="1" baseline="-25000" dirty="0" smtClean="0"/>
              <a:t>0</a:t>
            </a:r>
            <a:r>
              <a:rPr lang="en-US" b="1" dirty="0" smtClean="0"/>
              <a:t> t + ½ g t</a:t>
            </a:r>
            <a:r>
              <a:rPr lang="en-US" b="1" baseline="30000" dirty="0" smtClean="0"/>
              <a:t>2   </a:t>
            </a:r>
          </a:p>
          <a:p>
            <a:pPr algn="l"/>
            <a:r>
              <a:rPr lang="en-US" b="1" baseline="30000" dirty="0" smtClean="0"/>
              <a:t>       </a:t>
            </a:r>
            <a:r>
              <a:rPr lang="en-US" b="1" dirty="0" smtClean="0"/>
              <a:t>-5 m = 0 + 15 m/s t + ½(-9,8 m/s</a:t>
            </a:r>
            <a:r>
              <a:rPr lang="en-US" b="1" baseline="30000" dirty="0" smtClean="0"/>
              <a:t>2 </a:t>
            </a:r>
            <a:r>
              <a:rPr lang="en-US" b="1" dirty="0" smtClean="0"/>
              <a:t>t</a:t>
            </a:r>
            <a:r>
              <a:rPr lang="en-US" b="1" baseline="30000" dirty="0" smtClean="0"/>
              <a:t>2</a:t>
            </a:r>
          </a:p>
          <a:p>
            <a:pPr algn="l"/>
            <a:r>
              <a:rPr lang="en-US" b="1" dirty="0" smtClean="0"/>
              <a:t> 4,9 t</a:t>
            </a:r>
            <a:r>
              <a:rPr lang="en-US" b="1" baseline="30000" dirty="0" smtClean="0"/>
              <a:t>2</a:t>
            </a:r>
            <a:r>
              <a:rPr lang="en-US" b="1" dirty="0" smtClean="0"/>
              <a:t> -15 t – 5 = 0,     t = 3,36 s  &amp;   t = - 0,3 </a:t>
            </a:r>
            <a:r>
              <a:rPr lang="en-US" b="1" dirty="0" err="1" smtClean="0"/>
              <a:t>tdk</a:t>
            </a:r>
            <a:r>
              <a:rPr lang="en-US" b="1" dirty="0" smtClean="0"/>
              <a:t> </a:t>
            </a:r>
            <a:r>
              <a:rPr lang="en-US" b="1" dirty="0" err="1" smtClean="0"/>
              <a:t>dipkai</a:t>
            </a:r>
            <a:endParaRPr lang="en-US" b="1" dirty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214422"/>
            <a:ext cx="428628" cy="535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643182"/>
            <a:ext cx="317502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2613309"/>
            <a:ext cx="317502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857232"/>
          </a:xfrm>
        </p:spPr>
        <p:txBody>
          <a:bodyPr/>
          <a:lstStyle/>
          <a:p>
            <a:pPr algn="ctr"/>
            <a:r>
              <a:rPr lang="en-US" dirty="0" err="1" smtClean="0"/>
              <a:t>Satuan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000108"/>
            <a:ext cx="8358246" cy="5286412"/>
          </a:xfrm>
        </p:spPr>
        <p:txBody>
          <a:bodyPr/>
          <a:lstStyle/>
          <a:p>
            <a:pPr algn="l"/>
            <a:r>
              <a:rPr lang="en-US" b="1" dirty="0" err="1" smtClean="0"/>
              <a:t>Sistem</a:t>
            </a:r>
            <a:r>
              <a:rPr lang="en-US" dirty="0" smtClean="0"/>
              <a:t>     1. SI  	: cm, g, m, kg, </a:t>
            </a:r>
            <a:r>
              <a:rPr lang="en-US" dirty="0" err="1" smtClean="0"/>
              <a:t>atm</a:t>
            </a:r>
            <a:endParaRPr lang="en-US" dirty="0" smtClean="0"/>
          </a:p>
          <a:p>
            <a:pPr algn="l"/>
            <a:r>
              <a:rPr lang="en-US" dirty="0"/>
              <a:t>	 </a:t>
            </a:r>
            <a:r>
              <a:rPr lang="en-US" dirty="0" smtClean="0"/>
              <a:t>      2. British :  ft, in, </a:t>
            </a:r>
            <a:r>
              <a:rPr lang="en-US" dirty="0" err="1" smtClean="0"/>
              <a:t>lbm</a:t>
            </a:r>
            <a:r>
              <a:rPr lang="en-US" dirty="0" smtClean="0"/>
              <a:t>, </a:t>
            </a:r>
            <a:r>
              <a:rPr lang="en-US" dirty="0" err="1" smtClean="0"/>
              <a:t>psia</a:t>
            </a:r>
            <a:endParaRPr lang="en-US" dirty="0" smtClean="0"/>
          </a:p>
          <a:p>
            <a:pPr algn="l"/>
            <a:r>
              <a:rPr lang="en-US" dirty="0" smtClean="0"/>
              <a:t>1 km = 1000 m, 1 m = 100 cm</a:t>
            </a:r>
          </a:p>
          <a:p>
            <a:pPr algn="l"/>
            <a:r>
              <a:rPr lang="en-US" dirty="0" smtClean="0"/>
              <a:t>1 m = 10 </a:t>
            </a:r>
            <a:r>
              <a:rPr lang="en-US" baseline="30000" dirty="0" smtClean="0"/>
              <a:t>2 </a:t>
            </a:r>
            <a:r>
              <a:rPr lang="en-US" dirty="0" smtClean="0"/>
              <a:t>cm = 10</a:t>
            </a:r>
            <a:r>
              <a:rPr lang="en-US" baseline="30000" dirty="0" smtClean="0"/>
              <a:t>3 </a:t>
            </a:r>
            <a:r>
              <a:rPr lang="en-US" dirty="0" smtClean="0"/>
              <a:t>mm = 10</a:t>
            </a:r>
            <a:r>
              <a:rPr lang="en-US" baseline="30000" dirty="0" smtClean="0"/>
              <a:t>6 </a:t>
            </a:r>
            <a:r>
              <a:rPr lang="en-US" dirty="0" err="1" smtClean="0"/>
              <a:t>mikro</a:t>
            </a:r>
            <a:r>
              <a:rPr lang="en-US" dirty="0" smtClean="0"/>
              <a:t> m = 10</a:t>
            </a:r>
            <a:r>
              <a:rPr lang="en-US" baseline="30000" dirty="0" smtClean="0"/>
              <a:t>9</a:t>
            </a:r>
            <a:r>
              <a:rPr lang="en-US" dirty="0" smtClean="0"/>
              <a:t> n m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 meter </a:t>
            </a:r>
            <a:r>
              <a:rPr lang="en-US" dirty="0" err="1" smtClean="0"/>
              <a:t>ke</a:t>
            </a:r>
            <a:r>
              <a:rPr lang="en-US" dirty="0" smtClean="0"/>
              <a:t> ft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        gram </a:t>
            </a:r>
            <a:r>
              <a:rPr lang="en-US" dirty="0" err="1" smtClean="0"/>
              <a:t>ke</a:t>
            </a:r>
            <a:r>
              <a:rPr lang="en-US" dirty="0" smtClean="0"/>
              <a:t>  </a:t>
            </a:r>
            <a:r>
              <a:rPr lang="en-US" dirty="0" err="1" smtClean="0"/>
              <a:t>lbm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Satuan</a:t>
            </a:r>
            <a:r>
              <a:rPr lang="en-US" dirty="0" smtClean="0"/>
              <a:t>: primer  , </a:t>
            </a:r>
            <a:r>
              <a:rPr lang="en-US" dirty="0" err="1" smtClean="0"/>
              <a:t>skundair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85860"/>
            <a:ext cx="4495800" cy="4840303"/>
          </a:xfrm>
        </p:spPr>
        <p:txBody>
          <a:bodyPr/>
          <a:lstStyle/>
          <a:p>
            <a:r>
              <a:rPr lang="en-US" b="1" dirty="0" smtClean="0"/>
              <a:t>Primer (</a:t>
            </a:r>
            <a:r>
              <a:rPr lang="en-US" b="1" dirty="0" err="1" smtClean="0"/>
              <a:t>dasar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dirty="0" err="1" smtClean="0"/>
              <a:t>Panjang</a:t>
            </a:r>
            <a:r>
              <a:rPr lang="en-US" dirty="0" smtClean="0"/>
              <a:t> : cm, m   (SI)</a:t>
            </a:r>
          </a:p>
          <a:p>
            <a:pPr>
              <a:buNone/>
            </a:pPr>
            <a:r>
              <a:rPr lang="en-US" dirty="0" smtClean="0"/>
              <a:t> 		      ft, in      (British)</a:t>
            </a:r>
          </a:p>
          <a:p>
            <a:pPr>
              <a:buNone/>
            </a:pPr>
            <a:r>
              <a:rPr lang="en-US" dirty="0" err="1" smtClean="0"/>
              <a:t>Berat</a:t>
            </a:r>
            <a:r>
              <a:rPr lang="en-US" dirty="0" smtClean="0"/>
              <a:t>      : g, kg,     (SI)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 </a:t>
            </a:r>
            <a:r>
              <a:rPr lang="en-US" dirty="0" err="1" smtClean="0"/>
              <a:t>lbm</a:t>
            </a:r>
            <a:r>
              <a:rPr lang="en-US" dirty="0" smtClean="0"/>
              <a:t>       ( British)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495800" cy="5500702"/>
          </a:xfrm>
        </p:spPr>
        <p:txBody>
          <a:bodyPr/>
          <a:lstStyle/>
          <a:p>
            <a:r>
              <a:rPr lang="en-US" b="1" dirty="0" err="1" smtClean="0"/>
              <a:t>Sekundair</a:t>
            </a:r>
            <a:r>
              <a:rPr lang="en-US" b="1" dirty="0" smtClean="0"/>
              <a:t> (</a:t>
            </a:r>
            <a:r>
              <a:rPr lang="en-US" b="1" dirty="0" err="1" smtClean="0"/>
              <a:t>kombinasi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dirty="0" err="1" smtClean="0"/>
              <a:t>Volum</a:t>
            </a:r>
            <a:r>
              <a:rPr lang="en-US" dirty="0" smtClean="0"/>
              <a:t> : liter, cm</a:t>
            </a:r>
            <a:r>
              <a:rPr lang="en-US" baseline="30000" dirty="0" smtClean="0"/>
              <a:t>3           </a:t>
            </a:r>
            <a:r>
              <a:rPr lang="en-US" dirty="0" smtClean="0"/>
              <a:t>(SI)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ft</a:t>
            </a:r>
            <a:r>
              <a:rPr lang="en-US" baseline="30000" dirty="0" smtClean="0"/>
              <a:t>3</a:t>
            </a:r>
            <a:r>
              <a:rPr lang="en-US" dirty="0" smtClean="0"/>
              <a:t>  		 (British)</a:t>
            </a:r>
          </a:p>
          <a:p>
            <a:pPr>
              <a:buNone/>
            </a:pPr>
            <a:r>
              <a:rPr lang="en-US" dirty="0" smtClean="0"/>
              <a:t>BJ   g/cm</a:t>
            </a:r>
            <a:r>
              <a:rPr lang="en-US" baseline="30000" dirty="0" smtClean="0"/>
              <a:t>3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Konsentrasi</a:t>
            </a:r>
            <a:r>
              <a:rPr lang="en-US" dirty="0" smtClean="0"/>
              <a:t> : </a:t>
            </a:r>
            <a:r>
              <a:rPr lang="en-US" dirty="0" err="1" smtClean="0"/>
              <a:t>gmol</a:t>
            </a:r>
            <a:r>
              <a:rPr lang="en-US" dirty="0" smtClean="0"/>
              <a:t>/l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/>
          <a:lstStyle/>
          <a:p>
            <a:pPr algn="l"/>
            <a:r>
              <a:rPr lang="en-US" dirty="0" err="1" smtClean="0"/>
              <a:t>Satuan</a:t>
            </a:r>
            <a:r>
              <a:rPr lang="en-US" dirty="0" smtClean="0"/>
              <a:t>: </a:t>
            </a:r>
            <a:r>
              <a:rPr lang="en-US" dirty="0" err="1" smtClean="0"/>
              <a:t>Intensiv</a:t>
            </a:r>
            <a:r>
              <a:rPr lang="en-US" dirty="0" smtClean="0"/>
              <a:t>  ,   </a:t>
            </a:r>
            <a:r>
              <a:rPr lang="en-US" dirty="0" err="1" smtClean="0"/>
              <a:t>Ekstensiv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525963"/>
          </a:xfrm>
        </p:spPr>
        <p:txBody>
          <a:bodyPr/>
          <a:lstStyle/>
          <a:p>
            <a:r>
              <a:rPr lang="en-US" dirty="0" err="1" smtClean="0"/>
              <a:t>Intensiv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 </a:t>
            </a:r>
            <a:r>
              <a:rPr lang="en-US" dirty="0" err="1" smtClean="0"/>
              <a:t>suhu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 </a:t>
            </a:r>
            <a:r>
              <a:rPr lang="en-US" dirty="0" err="1" smtClean="0"/>
              <a:t>Konsentrasi</a:t>
            </a:r>
            <a:r>
              <a:rPr lang="en-US" dirty="0" smtClean="0"/>
              <a:t>  (</a:t>
            </a:r>
            <a:r>
              <a:rPr lang="en-US" dirty="0" err="1" smtClean="0"/>
              <a:t>gmol</a:t>
            </a:r>
            <a:r>
              <a:rPr lang="en-US" dirty="0" smtClean="0"/>
              <a:t>/l)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Tekanan</a:t>
            </a:r>
            <a:endParaRPr lang="en-US" dirty="0" smtClean="0"/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 </a:t>
            </a:r>
            <a:r>
              <a:rPr lang="en-US" dirty="0" err="1" smtClean="0"/>
              <a:t>Densitas</a:t>
            </a:r>
            <a:r>
              <a:rPr lang="en-US" dirty="0" smtClean="0"/>
              <a:t> (g/cm</a:t>
            </a:r>
            <a:r>
              <a:rPr lang="en-US" baseline="30000" dirty="0" smtClean="0"/>
              <a:t>3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Ekstensiv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err="1" smtClean="0"/>
              <a:t>Panjang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Volum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Berat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Waktu</a:t>
            </a:r>
            <a:r>
              <a:rPr lang="en-US" dirty="0" smtClean="0"/>
              <a:t> 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928670"/>
          </a:xfrm>
        </p:spPr>
        <p:txBody>
          <a:bodyPr/>
          <a:lstStyle/>
          <a:p>
            <a:pPr algn="ctr"/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928670"/>
            <a:ext cx="8929718" cy="5643602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Panjang</a:t>
            </a:r>
            <a:r>
              <a:rPr lang="en-US" dirty="0" smtClean="0"/>
              <a:t>  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1m = 1/299.729.458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tempuh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1 </a:t>
            </a:r>
            <a:r>
              <a:rPr lang="en-US" dirty="0" err="1" smtClean="0"/>
              <a:t>detik</a:t>
            </a:r>
            <a:endParaRPr lang="en-US" dirty="0" smtClean="0"/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dirty="0" smtClean="0"/>
              <a:t> 299.729.458  m / s</a:t>
            </a:r>
          </a:p>
          <a:p>
            <a:pPr marL="514350" indent="-514350" algn="l"/>
            <a:endParaRPr lang="en-US" dirty="0" smtClean="0"/>
          </a:p>
          <a:p>
            <a:pPr marL="514350" indent="-514350" algn="l"/>
            <a:r>
              <a:rPr lang="en-US" dirty="0" smtClean="0"/>
              <a:t>2. </a:t>
            </a:r>
            <a:r>
              <a:rPr lang="en-US" dirty="0" err="1" smtClean="0"/>
              <a:t>Waktu</a:t>
            </a:r>
            <a:r>
              <a:rPr lang="en-US" dirty="0" smtClean="0"/>
              <a:t> 1 </a:t>
            </a:r>
            <a:r>
              <a:rPr lang="en-US" dirty="0" err="1" smtClean="0"/>
              <a:t>sekon</a:t>
            </a:r>
            <a:r>
              <a:rPr lang="en-US" dirty="0" smtClean="0"/>
              <a:t> =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atom Cesium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 9.192.631.770 </a:t>
            </a:r>
            <a:r>
              <a:rPr lang="en-US" dirty="0" err="1" smtClean="0"/>
              <a:t>siklus</a:t>
            </a:r>
            <a:r>
              <a:rPr lang="en-US" dirty="0" smtClean="0"/>
              <a:t> per </a:t>
            </a:r>
            <a:r>
              <a:rPr lang="en-US" dirty="0" err="1" smtClean="0"/>
              <a:t>detik</a:t>
            </a:r>
            <a:endParaRPr lang="en-US" dirty="0" smtClean="0"/>
          </a:p>
          <a:p>
            <a:pPr marL="514350" indent="-514350" algn="l"/>
            <a:endParaRPr lang="en-US" dirty="0" smtClean="0"/>
          </a:p>
          <a:p>
            <a:pPr marL="514350" indent="-514350" algn="l"/>
            <a:r>
              <a:rPr lang="en-US" dirty="0" smtClean="0"/>
              <a:t>3.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  1 kg = </a:t>
            </a:r>
            <a:r>
              <a:rPr lang="en-US" dirty="0" err="1" smtClean="0"/>
              <a:t>berat</a:t>
            </a:r>
            <a:r>
              <a:rPr lang="en-US" dirty="0" smtClean="0"/>
              <a:t> 1 liter air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4 </a:t>
            </a:r>
            <a:r>
              <a:rPr lang="en-US" baseline="30000" dirty="0" smtClean="0"/>
              <a:t>o </a:t>
            </a:r>
            <a:r>
              <a:rPr lang="en-US" dirty="0" smtClean="0"/>
              <a:t>C</a:t>
            </a:r>
          </a:p>
          <a:p>
            <a:pPr marL="514350" indent="-514350" algn="l"/>
            <a:endParaRPr lang="en-US" dirty="0" smtClean="0"/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928670"/>
          </a:xfrm>
        </p:spPr>
        <p:txBody>
          <a:bodyPr/>
          <a:lstStyle/>
          <a:p>
            <a:pPr algn="ctr"/>
            <a:r>
              <a:rPr lang="en-US" dirty="0" smtClean="0"/>
              <a:t>KINEMATIKA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7232"/>
            <a:ext cx="9144000" cy="5572164"/>
          </a:xfrm>
        </p:spPr>
        <p:txBody>
          <a:bodyPr/>
          <a:lstStyle/>
          <a:p>
            <a:pPr algn="l"/>
            <a:r>
              <a:rPr lang="en-US" dirty="0" err="1" smtClean="0"/>
              <a:t>Mekanika</a:t>
            </a:r>
            <a:r>
              <a:rPr lang="en-US" dirty="0" smtClean="0"/>
              <a:t> :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Materi</a:t>
            </a:r>
            <a:r>
              <a:rPr lang="en-US" dirty="0" smtClean="0"/>
              <a:t>,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, </a:t>
            </a:r>
          </a:p>
          <a:p>
            <a:pPr algn="l"/>
            <a:r>
              <a:rPr lang="en-US" dirty="0" err="1" smtClean="0"/>
              <a:t>Kinematika</a:t>
            </a:r>
            <a:r>
              <a:rPr lang="en-US" dirty="0" smtClean="0"/>
              <a:t> 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endParaRPr lang="en-US" dirty="0" smtClean="0"/>
          </a:p>
          <a:p>
            <a:pPr algn="l"/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endParaRPr lang="en-US" dirty="0" smtClean="0"/>
          </a:p>
          <a:p>
            <a:pPr algn="l"/>
            <a:r>
              <a:rPr lang="en-US" dirty="0" err="1" smtClean="0"/>
              <a:t>Vektor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, </a:t>
            </a:r>
          </a:p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gerak</a:t>
            </a:r>
            <a:r>
              <a:rPr lang="en-US" dirty="0" smtClean="0"/>
              <a:t>, </a:t>
            </a:r>
            <a:r>
              <a:rPr lang="en-US" dirty="0" err="1" smtClean="0"/>
              <a:t>percepatan</a:t>
            </a:r>
            <a:endParaRPr lang="en-US" dirty="0" smtClean="0"/>
          </a:p>
          <a:p>
            <a:pPr algn="l"/>
            <a:r>
              <a:rPr lang="en-US" dirty="0" err="1" smtClean="0"/>
              <a:t>Gerak</a:t>
            </a:r>
            <a:r>
              <a:rPr lang="en-US" dirty="0" smtClean="0"/>
              <a:t> :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/</a:t>
            </a:r>
            <a:r>
              <a:rPr lang="en-US" dirty="0" err="1" smtClean="0"/>
              <a:t>berubah</a:t>
            </a:r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    </a:t>
            </a:r>
            <a:r>
              <a:rPr lang="en-US" dirty="0" err="1" smtClean="0"/>
              <a:t>gerak</a:t>
            </a:r>
            <a:r>
              <a:rPr lang="en-US" dirty="0" smtClean="0"/>
              <a:t> </a:t>
            </a:r>
            <a:r>
              <a:rPr lang="en-US" dirty="0" err="1" smtClean="0"/>
              <a:t>melingkar</a:t>
            </a:r>
            <a:r>
              <a:rPr lang="en-US" dirty="0" smtClean="0"/>
              <a:t> / </a:t>
            </a:r>
            <a:r>
              <a:rPr lang="en-US" dirty="0" err="1" smtClean="0"/>
              <a:t>rotasi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1000108"/>
          </a:xfrm>
        </p:spPr>
        <p:txBody>
          <a:bodyPr/>
          <a:lstStyle/>
          <a:p>
            <a:pPr algn="ctr"/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000108"/>
            <a:ext cx="7715304" cy="5500726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err="1" smtClean="0"/>
              <a:t>Gerak</a:t>
            </a:r>
            <a:r>
              <a:rPr lang="en-US" dirty="0" smtClean="0"/>
              <a:t>  </a:t>
            </a:r>
            <a:r>
              <a:rPr lang="en-US" dirty="0" err="1" smtClean="0"/>
              <a:t>lurus</a:t>
            </a:r>
            <a:r>
              <a:rPr lang="en-US" dirty="0" smtClean="0"/>
              <a:t>,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berputar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Kalor</a:t>
            </a:r>
            <a:r>
              <a:rPr lang="en-US" dirty="0" smtClean="0"/>
              <a:t> (</a:t>
            </a:r>
            <a:r>
              <a:rPr lang="en-US" dirty="0" err="1" smtClean="0"/>
              <a:t>panas</a:t>
            </a:r>
            <a:r>
              <a:rPr lang="en-US" dirty="0" smtClean="0"/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Mekanika</a:t>
            </a:r>
            <a:r>
              <a:rPr lang="en-US" dirty="0" smtClean="0"/>
              <a:t> </a:t>
            </a:r>
            <a:r>
              <a:rPr lang="en-US" dirty="0" err="1" smtClean="0"/>
              <a:t>Fluida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Kinetika</a:t>
            </a:r>
            <a:r>
              <a:rPr lang="en-US" dirty="0" smtClean="0"/>
              <a:t> gas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28603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/>
              <a:t>Gerak</a:t>
            </a:r>
            <a:r>
              <a:rPr lang="en-US" sz="2800" dirty="0" smtClean="0"/>
              <a:t> </a:t>
            </a:r>
            <a:r>
              <a:rPr lang="en-US" sz="2800" dirty="0" err="1" smtClean="0"/>
              <a:t>lurus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786034"/>
            <a:ext cx="6986614" cy="4071966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  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                                               P</a:t>
            </a:r>
            <a:r>
              <a:rPr lang="en-US" baseline="-25000" dirty="0"/>
              <a:t>2</a:t>
            </a:r>
            <a:endParaRPr lang="en-US" dirty="0"/>
          </a:p>
          <a:p>
            <a:pPr algn="l"/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= 20 m                                X</a:t>
            </a:r>
            <a:r>
              <a:rPr lang="en-US" baseline="-25000" dirty="0" smtClean="0"/>
              <a:t>2</a:t>
            </a:r>
            <a:r>
              <a:rPr lang="en-US" dirty="0" smtClean="0"/>
              <a:t>= 200 m</a:t>
            </a:r>
            <a:r>
              <a:rPr lang="en-US" baseline="-25000" dirty="0" smtClean="0"/>
              <a:t>               </a:t>
            </a:r>
            <a:endParaRPr lang="en-US" dirty="0"/>
          </a:p>
          <a:p>
            <a:pPr algn="l"/>
            <a:r>
              <a:rPr lang="en-US" dirty="0"/>
              <a:t>   </a:t>
            </a: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                                              </a:t>
            </a:r>
            <a:r>
              <a:rPr lang="en-US" dirty="0"/>
              <a:t>v</a:t>
            </a:r>
            <a:r>
              <a:rPr lang="en-US" baseline="-25000" dirty="0"/>
              <a:t>2</a:t>
            </a:r>
            <a:endParaRPr lang="en-US" dirty="0"/>
          </a:p>
          <a:p>
            <a:pPr algn="l"/>
            <a:r>
              <a:rPr lang="en-US" dirty="0"/>
              <a:t>    </a:t>
            </a: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= 1 s                                     </a:t>
            </a:r>
            <a:r>
              <a:rPr lang="en-US" dirty="0"/>
              <a:t>t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= 4 s</a:t>
            </a:r>
            <a:endParaRPr lang="en-US" dirty="0"/>
          </a:p>
          <a:p>
            <a:pPr algn="l"/>
            <a:r>
              <a:rPr lang="en-US" dirty="0" err="1" smtClean="0"/>
              <a:t>Jarak</a:t>
            </a:r>
            <a:r>
              <a:rPr lang="en-US" dirty="0" smtClean="0"/>
              <a:t>  Δ x = X</a:t>
            </a:r>
            <a:r>
              <a:rPr lang="en-US" baseline="-25000" dirty="0" smtClean="0"/>
              <a:t>2</a:t>
            </a:r>
            <a:r>
              <a:rPr lang="en-US" dirty="0" smtClean="0"/>
              <a:t> - X</a:t>
            </a:r>
            <a:r>
              <a:rPr lang="en-US" baseline="-25000" dirty="0" smtClean="0"/>
              <a:t>1</a:t>
            </a:r>
            <a:r>
              <a:rPr lang="en-US" dirty="0" smtClean="0"/>
              <a:t> =200m - 20 m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=180 m</a:t>
            </a:r>
          </a:p>
          <a:p>
            <a:pPr algn="l"/>
            <a:r>
              <a:rPr lang="en-US" dirty="0" err="1" smtClean="0"/>
              <a:t>Kecepatan</a:t>
            </a:r>
            <a:r>
              <a:rPr lang="en-US" dirty="0" smtClean="0"/>
              <a:t> rata-rata (</a:t>
            </a:r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dirty="0" smtClean="0"/>
              <a:t>) = X</a:t>
            </a:r>
            <a:r>
              <a:rPr lang="en-US" baseline="-25000" dirty="0" smtClean="0"/>
              <a:t>2</a:t>
            </a:r>
            <a:r>
              <a:rPr lang="en-US" dirty="0" smtClean="0"/>
              <a:t> - X</a:t>
            </a:r>
            <a:r>
              <a:rPr lang="en-US" baseline="-25000" dirty="0" smtClean="0"/>
              <a:t>1</a:t>
            </a:r>
            <a:r>
              <a:rPr lang="en-US" dirty="0" smtClean="0"/>
              <a:t> /(t</a:t>
            </a:r>
            <a:r>
              <a:rPr lang="en-US" baseline="-25000" dirty="0" smtClean="0"/>
              <a:t>2</a:t>
            </a:r>
            <a:r>
              <a:rPr lang="en-US" dirty="0" smtClean="0"/>
              <a:t> - t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pPr algn="l"/>
            <a:r>
              <a:rPr lang="en-US" dirty="0" smtClean="0"/>
              <a:t>     = 180 m/ 3 s = 60 m/s</a:t>
            </a:r>
            <a:endParaRPr lang="en-US" dirty="0"/>
          </a:p>
          <a:p>
            <a:pPr algn="l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071538" y="3284536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4" y="500042"/>
            <a:ext cx="7215206" cy="224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</TotalTime>
  <Words>1189</Words>
  <Application>Microsoft Office PowerPoint</Application>
  <PresentationFormat>On-screen Show (4:3)</PresentationFormat>
  <Paragraphs>319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FISIKA DASAR 1</vt:lpstr>
      <vt:lpstr>Di Teknik Kimia : </vt:lpstr>
      <vt:lpstr>Satuan</vt:lpstr>
      <vt:lpstr>Satuan: primer  , skundair</vt:lpstr>
      <vt:lpstr>Satuan: Intensiv  ,   Ekstensiv</vt:lpstr>
      <vt:lpstr>Standart satuan</vt:lpstr>
      <vt:lpstr>KINEMATIKA</vt:lpstr>
      <vt:lpstr>Pokok Bahasan</vt:lpstr>
      <vt:lpstr>Gerak lurus dengan percepatan tetap</vt:lpstr>
      <vt:lpstr>Kecepatan sesaat (v)</vt:lpstr>
      <vt:lpstr>Contoh</vt:lpstr>
      <vt:lpstr>Penyelesaian</vt:lpstr>
      <vt:lpstr> d. untuk kecepatan sesaat dengan menurunkan persamaan </vt:lpstr>
      <vt:lpstr>PERCEPATAN</vt:lpstr>
      <vt:lpstr>Contoh</vt:lpstr>
      <vt:lpstr>Penyelesaian</vt:lpstr>
      <vt:lpstr>d. untuk kecepatan sesaat dengan menurunkan persamaan</vt:lpstr>
      <vt:lpstr>      Gerak Dengan Percepatan Tetap</vt:lpstr>
      <vt:lpstr>Persamaan 1 disubstitusi ke pers 5 akan menjadi</vt:lpstr>
      <vt:lpstr>Contoh</vt:lpstr>
      <vt:lpstr>Jawaban:</vt:lpstr>
      <vt:lpstr>c. </vt:lpstr>
      <vt:lpstr>Gerak Jatuh Bebas</vt:lpstr>
      <vt:lpstr>Slide 24</vt:lpstr>
      <vt:lpstr>Penyelesaian</vt:lpstr>
      <vt:lpstr>c. Tinggi dan waktu max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FISIKA DASAR 1</dc:title>
  <dc:creator>MyComp</dc:creator>
  <cp:lastModifiedBy>MY COMP</cp:lastModifiedBy>
  <cp:revision>69</cp:revision>
  <dcterms:created xsi:type="dcterms:W3CDTF">2011-09-14T12:54:32Z</dcterms:created>
  <dcterms:modified xsi:type="dcterms:W3CDTF">2014-09-15T13:49:43Z</dcterms:modified>
</cp:coreProperties>
</file>