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3" r:id="rId2"/>
    <p:sldId id="257" r:id="rId3"/>
    <p:sldId id="265" r:id="rId4"/>
    <p:sldId id="299" r:id="rId5"/>
    <p:sldId id="300" r:id="rId6"/>
    <p:sldId id="301" r:id="rId7"/>
    <p:sldId id="303" r:id="rId8"/>
    <p:sldId id="306" r:id="rId9"/>
    <p:sldId id="307" r:id="rId10"/>
    <p:sldId id="308" r:id="rId11"/>
    <p:sldId id="311" r:id="rId12"/>
    <p:sldId id="313" r:id="rId13"/>
    <p:sldId id="312" r:id="rId14"/>
    <p:sldId id="314" r:id="rId15"/>
    <p:sldId id="304" r:id="rId16"/>
    <p:sldId id="305" r:id="rId17"/>
    <p:sldId id="302" r:id="rId18"/>
    <p:sldId id="264"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D78054-4B26-4F59-82A8-0B233D65FA14}" type="datetimeFigureOut">
              <a:rPr lang="id-ID" smtClean="0"/>
              <a:t>19/04/2018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E6C956-3009-4205-A205-84774AF7A716}" type="slidenum">
              <a:rPr lang="id-ID" smtClean="0"/>
              <a:t>‹#›</a:t>
            </a:fld>
            <a:endParaRPr lang="id-ID"/>
          </a:p>
        </p:txBody>
      </p:sp>
    </p:spTree>
    <p:extLst>
      <p:ext uri="{BB962C8B-B14F-4D97-AF65-F5344CB8AC3E}">
        <p14:creationId xmlns:p14="http://schemas.microsoft.com/office/powerpoint/2010/main" val="112647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8FE1BDA9-8401-4388-8AA7-9E9697EDAD37}" type="slidenum">
              <a:rPr lang="id-ID" smtClean="0"/>
              <a:t>2</a:t>
            </a:fld>
            <a:endParaRPr lang="id-ID"/>
          </a:p>
        </p:txBody>
      </p:sp>
    </p:spTree>
    <p:extLst>
      <p:ext uri="{BB962C8B-B14F-4D97-AF65-F5344CB8AC3E}">
        <p14:creationId xmlns:p14="http://schemas.microsoft.com/office/powerpoint/2010/main" val="104193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19/04/2018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8062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19/04/2018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2728016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19/04/2018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900742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5536" y="0"/>
            <a:ext cx="952500" cy="952500"/>
          </a:xfrm>
          <a:prstGeom prst="rect">
            <a:avLst/>
          </a:prstGeom>
        </p:spPr>
      </p:pic>
      <p:sp>
        <p:nvSpPr>
          <p:cNvPr id="8" name="TextBox 7"/>
          <p:cNvSpPr txBox="1"/>
          <p:nvPr userDrawn="1"/>
        </p:nvSpPr>
        <p:spPr>
          <a:xfrm>
            <a:off x="1314014" y="276195"/>
            <a:ext cx="3284874" cy="400110"/>
          </a:xfrm>
          <a:prstGeom prst="rect">
            <a:avLst/>
          </a:prstGeom>
          <a:noFill/>
        </p:spPr>
        <p:txBody>
          <a:bodyPr wrap="none" rtlCol="0">
            <a:spAutoFit/>
          </a:bodyPr>
          <a:lstStyle/>
          <a:p>
            <a:r>
              <a:rPr lang="id-ID" sz="1000" dirty="0" smtClean="0">
                <a:latin typeface="Jogjakartype" pitchFamily="2" charset="0"/>
              </a:rPr>
              <a:t>UNIVERSITAS PEMBANGUNAN NASIONAL”VETERAN”YOGYAKARTA</a:t>
            </a:r>
          </a:p>
          <a:p>
            <a:r>
              <a:rPr lang="id-ID" sz="1000" dirty="0" smtClean="0">
                <a:latin typeface="Jogjakartype" pitchFamily="2" charset="0"/>
              </a:rPr>
              <a:t>JURUSAN TEKNIK INDUSTRI</a:t>
            </a:r>
            <a:endParaRPr lang="id-ID" sz="1000" dirty="0">
              <a:latin typeface="Jogjakartype" pitchFamily="2" charset="0"/>
            </a:endParaRPr>
          </a:p>
        </p:txBody>
      </p:sp>
      <p:pic>
        <p:nvPicPr>
          <p:cNvPr id="4" name="Picture 7" descr="0003-1"/>
          <p:cNvPicPr>
            <a:picLocks noChangeAspect="1" noChangeArrowheads="1" noCrop="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5113" y="-128588"/>
            <a:ext cx="1584325" cy="1254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83981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19/04/2018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55919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08719E-7177-4940-A005-BDAD32CFAE58}" type="datetimeFigureOut">
              <a:rPr lang="id-ID" smtClean="0"/>
              <a:t>19/04/2018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40278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B08719E-7177-4940-A005-BDAD32CFAE58}" type="datetimeFigureOut">
              <a:rPr lang="id-ID" smtClean="0"/>
              <a:t>19/04/2018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5306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B08719E-7177-4940-A005-BDAD32CFAE58}" type="datetimeFigureOut">
              <a:rPr lang="id-ID" smtClean="0"/>
              <a:t>19/04/2018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6029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B08719E-7177-4940-A005-BDAD32CFAE58}" type="datetimeFigureOut">
              <a:rPr lang="id-ID" smtClean="0"/>
              <a:t>19/04/2018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78050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08719E-7177-4940-A005-BDAD32CFAE58}" type="datetimeFigureOut">
              <a:rPr lang="id-ID" smtClean="0"/>
              <a:t>19/04/2018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73823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19/04/2018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841600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19/04/2018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1287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8719E-7177-4940-A005-BDAD32CFAE58}" type="datetimeFigureOut">
              <a:rPr lang="id-ID" smtClean="0"/>
              <a:t>19/04/2018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2F39-5140-49FA-BDAF-6D7E0FD0E21C}" type="slidenum">
              <a:rPr lang="id-ID" smtClean="0"/>
              <a:t>‹#›</a:t>
            </a:fld>
            <a:endParaRPr lang="id-ID"/>
          </a:p>
        </p:txBody>
      </p:sp>
    </p:spTree>
    <p:extLst>
      <p:ext uri="{BB962C8B-B14F-4D97-AF65-F5344CB8AC3E}">
        <p14:creationId xmlns:p14="http://schemas.microsoft.com/office/powerpoint/2010/main" val="3462739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rocess 7"/>
          <p:cNvSpPr/>
          <p:nvPr/>
        </p:nvSpPr>
        <p:spPr>
          <a:xfrm>
            <a:off x="-8103" y="5157192"/>
            <a:ext cx="9178573" cy="1700808"/>
          </a:xfrm>
          <a:prstGeom prst="flowChartProcess">
            <a:avLst/>
          </a:prstGeom>
          <a:solidFill>
            <a:srgbClr val="FF0000">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2458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 y="0"/>
            <a:ext cx="9152102" cy="5157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067982" y="1078615"/>
            <a:ext cx="5780750" cy="923330"/>
          </a:xfrm>
          <a:prstGeom prst="rect">
            <a:avLst/>
          </a:prstGeom>
          <a:solidFill>
            <a:schemeClr val="bg2">
              <a:alpha val="68000"/>
            </a:schemeClr>
          </a:solidFill>
        </p:spPr>
        <p:txBody>
          <a:bodyPr wrap="none" rtlCol="0">
            <a:spAutoFit/>
          </a:bodyPr>
          <a:lstStyle/>
          <a:p>
            <a:pPr algn="r"/>
            <a:r>
              <a:rPr lang="id-ID" sz="5400" b="1" i="1" dirty="0" smtClean="0">
                <a:latin typeface="Bauhaus 93" pitchFamily="82" charset="0"/>
              </a:rPr>
              <a:t>EKONOMI  TEKNIK</a:t>
            </a:r>
            <a:endParaRPr lang="id-ID" sz="5400" b="1" i="1" dirty="0">
              <a:latin typeface="Bauhaus 93" pitchFamily="82" charset="0"/>
            </a:endParaRPr>
          </a:p>
        </p:txBody>
      </p:sp>
      <p:sp>
        <p:nvSpPr>
          <p:cNvPr id="5" name="TextBox 4"/>
          <p:cNvSpPr txBox="1"/>
          <p:nvPr/>
        </p:nvSpPr>
        <p:spPr>
          <a:xfrm>
            <a:off x="6816651" y="2416532"/>
            <a:ext cx="1811393" cy="400110"/>
          </a:xfrm>
          <a:prstGeom prst="rect">
            <a:avLst/>
          </a:prstGeom>
          <a:noFill/>
        </p:spPr>
        <p:txBody>
          <a:bodyPr wrap="none" rtlCol="0">
            <a:spAutoFit/>
          </a:bodyPr>
          <a:lstStyle/>
          <a:p>
            <a:r>
              <a:rPr lang="id-ID" sz="2000" b="1" i="1" dirty="0" smtClean="0"/>
              <a:t>Kode : 1220222</a:t>
            </a:r>
            <a:endParaRPr lang="id-ID" sz="2000" b="1" i="1" dirty="0"/>
          </a:p>
        </p:txBody>
      </p:sp>
      <p:cxnSp>
        <p:nvCxnSpPr>
          <p:cNvPr id="7" name="Straight Connector 6"/>
          <p:cNvCxnSpPr/>
          <p:nvPr/>
        </p:nvCxnSpPr>
        <p:spPr>
          <a:xfrm>
            <a:off x="971600" y="2204864"/>
            <a:ext cx="7704856"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339610" y="3860438"/>
            <a:ext cx="4381328" cy="769441"/>
          </a:xfrm>
          <a:prstGeom prst="rect">
            <a:avLst/>
          </a:prstGeom>
          <a:solidFill>
            <a:srgbClr val="FFFF00">
              <a:alpha val="57000"/>
            </a:srgbClr>
          </a:solidFill>
        </p:spPr>
        <p:txBody>
          <a:bodyPr wrap="none" rtlCol="0">
            <a:spAutoFit/>
          </a:bodyPr>
          <a:lstStyle/>
          <a:p>
            <a:pPr algn="r"/>
            <a:r>
              <a:rPr lang="id-ID" sz="4400" b="1" i="1" dirty="0" smtClean="0">
                <a:solidFill>
                  <a:srgbClr val="FF0000"/>
                </a:solidFill>
                <a:effectLst>
                  <a:outerShdw blurRad="38100" dist="38100" dir="2700000" algn="tl">
                    <a:srgbClr val="000000">
                      <a:alpha val="43137"/>
                    </a:srgbClr>
                  </a:outerShdw>
                </a:effectLst>
                <a:latin typeface="Bernard MT Condensed" pitchFamily="18" charset="0"/>
              </a:rPr>
              <a:t>Inflasi  </a:t>
            </a:r>
            <a:r>
              <a:rPr lang="id-ID" sz="4400" b="1" i="1" dirty="0" smtClean="0">
                <a:solidFill>
                  <a:srgbClr val="00B0F0"/>
                </a:solidFill>
                <a:effectLst>
                  <a:outerShdw blurRad="38100" dist="38100" dir="2700000" algn="tl">
                    <a:srgbClr val="000000">
                      <a:alpha val="43137"/>
                    </a:srgbClr>
                  </a:outerShdw>
                </a:effectLst>
                <a:latin typeface="Bernard MT Condensed" pitchFamily="18" charset="0"/>
              </a:rPr>
              <a:t>dan </a:t>
            </a:r>
            <a:r>
              <a:rPr lang="id-ID" sz="4400" b="1" i="1" dirty="0" smtClean="0">
                <a:solidFill>
                  <a:srgbClr val="FF0000"/>
                </a:solidFill>
                <a:effectLst>
                  <a:outerShdw blurRad="38100" dist="38100" dir="2700000" algn="tl">
                    <a:srgbClr val="000000">
                      <a:alpha val="43137"/>
                    </a:srgbClr>
                  </a:outerShdw>
                </a:effectLst>
                <a:latin typeface="Bernard MT Condensed" pitchFamily="18" charset="0"/>
              </a:rPr>
              <a:t> </a:t>
            </a:r>
            <a:r>
              <a:rPr lang="id-ID" sz="4400" b="1" i="1" dirty="0" smtClean="0">
                <a:solidFill>
                  <a:srgbClr val="002060"/>
                </a:solidFill>
                <a:effectLst>
                  <a:outerShdw blurRad="38100" dist="38100" dir="2700000" algn="tl">
                    <a:srgbClr val="000000">
                      <a:alpha val="43137"/>
                    </a:srgbClr>
                  </a:outerShdw>
                </a:effectLst>
                <a:latin typeface="Bernard MT Condensed" pitchFamily="18" charset="0"/>
              </a:rPr>
              <a:t>Deflasi</a:t>
            </a:r>
            <a:endParaRPr lang="id-ID" sz="4400" b="1" i="1" dirty="0">
              <a:solidFill>
                <a:srgbClr val="002060"/>
              </a:solidFill>
              <a:effectLst>
                <a:outerShdw blurRad="38100" dist="38100" dir="2700000" algn="tl">
                  <a:srgbClr val="000000">
                    <a:alpha val="43137"/>
                  </a:srgbClr>
                </a:outerShdw>
              </a:effectLst>
              <a:latin typeface="Bernard MT Condensed" pitchFamily="18" charset="0"/>
            </a:endParaRPr>
          </a:p>
        </p:txBody>
      </p:sp>
      <p:sp>
        <p:nvSpPr>
          <p:cNvPr id="13" name="TextBox 12"/>
          <p:cNvSpPr txBox="1"/>
          <p:nvPr/>
        </p:nvSpPr>
        <p:spPr>
          <a:xfrm>
            <a:off x="6015967" y="5373216"/>
            <a:ext cx="2704971" cy="461665"/>
          </a:xfrm>
          <a:prstGeom prst="rect">
            <a:avLst/>
          </a:prstGeom>
          <a:noFill/>
        </p:spPr>
        <p:txBody>
          <a:bodyPr wrap="none" rtlCol="0">
            <a:spAutoFit/>
          </a:bodyPr>
          <a:lstStyle/>
          <a:p>
            <a:r>
              <a:rPr lang="id-ID" sz="2400" b="1" i="1" dirty="0" smtClean="0">
                <a:solidFill>
                  <a:schemeClr val="tx2">
                    <a:lumMod val="60000"/>
                    <a:lumOff val="40000"/>
                  </a:schemeClr>
                </a:solidFill>
                <a:effectLst>
                  <a:outerShdw blurRad="38100" dist="38100" dir="2700000" algn="tl">
                    <a:srgbClr val="000000">
                      <a:alpha val="43137"/>
                    </a:srgbClr>
                  </a:outerShdw>
                </a:effectLst>
              </a:rPr>
              <a:t>Eko Nursubiyantoro</a:t>
            </a:r>
            <a:endParaRPr lang="id-ID" sz="2400" b="1" i="1" dirty="0">
              <a:solidFill>
                <a:schemeClr val="tx2">
                  <a:lumMod val="60000"/>
                  <a:lumOff val="40000"/>
                </a:schemeClr>
              </a:solidFill>
              <a:effectLst>
                <a:outerShdw blurRad="38100" dist="38100" dir="2700000" algn="tl">
                  <a:srgbClr val="000000">
                    <a:alpha val="43137"/>
                  </a:srgbClr>
                </a:outerShdw>
              </a:effectLst>
            </a:endParaRPr>
          </a:p>
        </p:txBody>
      </p:sp>
      <p:sp>
        <p:nvSpPr>
          <p:cNvPr id="2" name="AutoShape 2" descr="Image result for inflas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10" name="Oval 9"/>
          <p:cNvSpPr/>
          <p:nvPr/>
        </p:nvSpPr>
        <p:spPr>
          <a:xfrm>
            <a:off x="7368452" y="764704"/>
            <a:ext cx="1308004" cy="12372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 name="AutoShape 4" descr="Image result for inflas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6" name="AutoShape 7" descr="Image result for inflasi"/>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11" name="Picture 10" descr="E:\File MEDIA Eko Nsby\Desain Logo\UPN Baru By ENS.jpg"/>
          <p:cNvPicPr/>
          <p:nvPr/>
        </p:nvPicPr>
        <p:blipFill rotWithShape="1">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r="53732"/>
          <a:stretch/>
        </p:blipFill>
        <p:spPr bwMode="auto">
          <a:xfrm>
            <a:off x="7092280" y="312737"/>
            <a:ext cx="1859805" cy="18002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70833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28624" y="1388328"/>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ctr"/>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smtClean="0">
                <a:solidFill>
                  <a:srgbClr val="0070C0"/>
                </a:solidFill>
                <a:latin typeface="Agatha Needs Flesh" panose="02000000000000000000" pitchFamily="2" charset="0"/>
              </a:rPr>
              <a:t>Solusi </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400" dirty="0" smtClean="0">
                <a:solidFill>
                  <a:schemeClr val="tx1"/>
                </a:solidFill>
                <a:latin typeface="+mj-lt"/>
              </a:rPr>
              <a:t>Prosentase perubahan indeks CPI tahun 1982 berdasarkan nilai pada tahun sebelumnya adalah:</a:t>
            </a:r>
            <a:endParaRPr lang="id-ID" altLang="id-ID" sz="2400" dirty="0">
              <a:solidFill>
                <a:schemeClr val="tx1"/>
              </a:solidFill>
              <a:latin typeface="+mj-lt"/>
            </a:endParaRPr>
          </a:p>
          <a:p>
            <a:pPr marL="0" indent="0" algn="just" eaLnBrk="1" hangingPunct="1">
              <a:spcBef>
                <a:spcPct val="0"/>
              </a:spcBef>
              <a:buClrTx/>
              <a:buSzTx/>
              <a:buFontTx/>
              <a:buNone/>
              <a:tabLst/>
            </a:pPr>
            <a:endParaRPr lang="ru-RU" altLang="id-ID" sz="2400" dirty="0">
              <a:solidFill>
                <a:schemeClr val="tx1"/>
              </a:solidFill>
              <a:latin typeface="+mj-lt"/>
            </a:endParaRPr>
          </a:p>
        </p:txBody>
      </p:sp>
      <mc:AlternateContent xmlns:mc="http://schemas.openxmlformats.org/markup-compatibility/2006" xmlns:a14="http://schemas.microsoft.com/office/drawing/2010/main">
        <mc:Choice Requires="a14">
          <p:sp>
            <p:nvSpPr>
              <p:cNvPr id="3" name="TextBox 2"/>
              <p:cNvSpPr txBox="1"/>
              <p:nvPr/>
            </p:nvSpPr>
            <p:spPr>
              <a:xfrm>
                <a:off x="539552" y="2602765"/>
                <a:ext cx="3542380" cy="1217193"/>
              </a:xfrm>
              <a:prstGeom prst="rect">
                <a:avLst/>
              </a:prstGeom>
              <a:noFill/>
            </p:spPr>
            <p:txBody>
              <a:bodyPr wrap="none" rtlCol="0">
                <a:spAutoFit/>
              </a:bodyPr>
              <a:lstStyle/>
              <a:p>
                <a14:m>
                  <m:oMath xmlns:m="http://schemas.openxmlformats.org/officeDocument/2006/math">
                    <m:r>
                      <a:rPr lang="id-ID" i="1" smtClean="0">
                        <a:latin typeface="Cambria Math"/>
                        <a:ea typeface="Cambria Math"/>
                      </a:rPr>
                      <m:t>∆</m:t>
                    </m:r>
                    <m:sSub>
                      <m:sSubPr>
                        <m:ctrlPr>
                          <a:rPr lang="id-ID"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1982</m:t>
                        </m:r>
                      </m:sub>
                    </m:sSub>
                    <m:r>
                      <a:rPr lang="id-ID" b="0" i="1" smtClean="0">
                        <a:latin typeface="Cambria Math"/>
                        <a:ea typeface="Cambria Math"/>
                      </a:rPr>
                      <m:t>= </m:t>
                    </m:r>
                    <m:f>
                      <m:fPr>
                        <m:ctrlPr>
                          <a:rPr lang="id-ID" b="0" i="1" smtClean="0">
                            <a:latin typeface="Cambria Math" panose="02040503050406030204" pitchFamily="18" charset="0"/>
                            <a:ea typeface="Cambria Math"/>
                          </a:rPr>
                        </m:ctrlPr>
                      </m:fPr>
                      <m:num>
                        <m:sSub>
                          <m:sSubPr>
                            <m:ctrlPr>
                              <a:rPr lang="id-ID" b="0"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1982</m:t>
                            </m:r>
                          </m:sub>
                        </m:sSub>
                        <m:r>
                          <a:rPr lang="id-ID" b="0" i="1" smtClean="0">
                            <a:latin typeface="Cambria Math"/>
                            <a:ea typeface="Cambria Math"/>
                          </a:rPr>
                          <m:t> − </m:t>
                        </m:r>
                        <m:sSub>
                          <m:sSubPr>
                            <m:ctrlPr>
                              <a:rPr lang="id-ID" b="0"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1981</m:t>
                            </m:r>
                          </m:sub>
                        </m:sSub>
                      </m:num>
                      <m:den>
                        <m:sSub>
                          <m:sSubPr>
                            <m:ctrlPr>
                              <a:rPr lang="id-ID" b="0"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1981</m:t>
                            </m:r>
                          </m:sub>
                        </m:sSub>
                      </m:den>
                    </m:f>
                  </m:oMath>
                </a14:m>
                <a:r>
                  <a:rPr lang="id-ID" dirty="0" smtClean="0"/>
                  <a:t> x 100%</a:t>
                </a:r>
              </a:p>
              <a:p>
                <a:r>
                  <a:rPr lang="id-ID" dirty="0"/>
                  <a:t>	</a:t>
                </a:r>
                <a:r>
                  <a:rPr lang="id-ID" dirty="0" smtClean="0"/>
                  <a:t>=   </a:t>
                </a:r>
                <a14:m>
                  <m:oMath xmlns:m="http://schemas.openxmlformats.org/officeDocument/2006/math">
                    <m:f>
                      <m:fPr>
                        <m:ctrlPr>
                          <a:rPr lang="id-ID" i="1" smtClean="0">
                            <a:latin typeface="Cambria Math" panose="02040503050406030204" pitchFamily="18" charset="0"/>
                          </a:rPr>
                        </m:ctrlPr>
                      </m:fPr>
                      <m:num>
                        <m:r>
                          <a:rPr lang="id-ID" b="0" i="1" smtClean="0">
                            <a:latin typeface="Cambria Math"/>
                          </a:rPr>
                          <m:t>89,45 −81,66</m:t>
                        </m:r>
                      </m:num>
                      <m:den>
                        <m:r>
                          <a:rPr lang="id-ID" b="0" i="1" smtClean="0">
                            <a:latin typeface="Cambria Math"/>
                          </a:rPr>
                          <m:t>81,66</m:t>
                        </m:r>
                      </m:den>
                    </m:f>
                    <m:r>
                      <a:rPr lang="id-ID" b="0" i="1" smtClean="0">
                        <a:latin typeface="Cambria Math"/>
                      </a:rPr>
                      <m:t> </m:t>
                    </m:r>
                    <m:r>
                      <a:rPr lang="id-ID" b="0" i="1" smtClean="0">
                        <a:latin typeface="Cambria Math"/>
                      </a:rPr>
                      <m:t>𝑥</m:t>
                    </m:r>
                    <m:r>
                      <a:rPr lang="id-ID" b="0" i="1" smtClean="0">
                        <a:latin typeface="Cambria Math"/>
                      </a:rPr>
                      <m:t> 100%</m:t>
                    </m:r>
                  </m:oMath>
                </a14:m>
                <a:endParaRPr lang="id-ID" b="0" dirty="0" smtClean="0"/>
              </a:p>
              <a:p>
                <a:r>
                  <a:rPr lang="id-ID" dirty="0" smtClean="0"/>
                  <a:t>	=  9,54%</a:t>
                </a:r>
                <a:endParaRPr lang="id-ID" dirty="0"/>
              </a:p>
            </p:txBody>
          </p:sp>
        </mc:Choice>
        <mc:Fallback xmlns="">
          <p:sp>
            <p:nvSpPr>
              <p:cNvPr id="3" name="TextBox 2"/>
              <p:cNvSpPr txBox="1">
                <a:spLocks noRot="1" noChangeAspect="1" noMove="1" noResize="1" noEditPoints="1" noAdjustHandles="1" noChangeArrowheads="1" noChangeShapeType="1" noTextEdit="1"/>
              </p:cNvSpPr>
              <p:nvPr/>
            </p:nvSpPr>
            <p:spPr>
              <a:xfrm>
                <a:off x="539552" y="2602765"/>
                <a:ext cx="3542380" cy="1217193"/>
              </a:xfrm>
              <a:prstGeom prst="rect">
                <a:avLst/>
              </a:prstGeom>
              <a:blipFill rotWithShape="1">
                <a:blip r:embed="rId2"/>
                <a:stretch>
                  <a:fillRect r="-344" b="-7000"/>
                </a:stretch>
              </a:blipFill>
            </p:spPr>
            <p:txBody>
              <a:bodyPr/>
              <a:lstStyle/>
              <a:p>
                <a:r>
                  <a:rPr lang="id-ID">
                    <a:noFill/>
                  </a:rPr>
                  <a:t> </a:t>
                </a:r>
              </a:p>
            </p:txBody>
          </p:sp>
        </mc:Fallback>
      </mc:AlternateContent>
      <p:sp>
        <p:nvSpPr>
          <p:cNvPr id="4" name="TextBox 3"/>
          <p:cNvSpPr txBox="1"/>
          <p:nvPr/>
        </p:nvSpPr>
        <p:spPr>
          <a:xfrm>
            <a:off x="683568" y="4149080"/>
            <a:ext cx="3011594" cy="646331"/>
          </a:xfrm>
          <a:prstGeom prst="rect">
            <a:avLst/>
          </a:prstGeom>
          <a:noFill/>
        </p:spPr>
        <p:txBody>
          <a:bodyPr wrap="none" rtlCol="0">
            <a:spAutoFit/>
          </a:bodyPr>
          <a:lstStyle/>
          <a:p>
            <a:r>
              <a:rPr lang="id-ID" dirty="0" smtClean="0"/>
              <a:t>Dengan cara yang sama maka:</a:t>
            </a:r>
          </a:p>
          <a:p>
            <a:endParaRPr lang="id-ID" dirty="0"/>
          </a:p>
        </p:txBody>
      </p:sp>
      <mc:AlternateContent xmlns:mc="http://schemas.openxmlformats.org/markup-compatibility/2006" xmlns:a14="http://schemas.microsoft.com/office/drawing/2010/main">
        <mc:Choice Requires="a14">
          <p:sp>
            <p:nvSpPr>
              <p:cNvPr id="5" name="TextBox 4"/>
              <p:cNvSpPr txBox="1"/>
              <p:nvPr/>
            </p:nvSpPr>
            <p:spPr>
              <a:xfrm>
                <a:off x="669580" y="4498958"/>
                <a:ext cx="3542380" cy="1217193"/>
              </a:xfrm>
              <a:prstGeom prst="rect">
                <a:avLst/>
              </a:prstGeom>
              <a:noFill/>
            </p:spPr>
            <p:txBody>
              <a:bodyPr wrap="none" rtlCol="0">
                <a:spAutoFit/>
              </a:bodyPr>
              <a:lstStyle/>
              <a:p>
                <a14:m>
                  <m:oMath xmlns:m="http://schemas.openxmlformats.org/officeDocument/2006/math">
                    <m:r>
                      <a:rPr lang="id-ID" i="1" smtClean="0">
                        <a:latin typeface="Cambria Math"/>
                        <a:ea typeface="Cambria Math"/>
                      </a:rPr>
                      <m:t>∆</m:t>
                    </m:r>
                    <m:sSub>
                      <m:sSubPr>
                        <m:ctrlPr>
                          <a:rPr lang="id-ID"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1983</m:t>
                        </m:r>
                      </m:sub>
                    </m:sSub>
                    <m:r>
                      <a:rPr lang="id-ID" b="0" i="1" smtClean="0">
                        <a:latin typeface="Cambria Math"/>
                        <a:ea typeface="Cambria Math"/>
                      </a:rPr>
                      <m:t>= </m:t>
                    </m:r>
                    <m:f>
                      <m:fPr>
                        <m:ctrlPr>
                          <a:rPr lang="id-ID" b="0" i="1" smtClean="0">
                            <a:latin typeface="Cambria Math" panose="02040503050406030204" pitchFamily="18" charset="0"/>
                            <a:ea typeface="Cambria Math"/>
                          </a:rPr>
                        </m:ctrlPr>
                      </m:fPr>
                      <m:num>
                        <m:sSub>
                          <m:sSubPr>
                            <m:ctrlPr>
                              <a:rPr lang="id-ID" b="0"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1983</m:t>
                            </m:r>
                          </m:sub>
                        </m:sSub>
                        <m:r>
                          <a:rPr lang="id-ID" b="0" i="1" smtClean="0">
                            <a:latin typeface="Cambria Math"/>
                            <a:ea typeface="Cambria Math"/>
                          </a:rPr>
                          <m:t> − </m:t>
                        </m:r>
                        <m:sSub>
                          <m:sSubPr>
                            <m:ctrlPr>
                              <a:rPr lang="id-ID" b="0"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1982</m:t>
                            </m:r>
                          </m:sub>
                        </m:sSub>
                      </m:num>
                      <m:den>
                        <m:sSub>
                          <m:sSubPr>
                            <m:ctrlPr>
                              <a:rPr lang="id-ID" b="0" i="1" smtClean="0">
                                <a:latin typeface="Cambria Math" panose="02040503050406030204" pitchFamily="18" charset="0"/>
                                <a:ea typeface="Cambria Math"/>
                              </a:rPr>
                            </m:ctrlPr>
                          </m:sSubPr>
                          <m:e>
                            <m:r>
                              <a:rPr lang="id-ID" b="0" i="1" smtClean="0">
                                <a:latin typeface="Cambria Math"/>
                                <a:ea typeface="Cambria Math"/>
                              </a:rPr>
                              <m:t>𝐶𝑃𝐼</m:t>
                            </m:r>
                          </m:e>
                          <m:sub>
                            <m:r>
                              <a:rPr lang="id-ID" b="0" i="1" smtClean="0">
                                <a:latin typeface="Cambria Math"/>
                                <a:ea typeface="Cambria Math"/>
                              </a:rPr>
                              <m:t>1982</m:t>
                            </m:r>
                          </m:sub>
                        </m:sSub>
                      </m:den>
                    </m:f>
                  </m:oMath>
                </a14:m>
                <a:r>
                  <a:rPr lang="id-ID" dirty="0" smtClean="0"/>
                  <a:t> x 100%</a:t>
                </a:r>
              </a:p>
              <a:p>
                <a:r>
                  <a:rPr lang="id-ID" dirty="0"/>
                  <a:t>	</a:t>
                </a:r>
                <a:r>
                  <a:rPr lang="id-ID" dirty="0" smtClean="0"/>
                  <a:t>=   </a:t>
                </a:r>
                <a14:m>
                  <m:oMath xmlns:m="http://schemas.openxmlformats.org/officeDocument/2006/math">
                    <m:f>
                      <m:fPr>
                        <m:ctrlPr>
                          <a:rPr lang="id-ID" i="1" smtClean="0">
                            <a:latin typeface="Cambria Math" panose="02040503050406030204" pitchFamily="18" charset="0"/>
                          </a:rPr>
                        </m:ctrlPr>
                      </m:fPr>
                      <m:num>
                        <m:r>
                          <a:rPr lang="id-ID" b="0" i="1" smtClean="0">
                            <a:latin typeface="Cambria Math"/>
                          </a:rPr>
                          <m:t>100,00 −89,45</m:t>
                        </m:r>
                      </m:num>
                      <m:den>
                        <m:r>
                          <a:rPr lang="id-ID" b="0" i="1" smtClean="0">
                            <a:latin typeface="Cambria Math"/>
                          </a:rPr>
                          <m:t>89,45</m:t>
                        </m:r>
                      </m:den>
                    </m:f>
                    <m:r>
                      <a:rPr lang="id-ID" b="0" i="1" smtClean="0">
                        <a:latin typeface="Cambria Math"/>
                      </a:rPr>
                      <m:t> </m:t>
                    </m:r>
                    <m:r>
                      <a:rPr lang="id-ID" b="0" i="1" smtClean="0">
                        <a:latin typeface="Cambria Math"/>
                      </a:rPr>
                      <m:t>𝑥</m:t>
                    </m:r>
                    <m:r>
                      <a:rPr lang="id-ID" b="0" i="1" smtClean="0">
                        <a:latin typeface="Cambria Math"/>
                      </a:rPr>
                      <m:t> 100%</m:t>
                    </m:r>
                  </m:oMath>
                </a14:m>
                <a:endParaRPr lang="id-ID" b="0" dirty="0" smtClean="0"/>
              </a:p>
              <a:p>
                <a:r>
                  <a:rPr lang="id-ID" dirty="0" smtClean="0"/>
                  <a:t>	=  11,80%</a:t>
                </a:r>
                <a:endParaRPr lang="id-ID" dirty="0"/>
              </a:p>
            </p:txBody>
          </p:sp>
        </mc:Choice>
        <mc:Fallback xmlns="">
          <p:sp>
            <p:nvSpPr>
              <p:cNvPr id="5" name="TextBox 4"/>
              <p:cNvSpPr txBox="1">
                <a:spLocks noRot="1" noChangeAspect="1" noMove="1" noResize="1" noEditPoints="1" noAdjustHandles="1" noChangeArrowheads="1" noChangeShapeType="1" noTextEdit="1"/>
              </p:cNvSpPr>
              <p:nvPr/>
            </p:nvSpPr>
            <p:spPr>
              <a:xfrm>
                <a:off x="669580" y="4498958"/>
                <a:ext cx="3542380" cy="1217193"/>
              </a:xfrm>
              <a:prstGeom prst="rect">
                <a:avLst/>
              </a:prstGeom>
              <a:blipFill rotWithShape="1">
                <a:blip r:embed="rId3"/>
                <a:stretch>
                  <a:fillRect r="-344" b="-7000"/>
                </a:stretch>
              </a:blipFill>
            </p:spPr>
            <p:txBody>
              <a:bodyPr/>
              <a:lstStyle/>
              <a:p>
                <a:r>
                  <a:rPr lang="id-ID">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704395" y="5795972"/>
                <a:ext cx="1863331" cy="369332"/>
              </a:xfrm>
              <a:prstGeom prst="rect">
                <a:avLst/>
              </a:prstGeom>
            </p:spPr>
            <p:txBody>
              <a:bodyPr wrap="none">
                <a:spAutoFit/>
              </a:bodyPr>
              <a:lstStyle/>
              <a:p>
                <a14:m>
                  <m:oMath xmlns:m="http://schemas.openxmlformats.org/officeDocument/2006/math">
                    <m:r>
                      <a:rPr lang="id-ID" i="1" smtClean="0">
                        <a:latin typeface="Cambria Math"/>
                        <a:ea typeface="Cambria Math"/>
                      </a:rPr>
                      <m:t>∆</m:t>
                    </m:r>
                    <m:sSub>
                      <m:sSubPr>
                        <m:ctrlPr>
                          <a:rPr lang="id-ID" i="1">
                            <a:latin typeface="Cambria Math" panose="02040503050406030204" pitchFamily="18" charset="0"/>
                            <a:ea typeface="Cambria Math"/>
                          </a:rPr>
                        </m:ctrlPr>
                      </m:sSubPr>
                      <m:e>
                        <m:r>
                          <a:rPr lang="id-ID" i="1">
                            <a:latin typeface="Cambria Math"/>
                            <a:ea typeface="Cambria Math"/>
                          </a:rPr>
                          <m:t>𝐶𝑃𝐼</m:t>
                        </m:r>
                      </m:e>
                      <m:sub>
                        <m:r>
                          <a:rPr lang="id-ID" i="1">
                            <a:latin typeface="Cambria Math"/>
                            <a:ea typeface="Cambria Math"/>
                          </a:rPr>
                          <m:t>198</m:t>
                        </m:r>
                        <m:r>
                          <a:rPr lang="id-ID" b="0" i="1" smtClean="0">
                            <a:latin typeface="Cambria Math"/>
                            <a:ea typeface="Cambria Math"/>
                          </a:rPr>
                          <m:t>4</m:t>
                        </m:r>
                      </m:sub>
                    </m:sSub>
                  </m:oMath>
                </a14:m>
                <a:r>
                  <a:rPr lang="id-ID" dirty="0" smtClean="0"/>
                  <a:t> = 6,42%</a:t>
                </a:r>
                <a:endParaRPr lang="id-ID" dirty="0"/>
              </a:p>
            </p:txBody>
          </p:sp>
        </mc:Choice>
        <mc:Fallback xmlns="">
          <p:sp>
            <p:nvSpPr>
              <p:cNvPr id="6" name="Rectangle 5"/>
              <p:cNvSpPr>
                <a:spLocks noRot="1" noChangeAspect="1" noMove="1" noResize="1" noEditPoints="1" noAdjustHandles="1" noChangeArrowheads="1" noChangeShapeType="1" noTextEdit="1"/>
              </p:cNvSpPr>
              <p:nvPr/>
            </p:nvSpPr>
            <p:spPr>
              <a:xfrm>
                <a:off x="704395" y="5795972"/>
                <a:ext cx="1863331" cy="369332"/>
              </a:xfrm>
              <a:prstGeom prst="rect">
                <a:avLst/>
              </a:prstGeom>
              <a:blipFill rotWithShape="1">
                <a:blip r:embed="rId4"/>
                <a:stretch>
                  <a:fillRect t="-8333" r="-1967" b="-26667"/>
                </a:stretch>
              </a:blipFill>
            </p:spPr>
            <p:txBody>
              <a:bodyPr/>
              <a:lstStyle/>
              <a:p>
                <a:r>
                  <a:rPr lang="id-ID">
                    <a:noFill/>
                  </a:rPr>
                  <a:t> </a:t>
                </a:r>
              </a:p>
            </p:txBody>
          </p:sp>
        </mc:Fallback>
      </mc:AlternateContent>
    </p:spTree>
    <p:extLst>
      <p:ext uri="{BB962C8B-B14F-4D97-AF65-F5344CB8AC3E}">
        <p14:creationId xmlns:p14="http://schemas.microsoft.com/office/powerpoint/2010/main" val="1061856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460" t="26359" r="3476" b="37825"/>
          <a:stretch/>
        </p:blipFill>
        <p:spPr bwMode="auto">
          <a:xfrm>
            <a:off x="0" y="2028779"/>
            <a:ext cx="7872707" cy="22643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966" y="4754042"/>
            <a:ext cx="5643242" cy="1911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408" y="1067544"/>
            <a:ext cx="6224776" cy="954107"/>
          </a:xfrm>
          <a:prstGeom prst="rect">
            <a:avLst/>
          </a:prstGeom>
          <a:solidFill>
            <a:schemeClr val="tx2">
              <a:lumMod val="60000"/>
              <a:lumOff val="40000"/>
            </a:schemeClr>
          </a:solidFill>
        </p:spPr>
        <p:txBody>
          <a:bodyPr wrap="square" rtlCol="0">
            <a:spAutoFit/>
          </a:bodyPr>
          <a:lstStyle/>
          <a:p>
            <a:pPr algn="r"/>
            <a:r>
              <a:rPr lang="id-ID" sz="28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Hitung inflasi dengan </a:t>
            </a:r>
            <a:r>
              <a:rPr lang="id-ID" sz="28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Indeks Harga Konsumen</a:t>
            </a:r>
            <a:endParaRPr lang="id-ID" sz="28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
        <p:nvSpPr>
          <p:cNvPr id="2" name="TextBox 1"/>
          <p:cNvSpPr txBox="1"/>
          <p:nvPr/>
        </p:nvSpPr>
        <p:spPr>
          <a:xfrm>
            <a:off x="755576" y="4180438"/>
            <a:ext cx="2263761" cy="584775"/>
          </a:xfrm>
          <a:prstGeom prst="rect">
            <a:avLst/>
          </a:prstGeom>
          <a:noFill/>
        </p:spPr>
        <p:txBody>
          <a:bodyPr wrap="none" rtlCol="0">
            <a:spAutoFit/>
          </a:bodyPr>
          <a:lstStyle/>
          <a:p>
            <a:r>
              <a:rPr lang="id-ID" sz="3200" b="1" dirty="0" smtClean="0">
                <a:solidFill>
                  <a:srgbClr val="00B0F0"/>
                </a:solidFill>
                <a:effectLst>
                  <a:outerShdw blurRad="38100" dist="38100" dir="2700000" algn="tl">
                    <a:srgbClr val="000000">
                      <a:alpha val="43137"/>
                    </a:srgbClr>
                  </a:outerShdw>
                </a:effectLst>
                <a:latin typeface="Agatha Needs Flesh" panose="02000000000000000000" pitchFamily="2" charset="0"/>
              </a:rPr>
              <a:t>Contoh </a:t>
            </a:r>
            <a:r>
              <a:rPr lang="id-ID" sz="3200" b="1" dirty="0" smtClean="0">
                <a:solidFill>
                  <a:srgbClr val="00B0F0"/>
                </a:solidFill>
                <a:effectLst>
                  <a:outerShdw blurRad="38100" dist="38100" dir="2700000" algn="tl">
                    <a:srgbClr val="000000">
                      <a:alpha val="43137"/>
                    </a:srgbClr>
                  </a:outerShdw>
                </a:effectLst>
                <a:latin typeface="Agatha Needs Flesh" panose="02000000000000000000" pitchFamily="2" charset="0"/>
              </a:rPr>
              <a:t>1</a:t>
            </a:r>
            <a:r>
              <a:rPr lang="en-ID" sz="3200" b="1" dirty="0" smtClean="0">
                <a:solidFill>
                  <a:srgbClr val="00B0F0"/>
                </a:solidFill>
                <a:effectLst>
                  <a:outerShdw blurRad="38100" dist="38100" dir="2700000" algn="tl">
                    <a:srgbClr val="000000">
                      <a:alpha val="43137"/>
                    </a:srgbClr>
                  </a:outerShdw>
                </a:effectLst>
                <a:latin typeface="Agatha Needs Flesh" panose="02000000000000000000" pitchFamily="2" charset="0"/>
              </a:rPr>
              <a:t>1</a:t>
            </a:r>
            <a:r>
              <a:rPr lang="id-ID" sz="3200" b="1" dirty="0" smtClean="0">
                <a:solidFill>
                  <a:srgbClr val="00B0F0"/>
                </a:solidFill>
                <a:effectLst>
                  <a:outerShdw blurRad="38100" dist="38100" dir="2700000" algn="tl">
                    <a:srgbClr val="000000">
                      <a:alpha val="43137"/>
                    </a:srgbClr>
                  </a:outerShdw>
                </a:effectLst>
                <a:latin typeface="Agatha Needs Flesh" panose="02000000000000000000" pitchFamily="2" charset="0"/>
              </a:rPr>
              <a:t>.02</a:t>
            </a:r>
            <a:endParaRPr lang="id-ID" sz="3200" b="1" dirty="0">
              <a:solidFill>
                <a:srgbClr val="00B0F0"/>
              </a:solidFill>
              <a:effectLst>
                <a:outerShdw blurRad="38100" dist="38100" dir="2700000" algn="tl">
                  <a:srgbClr val="000000">
                    <a:alpha val="43137"/>
                  </a:srgbClr>
                </a:outerShdw>
              </a:effectLst>
              <a:latin typeface="Agatha Needs Flesh" panose="02000000000000000000" pitchFamily="2" charset="0"/>
            </a:endParaRPr>
          </a:p>
        </p:txBody>
      </p:sp>
    </p:spTree>
    <p:extLst>
      <p:ext uri="{BB962C8B-B14F-4D97-AF65-F5344CB8AC3E}">
        <p14:creationId xmlns:p14="http://schemas.microsoft.com/office/powerpoint/2010/main" val="3397264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08" y="1067544"/>
            <a:ext cx="6224776" cy="461665"/>
          </a:xfrm>
          <a:prstGeom prst="rect">
            <a:avLst/>
          </a:prstGeom>
          <a:solidFill>
            <a:schemeClr val="tx2">
              <a:lumMod val="60000"/>
              <a:lumOff val="40000"/>
            </a:schemeClr>
          </a:solidFill>
        </p:spPr>
        <p:txBody>
          <a:bodyPr wrap="square" rtlCol="0">
            <a:spAutoFit/>
          </a:bodyPr>
          <a:lstStyle/>
          <a:p>
            <a:pPr algn="r"/>
            <a:r>
              <a:rPr lang="id-ID" sz="2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Hitung inflasi  </a:t>
            </a:r>
            <a:r>
              <a:rPr lang="id-ID" sz="2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dikaitkan </a:t>
            </a:r>
            <a:r>
              <a:rPr lang="id-ID" sz="2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dengan </a:t>
            </a:r>
            <a:r>
              <a:rPr lang="id-ID" sz="2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suku bunga</a:t>
            </a:r>
            <a:endParaRPr lang="id-ID" sz="24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
        <p:nvSpPr>
          <p:cNvPr id="4" name="Rectangle 10"/>
          <p:cNvSpPr>
            <a:spLocks noChangeArrowheads="1"/>
          </p:cNvSpPr>
          <p:nvPr/>
        </p:nvSpPr>
        <p:spPr bwMode="auto">
          <a:xfrm>
            <a:off x="428623" y="1628800"/>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1</a:t>
            </a:r>
            <a:r>
              <a:rPr lang="id-ID" altLang="id-ID" sz="4000" b="1" dirty="0" smtClean="0">
                <a:solidFill>
                  <a:srgbClr val="0070C0"/>
                </a:solidFill>
                <a:latin typeface="Agatha Needs Flesh" panose="02000000000000000000" pitchFamily="2" charset="0"/>
              </a:rPr>
              <a:t>.03</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400" dirty="0" smtClean="0">
                <a:solidFill>
                  <a:schemeClr val="tx1"/>
                </a:solidFill>
                <a:latin typeface="+mj-lt"/>
              </a:rPr>
              <a:t>Suku bunga 15% per tahun dengan laju inflasi 5% pertahun, suku bunga hitung menjadi: 15% + 5% = 20%</a:t>
            </a:r>
            <a:endParaRPr lang="ru-RU" altLang="id-ID" sz="2400" baseline="-25000" dirty="0">
              <a:solidFill>
                <a:schemeClr val="tx1"/>
              </a:solidFill>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972820519"/>
              </p:ext>
            </p:extLst>
          </p:nvPr>
        </p:nvGraphicFramePr>
        <p:xfrm>
          <a:off x="539552" y="3212976"/>
          <a:ext cx="7491404" cy="2123440"/>
        </p:xfrm>
        <a:graphic>
          <a:graphicData uri="http://schemas.openxmlformats.org/drawingml/2006/table">
            <a:tbl>
              <a:tblPr firstRow="1" bandRow="1">
                <a:tableStyleId>{8EC20E35-A176-4012-BC5E-935CFFF8708E}</a:tableStyleId>
              </a:tblPr>
              <a:tblGrid>
                <a:gridCol w="1080122"/>
                <a:gridCol w="1872208"/>
                <a:gridCol w="2666223"/>
                <a:gridCol w="1872851"/>
              </a:tblGrid>
              <a:tr h="370840">
                <a:tc>
                  <a:txBody>
                    <a:bodyPr/>
                    <a:lstStyle/>
                    <a:p>
                      <a:pPr algn="ctr"/>
                      <a:r>
                        <a:rPr lang="id-ID" dirty="0" smtClean="0"/>
                        <a:t>Akhir</a:t>
                      </a:r>
                    </a:p>
                    <a:p>
                      <a:pPr algn="ctr"/>
                      <a:r>
                        <a:rPr lang="id-ID" dirty="0" smtClean="0"/>
                        <a:t>Tahun</a:t>
                      </a:r>
                      <a:endParaRPr lang="id-ID" dirty="0"/>
                    </a:p>
                  </a:txBody>
                  <a:tcPr anchor="ctr"/>
                </a:tc>
                <a:tc>
                  <a:txBody>
                    <a:bodyPr/>
                    <a:lstStyle/>
                    <a:p>
                      <a:pPr algn="ctr"/>
                      <a:r>
                        <a:rPr lang="id-ID" dirty="0" smtClean="0"/>
                        <a:t>Nilai riil</a:t>
                      </a:r>
                    </a:p>
                    <a:p>
                      <a:pPr algn="ctr"/>
                      <a:r>
                        <a:rPr lang="id-ID" dirty="0" smtClean="0"/>
                        <a:t>(tanpa inflasi)</a:t>
                      </a:r>
                      <a:endParaRPr lang="id-ID" dirty="0"/>
                    </a:p>
                  </a:txBody>
                  <a:tcPr anchor="ctr"/>
                </a:tc>
                <a:tc>
                  <a:txBody>
                    <a:bodyPr/>
                    <a:lstStyle/>
                    <a:p>
                      <a:pPr algn="ctr"/>
                      <a:r>
                        <a:rPr lang="id-ID" dirty="0" smtClean="0"/>
                        <a:t>Dengan inflasi</a:t>
                      </a:r>
                    </a:p>
                    <a:p>
                      <a:pPr algn="ctr"/>
                      <a:r>
                        <a:rPr lang="id-ID" dirty="0" smtClean="0"/>
                        <a:t>5%</a:t>
                      </a:r>
                      <a:endParaRPr lang="id-ID" dirty="0"/>
                    </a:p>
                  </a:txBody>
                  <a:tcPr anchor="ctr"/>
                </a:tc>
                <a:tc>
                  <a:txBody>
                    <a:bodyPr/>
                    <a:lstStyle/>
                    <a:p>
                      <a:pPr algn="ctr"/>
                      <a:r>
                        <a:rPr lang="id-ID" dirty="0" smtClean="0"/>
                        <a:t>Nilai</a:t>
                      </a:r>
                    </a:p>
                    <a:p>
                      <a:pPr algn="ctr"/>
                      <a:r>
                        <a:rPr lang="id-ID" dirty="0" smtClean="0"/>
                        <a:t>(dengan  inflasi)</a:t>
                      </a:r>
                      <a:endParaRPr lang="id-ID" dirty="0"/>
                    </a:p>
                  </a:txBody>
                  <a:tcPr anchor="ctr"/>
                </a:tc>
              </a:tr>
              <a:tr h="370840">
                <a:tc>
                  <a:txBody>
                    <a:bodyPr/>
                    <a:lstStyle/>
                    <a:p>
                      <a:pPr algn="ctr"/>
                      <a:r>
                        <a:rPr lang="id-ID" dirty="0" smtClean="0"/>
                        <a:t>0</a:t>
                      </a:r>
                      <a:endParaRPr lang="id-ID" dirty="0"/>
                    </a:p>
                  </a:txBody>
                  <a:tcPr anchor="ctr"/>
                </a:tc>
                <a:tc>
                  <a:txBody>
                    <a:bodyPr/>
                    <a:lstStyle/>
                    <a:p>
                      <a:pPr marL="285750" lvl="2" indent="-285750" algn="ctr">
                        <a:buFontTx/>
                        <a:buChar char="-"/>
                      </a:pPr>
                      <a:r>
                        <a:rPr lang="id-ID" dirty="0" smtClean="0"/>
                        <a:t>1000</a:t>
                      </a:r>
                      <a:endParaRPr lang="id-ID" dirty="0"/>
                    </a:p>
                  </a:txBody>
                  <a:tcPr anchor="ctr"/>
                </a:tc>
                <a:tc>
                  <a:txBody>
                    <a:bodyPr/>
                    <a:lstStyle/>
                    <a:p>
                      <a:pPr algn="ctr"/>
                      <a:endParaRPr lang="id-ID" dirty="0"/>
                    </a:p>
                  </a:txBody>
                  <a:tcPr anchor="ctr"/>
                </a:tc>
                <a:tc>
                  <a:txBody>
                    <a:bodyPr/>
                    <a:lstStyle/>
                    <a:p>
                      <a:pPr algn="ctr"/>
                      <a:endParaRPr lang="id-ID" dirty="0"/>
                    </a:p>
                  </a:txBody>
                  <a:tcPr anchor="ctr"/>
                </a:tc>
              </a:tr>
              <a:tr h="370840">
                <a:tc>
                  <a:txBody>
                    <a:bodyPr/>
                    <a:lstStyle/>
                    <a:p>
                      <a:pPr algn="ctr"/>
                      <a:r>
                        <a:rPr lang="id-ID" dirty="0" smtClean="0"/>
                        <a:t>1</a:t>
                      </a:r>
                      <a:endParaRPr lang="id-ID" dirty="0"/>
                    </a:p>
                  </a:txBody>
                  <a:tcPr anchor="ctr"/>
                </a:tc>
                <a:tc>
                  <a:txBody>
                    <a:bodyPr/>
                    <a:lstStyle/>
                    <a:p>
                      <a:pPr lvl="0" algn="ctr"/>
                      <a:r>
                        <a:rPr lang="id-ID" dirty="0" smtClean="0"/>
                        <a:t>500</a:t>
                      </a:r>
                      <a:endParaRPr lang="id-ID" dirty="0"/>
                    </a:p>
                  </a:txBody>
                  <a:tcPr anchor="ctr"/>
                </a:tc>
                <a:tc>
                  <a:txBody>
                    <a:bodyPr/>
                    <a:lstStyle/>
                    <a:p>
                      <a:pPr algn="ctr"/>
                      <a:r>
                        <a:rPr lang="id-ID" dirty="0" smtClean="0"/>
                        <a:t>500 x (1,05)</a:t>
                      </a:r>
                      <a:r>
                        <a:rPr lang="id-ID" baseline="30000" dirty="0" smtClean="0"/>
                        <a:t>1</a:t>
                      </a:r>
                      <a:endParaRPr lang="id-ID" dirty="0"/>
                    </a:p>
                  </a:txBody>
                  <a:tcPr anchor="ctr"/>
                </a:tc>
                <a:tc>
                  <a:txBody>
                    <a:bodyPr/>
                    <a:lstStyle/>
                    <a:p>
                      <a:pPr algn="ctr"/>
                      <a:r>
                        <a:rPr lang="id-ID" dirty="0" smtClean="0"/>
                        <a:t>525</a:t>
                      </a:r>
                      <a:endParaRPr lang="id-ID" dirty="0"/>
                    </a:p>
                  </a:txBody>
                  <a:tcPr anchor="ctr"/>
                </a:tc>
              </a:tr>
              <a:tr h="370840">
                <a:tc>
                  <a:txBody>
                    <a:bodyPr/>
                    <a:lstStyle/>
                    <a:p>
                      <a:pPr algn="ctr"/>
                      <a:r>
                        <a:rPr lang="id-ID" dirty="0" smtClean="0"/>
                        <a:t>2</a:t>
                      </a:r>
                      <a:endParaRPr lang="id-ID" dirty="0"/>
                    </a:p>
                  </a:txBody>
                  <a:tcPr anchor="ctr"/>
                </a:tc>
                <a:tc>
                  <a:txBody>
                    <a:bodyPr/>
                    <a:lstStyle/>
                    <a:p>
                      <a:pPr lvl="0" algn="ctr"/>
                      <a:r>
                        <a:rPr lang="id-ID" dirty="0" smtClean="0"/>
                        <a:t>500</a:t>
                      </a:r>
                      <a:endParaRPr lang="id-ID" dirty="0"/>
                    </a:p>
                  </a:txBody>
                  <a:tcPr anchor="ctr"/>
                </a:tc>
                <a:tc>
                  <a:txBody>
                    <a:bodyPr/>
                    <a:lstStyle/>
                    <a:p>
                      <a:pPr algn="ctr"/>
                      <a:r>
                        <a:rPr lang="id-ID" dirty="0" smtClean="0"/>
                        <a:t>500 x (1,05)</a:t>
                      </a:r>
                      <a:r>
                        <a:rPr lang="id-ID" baseline="30000" dirty="0" smtClean="0"/>
                        <a:t>2</a:t>
                      </a:r>
                      <a:endParaRPr lang="id-ID" dirty="0"/>
                    </a:p>
                  </a:txBody>
                  <a:tcPr anchor="ctr"/>
                </a:tc>
                <a:tc>
                  <a:txBody>
                    <a:bodyPr/>
                    <a:lstStyle/>
                    <a:p>
                      <a:pPr algn="ctr"/>
                      <a:r>
                        <a:rPr lang="id-ID" dirty="0" smtClean="0"/>
                        <a:t>551</a:t>
                      </a:r>
                      <a:endParaRPr lang="id-ID" dirty="0"/>
                    </a:p>
                  </a:txBody>
                  <a:tcPr anchor="ctr"/>
                </a:tc>
              </a:tr>
              <a:tr h="370840">
                <a:tc>
                  <a:txBody>
                    <a:bodyPr/>
                    <a:lstStyle/>
                    <a:p>
                      <a:pPr algn="ctr"/>
                      <a:r>
                        <a:rPr lang="id-ID" dirty="0" smtClean="0"/>
                        <a:t>3</a:t>
                      </a:r>
                      <a:endParaRPr lang="id-ID" dirty="0"/>
                    </a:p>
                  </a:txBody>
                  <a:tcPr anchor="ctr"/>
                </a:tc>
                <a:tc>
                  <a:txBody>
                    <a:bodyPr/>
                    <a:lstStyle/>
                    <a:p>
                      <a:pPr lvl="0" algn="ctr"/>
                      <a:r>
                        <a:rPr lang="id-ID" dirty="0" smtClean="0"/>
                        <a:t>500</a:t>
                      </a:r>
                      <a:endParaRPr lang="id-ID" dirty="0"/>
                    </a:p>
                  </a:txBody>
                  <a:tcPr anchor="ctr"/>
                </a:tc>
                <a:tc>
                  <a:txBody>
                    <a:bodyPr/>
                    <a:lstStyle/>
                    <a:p>
                      <a:pPr algn="ctr"/>
                      <a:r>
                        <a:rPr lang="id-ID" dirty="0" smtClean="0"/>
                        <a:t>500 x (1,05)</a:t>
                      </a:r>
                      <a:r>
                        <a:rPr lang="id-ID" baseline="30000" dirty="0" smtClean="0"/>
                        <a:t>3</a:t>
                      </a:r>
                      <a:endParaRPr lang="id-ID" dirty="0"/>
                    </a:p>
                  </a:txBody>
                  <a:tcPr anchor="ctr"/>
                </a:tc>
                <a:tc>
                  <a:txBody>
                    <a:bodyPr/>
                    <a:lstStyle/>
                    <a:p>
                      <a:pPr algn="ctr"/>
                      <a:r>
                        <a:rPr lang="id-ID" dirty="0" smtClean="0"/>
                        <a:t>579</a:t>
                      </a:r>
                      <a:endParaRPr lang="id-ID" dirty="0"/>
                    </a:p>
                  </a:txBody>
                  <a:tcPr anchor="ctr"/>
                </a:tc>
              </a:tr>
            </a:tbl>
          </a:graphicData>
        </a:graphic>
      </p:graphicFrame>
      <p:sp>
        <p:nvSpPr>
          <p:cNvPr id="6" name="TextBox 5"/>
          <p:cNvSpPr txBox="1"/>
          <p:nvPr/>
        </p:nvSpPr>
        <p:spPr>
          <a:xfrm>
            <a:off x="467544" y="5373216"/>
            <a:ext cx="7776864" cy="707886"/>
          </a:xfrm>
          <a:prstGeom prst="rect">
            <a:avLst/>
          </a:prstGeom>
          <a:noFill/>
        </p:spPr>
        <p:txBody>
          <a:bodyPr wrap="square" rtlCol="0">
            <a:spAutoFit/>
          </a:bodyPr>
          <a:lstStyle/>
          <a:p>
            <a:r>
              <a:rPr lang="id-ID" sz="2000" dirty="0" smtClean="0"/>
              <a:t>NPW 	= - 1000 + 525(P/F, 20%, 1) + 551(P/F</a:t>
            </a:r>
            <a:r>
              <a:rPr lang="id-ID" sz="2000" dirty="0"/>
              <a:t>, 20%, </a:t>
            </a:r>
            <a:r>
              <a:rPr lang="id-ID" sz="2000" dirty="0" smtClean="0"/>
              <a:t>2) + 579(P/F</a:t>
            </a:r>
            <a:r>
              <a:rPr lang="id-ID" sz="2000" dirty="0"/>
              <a:t>, 20%, </a:t>
            </a:r>
            <a:r>
              <a:rPr lang="id-ID" sz="2000" dirty="0" smtClean="0"/>
              <a:t>3)</a:t>
            </a:r>
          </a:p>
          <a:p>
            <a:r>
              <a:rPr lang="id-ID" sz="2000" dirty="0" smtClean="0"/>
              <a:t>	=  55</a:t>
            </a:r>
            <a:endParaRPr lang="id-ID" sz="2000" dirty="0"/>
          </a:p>
        </p:txBody>
      </p:sp>
      <p:sp>
        <p:nvSpPr>
          <p:cNvPr id="7" name="TextBox 6"/>
          <p:cNvSpPr txBox="1"/>
          <p:nvPr/>
        </p:nvSpPr>
        <p:spPr>
          <a:xfrm>
            <a:off x="395536" y="6053226"/>
            <a:ext cx="6982232" cy="400110"/>
          </a:xfrm>
          <a:prstGeom prst="rect">
            <a:avLst/>
          </a:prstGeom>
          <a:noFill/>
        </p:spPr>
        <p:txBody>
          <a:bodyPr wrap="none" rtlCol="0">
            <a:spAutoFit/>
          </a:bodyPr>
          <a:lstStyle/>
          <a:p>
            <a:r>
              <a:rPr lang="id-ID" sz="2000" b="1" dirty="0" smtClean="0">
                <a:solidFill>
                  <a:srgbClr val="C00000"/>
                </a:solidFill>
              </a:rPr>
              <a:t>Inflasi berimplikasi pada hitungan perolehan input menjadi naik</a:t>
            </a:r>
            <a:endParaRPr lang="id-ID" sz="2000" b="1" dirty="0">
              <a:solidFill>
                <a:srgbClr val="C00000"/>
              </a:solidFill>
            </a:endParaRPr>
          </a:p>
        </p:txBody>
      </p:sp>
    </p:spTree>
    <p:extLst>
      <p:ext uri="{BB962C8B-B14F-4D97-AF65-F5344CB8AC3E}">
        <p14:creationId xmlns:p14="http://schemas.microsoft.com/office/powerpoint/2010/main" val="3650997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7459" y="2060848"/>
            <a:ext cx="7265730" cy="4617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0" y="889556"/>
            <a:ext cx="7092280" cy="523220"/>
          </a:xfrm>
          <a:prstGeom prst="rect">
            <a:avLst/>
          </a:prstGeom>
          <a:solidFill>
            <a:schemeClr val="tx2">
              <a:lumMod val="60000"/>
              <a:lumOff val="40000"/>
            </a:schemeClr>
          </a:solidFill>
        </p:spPr>
        <p:txBody>
          <a:bodyPr wrap="square" rtlCol="0">
            <a:spAutoFit/>
          </a:bodyPr>
          <a:lstStyle/>
          <a:p>
            <a:pPr algn="r"/>
            <a:r>
              <a:rPr lang="id-ID" sz="28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Hitung  Deflasi  </a:t>
            </a:r>
            <a:r>
              <a:rPr lang="id-ID" sz="28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dikaitkan </a:t>
            </a:r>
            <a:r>
              <a:rPr lang="id-ID" sz="28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dengan </a:t>
            </a:r>
            <a:r>
              <a:rPr lang="id-ID" sz="28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suku bunga</a:t>
            </a:r>
            <a:endParaRPr lang="id-ID" sz="28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
        <p:nvSpPr>
          <p:cNvPr id="2" name="Rectangle 1"/>
          <p:cNvSpPr/>
          <p:nvPr/>
        </p:nvSpPr>
        <p:spPr>
          <a:xfrm>
            <a:off x="606256" y="1443117"/>
            <a:ext cx="2961067" cy="646331"/>
          </a:xfrm>
          <a:prstGeom prst="rect">
            <a:avLst/>
          </a:prstGeom>
        </p:spPr>
        <p:txBody>
          <a:bodyPr wrap="none">
            <a:spAutoFit/>
          </a:bodyPr>
          <a:lstStyle/>
          <a:p>
            <a:pPr algn="just">
              <a:spcBef>
                <a:spcPct val="0"/>
              </a:spcBef>
            </a:pPr>
            <a:r>
              <a:rPr lang="id-ID" altLang="id-ID" sz="3600" b="1" dirty="0">
                <a:solidFill>
                  <a:srgbClr val="0070C0"/>
                </a:solidFill>
                <a:latin typeface="Agatha Needs Flesh" panose="02000000000000000000" pitchFamily="2" charset="0"/>
              </a:rPr>
              <a:t>Contoh  </a:t>
            </a:r>
            <a:r>
              <a:rPr lang="id-ID" altLang="id-ID" sz="3600" b="1" dirty="0" smtClean="0">
                <a:solidFill>
                  <a:srgbClr val="0070C0"/>
                </a:solidFill>
                <a:latin typeface="Agatha Needs Flesh" panose="02000000000000000000" pitchFamily="2" charset="0"/>
              </a:rPr>
              <a:t>1</a:t>
            </a:r>
            <a:r>
              <a:rPr lang="en-ID" altLang="id-ID" sz="3600" b="1" dirty="0" smtClean="0">
                <a:solidFill>
                  <a:srgbClr val="0070C0"/>
                </a:solidFill>
                <a:latin typeface="Agatha Needs Flesh" panose="02000000000000000000" pitchFamily="2" charset="0"/>
              </a:rPr>
              <a:t>1</a:t>
            </a:r>
            <a:r>
              <a:rPr lang="id-ID" altLang="id-ID" sz="3600" b="1" dirty="0" smtClean="0">
                <a:solidFill>
                  <a:srgbClr val="0070C0"/>
                </a:solidFill>
                <a:latin typeface="Agatha Needs Flesh" panose="02000000000000000000" pitchFamily="2" charset="0"/>
              </a:rPr>
              <a:t>.04</a:t>
            </a:r>
            <a:r>
              <a:rPr lang="id-ID" altLang="id-ID" sz="3600" dirty="0" smtClean="0"/>
              <a:t>:  </a:t>
            </a:r>
            <a:endParaRPr lang="id-ID" altLang="id-ID" sz="3600" dirty="0"/>
          </a:p>
        </p:txBody>
      </p:sp>
    </p:spTree>
    <p:extLst>
      <p:ext uri="{BB962C8B-B14F-4D97-AF65-F5344CB8AC3E}">
        <p14:creationId xmlns:p14="http://schemas.microsoft.com/office/powerpoint/2010/main" val="30906535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556792"/>
            <a:ext cx="7781680"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22495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572641" y="1897956"/>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marL="0" indent="0" algn="just" eaLnBrk="1" hangingPunct="1">
              <a:spcBef>
                <a:spcPct val="0"/>
              </a:spcBef>
              <a:buClrTx/>
              <a:buSzTx/>
              <a:buFontTx/>
              <a:buNone/>
              <a:tabLst/>
            </a:pPr>
            <a:r>
              <a:rPr lang="id-ID" altLang="id-ID" sz="2400" dirty="0" smtClean="0">
                <a:solidFill>
                  <a:schemeClr val="tx1"/>
                </a:solidFill>
                <a:latin typeface="+mj-lt"/>
              </a:rPr>
              <a:t>Inflasi mengakibatkan nilai </a:t>
            </a:r>
            <a:r>
              <a:rPr lang="id-ID" altLang="id-ID" sz="2400" i="1" dirty="0" smtClean="0">
                <a:solidFill>
                  <a:srgbClr val="0070C0"/>
                </a:solidFill>
                <a:latin typeface="+mj-lt"/>
              </a:rPr>
              <a:t>present worth </a:t>
            </a:r>
            <a:r>
              <a:rPr lang="id-ID" altLang="id-ID" sz="2400" dirty="0" smtClean="0">
                <a:solidFill>
                  <a:schemeClr val="tx1"/>
                </a:solidFill>
                <a:latin typeface="+mj-lt"/>
              </a:rPr>
              <a:t>dari uang untuk masa-masa mendatang akan semakin berkurang, ada beberapa hal bisa dilakukan terhadap inflasi dan deflasi.</a:t>
            </a:r>
            <a:endParaRPr lang="ru-RU" altLang="id-ID" sz="2400" baseline="-25000" dirty="0">
              <a:solidFill>
                <a:schemeClr val="tx1"/>
              </a:solidFill>
              <a:latin typeface="+mj-lt"/>
            </a:endParaRPr>
          </a:p>
        </p:txBody>
      </p:sp>
      <p:sp>
        <p:nvSpPr>
          <p:cNvPr id="3" name="TextBox 2"/>
          <p:cNvSpPr txBox="1"/>
          <p:nvPr/>
        </p:nvSpPr>
        <p:spPr>
          <a:xfrm>
            <a:off x="-36512" y="961852"/>
            <a:ext cx="6224776"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Metode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menangani </a:t>
            </a:r>
            <a:r>
              <a:rPr lang="id-ID" sz="4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inflasi</a:t>
            </a:r>
            <a:endParaRPr lang="id-ID" sz="44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
        <p:nvSpPr>
          <p:cNvPr id="4" name="TextBox 3"/>
          <p:cNvSpPr txBox="1"/>
          <p:nvPr/>
        </p:nvSpPr>
        <p:spPr>
          <a:xfrm>
            <a:off x="572641" y="3114541"/>
            <a:ext cx="8175823" cy="3554819"/>
          </a:xfrm>
          <a:prstGeom prst="rect">
            <a:avLst/>
          </a:prstGeom>
          <a:noFill/>
        </p:spPr>
        <p:txBody>
          <a:bodyPr wrap="square" rtlCol="0">
            <a:spAutoFit/>
          </a:bodyPr>
          <a:lstStyle/>
          <a:p>
            <a:pPr marL="457200" indent="-457200" algn="just">
              <a:buAutoNum type="arabicPeriod"/>
            </a:pPr>
            <a:r>
              <a:rPr lang="id-ID" sz="2000" b="1" dirty="0" smtClean="0">
                <a:solidFill>
                  <a:schemeClr val="accent6">
                    <a:lumMod val="75000"/>
                  </a:schemeClr>
                </a:solidFill>
                <a:effectLst>
                  <a:outerShdw blurRad="38100" dist="38100" dir="2700000" algn="tl">
                    <a:srgbClr val="000000">
                      <a:alpha val="43137"/>
                    </a:srgbClr>
                  </a:outerShdw>
                </a:effectLst>
              </a:rPr>
              <a:t>Konversikan semua aliran kas kedalam nilai riil uang saat ini utk mengeleminasi efek inflasi, kemudian gunakan tingkat bunga reguler (tingkat bunga tanpa tanpa efek inflasi) pada rumus-rumus bunga. </a:t>
            </a:r>
            <a:r>
              <a:rPr lang="id-ID" sz="2000" dirty="0" smtClean="0">
                <a:solidFill>
                  <a:srgbClr val="00B050"/>
                </a:solidFill>
              </a:rPr>
              <a:t>Metode ini lebih cepat untuk analisa-analisa sebelum pajak karena semua komponen aliran kas terinflasi pada tingkat yang seragam</a:t>
            </a:r>
            <a:r>
              <a:rPr lang="id-ID" sz="2000" dirty="0" smtClean="0">
                <a:solidFill>
                  <a:srgbClr val="C00000"/>
                </a:solidFill>
              </a:rPr>
              <a:t>.</a:t>
            </a:r>
          </a:p>
          <a:p>
            <a:pPr algn="just"/>
            <a:endParaRPr lang="id-ID" sz="500" dirty="0" smtClean="0">
              <a:solidFill>
                <a:srgbClr val="C00000"/>
              </a:solidFill>
            </a:endParaRPr>
          </a:p>
          <a:p>
            <a:pPr marL="457200" indent="-457200" algn="just">
              <a:buAutoNum type="arabicPeriod" startAt="2"/>
            </a:pPr>
            <a:r>
              <a:rPr lang="id-ID" sz="2000" b="1" dirty="0" smtClean="0">
                <a:solidFill>
                  <a:srgbClr val="C00000"/>
                </a:solidFill>
                <a:effectLst>
                  <a:outerShdw blurRad="38100" dist="38100" dir="2700000" algn="tl">
                    <a:srgbClr val="000000">
                      <a:alpha val="43137"/>
                    </a:srgbClr>
                  </a:outerShdw>
                </a:effectLst>
              </a:rPr>
              <a:t>Nyatakan aliran kas mendatang menjadi nilai saat ini dan gunakan tingkat bunga yang telah mengandung efek inflasi. Tingkat bunga yang telah mempertimbangkan inflasi dinamakan tingkat bunga terinflasi atau kombinasi tingkat bunga-inflasi. </a:t>
            </a:r>
          </a:p>
          <a:p>
            <a:pPr marL="442913" algn="just"/>
            <a:r>
              <a:rPr lang="id-ID" sz="2000" dirty="0" smtClean="0">
                <a:solidFill>
                  <a:srgbClr val="00B050"/>
                </a:solidFill>
              </a:rPr>
              <a:t>Metode ini biasanya lebih mudah digunakan dan dimengerti serta lebih luwes dibandingkan dengan metode pertama diatas.</a:t>
            </a:r>
            <a:endParaRPr lang="id-ID" sz="2000" dirty="0">
              <a:solidFill>
                <a:srgbClr val="00B050"/>
              </a:solidFill>
            </a:endParaRPr>
          </a:p>
        </p:txBody>
      </p:sp>
    </p:spTree>
    <p:extLst>
      <p:ext uri="{BB962C8B-B14F-4D97-AF65-F5344CB8AC3E}">
        <p14:creationId xmlns:p14="http://schemas.microsoft.com/office/powerpoint/2010/main" val="779068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28624" y="1124744"/>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1</a:t>
            </a:r>
            <a:r>
              <a:rPr lang="id-ID" altLang="id-ID" sz="4000" b="1" dirty="0" smtClean="0">
                <a:solidFill>
                  <a:srgbClr val="0070C0"/>
                </a:solidFill>
                <a:latin typeface="Agatha Needs Flesh" panose="02000000000000000000" pitchFamily="2" charset="0"/>
              </a:rPr>
              <a:t>.05</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400" dirty="0" smtClean="0">
                <a:solidFill>
                  <a:schemeClr val="tx1"/>
                </a:solidFill>
                <a:latin typeface="+mj-lt"/>
              </a:rPr>
              <a:t>Usulan proyek memiliki harga awal Rp 20 juta diharapkan memberikan pendapatan  selama 4 tahun masing-masing Rp 7 juta yang dinyatakan nilai uang saat ini. Jika MARR 20% sudah termasuk inflasi yang diestimasikan 5% dimasa yang akan datang, apakah usulan tersebut layak diterima?.</a:t>
            </a:r>
            <a:endParaRPr lang="ru-RU" altLang="id-ID" sz="2400" baseline="-25000" dirty="0">
              <a:solidFill>
                <a:schemeClr val="tx1"/>
              </a:solidFill>
              <a:latin typeface="+mj-lt"/>
            </a:endParaRPr>
          </a:p>
        </p:txBody>
      </p:sp>
      <p:sp>
        <p:nvSpPr>
          <p:cNvPr id="3" name="Rectangle 10"/>
          <p:cNvSpPr>
            <a:spLocks noChangeArrowheads="1"/>
          </p:cNvSpPr>
          <p:nvPr/>
        </p:nvSpPr>
        <p:spPr bwMode="auto">
          <a:xfrm>
            <a:off x="539552" y="4590827"/>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ctr"/>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smtClean="0">
                <a:solidFill>
                  <a:srgbClr val="0070C0"/>
                </a:solidFill>
                <a:latin typeface="Agatha Needs Flesh" panose="02000000000000000000" pitchFamily="2" charset="0"/>
              </a:rPr>
              <a:t>Solusi </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400" dirty="0" smtClean="0">
                <a:solidFill>
                  <a:schemeClr val="tx1"/>
                </a:solidFill>
                <a:latin typeface="+mj-lt"/>
              </a:rPr>
              <a:t>Karena pendapatan Rp 7 juta selama 4 tahun sudah dinyatakan dalam nilai sekarang dan MARR 20% sudah termasuk inflasi, maka nilai-nilai pendapatan harus dikonversi kedalam nilai aktualnya dahulu dengan mempertimbangkan efek inflasi.</a:t>
            </a:r>
            <a:endParaRPr lang="id-ID" altLang="id-ID" sz="2400" dirty="0">
              <a:solidFill>
                <a:schemeClr val="tx1"/>
              </a:solidFill>
              <a:latin typeface="+mj-lt"/>
            </a:endParaRPr>
          </a:p>
          <a:p>
            <a:pPr marL="0" indent="0" algn="just" eaLnBrk="1" hangingPunct="1">
              <a:spcBef>
                <a:spcPct val="0"/>
              </a:spcBef>
              <a:buClrTx/>
              <a:buSzTx/>
              <a:buFontTx/>
              <a:buNone/>
              <a:tabLst/>
            </a:pPr>
            <a:endParaRPr lang="ru-RU" altLang="id-ID" sz="2400" dirty="0">
              <a:solidFill>
                <a:schemeClr val="tx1"/>
              </a:solidFill>
              <a:latin typeface="+mj-lt"/>
            </a:endParaRPr>
          </a:p>
        </p:txBody>
      </p:sp>
    </p:spTree>
    <p:extLst>
      <p:ext uri="{BB962C8B-B14F-4D97-AF65-F5344CB8AC3E}">
        <p14:creationId xmlns:p14="http://schemas.microsoft.com/office/powerpoint/2010/main" val="487093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8147" y="980728"/>
            <a:ext cx="7632848" cy="400110"/>
          </a:xfrm>
          <a:prstGeom prst="rect">
            <a:avLst/>
          </a:prstGeom>
          <a:noFill/>
        </p:spPr>
        <p:txBody>
          <a:bodyPr wrap="square" rtlCol="0">
            <a:spAutoFit/>
          </a:bodyPr>
          <a:lstStyle/>
          <a:p>
            <a:r>
              <a:rPr lang="id-ID" sz="2000" b="1" dirty="0" smtClean="0">
                <a:solidFill>
                  <a:schemeClr val="tx1">
                    <a:lumMod val="95000"/>
                    <a:lumOff val="5000"/>
                  </a:schemeClr>
                </a:solidFill>
                <a:effectLst>
                  <a:outerShdw blurRad="38100" dist="38100" dir="2700000" algn="tl">
                    <a:srgbClr val="000000">
                      <a:alpha val="43137"/>
                    </a:srgbClr>
                  </a:outerShdw>
                </a:effectLst>
              </a:rPr>
              <a:t>Perhitungan untuk contoh 13.02</a:t>
            </a:r>
            <a:endParaRPr lang="id-ID" sz="2000" b="1" dirty="0">
              <a:solidFill>
                <a:schemeClr val="tx1">
                  <a:lumMod val="95000"/>
                  <a:lumOff val="5000"/>
                </a:schemeClr>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4246258872"/>
              </p:ext>
            </p:extLst>
          </p:nvPr>
        </p:nvGraphicFramePr>
        <p:xfrm>
          <a:off x="899590" y="1453498"/>
          <a:ext cx="7491404" cy="2494280"/>
        </p:xfrm>
        <a:graphic>
          <a:graphicData uri="http://schemas.openxmlformats.org/drawingml/2006/table">
            <a:tbl>
              <a:tblPr firstRow="1" bandRow="1">
                <a:tableStyleId>{8EC20E35-A176-4012-BC5E-935CFFF8708E}</a:tableStyleId>
              </a:tblPr>
              <a:tblGrid>
                <a:gridCol w="1080122"/>
                <a:gridCol w="1872208"/>
                <a:gridCol w="2666223"/>
                <a:gridCol w="1872851"/>
              </a:tblGrid>
              <a:tr h="370840">
                <a:tc>
                  <a:txBody>
                    <a:bodyPr/>
                    <a:lstStyle/>
                    <a:p>
                      <a:pPr algn="ctr"/>
                      <a:r>
                        <a:rPr lang="id-ID" dirty="0" smtClean="0"/>
                        <a:t>Akhir</a:t>
                      </a:r>
                    </a:p>
                    <a:p>
                      <a:pPr algn="ctr"/>
                      <a:r>
                        <a:rPr lang="id-ID" dirty="0" smtClean="0"/>
                        <a:t>Tahun</a:t>
                      </a:r>
                      <a:endParaRPr lang="id-ID" dirty="0"/>
                    </a:p>
                  </a:txBody>
                  <a:tcPr anchor="ctr"/>
                </a:tc>
                <a:tc>
                  <a:txBody>
                    <a:bodyPr/>
                    <a:lstStyle/>
                    <a:p>
                      <a:pPr algn="ctr"/>
                      <a:r>
                        <a:rPr lang="id-ID" dirty="0" smtClean="0"/>
                        <a:t>Nilai riil</a:t>
                      </a:r>
                    </a:p>
                    <a:p>
                      <a:pPr algn="ctr"/>
                      <a:r>
                        <a:rPr lang="id-ID" dirty="0" smtClean="0"/>
                        <a:t>(tanpa inflasi)</a:t>
                      </a:r>
                      <a:endParaRPr lang="id-ID" dirty="0"/>
                    </a:p>
                  </a:txBody>
                  <a:tcPr anchor="ctr"/>
                </a:tc>
                <a:tc>
                  <a:txBody>
                    <a:bodyPr/>
                    <a:lstStyle/>
                    <a:p>
                      <a:pPr algn="ctr"/>
                      <a:r>
                        <a:rPr lang="id-ID" dirty="0" smtClean="0"/>
                        <a:t>Dengan inflasi</a:t>
                      </a:r>
                    </a:p>
                    <a:p>
                      <a:pPr algn="ctr"/>
                      <a:r>
                        <a:rPr lang="id-ID" dirty="0" smtClean="0"/>
                        <a:t>5%</a:t>
                      </a:r>
                      <a:endParaRPr lang="id-ID" dirty="0"/>
                    </a:p>
                  </a:txBody>
                  <a:tcPr anchor="ctr"/>
                </a:tc>
                <a:tc>
                  <a:txBody>
                    <a:bodyPr/>
                    <a:lstStyle/>
                    <a:p>
                      <a:pPr algn="ctr"/>
                      <a:r>
                        <a:rPr lang="id-ID" dirty="0" smtClean="0"/>
                        <a:t>Nilai</a:t>
                      </a:r>
                    </a:p>
                    <a:p>
                      <a:pPr algn="ctr"/>
                      <a:r>
                        <a:rPr lang="id-ID" dirty="0" smtClean="0"/>
                        <a:t>(dengan  inflasi)</a:t>
                      </a:r>
                      <a:endParaRPr lang="id-ID" dirty="0"/>
                    </a:p>
                  </a:txBody>
                  <a:tcPr anchor="ctr"/>
                </a:tc>
              </a:tr>
              <a:tr h="370840">
                <a:tc>
                  <a:txBody>
                    <a:bodyPr/>
                    <a:lstStyle/>
                    <a:p>
                      <a:pPr algn="ctr"/>
                      <a:r>
                        <a:rPr lang="id-ID" dirty="0" smtClean="0"/>
                        <a:t>0</a:t>
                      </a:r>
                      <a:endParaRPr lang="id-ID" dirty="0"/>
                    </a:p>
                  </a:txBody>
                  <a:tcPr anchor="ctr"/>
                </a:tc>
                <a:tc>
                  <a:txBody>
                    <a:bodyPr/>
                    <a:lstStyle/>
                    <a:p>
                      <a:pPr marL="0" lvl="2" indent="0" algn="ctr"/>
                      <a:r>
                        <a:rPr lang="id-ID" dirty="0" smtClean="0"/>
                        <a:t>- 20 juta</a:t>
                      </a:r>
                      <a:endParaRPr lang="id-ID" dirty="0"/>
                    </a:p>
                  </a:txBody>
                  <a:tcPr anchor="ctr"/>
                </a:tc>
                <a:tc>
                  <a:txBody>
                    <a:bodyPr/>
                    <a:lstStyle/>
                    <a:p>
                      <a:pPr algn="ctr"/>
                      <a:endParaRPr lang="id-ID" dirty="0"/>
                    </a:p>
                  </a:txBody>
                  <a:tcPr anchor="ctr"/>
                </a:tc>
                <a:tc>
                  <a:txBody>
                    <a:bodyPr/>
                    <a:lstStyle/>
                    <a:p>
                      <a:pPr algn="ctr"/>
                      <a:r>
                        <a:rPr lang="id-ID" dirty="0" smtClean="0"/>
                        <a:t>- 20 juta</a:t>
                      </a:r>
                      <a:endParaRPr lang="id-ID" dirty="0"/>
                    </a:p>
                  </a:txBody>
                  <a:tcPr anchor="ctr"/>
                </a:tc>
              </a:tr>
              <a:tr h="370840">
                <a:tc>
                  <a:txBody>
                    <a:bodyPr/>
                    <a:lstStyle/>
                    <a:p>
                      <a:pPr algn="ctr"/>
                      <a:r>
                        <a:rPr lang="id-ID" dirty="0" smtClean="0"/>
                        <a:t>1</a:t>
                      </a:r>
                      <a:endParaRPr lang="id-ID" dirty="0"/>
                    </a:p>
                  </a:txBody>
                  <a:tcPr anchor="ctr"/>
                </a:tc>
                <a:tc>
                  <a:txBody>
                    <a:bodyPr/>
                    <a:lstStyle/>
                    <a:p>
                      <a:pPr lvl="0" algn="ctr"/>
                      <a:r>
                        <a:rPr lang="id-ID" dirty="0" smtClean="0"/>
                        <a:t>7 juta</a:t>
                      </a:r>
                      <a:endParaRPr lang="id-ID" dirty="0"/>
                    </a:p>
                  </a:txBody>
                  <a:tcPr anchor="ctr"/>
                </a:tc>
                <a:tc>
                  <a:txBody>
                    <a:bodyPr/>
                    <a:lstStyle/>
                    <a:p>
                      <a:pPr algn="ctr"/>
                      <a:r>
                        <a:rPr lang="id-ID" dirty="0" smtClean="0"/>
                        <a:t>7 juta x (1,05)</a:t>
                      </a:r>
                      <a:r>
                        <a:rPr lang="id-ID" baseline="30000" dirty="0" smtClean="0"/>
                        <a:t>1</a:t>
                      </a:r>
                      <a:endParaRPr lang="id-ID" dirty="0"/>
                    </a:p>
                  </a:txBody>
                  <a:tcPr anchor="ctr"/>
                </a:tc>
                <a:tc>
                  <a:txBody>
                    <a:bodyPr/>
                    <a:lstStyle/>
                    <a:p>
                      <a:pPr algn="ctr"/>
                      <a:r>
                        <a:rPr lang="id-ID" dirty="0" smtClean="0"/>
                        <a:t>7,350 juta</a:t>
                      </a:r>
                      <a:endParaRPr lang="id-ID" dirty="0"/>
                    </a:p>
                  </a:txBody>
                  <a:tcPr anchor="ctr"/>
                </a:tc>
              </a:tr>
              <a:tr h="370840">
                <a:tc>
                  <a:txBody>
                    <a:bodyPr/>
                    <a:lstStyle/>
                    <a:p>
                      <a:pPr algn="ctr"/>
                      <a:r>
                        <a:rPr lang="id-ID" dirty="0" smtClean="0"/>
                        <a:t>2</a:t>
                      </a:r>
                      <a:endParaRPr lang="id-ID" dirty="0"/>
                    </a:p>
                  </a:txBody>
                  <a:tcPr anchor="ctr"/>
                </a:tc>
                <a:tc>
                  <a:txBody>
                    <a:bodyPr/>
                    <a:lstStyle/>
                    <a:p>
                      <a:pPr lvl="0" algn="ctr"/>
                      <a:r>
                        <a:rPr lang="id-ID" dirty="0" smtClean="0"/>
                        <a:t>7 juta</a:t>
                      </a:r>
                      <a:endParaRPr lang="id-ID" dirty="0"/>
                    </a:p>
                  </a:txBody>
                  <a:tcPr anchor="ctr"/>
                </a:tc>
                <a:tc>
                  <a:txBody>
                    <a:bodyPr/>
                    <a:lstStyle/>
                    <a:p>
                      <a:pPr algn="ctr"/>
                      <a:r>
                        <a:rPr lang="id-ID" dirty="0" smtClean="0"/>
                        <a:t>7 juta x (1,05)</a:t>
                      </a:r>
                      <a:r>
                        <a:rPr lang="id-ID" baseline="30000" dirty="0" smtClean="0"/>
                        <a:t>2</a:t>
                      </a:r>
                      <a:endParaRPr lang="id-ID" dirty="0"/>
                    </a:p>
                  </a:txBody>
                  <a:tcPr anchor="ctr"/>
                </a:tc>
                <a:tc>
                  <a:txBody>
                    <a:bodyPr/>
                    <a:lstStyle/>
                    <a:p>
                      <a:pPr algn="ctr"/>
                      <a:r>
                        <a:rPr lang="id-ID" dirty="0" smtClean="0"/>
                        <a:t>7,718 juta</a:t>
                      </a:r>
                      <a:endParaRPr lang="id-ID" dirty="0"/>
                    </a:p>
                  </a:txBody>
                  <a:tcPr anchor="ctr"/>
                </a:tc>
              </a:tr>
              <a:tr h="370840">
                <a:tc>
                  <a:txBody>
                    <a:bodyPr/>
                    <a:lstStyle/>
                    <a:p>
                      <a:pPr algn="ctr"/>
                      <a:r>
                        <a:rPr lang="id-ID" dirty="0" smtClean="0"/>
                        <a:t>3</a:t>
                      </a:r>
                      <a:endParaRPr lang="id-ID" dirty="0"/>
                    </a:p>
                  </a:txBody>
                  <a:tcPr anchor="ctr"/>
                </a:tc>
                <a:tc>
                  <a:txBody>
                    <a:bodyPr/>
                    <a:lstStyle/>
                    <a:p>
                      <a:pPr lvl="0" algn="ctr"/>
                      <a:r>
                        <a:rPr lang="id-ID" dirty="0" smtClean="0"/>
                        <a:t>7 juta</a:t>
                      </a:r>
                      <a:endParaRPr lang="id-ID" dirty="0"/>
                    </a:p>
                  </a:txBody>
                  <a:tcPr anchor="ctr"/>
                </a:tc>
                <a:tc>
                  <a:txBody>
                    <a:bodyPr/>
                    <a:lstStyle/>
                    <a:p>
                      <a:pPr algn="ctr"/>
                      <a:r>
                        <a:rPr lang="id-ID" dirty="0" smtClean="0"/>
                        <a:t>7 juta x (1,05)</a:t>
                      </a:r>
                      <a:r>
                        <a:rPr lang="id-ID" baseline="30000" dirty="0" smtClean="0"/>
                        <a:t>3</a:t>
                      </a:r>
                      <a:endParaRPr lang="id-ID" dirty="0"/>
                    </a:p>
                  </a:txBody>
                  <a:tcPr anchor="ctr"/>
                </a:tc>
                <a:tc>
                  <a:txBody>
                    <a:bodyPr/>
                    <a:lstStyle/>
                    <a:p>
                      <a:pPr algn="ctr"/>
                      <a:r>
                        <a:rPr lang="id-ID" dirty="0" smtClean="0"/>
                        <a:t>8,103 juta</a:t>
                      </a:r>
                      <a:endParaRPr lang="id-ID" dirty="0"/>
                    </a:p>
                  </a:txBody>
                  <a:tcPr anchor="ctr"/>
                </a:tc>
              </a:tr>
              <a:tr h="370840">
                <a:tc>
                  <a:txBody>
                    <a:bodyPr/>
                    <a:lstStyle/>
                    <a:p>
                      <a:pPr algn="ctr"/>
                      <a:r>
                        <a:rPr lang="id-ID" dirty="0" smtClean="0"/>
                        <a:t>4</a:t>
                      </a:r>
                      <a:endParaRPr lang="id-ID" dirty="0"/>
                    </a:p>
                  </a:txBody>
                  <a:tcPr anchor="ctr"/>
                </a:tc>
                <a:tc>
                  <a:txBody>
                    <a:bodyPr/>
                    <a:lstStyle/>
                    <a:p>
                      <a:pPr lvl="0" algn="ctr"/>
                      <a:r>
                        <a:rPr lang="id-ID" dirty="0" smtClean="0"/>
                        <a:t>7 juta</a:t>
                      </a:r>
                      <a:endParaRPr lang="id-ID" dirty="0"/>
                    </a:p>
                  </a:txBody>
                  <a:tcPr anchor="ctr"/>
                </a:tc>
                <a:tc>
                  <a:txBody>
                    <a:bodyPr/>
                    <a:lstStyle/>
                    <a:p>
                      <a:pPr algn="ctr"/>
                      <a:r>
                        <a:rPr lang="id-ID" dirty="0" smtClean="0"/>
                        <a:t>7 juta x (1,05)</a:t>
                      </a:r>
                      <a:r>
                        <a:rPr lang="id-ID" baseline="30000" dirty="0" smtClean="0"/>
                        <a:t>4</a:t>
                      </a:r>
                      <a:endParaRPr lang="id-ID" dirty="0"/>
                    </a:p>
                  </a:txBody>
                  <a:tcPr anchor="ctr"/>
                </a:tc>
                <a:tc>
                  <a:txBody>
                    <a:bodyPr/>
                    <a:lstStyle/>
                    <a:p>
                      <a:pPr algn="ctr"/>
                      <a:r>
                        <a:rPr lang="id-ID" dirty="0" smtClean="0"/>
                        <a:t>8,509 juta</a:t>
                      </a:r>
                      <a:endParaRPr lang="id-ID" dirty="0"/>
                    </a:p>
                  </a:txBody>
                  <a:tcPr anchor="ctr"/>
                </a:tc>
              </a:tr>
            </a:tbl>
          </a:graphicData>
        </a:graphic>
      </p:graphicFrame>
      <p:sp>
        <p:nvSpPr>
          <p:cNvPr id="4" name="TextBox 3"/>
          <p:cNvSpPr txBox="1"/>
          <p:nvPr/>
        </p:nvSpPr>
        <p:spPr>
          <a:xfrm>
            <a:off x="758148" y="4045786"/>
            <a:ext cx="7774292" cy="1938992"/>
          </a:xfrm>
          <a:prstGeom prst="rect">
            <a:avLst/>
          </a:prstGeom>
          <a:noFill/>
        </p:spPr>
        <p:txBody>
          <a:bodyPr wrap="square" rtlCol="0">
            <a:spAutoFit/>
          </a:bodyPr>
          <a:lstStyle/>
          <a:p>
            <a:r>
              <a:rPr lang="id-ID" sz="2400" dirty="0" smtClean="0"/>
              <a:t>Dengan nilai aktual aliran kas, diperoleh NPW dari usulan tsb pada MARR 20% adalah:</a:t>
            </a:r>
          </a:p>
          <a:p>
            <a:r>
              <a:rPr lang="id-ID" sz="2400" dirty="0" smtClean="0"/>
              <a:t>NPW 	= - 20 juta + 7,35(P/F, 20%, 1) + 7,718</a:t>
            </a:r>
            <a:r>
              <a:rPr lang="id-ID" sz="2400" dirty="0"/>
              <a:t>(P/F, 20%, </a:t>
            </a:r>
            <a:r>
              <a:rPr lang="id-ID" sz="2400" dirty="0" smtClean="0"/>
              <a:t>2) + 	  	      8,103(P/F</a:t>
            </a:r>
            <a:r>
              <a:rPr lang="id-ID" sz="2400" dirty="0"/>
              <a:t>, 20%, </a:t>
            </a:r>
            <a:r>
              <a:rPr lang="id-ID" sz="2400" dirty="0" smtClean="0"/>
              <a:t>3) + 8,509</a:t>
            </a:r>
            <a:r>
              <a:rPr lang="id-ID" sz="2400" dirty="0"/>
              <a:t>(P/F, 20%, </a:t>
            </a:r>
            <a:r>
              <a:rPr lang="id-ID" sz="2400" dirty="0" smtClean="0"/>
              <a:t>4)</a:t>
            </a:r>
          </a:p>
          <a:p>
            <a:r>
              <a:rPr lang="id-ID" sz="2400" dirty="0" smtClean="0"/>
              <a:t>	=  0,272  juta</a:t>
            </a:r>
            <a:endParaRPr lang="id-ID" sz="2400" dirty="0"/>
          </a:p>
        </p:txBody>
      </p:sp>
      <p:sp>
        <p:nvSpPr>
          <p:cNvPr id="5" name="TextBox 4"/>
          <p:cNvSpPr txBox="1"/>
          <p:nvPr/>
        </p:nvSpPr>
        <p:spPr>
          <a:xfrm>
            <a:off x="789338" y="6124654"/>
            <a:ext cx="6484660" cy="461665"/>
          </a:xfrm>
          <a:prstGeom prst="rect">
            <a:avLst/>
          </a:prstGeom>
          <a:noFill/>
        </p:spPr>
        <p:txBody>
          <a:bodyPr wrap="none" rtlCol="0">
            <a:spAutoFit/>
          </a:bodyPr>
          <a:lstStyle/>
          <a:p>
            <a:r>
              <a:rPr lang="id-ID" sz="2400" b="1" dirty="0" smtClean="0">
                <a:solidFill>
                  <a:srgbClr val="C00000"/>
                </a:solidFill>
                <a:effectLst>
                  <a:outerShdw blurRad="38100" dist="38100" dir="2700000" algn="tl">
                    <a:srgbClr val="000000">
                      <a:alpha val="43137"/>
                    </a:srgbClr>
                  </a:outerShdw>
                </a:effectLst>
              </a:rPr>
              <a:t>Usulan diterima karena NPW lebih besar dari nol.</a:t>
            </a:r>
            <a:endParaRPr lang="id-ID" sz="2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061153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9144000" cy="6864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6433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txBox="1">
            <a:spLocks noChangeArrowheads="1"/>
          </p:cNvSpPr>
          <p:nvPr/>
        </p:nvSpPr>
        <p:spPr>
          <a:xfrm>
            <a:off x="683568" y="908720"/>
            <a:ext cx="7949720" cy="838200"/>
          </a:xfrm>
          <a:prstGeom prst="rect">
            <a:avLst/>
          </a:prstGeom>
          <a:solidFill>
            <a:schemeClr val="tx2">
              <a:lumMod val="40000"/>
              <a:lumOff val="60000"/>
            </a:schemeClr>
          </a:solidFill>
          <a:ln w="9360" cap="sq">
            <a:noFill/>
            <a:miter lim="800000"/>
            <a:headEnd/>
            <a:tailEnd/>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b="1" i="1" dirty="0" smtClean="0">
                <a:solidFill>
                  <a:srgbClr val="FFC000"/>
                </a:solidFill>
                <a:effectLst>
                  <a:outerShdw blurRad="38100" dist="38100" dir="2700000" algn="tl">
                    <a:srgbClr val="000000">
                      <a:alpha val="43137"/>
                    </a:srgbClr>
                  </a:outerShdw>
                </a:effectLst>
                <a:latin typeface="Bernard MT Condensed" pitchFamily="18" charset="0"/>
              </a:rPr>
              <a:t>Pengertian</a:t>
            </a:r>
            <a:endParaRPr lang="id-ID" b="1" i="1" dirty="0">
              <a:solidFill>
                <a:srgbClr val="FFC000"/>
              </a:solidFill>
              <a:effectLst>
                <a:outerShdw blurRad="38100" dist="38100" dir="2700000" algn="tl">
                  <a:srgbClr val="000000">
                    <a:alpha val="43137"/>
                  </a:srgbClr>
                </a:outerShdw>
              </a:effectLst>
              <a:latin typeface="Bernard MT Condensed" pitchFamily="18" charset="0"/>
            </a:endParaRPr>
          </a:p>
        </p:txBody>
      </p:sp>
      <p:sp>
        <p:nvSpPr>
          <p:cNvPr id="5" name="Rectangle 3"/>
          <p:cNvSpPr txBox="1">
            <a:spLocks noChangeArrowheads="1"/>
          </p:cNvSpPr>
          <p:nvPr/>
        </p:nvSpPr>
        <p:spPr>
          <a:xfrm>
            <a:off x="681935" y="1930400"/>
            <a:ext cx="7951353" cy="3442816"/>
          </a:xfrm>
          <a:prstGeom prst="rect">
            <a:avLst/>
          </a:prstGeom>
          <a:solidFill>
            <a:schemeClr val="accent1">
              <a:lumMod val="20000"/>
              <a:lumOff val="80000"/>
              <a:alpha val="65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d-ID" altLang="id-ID" sz="2800" b="1" i="1" dirty="0" smtClean="0">
                <a:solidFill>
                  <a:srgbClr val="FF0000"/>
                </a:solidFill>
                <a:effectLst>
                  <a:outerShdw blurRad="38100" dist="38100" dir="2700000" algn="tl">
                    <a:srgbClr val="000000">
                      <a:alpha val="43137"/>
                    </a:srgbClr>
                  </a:outerShdw>
                </a:effectLst>
              </a:rPr>
              <a:t>INFLASI : </a:t>
            </a:r>
          </a:p>
          <a:p>
            <a:pPr marL="0" indent="0" algn="just">
              <a:buNone/>
            </a:pPr>
            <a:r>
              <a:rPr lang="en-ID" altLang="id-ID" sz="2800" dirty="0" smtClean="0">
                <a:solidFill>
                  <a:srgbClr val="0070C0"/>
                </a:solidFill>
              </a:rPr>
              <a:t>Situasi dimana terjadi </a:t>
            </a:r>
            <a:r>
              <a:rPr lang="en-ID" altLang="id-ID" sz="2800" dirty="0" smtClean="0">
                <a:solidFill>
                  <a:srgbClr val="0070C0"/>
                </a:solidFill>
              </a:rPr>
              <a:t>p</a:t>
            </a:r>
            <a:r>
              <a:rPr lang="id-ID" altLang="id-ID" sz="2800" dirty="0" smtClean="0">
                <a:solidFill>
                  <a:srgbClr val="0070C0"/>
                </a:solidFill>
              </a:rPr>
              <a:t>eningkatan </a:t>
            </a:r>
            <a:r>
              <a:rPr lang="id-ID" altLang="id-ID" sz="2800" dirty="0" smtClean="0">
                <a:solidFill>
                  <a:srgbClr val="0070C0"/>
                </a:solidFill>
              </a:rPr>
              <a:t>nilai barang, jasa atau faktor produksi lainnya, </a:t>
            </a:r>
            <a:r>
              <a:rPr lang="id-ID" altLang="id-ID" sz="2800" dirty="0" smtClean="0">
                <a:solidFill>
                  <a:srgbClr val="0070C0"/>
                </a:solidFill>
              </a:rPr>
              <a:t>sehingga </a:t>
            </a:r>
            <a:r>
              <a:rPr lang="id-ID" altLang="id-ID" sz="2800" dirty="0" smtClean="0">
                <a:solidFill>
                  <a:srgbClr val="0070C0"/>
                </a:solidFill>
              </a:rPr>
              <a:t>mengakibatkan </a:t>
            </a:r>
            <a:r>
              <a:rPr lang="en-ID" altLang="id-ID" sz="2800" dirty="0" smtClean="0">
                <a:solidFill>
                  <a:srgbClr val="0070C0"/>
                </a:solidFill>
              </a:rPr>
              <a:t>daya beli/</a:t>
            </a:r>
            <a:r>
              <a:rPr lang="id-ID" altLang="id-ID" sz="2800" dirty="0" smtClean="0">
                <a:solidFill>
                  <a:srgbClr val="0070C0"/>
                </a:solidFill>
              </a:rPr>
              <a:t>nilai </a:t>
            </a:r>
            <a:r>
              <a:rPr lang="id-ID" altLang="id-ID" sz="2800" dirty="0" smtClean="0">
                <a:solidFill>
                  <a:srgbClr val="0070C0"/>
                </a:solidFill>
              </a:rPr>
              <a:t>uang menjadi menurun.</a:t>
            </a:r>
          </a:p>
          <a:p>
            <a:pPr marL="0" indent="0" algn="just">
              <a:buNone/>
            </a:pPr>
            <a:endParaRPr lang="id-ID" altLang="id-ID" sz="2800" b="1" i="1" dirty="0" smtClean="0">
              <a:solidFill>
                <a:srgbClr val="FF0000"/>
              </a:solidFill>
              <a:effectLst>
                <a:outerShdw blurRad="38100" dist="38100" dir="2700000" algn="tl">
                  <a:srgbClr val="000000">
                    <a:alpha val="43137"/>
                  </a:srgbClr>
                </a:outerShdw>
              </a:effectLst>
            </a:endParaRPr>
          </a:p>
          <a:p>
            <a:pPr marL="0" indent="0" algn="just">
              <a:buNone/>
            </a:pPr>
            <a:r>
              <a:rPr lang="id-ID" altLang="id-ID" sz="2800" b="1" i="1" dirty="0" smtClean="0">
                <a:solidFill>
                  <a:srgbClr val="FF0000"/>
                </a:solidFill>
                <a:effectLst>
                  <a:outerShdw blurRad="38100" dist="38100" dir="2700000" algn="tl">
                    <a:srgbClr val="000000">
                      <a:alpha val="43137"/>
                    </a:srgbClr>
                  </a:outerShdw>
                </a:effectLst>
              </a:rPr>
              <a:t>DEFLASI :</a:t>
            </a:r>
          </a:p>
          <a:p>
            <a:pPr marL="0" indent="0" algn="just">
              <a:buNone/>
            </a:pPr>
            <a:r>
              <a:rPr lang="id-ID" altLang="id-ID" sz="2800" dirty="0" smtClean="0">
                <a:solidFill>
                  <a:srgbClr val="0070C0"/>
                </a:solidFill>
              </a:rPr>
              <a:t>Kebalikan dari Inflasi.</a:t>
            </a:r>
            <a:endParaRPr lang="id-ID" altLang="id-ID" sz="2800" dirty="0">
              <a:solidFill>
                <a:srgbClr val="0070C0"/>
              </a:solidFill>
            </a:endParaRPr>
          </a:p>
          <a:p>
            <a:pPr marL="0" indent="0" algn="just">
              <a:buNone/>
            </a:pPr>
            <a:endParaRPr lang="id-ID" altLang="id-ID" sz="2800" b="1" i="1" dirty="0" smtClean="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7508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99592" y="2348880"/>
            <a:ext cx="7983265" cy="3168352"/>
          </a:xfrm>
          <a:prstGeom prst="rect">
            <a:avLst/>
          </a:prstGeom>
          <a:solidFill>
            <a:srgbClr val="00B0F0">
              <a:alpha val="58000"/>
            </a:srgb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Bef>
                <a:spcPts val="0"/>
              </a:spcBef>
              <a:buClr>
                <a:schemeClr val="tx1"/>
              </a:buClr>
              <a:buSzPct val="80000"/>
              <a:buFont typeface="Wingdings" pitchFamily="2" charset="2"/>
              <a:buNone/>
            </a:pPr>
            <a:r>
              <a:rPr lang="id-ID" altLang="id-ID" sz="3200" dirty="0">
                <a:effectLst>
                  <a:outerShdw blurRad="38100" dist="38100" dir="2700000" algn="tl">
                    <a:srgbClr val="000000">
                      <a:alpha val="43137"/>
                    </a:srgbClr>
                  </a:outerShdw>
                </a:effectLst>
              </a:rPr>
              <a:t> </a:t>
            </a:r>
            <a:r>
              <a:rPr lang="id-ID" altLang="id-ID" sz="3200" b="1" i="1" dirty="0" smtClean="0">
                <a:solidFill>
                  <a:srgbClr val="C00000"/>
                </a:solidFill>
                <a:effectLst>
                  <a:outerShdw blurRad="38100" dist="38100" dir="2700000" algn="tl">
                    <a:srgbClr val="000000">
                      <a:alpha val="43137"/>
                    </a:srgbClr>
                  </a:outerShdw>
                </a:effectLst>
              </a:rPr>
              <a:t>1. </a:t>
            </a:r>
            <a:r>
              <a:rPr lang="id-ID" altLang="id-ID" sz="3200" i="1" dirty="0" smtClean="0">
                <a:solidFill>
                  <a:srgbClr val="C00000"/>
                </a:solidFill>
                <a:effectLst>
                  <a:outerShdw blurRad="38100" dist="38100" dir="2700000" algn="tl">
                    <a:srgbClr val="000000">
                      <a:alpha val="43137"/>
                    </a:srgbClr>
                  </a:outerShdw>
                </a:effectLst>
              </a:rPr>
              <a:t> </a:t>
            </a:r>
            <a:r>
              <a:rPr lang="id-ID" altLang="id-ID" sz="3200" b="1" i="1" dirty="0" smtClean="0">
                <a:solidFill>
                  <a:srgbClr val="C00000"/>
                </a:solidFill>
                <a:effectLst>
                  <a:outerShdw blurRad="38100" dist="38100" dir="2700000" algn="tl">
                    <a:srgbClr val="000000">
                      <a:alpha val="43137"/>
                    </a:srgbClr>
                  </a:outerShdw>
                </a:effectLst>
              </a:rPr>
              <a:t>DEMAND </a:t>
            </a:r>
            <a:r>
              <a:rPr lang="id-ID" altLang="id-ID" sz="3200" b="1" i="1" dirty="0">
                <a:solidFill>
                  <a:srgbClr val="C00000"/>
                </a:solidFill>
                <a:effectLst>
                  <a:outerShdw blurRad="38100" dist="38100" dir="2700000" algn="tl">
                    <a:srgbClr val="000000">
                      <a:alpha val="43137"/>
                    </a:srgbClr>
                  </a:outerShdw>
                </a:effectLst>
              </a:rPr>
              <a:t>PULL </a:t>
            </a:r>
            <a:r>
              <a:rPr lang="id-ID" altLang="id-ID" sz="3200" b="1" i="1" dirty="0" smtClean="0">
                <a:solidFill>
                  <a:srgbClr val="C00000"/>
                </a:solidFill>
                <a:effectLst>
                  <a:outerShdw blurRad="38100" dist="38100" dir="2700000" algn="tl">
                    <a:srgbClr val="000000">
                      <a:alpha val="43137"/>
                    </a:srgbClr>
                  </a:outerShdw>
                </a:effectLst>
              </a:rPr>
              <a:t>INFLATION (inflasi karena </a:t>
            </a:r>
          </a:p>
          <a:p>
            <a:pPr marL="0" lvl="1" indent="0">
              <a:spcBef>
                <a:spcPts val="0"/>
              </a:spcBef>
              <a:buClr>
                <a:schemeClr val="tx1"/>
              </a:buClr>
              <a:buSzPct val="80000"/>
              <a:buFont typeface="Wingdings" pitchFamily="2" charset="2"/>
              <a:buNone/>
            </a:pPr>
            <a:r>
              <a:rPr lang="id-ID" altLang="id-ID" sz="3200" b="1" i="1" dirty="0">
                <a:solidFill>
                  <a:srgbClr val="C00000"/>
                </a:solidFill>
                <a:effectLst>
                  <a:outerShdw blurRad="38100" dist="38100" dir="2700000" algn="tl">
                    <a:srgbClr val="000000">
                      <a:alpha val="43137"/>
                    </a:srgbClr>
                  </a:outerShdw>
                </a:effectLst>
              </a:rPr>
              <a:t> </a:t>
            </a:r>
            <a:r>
              <a:rPr lang="id-ID" altLang="id-ID" sz="3200" b="1" i="1" dirty="0" smtClean="0">
                <a:solidFill>
                  <a:srgbClr val="C00000"/>
                </a:solidFill>
                <a:effectLst>
                  <a:outerShdw blurRad="38100" dist="38100" dir="2700000" algn="tl">
                    <a:srgbClr val="000000">
                      <a:alpha val="43137"/>
                    </a:srgbClr>
                  </a:outerShdw>
                </a:effectLst>
              </a:rPr>
              <a:t>      tekanan permintaan)</a:t>
            </a:r>
            <a:endParaRPr lang="id-ID" altLang="id-ID" sz="3200" b="1" i="1" dirty="0">
              <a:solidFill>
                <a:srgbClr val="C00000"/>
              </a:solidFill>
              <a:effectLst>
                <a:outerShdw blurRad="38100" dist="38100" dir="2700000" algn="tl">
                  <a:srgbClr val="000000">
                    <a:alpha val="43137"/>
                  </a:srgbClr>
                </a:outerShdw>
              </a:effectLst>
            </a:endParaRPr>
          </a:p>
          <a:p>
            <a:pPr marL="633413" lvl="1" indent="0" algn="just">
              <a:lnSpc>
                <a:spcPct val="80000"/>
              </a:lnSpc>
              <a:spcBef>
                <a:spcPct val="40000"/>
              </a:spcBef>
              <a:buClr>
                <a:schemeClr val="tx1"/>
              </a:buClr>
              <a:buSzPct val="80000"/>
              <a:buFont typeface="Wingdings" pitchFamily="2" charset="2"/>
              <a:buNone/>
            </a:pPr>
            <a:r>
              <a:rPr lang="id-ID" altLang="id-ID" sz="3200" b="1" dirty="0" smtClean="0">
                <a:solidFill>
                  <a:schemeClr val="bg1"/>
                </a:solidFill>
              </a:rPr>
              <a:t>Inflasi </a:t>
            </a:r>
            <a:r>
              <a:rPr lang="id-ID" altLang="id-ID" sz="3200" b="1" dirty="0">
                <a:solidFill>
                  <a:schemeClr val="bg1"/>
                </a:solidFill>
              </a:rPr>
              <a:t>karena pengaruh permintaan yang </a:t>
            </a:r>
            <a:r>
              <a:rPr lang="id-ID" altLang="id-ID" sz="3200" b="1" dirty="0" smtClean="0">
                <a:solidFill>
                  <a:schemeClr val="bg1"/>
                </a:solidFill>
              </a:rPr>
              <a:t>banyak(kelebihan permintaan), barang </a:t>
            </a:r>
            <a:r>
              <a:rPr lang="id-ID" altLang="id-ID" sz="3200" b="1" dirty="0">
                <a:solidFill>
                  <a:schemeClr val="bg1"/>
                </a:solidFill>
              </a:rPr>
              <a:t>sedikit (Uang terlalu banyak </a:t>
            </a:r>
            <a:r>
              <a:rPr lang="id-ID" altLang="id-ID" sz="3200" b="1" dirty="0" smtClean="0">
                <a:solidFill>
                  <a:schemeClr val="bg1"/>
                </a:solidFill>
              </a:rPr>
              <a:t>sementara barang </a:t>
            </a:r>
            <a:r>
              <a:rPr lang="id-ID" altLang="id-ID" sz="3200" b="1" dirty="0">
                <a:solidFill>
                  <a:schemeClr val="bg1"/>
                </a:solidFill>
              </a:rPr>
              <a:t>sedikit</a:t>
            </a:r>
            <a:r>
              <a:rPr lang="id-ID" altLang="id-ID" sz="3200" dirty="0" smtClean="0">
                <a:solidFill>
                  <a:schemeClr val="bg1"/>
                </a:solidFill>
              </a:rPr>
              <a:t>)</a:t>
            </a:r>
            <a:endParaRPr lang="id-ID" altLang="id-ID" dirty="0" smtClean="0">
              <a:solidFill>
                <a:schemeClr val="bg1"/>
              </a:solidFill>
            </a:endParaRPr>
          </a:p>
        </p:txBody>
      </p:sp>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Katagori</a:t>
            </a:r>
            <a:r>
              <a:rPr lang="id-ID" sz="4400" i="1" dirty="0" smtClean="0">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Inflasi</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75681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99592" y="2348880"/>
            <a:ext cx="7983265" cy="3168352"/>
          </a:xfrm>
          <a:prstGeom prst="rect">
            <a:avLst/>
          </a:prstGeom>
          <a:solidFill>
            <a:srgbClr val="00B0F0">
              <a:alpha val="58000"/>
            </a:srgb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Bef>
                <a:spcPts val="0"/>
              </a:spcBef>
              <a:buClr>
                <a:schemeClr val="tx1"/>
              </a:buClr>
              <a:buSzPct val="80000"/>
              <a:buFont typeface="Wingdings" pitchFamily="2" charset="2"/>
              <a:buNone/>
            </a:pPr>
            <a:r>
              <a:rPr lang="id-ID" altLang="id-ID" sz="3200" dirty="0">
                <a:effectLst>
                  <a:outerShdw blurRad="38100" dist="38100" dir="2700000" algn="tl">
                    <a:srgbClr val="000000">
                      <a:alpha val="43137"/>
                    </a:srgbClr>
                  </a:outerShdw>
                </a:effectLst>
              </a:rPr>
              <a:t> </a:t>
            </a:r>
            <a:r>
              <a:rPr lang="id-ID" altLang="id-ID" sz="3200" b="1" i="1" dirty="0">
                <a:solidFill>
                  <a:srgbClr val="C00000"/>
                </a:solidFill>
                <a:effectLst>
                  <a:outerShdw blurRad="38100" dist="38100" dir="2700000" algn="tl">
                    <a:srgbClr val="000000">
                      <a:alpha val="43137"/>
                    </a:srgbClr>
                  </a:outerShdw>
                </a:effectLst>
              </a:rPr>
              <a:t>2</a:t>
            </a:r>
            <a:r>
              <a:rPr lang="id-ID" altLang="id-ID" sz="3200" b="1" i="1" dirty="0" smtClean="0">
                <a:solidFill>
                  <a:srgbClr val="C00000"/>
                </a:solidFill>
                <a:effectLst>
                  <a:outerShdw blurRad="38100" dist="38100" dir="2700000" algn="tl">
                    <a:srgbClr val="000000">
                      <a:alpha val="43137"/>
                    </a:srgbClr>
                  </a:outerShdw>
                </a:effectLst>
              </a:rPr>
              <a:t>. </a:t>
            </a:r>
            <a:r>
              <a:rPr lang="id-ID" altLang="id-ID" sz="3200" i="1" dirty="0" smtClean="0">
                <a:solidFill>
                  <a:srgbClr val="C00000"/>
                </a:solidFill>
                <a:effectLst>
                  <a:outerShdw blurRad="38100" dist="38100" dir="2700000" algn="tl">
                    <a:srgbClr val="000000">
                      <a:alpha val="43137"/>
                    </a:srgbClr>
                  </a:outerShdw>
                </a:effectLst>
              </a:rPr>
              <a:t> </a:t>
            </a:r>
            <a:r>
              <a:rPr lang="id-ID" altLang="id-ID" sz="3200" b="1" i="1" dirty="0" smtClean="0">
                <a:solidFill>
                  <a:srgbClr val="C00000"/>
                </a:solidFill>
                <a:effectLst>
                  <a:outerShdw blurRad="38100" dist="38100" dir="2700000" algn="tl">
                    <a:srgbClr val="000000">
                      <a:alpha val="43137"/>
                    </a:srgbClr>
                  </a:outerShdw>
                </a:effectLst>
              </a:rPr>
              <a:t>COST PUSH INFLATION (inflasi karena </a:t>
            </a:r>
          </a:p>
          <a:p>
            <a:pPr marL="0" lvl="1" indent="0">
              <a:spcBef>
                <a:spcPts val="0"/>
              </a:spcBef>
              <a:buClr>
                <a:schemeClr val="tx1"/>
              </a:buClr>
              <a:buSzPct val="80000"/>
              <a:buFont typeface="Wingdings" pitchFamily="2" charset="2"/>
              <a:buNone/>
            </a:pPr>
            <a:r>
              <a:rPr lang="id-ID" altLang="id-ID" sz="3200" b="1" i="1" dirty="0">
                <a:solidFill>
                  <a:srgbClr val="C00000"/>
                </a:solidFill>
                <a:effectLst>
                  <a:outerShdw blurRad="38100" dist="38100" dir="2700000" algn="tl">
                    <a:srgbClr val="000000">
                      <a:alpha val="43137"/>
                    </a:srgbClr>
                  </a:outerShdw>
                </a:effectLst>
              </a:rPr>
              <a:t> </a:t>
            </a:r>
            <a:r>
              <a:rPr lang="id-ID" altLang="id-ID" sz="3200" b="1" i="1" dirty="0" smtClean="0">
                <a:solidFill>
                  <a:srgbClr val="C00000"/>
                </a:solidFill>
                <a:effectLst>
                  <a:outerShdw blurRad="38100" dist="38100" dir="2700000" algn="tl">
                    <a:srgbClr val="000000">
                      <a:alpha val="43137"/>
                    </a:srgbClr>
                  </a:outerShdw>
                </a:effectLst>
              </a:rPr>
              <a:t>      dorongan harga)</a:t>
            </a:r>
            <a:endParaRPr lang="id-ID" altLang="id-ID" sz="3200" b="1" i="1" dirty="0">
              <a:solidFill>
                <a:srgbClr val="C00000"/>
              </a:solidFill>
              <a:effectLst>
                <a:outerShdw blurRad="38100" dist="38100" dir="2700000" algn="tl">
                  <a:srgbClr val="000000">
                    <a:alpha val="43137"/>
                  </a:srgbClr>
                </a:outerShdw>
              </a:effectLst>
            </a:endParaRPr>
          </a:p>
          <a:p>
            <a:pPr marL="633413" lvl="1" indent="0" algn="just">
              <a:lnSpc>
                <a:spcPct val="80000"/>
              </a:lnSpc>
              <a:spcBef>
                <a:spcPct val="40000"/>
              </a:spcBef>
              <a:buClr>
                <a:schemeClr val="tx1"/>
              </a:buClr>
              <a:buSzPct val="80000"/>
              <a:buFont typeface="Wingdings" pitchFamily="2" charset="2"/>
              <a:buNone/>
            </a:pPr>
            <a:r>
              <a:rPr lang="id-ID" altLang="id-ID" sz="3200" b="1" dirty="0">
                <a:solidFill>
                  <a:schemeClr val="bg1"/>
                </a:solidFill>
              </a:rPr>
              <a:t>Inflasi </a:t>
            </a:r>
            <a:r>
              <a:rPr lang="id-ID" altLang="id-ID" sz="3200" b="1" dirty="0" smtClean="0">
                <a:solidFill>
                  <a:schemeClr val="bg1"/>
                </a:solidFill>
              </a:rPr>
              <a:t>harga </a:t>
            </a:r>
            <a:r>
              <a:rPr lang="id-ID" altLang="id-ID" sz="3200" b="1" dirty="0">
                <a:solidFill>
                  <a:schemeClr val="bg1"/>
                </a:solidFill>
              </a:rPr>
              <a:t>karena naiknya biaya (ongkos</a:t>
            </a:r>
            <a:r>
              <a:rPr lang="id-ID" altLang="id-ID" sz="3200" b="1" dirty="0" smtClean="0">
                <a:solidFill>
                  <a:schemeClr val="bg1"/>
                </a:solidFill>
              </a:rPr>
              <a:t>), misalnya upah tenaga kerja.</a:t>
            </a:r>
            <a:endParaRPr lang="id-ID" altLang="id-ID" b="1" dirty="0" smtClean="0">
              <a:solidFill>
                <a:schemeClr val="bg1"/>
              </a:solidFill>
            </a:endParaRPr>
          </a:p>
        </p:txBody>
      </p:sp>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Katagori</a:t>
            </a:r>
            <a:r>
              <a:rPr lang="id-ID" sz="4400" i="1" dirty="0" smtClean="0">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Inflasi</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1271381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99592" y="2348880"/>
            <a:ext cx="7983265" cy="2592288"/>
          </a:xfrm>
          <a:prstGeom prst="rect">
            <a:avLst/>
          </a:prstGeom>
          <a:solidFill>
            <a:srgbClr val="00B0F0">
              <a:alpha val="58000"/>
            </a:srgb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Bef>
                <a:spcPts val="0"/>
              </a:spcBef>
              <a:buClr>
                <a:schemeClr val="tx1"/>
              </a:buClr>
              <a:buSzPct val="80000"/>
              <a:buFont typeface="Wingdings" pitchFamily="2" charset="2"/>
              <a:buNone/>
            </a:pPr>
            <a:r>
              <a:rPr lang="id-ID" altLang="id-ID" sz="3200" dirty="0">
                <a:effectLst>
                  <a:outerShdw blurRad="38100" dist="38100" dir="2700000" algn="tl">
                    <a:srgbClr val="000000">
                      <a:alpha val="43137"/>
                    </a:srgbClr>
                  </a:outerShdw>
                </a:effectLst>
              </a:rPr>
              <a:t> </a:t>
            </a:r>
            <a:r>
              <a:rPr lang="id-ID" altLang="id-ID" sz="3200" b="1" i="1" dirty="0">
                <a:solidFill>
                  <a:srgbClr val="C00000"/>
                </a:solidFill>
                <a:effectLst>
                  <a:outerShdw blurRad="38100" dist="38100" dir="2700000" algn="tl">
                    <a:srgbClr val="000000">
                      <a:alpha val="43137"/>
                    </a:srgbClr>
                  </a:outerShdw>
                </a:effectLst>
              </a:rPr>
              <a:t>3</a:t>
            </a:r>
            <a:r>
              <a:rPr lang="id-ID" altLang="id-ID" sz="3200" b="1" i="1" dirty="0" smtClean="0">
                <a:solidFill>
                  <a:srgbClr val="C00000"/>
                </a:solidFill>
                <a:effectLst>
                  <a:outerShdw blurRad="38100" dist="38100" dir="2700000" algn="tl">
                    <a:srgbClr val="000000">
                      <a:alpha val="43137"/>
                    </a:srgbClr>
                  </a:outerShdw>
                </a:effectLst>
              </a:rPr>
              <a:t>. STRUCTURE  INFLATION (inflasi Struktural)</a:t>
            </a:r>
            <a:endParaRPr lang="id-ID" altLang="id-ID" sz="3200" b="1" i="1" dirty="0">
              <a:solidFill>
                <a:srgbClr val="C00000"/>
              </a:solidFill>
              <a:effectLst>
                <a:outerShdw blurRad="38100" dist="38100" dir="2700000" algn="tl">
                  <a:srgbClr val="000000">
                    <a:alpha val="43137"/>
                  </a:srgbClr>
                </a:outerShdw>
              </a:effectLst>
            </a:endParaRPr>
          </a:p>
          <a:p>
            <a:pPr marL="633413" lvl="1" indent="0" algn="just">
              <a:lnSpc>
                <a:spcPct val="80000"/>
              </a:lnSpc>
              <a:spcBef>
                <a:spcPct val="40000"/>
              </a:spcBef>
              <a:buClr>
                <a:schemeClr val="tx1"/>
              </a:buClr>
              <a:buSzPct val="80000"/>
              <a:buFont typeface="Wingdings" pitchFamily="2" charset="2"/>
              <a:buNone/>
            </a:pPr>
            <a:r>
              <a:rPr lang="id-ID" altLang="id-ID" sz="3200" b="1" dirty="0">
                <a:solidFill>
                  <a:schemeClr val="bg1"/>
                </a:solidFill>
              </a:rPr>
              <a:t>Inflasi karena adanya pergeseran </a:t>
            </a:r>
            <a:r>
              <a:rPr lang="id-ID" altLang="id-ID" sz="3200" b="1" i="1" dirty="0" smtClean="0">
                <a:solidFill>
                  <a:schemeClr val="bg1"/>
                </a:solidFill>
              </a:rPr>
              <a:t>demand </a:t>
            </a:r>
            <a:r>
              <a:rPr lang="id-ID" altLang="id-ID" sz="3200" b="1" dirty="0" smtClean="0">
                <a:solidFill>
                  <a:schemeClr val="bg1"/>
                </a:solidFill>
              </a:rPr>
              <a:t>(</a:t>
            </a:r>
            <a:r>
              <a:rPr lang="id-ID" altLang="id-ID" sz="3200" b="1" dirty="0">
                <a:solidFill>
                  <a:schemeClr val="bg1"/>
                </a:solidFill>
              </a:rPr>
              <a:t>permintaan) dari industri yang satu ke industri yang </a:t>
            </a:r>
            <a:r>
              <a:rPr lang="id-ID" altLang="id-ID" sz="3200" b="1" dirty="0" smtClean="0">
                <a:solidFill>
                  <a:schemeClr val="bg1"/>
                </a:solidFill>
              </a:rPr>
              <a:t>lain</a:t>
            </a:r>
            <a:r>
              <a:rPr lang="id-ID" altLang="id-ID" sz="3200" dirty="0" smtClean="0">
                <a:solidFill>
                  <a:schemeClr val="bg1"/>
                </a:solidFill>
              </a:rPr>
              <a:t>)</a:t>
            </a:r>
            <a:endParaRPr lang="id-ID" altLang="id-ID" dirty="0" smtClean="0">
              <a:solidFill>
                <a:schemeClr val="bg1"/>
              </a:solidFill>
            </a:endParaRPr>
          </a:p>
        </p:txBody>
      </p:sp>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Katagori</a:t>
            </a:r>
            <a:r>
              <a:rPr lang="id-ID" sz="4400" i="1" dirty="0" smtClean="0">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Inflasi</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141200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99592" y="2348880"/>
            <a:ext cx="7983265" cy="3888432"/>
          </a:xfrm>
          <a:prstGeom prst="rect">
            <a:avLst/>
          </a:prstGeom>
          <a:solidFill>
            <a:srgbClr val="00B0F0">
              <a:alpha val="58000"/>
            </a:srgb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Bef>
                <a:spcPts val="0"/>
              </a:spcBef>
              <a:buClr>
                <a:schemeClr val="tx1"/>
              </a:buClr>
              <a:buSzPct val="80000"/>
              <a:buFont typeface="Wingdings" pitchFamily="2" charset="2"/>
              <a:buNone/>
            </a:pPr>
            <a:r>
              <a:rPr lang="id-ID" altLang="id-ID" sz="3200" b="1" i="1" dirty="0" smtClean="0">
                <a:solidFill>
                  <a:schemeClr val="bg1"/>
                </a:solidFill>
                <a:effectLst>
                  <a:outerShdw blurRad="38100" dist="38100" dir="2700000" algn="tl">
                    <a:srgbClr val="000000">
                      <a:alpha val="43137"/>
                    </a:srgbClr>
                  </a:outerShdw>
                </a:effectLst>
              </a:rPr>
              <a:t>Sisi perubahan harga ada 2:</a:t>
            </a:r>
          </a:p>
          <a:p>
            <a:pPr marL="457200" lvl="1" indent="-457200">
              <a:spcBef>
                <a:spcPts val="0"/>
              </a:spcBef>
              <a:buClr>
                <a:schemeClr val="tx1"/>
              </a:buClr>
              <a:buSzPct val="80000"/>
              <a:buFont typeface="+mj-lt"/>
              <a:buAutoNum type="arabicPeriod"/>
            </a:pPr>
            <a:r>
              <a:rPr lang="id-ID" altLang="id-ID" dirty="0" smtClean="0">
                <a:solidFill>
                  <a:srgbClr val="FFFF00"/>
                </a:solidFill>
                <a:effectLst>
                  <a:outerShdw blurRad="38100" dist="38100" dir="2700000" algn="tl">
                    <a:srgbClr val="000000">
                      <a:alpha val="43137"/>
                    </a:srgbClr>
                  </a:outerShdw>
                </a:effectLst>
              </a:rPr>
              <a:t>Perubahan daya beli uang</a:t>
            </a:r>
            <a:r>
              <a:rPr lang="id-ID" altLang="id-ID" dirty="0" smtClean="0"/>
              <a:t>, menyebabkan perubahan tingkat harga secara umum disebut </a:t>
            </a:r>
            <a:r>
              <a:rPr lang="id-ID" altLang="id-ID" b="1" i="1" dirty="0" smtClean="0">
                <a:solidFill>
                  <a:srgbClr val="C00000"/>
                </a:solidFill>
                <a:effectLst>
                  <a:outerShdw blurRad="38100" dist="38100" dir="2700000" algn="tl">
                    <a:srgbClr val="000000">
                      <a:alpha val="43137"/>
                    </a:srgbClr>
                  </a:outerShdw>
                </a:effectLst>
              </a:rPr>
              <a:t>Inflasi.</a:t>
            </a:r>
          </a:p>
          <a:p>
            <a:pPr marL="457200" lvl="1" indent="-457200" algn="just">
              <a:spcBef>
                <a:spcPts val="0"/>
              </a:spcBef>
              <a:buClr>
                <a:schemeClr val="tx1"/>
              </a:buClr>
              <a:buSzPct val="80000"/>
              <a:buFont typeface="+mj-lt"/>
              <a:buAutoNum type="arabicPeriod"/>
            </a:pPr>
            <a:r>
              <a:rPr lang="id-ID" altLang="id-ID" dirty="0" smtClean="0">
                <a:solidFill>
                  <a:srgbClr val="FF0000"/>
                </a:solidFill>
                <a:effectLst>
                  <a:outerShdw blurRad="38100" dist="38100" dir="2700000" algn="tl">
                    <a:srgbClr val="000000">
                      <a:alpha val="43137"/>
                    </a:srgbClr>
                  </a:outerShdw>
                </a:effectLst>
              </a:rPr>
              <a:t>Perubahan harga diferensial</a:t>
            </a:r>
            <a:r>
              <a:rPr lang="id-ID" altLang="id-ID" dirty="0" smtClean="0"/>
              <a:t>, mengakibatkan harga beberapa jenis komoditi berubah pada tingkat yang berbeda dari perubahan harga yang terjadi secara umum, disebut</a:t>
            </a:r>
            <a:r>
              <a:rPr lang="id-ID" altLang="id-ID" b="1" i="1" dirty="0" smtClean="0">
                <a:solidFill>
                  <a:srgbClr val="FF0000"/>
                </a:solidFill>
                <a:effectLst>
                  <a:outerShdw blurRad="38100" dist="38100" dir="2700000" algn="tl">
                    <a:srgbClr val="000000">
                      <a:alpha val="43137"/>
                    </a:srgbClr>
                  </a:outerShdw>
                </a:effectLst>
              </a:rPr>
              <a:t> Eskalasi.</a:t>
            </a:r>
          </a:p>
        </p:txBody>
      </p:sp>
      <p:sp>
        <p:nvSpPr>
          <p:cNvPr id="3" name="TextBox 2"/>
          <p:cNvSpPr txBox="1"/>
          <p:nvPr/>
        </p:nvSpPr>
        <p:spPr>
          <a:xfrm>
            <a:off x="3408" y="1172071"/>
            <a:ext cx="6224776"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Inflasi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dan </a:t>
            </a:r>
            <a:r>
              <a:rPr lang="id-ID" sz="4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Indeks Harga</a:t>
            </a:r>
            <a:endParaRPr lang="id-ID" sz="44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172604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99592" y="1916832"/>
            <a:ext cx="7983265" cy="4608512"/>
          </a:xfrm>
          <a:prstGeom prst="rect">
            <a:avLst/>
          </a:prstGeom>
          <a:solidFill>
            <a:srgbClr val="00B0F0">
              <a:alpha val="58000"/>
            </a:srgb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Bef>
                <a:spcPts val="0"/>
              </a:spcBef>
              <a:buClr>
                <a:schemeClr val="tx1"/>
              </a:buClr>
              <a:buSzPct val="80000"/>
              <a:buFont typeface="Wingdings" pitchFamily="2" charset="2"/>
              <a:buNone/>
            </a:pPr>
            <a:r>
              <a:rPr lang="id-ID" altLang="id-ID" sz="3200" b="1" i="1" dirty="0" smtClean="0">
                <a:solidFill>
                  <a:schemeClr val="bg1"/>
                </a:solidFill>
                <a:effectLst>
                  <a:outerShdw blurRad="38100" dist="38100" dir="2700000" algn="tl">
                    <a:srgbClr val="000000">
                      <a:alpha val="43137"/>
                    </a:srgbClr>
                  </a:outerShdw>
                </a:effectLst>
              </a:rPr>
              <a:t>Indeks harga:</a:t>
            </a:r>
          </a:p>
          <a:p>
            <a:pPr marL="0" lvl="1" indent="0" algn="just">
              <a:spcBef>
                <a:spcPts val="0"/>
              </a:spcBef>
              <a:buClr>
                <a:schemeClr val="tx1"/>
              </a:buClr>
              <a:buSzPct val="80000"/>
              <a:buFont typeface="Wingdings" pitchFamily="2" charset="2"/>
              <a:buNone/>
            </a:pPr>
            <a:r>
              <a:rPr lang="id-ID" altLang="id-ID" sz="2400" dirty="0" smtClean="0"/>
              <a:t>Didefinisikan sebagai perbandingan antara harga beberapa jenis </a:t>
            </a:r>
            <a:r>
              <a:rPr lang="id-ID" altLang="id-ID" sz="2400" dirty="0" smtClean="0"/>
              <a:t>komoditi</a:t>
            </a:r>
            <a:r>
              <a:rPr lang="en-ID" altLang="id-ID" sz="2400" dirty="0" smtClean="0"/>
              <a:t> </a:t>
            </a:r>
            <a:r>
              <a:rPr lang="id-ID" altLang="id-ID" sz="2400" dirty="0" smtClean="0"/>
              <a:t>(</a:t>
            </a:r>
            <a:r>
              <a:rPr lang="id-ID" altLang="id-ID" sz="2400" dirty="0" smtClean="0"/>
              <a:t>baik barang maupun jasa), pada suatu hari terhadap harga-harga komoditi tersebut pada hari-hari yang lain.</a:t>
            </a:r>
          </a:p>
          <a:p>
            <a:pPr marL="0" lvl="1" indent="0" algn="just">
              <a:spcBef>
                <a:spcPts val="0"/>
              </a:spcBef>
              <a:buClr>
                <a:schemeClr val="tx1"/>
              </a:buClr>
              <a:buSzPct val="80000"/>
              <a:buFont typeface="Wingdings" pitchFamily="2" charset="2"/>
              <a:buNone/>
            </a:pPr>
            <a:endParaRPr lang="id-ID" altLang="id-ID" sz="800" dirty="0"/>
          </a:p>
          <a:p>
            <a:pPr marL="0" lvl="1" indent="0" algn="just">
              <a:spcBef>
                <a:spcPts val="0"/>
              </a:spcBef>
              <a:buClr>
                <a:schemeClr val="tx1"/>
              </a:buClr>
              <a:buSzPct val="80000"/>
              <a:buFont typeface="Wingdings" pitchFamily="2" charset="2"/>
              <a:buNone/>
            </a:pPr>
            <a:r>
              <a:rPr lang="id-ID" altLang="id-ID" b="1" dirty="0" smtClean="0">
                <a:solidFill>
                  <a:schemeClr val="bg1"/>
                </a:solidFill>
                <a:effectLst>
                  <a:outerShdw blurRad="38100" dist="38100" dir="2700000" algn="tl">
                    <a:srgbClr val="000000">
                      <a:alpha val="43137"/>
                    </a:srgbClr>
                  </a:outerShdw>
                </a:effectLst>
              </a:rPr>
              <a:t>Indeks Harga Konsumen (IHK), atau </a:t>
            </a:r>
            <a:r>
              <a:rPr lang="id-ID" altLang="id-ID" b="1" i="1" dirty="0" smtClean="0">
                <a:solidFill>
                  <a:schemeClr val="bg1"/>
                </a:solidFill>
                <a:effectLst>
                  <a:outerShdw blurRad="38100" dist="38100" dir="2700000" algn="tl">
                    <a:srgbClr val="000000">
                      <a:alpha val="43137"/>
                    </a:srgbClr>
                  </a:outerShdw>
                </a:effectLst>
              </a:rPr>
              <a:t>CPI (Consumer price index)</a:t>
            </a:r>
            <a:r>
              <a:rPr lang="id-ID" altLang="id-ID" b="1" dirty="0" smtClean="0">
                <a:solidFill>
                  <a:schemeClr val="bg1"/>
                </a:solidFill>
                <a:effectLst>
                  <a:outerShdw blurRad="38100" dist="38100" dir="2700000" algn="tl">
                    <a:srgbClr val="000000">
                      <a:alpha val="43137"/>
                    </a:srgbClr>
                  </a:outerShdw>
                </a:effectLst>
              </a:rPr>
              <a:t>. </a:t>
            </a:r>
          </a:p>
          <a:p>
            <a:pPr marL="0" lvl="1" indent="0" algn="just">
              <a:spcBef>
                <a:spcPts val="0"/>
              </a:spcBef>
              <a:buClr>
                <a:schemeClr val="tx1"/>
              </a:buClr>
              <a:buSzPct val="80000"/>
              <a:buFont typeface="Wingdings" pitchFamily="2" charset="2"/>
              <a:buNone/>
            </a:pPr>
            <a:r>
              <a:rPr lang="id-ID" altLang="id-ID" sz="2400" dirty="0" smtClean="0"/>
              <a:t>Diperoleh dari rata-rata (berbobot) sekelompok barang yang mungkin terdiri dari ratusan produk atau jasa yang biasanya dibeli oleh keluarga yang berpenghasilan tingkat menengah.</a:t>
            </a:r>
          </a:p>
          <a:p>
            <a:pPr marL="0" lvl="1" indent="0" algn="just">
              <a:spcBef>
                <a:spcPts val="0"/>
              </a:spcBef>
              <a:buClr>
                <a:schemeClr val="tx1"/>
              </a:buClr>
              <a:buSzPct val="80000"/>
              <a:buFont typeface="Wingdings" pitchFamily="2" charset="2"/>
              <a:buNone/>
            </a:pPr>
            <a:r>
              <a:rPr lang="id-ID" altLang="id-ID" dirty="0" smtClean="0"/>
              <a:t> </a:t>
            </a:r>
          </a:p>
        </p:txBody>
      </p:sp>
      <p:sp>
        <p:nvSpPr>
          <p:cNvPr id="3" name="TextBox 2"/>
          <p:cNvSpPr txBox="1"/>
          <p:nvPr/>
        </p:nvSpPr>
        <p:spPr>
          <a:xfrm>
            <a:off x="3408" y="980728"/>
            <a:ext cx="6224776"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Inflasi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dan </a:t>
            </a:r>
            <a:r>
              <a:rPr lang="id-ID" sz="4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Indeks Harga</a:t>
            </a:r>
            <a:endParaRPr lang="id-ID" sz="44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1806576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700808"/>
            <a:ext cx="7992888" cy="4955203"/>
          </a:xfrm>
          <a:prstGeom prst="rect">
            <a:avLst/>
          </a:prstGeom>
        </p:spPr>
        <p:txBody>
          <a:bodyPr wrap="square">
            <a:spAutoFit/>
          </a:bodyPr>
          <a:lstStyle/>
          <a:p>
            <a:pPr marL="457200" indent="-457200" algn="just">
              <a:buFont typeface="Wingdings" panose="05000000000000000000" pitchFamily="2" charset="2"/>
              <a:buChar char="q"/>
            </a:pPr>
            <a:r>
              <a:rPr lang="id-ID" sz="2800" dirty="0" smtClean="0">
                <a:solidFill>
                  <a:srgbClr val="FF0000"/>
                </a:solidFill>
              </a:rPr>
              <a:t>IHK </a:t>
            </a:r>
            <a:r>
              <a:rPr lang="id-ID" sz="2800" dirty="0">
                <a:solidFill>
                  <a:srgbClr val="FF0000"/>
                </a:solidFill>
              </a:rPr>
              <a:t>digunakan untuk prediksi :</a:t>
            </a:r>
          </a:p>
          <a:p>
            <a:pPr marL="971550" lvl="1" indent="-514350" algn="just">
              <a:buFont typeface="+mj-lt"/>
              <a:buAutoNum type="alphaLcPeriod"/>
            </a:pPr>
            <a:r>
              <a:rPr lang="id-ID" sz="2800" dirty="0" smtClean="0"/>
              <a:t>Kebijakan </a:t>
            </a:r>
            <a:r>
              <a:rPr lang="id-ID" sz="2800" dirty="0"/>
              <a:t>harga / upah</a:t>
            </a:r>
          </a:p>
          <a:p>
            <a:pPr marL="971550" lvl="1" indent="-514350" algn="just">
              <a:buFont typeface="+mj-lt"/>
              <a:buAutoNum type="alphaLcPeriod"/>
            </a:pPr>
            <a:r>
              <a:rPr lang="id-ID" sz="2800" dirty="0" smtClean="0"/>
              <a:t>Pajak</a:t>
            </a:r>
            <a:endParaRPr lang="id-ID" sz="2800" dirty="0"/>
          </a:p>
          <a:p>
            <a:pPr marL="971550" lvl="1" indent="-514350" algn="just">
              <a:buFont typeface="+mj-lt"/>
              <a:buAutoNum type="alphaLcPeriod"/>
            </a:pPr>
            <a:r>
              <a:rPr lang="id-ID" sz="2800" dirty="0" smtClean="0"/>
              <a:t>Pendapatan nasional</a:t>
            </a:r>
          </a:p>
          <a:p>
            <a:pPr lvl="1" algn="just"/>
            <a:endParaRPr lang="id-ID" sz="2800" dirty="0"/>
          </a:p>
          <a:p>
            <a:pPr marL="457200" indent="-457200" algn="just">
              <a:buFont typeface="Wingdings" panose="05000000000000000000" pitchFamily="2" charset="2"/>
              <a:buChar char="q"/>
            </a:pPr>
            <a:r>
              <a:rPr lang="id-ID" sz="2800" dirty="0" smtClean="0">
                <a:solidFill>
                  <a:srgbClr val="FF0000"/>
                </a:solidFill>
              </a:rPr>
              <a:t>IHK </a:t>
            </a:r>
            <a:r>
              <a:rPr lang="id-ID" sz="2800" dirty="0">
                <a:solidFill>
                  <a:srgbClr val="FF0000"/>
                </a:solidFill>
              </a:rPr>
              <a:t>=  </a:t>
            </a:r>
            <a:r>
              <a:rPr lang="id-ID" sz="2800" dirty="0" smtClean="0">
                <a:solidFill>
                  <a:srgbClr val="FF0000"/>
                </a:solidFill>
              </a:rPr>
              <a:t>  </a:t>
            </a:r>
            <a:r>
              <a:rPr lang="id-ID" sz="2800" u="sng" dirty="0" smtClean="0">
                <a:solidFill>
                  <a:srgbClr val="FF0000"/>
                </a:solidFill>
              </a:rPr>
              <a:t> (</a:t>
            </a:r>
            <a:r>
              <a:rPr lang="id-ID" sz="2800" u="sng" dirty="0">
                <a:solidFill>
                  <a:srgbClr val="FF0000"/>
                </a:solidFill>
              </a:rPr>
              <a:t>Harga pada periode berjalan</a:t>
            </a:r>
            <a:r>
              <a:rPr lang="id-ID" sz="2800" u="sng" dirty="0" smtClean="0">
                <a:solidFill>
                  <a:srgbClr val="FF0000"/>
                </a:solidFill>
              </a:rPr>
              <a:t>) </a:t>
            </a:r>
            <a:r>
              <a:rPr lang="id-ID" sz="2800" dirty="0" smtClean="0">
                <a:solidFill>
                  <a:srgbClr val="FF0000"/>
                </a:solidFill>
              </a:rPr>
              <a:t> x  100 </a:t>
            </a:r>
            <a:endParaRPr lang="id-ID" sz="2800" dirty="0">
              <a:solidFill>
                <a:srgbClr val="FF0000"/>
              </a:solidFill>
            </a:endParaRPr>
          </a:p>
          <a:p>
            <a:pPr algn="just"/>
            <a:r>
              <a:rPr lang="id-ID" sz="2800" dirty="0" smtClean="0">
                <a:solidFill>
                  <a:srgbClr val="FF0000"/>
                </a:solidFill>
              </a:rPr>
              <a:t>		(</a:t>
            </a:r>
            <a:r>
              <a:rPr lang="id-ID" sz="2800" dirty="0">
                <a:solidFill>
                  <a:srgbClr val="FF0000"/>
                </a:solidFill>
              </a:rPr>
              <a:t>Harga pada periode dasar)</a:t>
            </a:r>
          </a:p>
          <a:p>
            <a:pPr algn="just"/>
            <a:r>
              <a:rPr lang="id-ID" sz="2800" dirty="0" smtClean="0"/>
              <a:t>     </a:t>
            </a:r>
            <a:r>
              <a:rPr lang="id-ID" sz="3600" i="1" dirty="0" smtClean="0">
                <a:latin typeface="Agatha Needs Flesh" panose="02000000000000000000" pitchFamily="2" charset="0"/>
              </a:rPr>
              <a:t>Misal </a:t>
            </a:r>
            <a:r>
              <a:rPr lang="id-ID" sz="2800" dirty="0"/>
              <a:t>:</a:t>
            </a:r>
          </a:p>
          <a:p>
            <a:pPr marL="914400" lvl="1" indent="-457200" algn="just">
              <a:buFont typeface="Arial" panose="020B0604020202020204" pitchFamily="34" charset="0"/>
              <a:buChar char="•"/>
            </a:pPr>
            <a:r>
              <a:rPr lang="id-ID" sz="2800" dirty="0" smtClean="0"/>
              <a:t>Harga </a:t>
            </a:r>
            <a:r>
              <a:rPr lang="id-ID" sz="2800" dirty="0"/>
              <a:t>tahun 2004 = Rp. 4500</a:t>
            </a:r>
          </a:p>
          <a:p>
            <a:pPr marL="914400" lvl="1" indent="-457200" algn="just">
              <a:buFont typeface="Arial" panose="020B0604020202020204" pitchFamily="34" charset="0"/>
              <a:buChar char="•"/>
            </a:pPr>
            <a:r>
              <a:rPr lang="id-ID" sz="2800" dirty="0" smtClean="0"/>
              <a:t>Harga </a:t>
            </a:r>
            <a:r>
              <a:rPr lang="id-ID" sz="2800" dirty="0"/>
              <a:t>tahun 2000 = Rp. 4000</a:t>
            </a:r>
          </a:p>
          <a:p>
            <a:pPr lvl="4" algn="just"/>
            <a:r>
              <a:rPr lang="id-ID" sz="2800" dirty="0" smtClean="0">
                <a:solidFill>
                  <a:srgbClr val="FF0000"/>
                </a:solidFill>
                <a:effectLst>
                  <a:outerShdw blurRad="38100" dist="38100" dir="2700000" algn="tl">
                    <a:srgbClr val="000000">
                      <a:alpha val="43137"/>
                    </a:srgbClr>
                  </a:outerShdw>
                </a:effectLst>
              </a:rPr>
              <a:t>IHK </a:t>
            </a:r>
            <a:r>
              <a:rPr lang="id-ID" sz="2800" dirty="0">
                <a:solidFill>
                  <a:srgbClr val="FF0000"/>
                </a:solidFill>
                <a:effectLst>
                  <a:outerShdw blurRad="38100" dist="38100" dir="2700000" algn="tl">
                    <a:srgbClr val="000000">
                      <a:alpha val="43137"/>
                    </a:srgbClr>
                  </a:outerShdw>
                </a:effectLst>
              </a:rPr>
              <a:t>= 4500 x 100 / 4000 = </a:t>
            </a:r>
            <a:r>
              <a:rPr lang="id-ID" sz="2800" dirty="0" smtClean="0">
                <a:solidFill>
                  <a:srgbClr val="FF0000"/>
                </a:solidFill>
                <a:effectLst>
                  <a:outerShdw blurRad="38100" dist="38100" dir="2700000" algn="tl">
                    <a:srgbClr val="000000">
                      <a:alpha val="43137"/>
                    </a:srgbClr>
                  </a:outerShdw>
                </a:effectLst>
              </a:rPr>
              <a:t>112,5</a:t>
            </a:r>
            <a:endParaRPr lang="id-ID" sz="2800"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3408" y="836712"/>
            <a:ext cx="6224776" cy="769441"/>
          </a:xfrm>
          <a:prstGeom prst="rect">
            <a:avLst/>
          </a:prstGeom>
          <a:solidFill>
            <a:schemeClr val="tx2">
              <a:lumMod val="60000"/>
              <a:lumOff val="40000"/>
            </a:schemeClr>
          </a:solidFill>
        </p:spPr>
        <p:txBody>
          <a:bodyPr wrap="square" rtlCol="0">
            <a:spAutoFit/>
          </a:bodyPr>
          <a:lstStyle/>
          <a:p>
            <a:pPr algn="ctr"/>
            <a:r>
              <a:rPr lang="id-ID" sz="44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Indeks Harga Konsumen</a:t>
            </a:r>
            <a:endParaRPr lang="id-ID" sz="4400" i="1" dirty="0">
              <a:solidFill>
                <a:srgbClr val="FFFF00"/>
              </a:solidFill>
              <a:effectLst>
                <a:outerShdw blurRad="38100" dist="38100" dir="2700000" algn="tl">
                  <a:srgbClr val="000000">
                    <a:alpha val="43137"/>
                  </a:srgbClr>
                </a:outerShdw>
              </a:effectLst>
              <a:latin typeface="Bernard MT Condensed" panose="02050806060905020404" pitchFamily="18" charset="0"/>
            </a:endParaRPr>
          </a:p>
        </p:txBody>
      </p:sp>
      <p:sp>
        <p:nvSpPr>
          <p:cNvPr id="4" name="Right Arrow 3"/>
          <p:cNvSpPr/>
          <p:nvPr/>
        </p:nvSpPr>
        <p:spPr>
          <a:xfrm>
            <a:off x="1043608" y="6165304"/>
            <a:ext cx="1152128" cy="490707"/>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518811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28624" y="1350467"/>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ctr"/>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1</a:t>
            </a:r>
            <a:r>
              <a:rPr lang="id-ID" altLang="id-ID" sz="4000" b="1" dirty="0" smtClean="0">
                <a:solidFill>
                  <a:srgbClr val="0070C0"/>
                </a:solidFill>
                <a:latin typeface="Agatha Needs Flesh" panose="02000000000000000000" pitchFamily="2" charset="0"/>
              </a:rPr>
              <a:t>.01</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400" dirty="0" smtClean="0">
                <a:solidFill>
                  <a:schemeClr val="tx1"/>
                </a:solidFill>
                <a:latin typeface="+mj-lt"/>
              </a:rPr>
              <a:t>Indeks Harga Konsumen pada tahun 1981, 1982, 1983 dan 1984 berturut-turut adalah 81,66; 89,45; 100 dan 106,42.  Hitunglah prosentase  perubahan </a:t>
            </a:r>
            <a:r>
              <a:rPr lang="id-ID" altLang="id-ID" sz="2400" i="1" dirty="0" smtClean="0">
                <a:solidFill>
                  <a:schemeClr val="tx1"/>
                </a:solidFill>
                <a:latin typeface="+mj-lt"/>
              </a:rPr>
              <a:t>CPI </a:t>
            </a:r>
            <a:r>
              <a:rPr lang="id-ID" altLang="id-ID" sz="2400" dirty="0" smtClean="0">
                <a:solidFill>
                  <a:schemeClr val="tx1"/>
                </a:solidFill>
                <a:latin typeface="+mj-lt"/>
              </a:rPr>
              <a:t>(atau tingkat inflasi) untuk tahun 1982, 1983 dan 1984.</a:t>
            </a:r>
            <a:endParaRPr lang="ru-RU" altLang="id-ID" sz="2400" baseline="-25000" dirty="0">
              <a:solidFill>
                <a:schemeClr val="tx1"/>
              </a:solidFill>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4266101043"/>
              </p:ext>
            </p:extLst>
          </p:nvPr>
        </p:nvGraphicFramePr>
        <p:xfrm>
          <a:off x="492224" y="3230984"/>
          <a:ext cx="6096000" cy="1854200"/>
        </p:xfrm>
        <a:graphic>
          <a:graphicData uri="http://schemas.openxmlformats.org/drawingml/2006/table">
            <a:tbl>
              <a:tblPr firstRow="1" bandRow="1">
                <a:tableStyleId>{8EC20E35-A176-4012-BC5E-935CFFF8708E}</a:tableStyleId>
              </a:tblPr>
              <a:tblGrid>
                <a:gridCol w="3048000"/>
                <a:gridCol w="3048000"/>
              </a:tblGrid>
              <a:tr h="370840">
                <a:tc>
                  <a:txBody>
                    <a:bodyPr/>
                    <a:lstStyle/>
                    <a:p>
                      <a:pPr algn="ctr"/>
                      <a:r>
                        <a:rPr lang="id-ID" dirty="0" smtClean="0"/>
                        <a:t>Tahun</a:t>
                      </a:r>
                      <a:endParaRPr lang="id-ID" dirty="0"/>
                    </a:p>
                  </a:txBody>
                  <a:tcPr/>
                </a:tc>
                <a:tc>
                  <a:txBody>
                    <a:bodyPr/>
                    <a:lstStyle/>
                    <a:p>
                      <a:pPr algn="ctr"/>
                      <a:r>
                        <a:rPr lang="id-ID" dirty="0" smtClean="0"/>
                        <a:t>Indeks harga konsumen</a:t>
                      </a:r>
                      <a:endParaRPr lang="id-ID" dirty="0"/>
                    </a:p>
                  </a:txBody>
                  <a:tcPr/>
                </a:tc>
              </a:tr>
              <a:tr h="370840">
                <a:tc>
                  <a:txBody>
                    <a:bodyPr/>
                    <a:lstStyle/>
                    <a:p>
                      <a:pPr algn="ctr"/>
                      <a:r>
                        <a:rPr lang="id-ID" dirty="0" smtClean="0"/>
                        <a:t>1981</a:t>
                      </a:r>
                      <a:endParaRPr lang="id-ID" dirty="0"/>
                    </a:p>
                  </a:txBody>
                  <a:tcPr/>
                </a:tc>
                <a:tc>
                  <a:txBody>
                    <a:bodyPr/>
                    <a:lstStyle/>
                    <a:p>
                      <a:pPr algn="ctr"/>
                      <a:r>
                        <a:rPr lang="id-ID" dirty="0" smtClean="0"/>
                        <a:t>81,66</a:t>
                      </a:r>
                      <a:endParaRPr lang="id-ID" dirty="0"/>
                    </a:p>
                  </a:txBody>
                  <a:tcPr/>
                </a:tc>
              </a:tr>
              <a:tr h="370840">
                <a:tc>
                  <a:txBody>
                    <a:bodyPr/>
                    <a:lstStyle/>
                    <a:p>
                      <a:pPr algn="ctr"/>
                      <a:r>
                        <a:rPr lang="id-ID" dirty="0" smtClean="0"/>
                        <a:t>1982</a:t>
                      </a:r>
                      <a:endParaRPr lang="id-ID" dirty="0"/>
                    </a:p>
                  </a:txBody>
                  <a:tcPr/>
                </a:tc>
                <a:tc>
                  <a:txBody>
                    <a:bodyPr/>
                    <a:lstStyle/>
                    <a:p>
                      <a:pPr algn="ctr"/>
                      <a:r>
                        <a:rPr lang="id-ID" dirty="0" smtClean="0"/>
                        <a:t>89,45</a:t>
                      </a:r>
                      <a:endParaRPr lang="id-ID" dirty="0"/>
                    </a:p>
                  </a:txBody>
                  <a:tcPr/>
                </a:tc>
              </a:tr>
              <a:tr h="370840">
                <a:tc>
                  <a:txBody>
                    <a:bodyPr/>
                    <a:lstStyle/>
                    <a:p>
                      <a:pPr algn="ctr"/>
                      <a:r>
                        <a:rPr lang="id-ID" dirty="0" smtClean="0"/>
                        <a:t>1983</a:t>
                      </a:r>
                      <a:endParaRPr lang="id-ID" dirty="0"/>
                    </a:p>
                  </a:txBody>
                  <a:tcPr/>
                </a:tc>
                <a:tc>
                  <a:txBody>
                    <a:bodyPr/>
                    <a:lstStyle/>
                    <a:p>
                      <a:pPr algn="ctr"/>
                      <a:r>
                        <a:rPr lang="id-ID" dirty="0" smtClean="0"/>
                        <a:t>100</a:t>
                      </a:r>
                      <a:endParaRPr lang="id-ID" dirty="0"/>
                    </a:p>
                  </a:txBody>
                  <a:tcPr/>
                </a:tc>
              </a:tr>
              <a:tr h="370840">
                <a:tc>
                  <a:txBody>
                    <a:bodyPr/>
                    <a:lstStyle/>
                    <a:p>
                      <a:pPr algn="ctr"/>
                      <a:r>
                        <a:rPr lang="id-ID" dirty="0" smtClean="0"/>
                        <a:t>1984</a:t>
                      </a:r>
                      <a:endParaRPr lang="id-ID" dirty="0"/>
                    </a:p>
                  </a:txBody>
                  <a:tcPr/>
                </a:tc>
                <a:tc>
                  <a:txBody>
                    <a:bodyPr/>
                    <a:lstStyle/>
                    <a:p>
                      <a:pPr algn="ctr"/>
                      <a:r>
                        <a:rPr lang="id-ID" dirty="0" smtClean="0"/>
                        <a:t>106,42</a:t>
                      </a:r>
                      <a:endParaRPr lang="id-ID" dirty="0"/>
                    </a:p>
                  </a:txBody>
                  <a:tcPr/>
                </a:tc>
              </a:tr>
            </a:tbl>
          </a:graphicData>
        </a:graphic>
      </p:graphicFrame>
    </p:spTree>
    <p:extLst>
      <p:ext uri="{BB962C8B-B14F-4D97-AF65-F5344CB8AC3E}">
        <p14:creationId xmlns:p14="http://schemas.microsoft.com/office/powerpoint/2010/main" val="1000105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3144</TotalTime>
  <Words>778</Words>
  <Application>Microsoft Office PowerPoint</Application>
  <PresentationFormat>On-screen Show (4:3)</PresentationFormat>
  <Paragraphs>141</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Agatha Needs Flesh</vt:lpstr>
      <vt:lpstr>Arial</vt:lpstr>
      <vt:lpstr>Bauhaus 93</vt:lpstr>
      <vt:lpstr>Bernard MT Condensed</vt:lpstr>
      <vt:lpstr>Calibri</vt:lpstr>
      <vt:lpstr>Cambria Math</vt:lpstr>
      <vt:lpstr>Jogjakartype</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ADMIN</cp:lastModifiedBy>
  <cp:revision>130</cp:revision>
  <dcterms:created xsi:type="dcterms:W3CDTF">2017-02-12T21:27:59Z</dcterms:created>
  <dcterms:modified xsi:type="dcterms:W3CDTF">2018-04-19T03:17:04Z</dcterms:modified>
</cp:coreProperties>
</file>