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6"/>
  </p:notesMasterIdLst>
  <p:sldIdLst>
    <p:sldId id="258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86782-E383-4AF7-8C25-2909E1AD3156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F15F-F444-4C60-8B66-C4DC63B8F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8289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569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41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317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7649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757E-9A33-4A50-9AC2-434AC979E291}" type="slidenum">
              <a:rPr lang="id-ID" smtClean="0">
                <a:solidFill>
                  <a:prstClr val="black"/>
                </a:solidFill>
              </a:rPr>
              <a:pPr/>
              <a:t>68</a:t>
            </a:fld>
            <a:endParaRPr lang="id-ID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6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743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7547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669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6404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576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673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291D-16CC-4696-BAD8-7E1F220A7F66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0698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217085" y="1905000"/>
            <a:ext cx="10814049" cy="41910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6A1B-77E2-4AB2-A91B-48D63B819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8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ox.ac.uk/isg/conferences/ELKR2012/" TargetMode="External"/><Relationship Id="rId3" Type="http://schemas.openxmlformats.org/officeDocument/2006/relationships/hyperlink" Target="http://www.information-iii.org/" TargetMode="External"/><Relationship Id="rId7" Type="http://schemas.openxmlformats.org/officeDocument/2006/relationships/hyperlink" Target="http://icitee2013.te.ugm.ac.id/" TargetMode="External"/><Relationship Id="rId12" Type="http://schemas.openxmlformats.org/officeDocument/2006/relationships/hyperlink" Target="http://www.information-iii.org/committee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book/10.1007/978-3-642-369810/page/1#page-1" TargetMode="External"/><Relationship Id="rId11" Type="http://schemas.openxmlformats.org/officeDocument/2006/relationships/hyperlink" Target="http://www.gisgroup.com/index.php/en/our-services/convention-centers/gis-ntu-convention-center" TargetMode="External"/><Relationship Id="rId5" Type="http://schemas.openxmlformats.org/officeDocument/2006/relationships/hyperlink" Target="http://link.springer.com/book/10.1007/978-3-642-36981-0/page/1" TargetMode="External"/><Relationship Id="rId10" Type="http://schemas.openxmlformats.org/officeDocument/2006/relationships/hyperlink" Target="http://repositorium.sdum.uminho.pt/bitstream/1822/23089/1/mcis2012_submission_82.pdf" TargetMode="External"/><Relationship Id="rId4" Type="http://schemas.openxmlformats.org/officeDocument/2006/relationships/hyperlink" Target="http://www.aisti.eu/worldcist13/" TargetMode="External"/><Relationship Id="rId9" Type="http://schemas.openxmlformats.org/officeDocument/2006/relationships/hyperlink" Target="http://ceur-ws.org/Vol-882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sti.eu/worldcist14/index.php/committe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rmation-iii.org/committee.html" TargetMode="External"/><Relationship Id="rId5" Type="http://schemas.openxmlformats.org/officeDocument/2006/relationships/hyperlink" Target="http://www.gisgroup.com/index.php/en/our-services/convention-centers/gis-ntu-convention-center" TargetMode="External"/><Relationship Id="rId4" Type="http://schemas.openxmlformats.org/officeDocument/2006/relationships/hyperlink" Target="http://www.aisti.eu/worldcist15/index.php/committee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/>
              <a:t>METOPEL</a:t>
            </a:r>
            <a:r>
              <a:rPr lang="en-ID" b="1" dirty="0" smtClean="0"/>
              <a:t> </a:t>
            </a:r>
            <a:r>
              <a:rPr lang="en-ID" b="1" dirty="0" smtClean="0"/>
              <a:t>/ </a:t>
            </a:r>
            <a:r>
              <a:rPr lang="id-ID" b="1" dirty="0" smtClean="0"/>
              <a:t>Pertemuan 1</a:t>
            </a:r>
            <a:r>
              <a:rPr lang="en-ID" b="1" dirty="0" smtClean="0"/>
              <a:t>-2</a:t>
            </a:r>
            <a:br>
              <a:rPr lang="en-ID" b="1" dirty="0" smtClean="0"/>
            </a:br>
            <a:r>
              <a:rPr lang="en-ID" b="1" dirty="0" err="1" smtClean="0"/>
              <a:t>sejarah</a:t>
            </a:r>
            <a:r>
              <a:rPr lang="en-ID" b="1" dirty="0" smtClean="0"/>
              <a:t> </a:t>
            </a:r>
            <a:r>
              <a:rPr lang="en-ID" b="1" dirty="0" err="1" smtClean="0"/>
              <a:t>Penelitian</a:t>
            </a:r>
            <a:r>
              <a:rPr lang="en-ID" b="1" dirty="0" smtClean="0"/>
              <a:t> </a:t>
            </a:r>
            <a:r>
              <a:rPr lang="en-ID" b="1" dirty="0" err="1" smtClean="0"/>
              <a:t>dan</a:t>
            </a:r>
            <a:r>
              <a:rPr lang="en-ID" b="1" dirty="0" smtClean="0"/>
              <a:t> </a:t>
            </a:r>
            <a:r>
              <a:rPr lang="en-ID" b="1" dirty="0" err="1" smtClean="0"/>
              <a:t>jenis</a:t>
            </a:r>
            <a:r>
              <a:rPr lang="en-ID" b="1" dirty="0" smtClean="0"/>
              <a:t> </a:t>
            </a:r>
            <a:r>
              <a:rPr lang="en-ID" b="1" dirty="0" err="1" smtClean="0"/>
              <a:t>penelitian</a:t>
            </a:r>
            <a:r>
              <a:rPr lang="id-ID" b="1" dirty="0" smtClean="0"/>
              <a:t/>
            </a:r>
            <a:br>
              <a:rPr lang="id-ID" b="1" dirty="0" smtClean="0"/>
            </a:b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DR. Herlina Jayadianti., ST. MT</a:t>
            </a:r>
            <a:endParaRPr lang="id-ID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5373216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sz="11500" b="1" dirty="0"/>
              <a:t>METOPEL</a:t>
            </a:r>
            <a:endParaRPr lang="id-ID" sz="11500" b="1" dirty="0"/>
          </a:p>
        </p:txBody>
      </p:sp>
    </p:spTree>
    <p:extLst>
      <p:ext uri="{BB962C8B-B14F-4D97-AF65-F5344CB8AC3E}">
        <p14:creationId xmlns:p14="http://schemas.microsoft.com/office/powerpoint/2010/main" val="4627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116633"/>
            <a:ext cx="5807566" cy="642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355-79D3-4F9F-B011-5E6A26366E75}" type="datetime1">
              <a:rPr lang="id-ID" smtClean="0"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52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628801"/>
            <a:ext cx="7787208" cy="3384376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adalah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pekerjaan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ilmiah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bermaksud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mengungkapkan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rahasia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ilmu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secara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obyektif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dengan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dibentengi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bukti-bukti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lengkap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kokoh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Pengertian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dapat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diangkat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untuk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diteliti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secara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ilmiah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memiliki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unsur-unsur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sebagai</a:t>
            </a: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berikut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  <a:endParaRPr lang="id-ID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id-ID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merupakan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kondisi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menunjukkan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kesenjangan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gap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antara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peristiwa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keadaan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nyata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das </a:t>
            </a:r>
            <a:r>
              <a:rPr lang="en-US" sz="3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sain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tolok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ukur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tertentu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</a:t>
            </a:r>
            <a:r>
              <a:rPr lang="en-US" sz="3600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das </a:t>
            </a:r>
            <a:r>
              <a:rPr lang="en-US" sz="3600" i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sollen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)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sebagai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kondisi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ideal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seharusnya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bagi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peristiwa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keadaan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tertentu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en-AU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buNone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PENELITIAN ADALAH....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0162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5520" y="1196752"/>
            <a:ext cx="8064896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adalah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keraguan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timbul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terhadap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suatu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peristiwa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keadaan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tertentu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berupa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kesangsian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tentang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tingkat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kebenarannya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suatu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peristiwa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AU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AU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keadaan</a:t>
            </a:r>
            <a:r>
              <a:rPr lang="id-ID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id-ID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Untuk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membantu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muda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dalam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usaha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mennyeleksi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merumuskan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sub-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patut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dibahas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secara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ilmiah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beberapa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kriteria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perlu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mendapat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perhatian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34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1556792"/>
            <a:ext cx="8208912" cy="4608512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dipilih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berguna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untuk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diungkapkan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Masalah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dipilih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harus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relevan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kemampuan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atau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keahlian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fi-FI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>
              <a:buFontTx/>
              <a:buAutoNum type="arabicPeriod"/>
            </a:pPr>
            <a:r>
              <a:rPr lang="fi-FI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Masalah penelitian harus menarik perhatian untuk diungkapkan</a:t>
            </a:r>
            <a:r>
              <a:rPr lang="fi-FI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  <a:endParaRPr lang="id-ID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>
              <a:buFontTx/>
              <a:buAutoNum type="arabicPeriod" startAt="4"/>
            </a:pPr>
            <a:r>
              <a:rPr lang="fi-FI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Masalah penelitian sedapat mungkin menghasilkan sesuatu yang baru.</a:t>
            </a:r>
          </a:p>
          <a:p>
            <a:pPr marL="609600" indent="-609600">
              <a:buFontTx/>
              <a:buAutoNum type="arabicPeriod" startAt="4"/>
            </a:pPr>
            <a:r>
              <a:rPr lang="fi-FI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Masalah penelitian harus dipilih yang dapat dihimpun datanya secara lengkap dan obyektif.</a:t>
            </a:r>
          </a:p>
          <a:p>
            <a:pPr marL="609600" indent="-609600">
              <a:buFontTx/>
              <a:buAutoNum type="arabicPeriod" startAt="4"/>
            </a:pPr>
            <a:r>
              <a:rPr lang="fi-FI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Masalah penelitian tidak boleh terlalu luas, tetapi juga tidak boleh terlalu sempit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609600" indent="-609600">
              <a:buFontTx/>
              <a:buAutoNum type="arabicPeriod"/>
            </a:pPr>
            <a:endParaRPr lang="en-US" sz="3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21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8562" y="175276"/>
            <a:ext cx="8378160" cy="64940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endParaRPr lang="id-ID" sz="3200" i="1" dirty="0">
              <a:solidFill>
                <a:schemeClr val="bg1"/>
              </a:solidFill>
            </a:endParaRPr>
          </a:p>
          <a:p>
            <a:pPr algn="ctr"/>
            <a:r>
              <a:rPr lang="id-ID" sz="3200" i="1" dirty="0">
                <a:solidFill>
                  <a:schemeClr val="bg1"/>
                </a:solidFill>
              </a:rPr>
              <a:t>I’m very busy doing things i don’t need to do</a:t>
            </a:r>
          </a:p>
          <a:p>
            <a:pPr algn="ctr"/>
            <a:r>
              <a:rPr lang="id-ID" sz="3200" b="1" i="1" dirty="0">
                <a:solidFill>
                  <a:schemeClr val="bg1"/>
                </a:solidFill>
              </a:rPr>
              <a:t>In order to avoid</a:t>
            </a:r>
          </a:p>
          <a:p>
            <a:pPr algn="ctr"/>
            <a:r>
              <a:rPr lang="id-ID" sz="3200" i="1" dirty="0">
                <a:solidFill>
                  <a:schemeClr val="bg1"/>
                </a:solidFill>
              </a:rPr>
              <a:t>Doing anything </a:t>
            </a:r>
            <a:r>
              <a:rPr lang="id-ID" sz="3200" i="1" u="sng" dirty="0">
                <a:solidFill>
                  <a:schemeClr val="bg1"/>
                </a:solidFill>
              </a:rPr>
              <a:t>I’m actually supposed to be doing</a:t>
            </a:r>
            <a:endParaRPr lang="id-ID" sz="3200" i="1" u="sng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C2C8-BC44-4030-B9F4-80A78BC23AB1}" type="datetime1">
              <a:rPr lang="id-ID" smtClean="0"/>
              <a:t>30/03/2020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36" y="1844825"/>
            <a:ext cx="4897032" cy="327206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133600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START?</a:t>
            </a:r>
            <a:br>
              <a:rPr lang="id-ID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4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HATE WRITING</a:t>
            </a:r>
            <a:endParaRPr lang="id-ID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0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Reasons for not writing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36" y="1741506"/>
            <a:ext cx="7543800" cy="472919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don’t have any time for writing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can’t write in my room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don’t have an idea to write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My english is poor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am not ambitious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am too tired when I get home to do any writing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I recent giving up so much of my personal 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i="1" dirty="0" smtClean="0"/>
              <a:t>.......etc</a:t>
            </a: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36" y="2132856"/>
            <a:ext cx="291836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86F7A-9F86-41D1-8CF2-2AD8222D5829}" type="datetime1">
              <a:rPr lang="id-ID" smtClean="0"/>
              <a:t>30/03/2020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576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355-79D3-4F9F-B011-5E6A26366E75}" type="datetime1">
              <a:rPr lang="id-ID" smtClean="0"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6400" y="515719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sz="9600" b="1" dirty="0">
                <a:solidFill>
                  <a:schemeClr val="tx1"/>
                </a:solidFill>
              </a:rPr>
              <a:t>HOW to write</a:t>
            </a:r>
            <a:endParaRPr lang="id-ID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41379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Points to ponder prior writing to final project (SKRIPSI)</a:t>
            </a:r>
            <a:endParaRPr lang="id-ID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135560" y="3380278"/>
            <a:ext cx="2664296" cy="127285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Target readers?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36292" y="1628801"/>
            <a:ext cx="2784040" cy="1653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What is my work trying to say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1864" y="3362765"/>
            <a:ext cx="2103540" cy="142528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Points to ponder</a:t>
            </a:r>
            <a:endParaRPr lang="id-ID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140116" y="2996953"/>
            <a:ext cx="2664296" cy="175529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>
                <a:solidFill>
                  <a:schemeClr val="tx1"/>
                </a:solidFill>
              </a:rPr>
              <a:t>A new message?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7628" y="4850506"/>
            <a:ext cx="2664296" cy="143468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Is the message of </a:t>
            </a:r>
            <a:r>
              <a:rPr lang="id-ID" sz="2000" b="1" dirty="0">
                <a:solidFill>
                  <a:schemeClr val="tx1"/>
                </a:solidFill>
              </a:rPr>
              <a:t>value</a:t>
            </a:r>
            <a:r>
              <a:rPr lang="id-ID" sz="2000" dirty="0">
                <a:solidFill>
                  <a:schemeClr val="tx1"/>
                </a:solidFill>
              </a:rPr>
              <a:t> or potential value or </a:t>
            </a:r>
            <a:r>
              <a:rPr lang="id-ID" sz="2000" b="1" dirty="0">
                <a:solidFill>
                  <a:schemeClr val="tx1"/>
                </a:solidFill>
              </a:rPr>
              <a:t>trivial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32526" y="4850506"/>
            <a:ext cx="2664296" cy="17468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tx1"/>
                </a:solidFill>
              </a:rPr>
              <a:t>Why writing this work</a:t>
            </a:r>
            <a:endParaRPr lang="id-ID" sz="28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6" r="20113"/>
          <a:stretch/>
        </p:blipFill>
        <p:spPr>
          <a:xfrm>
            <a:off x="8676566" y="4850506"/>
            <a:ext cx="1991434" cy="200749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64A64-C5F0-48C8-A4C4-8F9F1A24111B}" type="datetime1">
              <a:rPr lang="id-ID" smtClean="0"/>
              <a:t>30/03/2020</a:t>
            </a:fld>
            <a:endParaRPr lang="id-ID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13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5049" y="179845"/>
            <a:ext cx="88569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ctr"/>
            <a:r>
              <a:rPr lang="id-I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 pitchFamily="2" charset="0"/>
                <a:cs typeface="Aldhabi" pitchFamily="2" charset="-78"/>
              </a:rPr>
              <a:t>...long road...?</a:t>
            </a:r>
            <a:endParaRPr lang="id-I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HRISTY" pitchFamily="2" charset="0"/>
              <a:cs typeface="Aldhabi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4" y="1287840"/>
            <a:ext cx="8229893" cy="5570160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C8BC-C949-4732-82AE-B188B79561BB}" type="datetime1">
              <a:rPr lang="id-ID" smtClean="0"/>
              <a:t>30/03/2020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96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KONTRAK MKA METOPEL</a:t>
            </a:r>
            <a:endParaRPr lang="id-ID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19936" y="1673289"/>
            <a:ext cx="4464496" cy="14626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000" dirty="0">
                <a:solidFill>
                  <a:schemeClr val="tx2">
                    <a:lumMod val="75000"/>
                  </a:schemeClr>
                </a:solidFill>
              </a:rPr>
              <a:t>Today </a:t>
            </a:r>
            <a:r>
              <a:rPr lang="id-ID" sz="4000" b="1" dirty="0">
                <a:solidFill>
                  <a:schemeClr val="tx2">
                    <a:lumMod val="75000"/>
                  </a:schemeClr>
                </a:solidFill>
              </a:rPr>
              <a:t>Not </a:t>
            </a:r>
            <a:r>
              <a:rPr lang="id-ID" sz="4000" dirty="0">
                <a:solidFill>
                  <a:schemeClr val="tx2">
                    <a:lumMod val="75000"/>
                  </a:schemeClr>
                </a:solidFill>
              </a:rPr>
              <a:t>Tomorrow</a:t>
            </a:r>
            <a:endParaRPr lang="id-ID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8253" y="3284984"/>
            <a:ext cx="4464496" cy="9361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000" b="1" dirty="0">
                <a:solidFill>
                  <a:schemeClr val="tx2">
                    <a:lumMod val="75000"/>
                  </a:schemeClr>
                </a:solidFill>
              </a:rPr>
              <a:t>Self-Discipline</a:t>
            </a:r>
            <a:endParaRPr lang="id-ID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29064" y="4349959"/>
            <a:ext cx="4464496" cy="20313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000" b="1" dirty="0">
                <a:solidFill>
                  <a:schemeClr val="tx2">
                    <a:lumMod val="75000"/>
                  </a:schemeClr>
                </a:solidFill>
              </a:rPr>
              <a:t>Passion</a:t>
            </a:r>
          </a:p>
          <a:p>
            <a:pPr marL="0" indent="0" algn="ctr">
              <a:buNone/>
            </a:pPr>
            <a:r>
              <a:rPr lang="id-ID" sz="4000" dirty="0">
                <a:solidFill>
                  <a:schemeClr val="tx2">
                    <a:lumMod val="75000"/>
                  </a:schemeClr>
                </a:solidFill>
              </a:rPr>
              <a:t>Feel the energy that comes from focusing on what excites you</a:t>
            </a:r>
            <a:endParaRPr lang="id-ID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32800"/>
          <a:stretch/>
        </p:blipFill>
        <p:spPr>
          <a:xfrm>
            <a:off x="1631504" y="1642065"/>
            <a:ext cx="3169920" cy="506807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727848" y="2181513"/>
            <a:ext cx="801216" cy="324543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3F6E-2C1B-496A-8A37-BFE0883167ED}" type="datetime1">
              <a:rPr lang="id-ID" smtClean="0"/>
              <a:t>30/03/2020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89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Citation Index Services</a:t>
            </a:r>
            <a:endParaRPr lang="id-ID" b="1" dirty="0"/>
          </a:p>
        </p:txBody>
      </p:sp>
      <p:sp>
        <p:nvSpPr>
          <p:cNvPr id="4" name="Rectangle 3"/>
          <p:cNvSpPr/>
          <p:nvPr/>
        </p:nvSpPr>
        <p:spPr>
          <a:xfrm>
            <a:off x="3969859" y="1556792"/>
            <a:ext cx="3888432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of Science (ISI) </a:t>
            </a:r>
            <a:endParaRPr lang="id-I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0993" y="2708920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Elsevier (SCOPUS)</a:t>
            </a:r>
            <a:endParaRPr lang="id-I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0993" y="4005064"/>
            <a:ext cx="3888432" cy="72008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DOAj</a:t>
            </a:r>
            <a:endParaRPr lang="id-I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0993" y="5301208"/>
            <a:ext cx="3888432" cy="720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Scholar</a:t>
            </a:r>
            <a:endParaRPr lang="id-I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03712" y="1556792"/>
            <a:ext cx="0" cy="4464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28248" y="1556792"/>
            <a:ext cx="0" cy="4464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9845" y="1454180"/>
            <a:ext cx="53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Low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2805858" y="583662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wide</a:t>
            </a: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8544273" y="5661248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Low/high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8544272" y="145418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high</a:t>
            </a:r>
            <a:endParaRPr lang="id-ID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064712" y="3346595"/>
            <a:ext cx="1998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endParaRPr lang="id-ID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8010772" y="3263544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id-ID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0B7D-5D69-4F92-B421-919047E6FD5D}" type="datetime1">
              <a:rPr lang="id-ID" smtClean="0"/>
              <a:t>30/03/2020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9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b="1" dirty="0">
                <a:solidFill>
                  <a:schemeClr val="accent6"/>
                </a:solidFill>
              </a:rPr>
              <a:t>Journal </a:t>
            </a:r>
            <a:r>
              <a:rPr lang="id-ID" sz="4800" b="1" dirty="0">
                <a:solidFill>
                  <a:schemeClr val="accent6"/>
                </a:solidFill>
              </a:rPr>
              <a:t>indexed </a:t>
            </a:r>
            <a:r>
              <a:rPr lang="id-ID" sz="4800" b="1" dirty="0">
                <a:solidFill>
                  <a:schemeClr val="accent6"/>
                </a:solidFill>
              </a:rPr>
              <a:t/>
            </a:r>
            <a:br>
              <a:rPr lang="id-ID" sz="4800" b="1" dirty="0">
                <a:solidFill>
                  <a:schemeClr val="accent6"/>
                </a:solidFill>
              </a:rPr>
            </a:br>
            <a:r>
              <a:rPr lang="id-ID" sz="4800" b="1" dirty="0">
                <a:solidFill>
                  <a:schemeClr val="accent6"/>
                </a:solidFill>
              </a:rPr>
              <a:t>by </a:t>
            </a:r>
            <a:r>
              <a:rPr lang="id-ID" sz="4800" b="1" dirty="0">
                <a:solidFill>
                  <a:schemeClr val="accent6"/>
                </a:solidFill>
              </a:rPr>
              <a:t>SCOPUS</a:t>
            </a:r>
            <a:endParaRPr lang="id-ID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22788" r="15164" b="20536"/>
          <a:stretch/>
        </p:blipFill>
        <p:spPr bwMode="auto">
          <a:xfrm>
            <a:off x="1838387" y="3421244"/>
            <a:ext cx="5058405" cy="34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70F9-133A-4019-9B28-FE95BB53509C}" type="datetime1">
              <a:rPr lang="id-ID" smtClean="0"/>
              <a:t>30/03/2020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5945952" y="988008"/>
            <a:ext cx="4722048" cy="5869992"/>
            <a:chOff x="32345" y="93678"/>
            <a:chExt cx="5011046" cy="633890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t="8065" r="14193" b="9678"/>
            <a:stretch/>
          </p:blipFill>
          <p:spPr bwMode="auto">
            <a:xfrm>
              <a:off x="32345" y="93678"/>
              <a:ext cx="5004941" cy="317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17" t="11492" r="13965" b="5950"/>
            <a:stretch/>
          </p:blipFill>
          <p:spPr bwMode="auto">
            <a:xfrm>
              <a:off x="938935" y="3279250"/>
              <a:ext cx="4104456" cy="3153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9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800" b="1" dirty="0">
                <a:solidFill>
                  <a:schemeClr val="accent6"/>
                </a:solidFill>
              </a:rPr>
              <a:t>Publications </a:t>
            </a:r>
            <a:r>
              <a:rPr lang="id-ID" sz="4800" b="1" dirty="0">
                <a:solidFill>
                  <a:schemeClr val="accent6"/>
                </a:solidFill>
              </a:rPr>
              <a:t>publish </a:t>
            </a:r>
            <a:r>
              <a:rPr lang="id-ID" sz="4800" b="1" dirty="0">
                <a:solidFill>
                  <a:schemeClr val="accent6"/>
                </a:solidFill>
              </a:rPr>
              <a:t>by </a:t>
            </a:r>
            <a:r>
              <a:rPr lang="id-ID" sz="4800" b="1" dirty="0">
                <a:solidFill>
                  <a:schemeClr val="accent6"/>
                </a:solidFill>
              </a:rPr>
              <a:t>SpringerLink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7851-0750-4D46-821E-255CBE88F438}" type="datetime1">
              <a:rPr lang="id-ID" smtClean="0"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417" r="16602" b="19583"/>
          <a:stretch/>
        </p:blipFill>
        <p:spPr bwMode="auto">
          <a:xfrm>
            <a:off x="1524000" y="2612544"/>
            <a:ext cx="5498152" cy="406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r="16017" b="10208"/>
          <a:stretch/>
        </p:blipFill>
        <p:spPr bwMode="auto">
          <a:xfrm>
            <a:off x="3359696" y="-1323529"/>
            <a:ext cx="7650600" cy="596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0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d-ID" sz="4000" b="1" dirty="0">
                <a:solidFill>
                  <a:schemeClr val="accent6"/>
                </a:solidFill>
              </a:rPr>
              <a:t>Publications indexed by SCOPUS</a:t>
            </a:r>
            <a:r>
              <a:rPr lang="id-ID" sz="4800" dirty="0">
                <a:solidFill>
                  <a:schemeClr val="tx1"/>
                </a:solidFill>
              </a:rPr>
              <a:t/>
            </a:r>
            <a:br>
              <a:rPr lang="id-ID" sz="4800" dirty="0">
                <a:solidFill>
                  <a:schemeClr val="tx1"/>
                </a:solidFill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96752"/>
            <a:ext cx="7620000" cy="5472608"/>
          </a:xfrm>
        </p:spPr>
        <p:txBody>
          <a:bodyPr>
            <a:normAutofit fontScale="47500" lnSpcReduction="20000"/>
          </a:bodyPr>
          <a:lstStyle/>
          <a:p>
            <a:pPr marL="937260" lvl="3" indent="0">
              <a:buNone/>
            </a:pPr>
            <a:r>
              <a:rPr lang="id-ID" sz="2400" dirty="0"/>
              <a:t>Jayadianti, H., Nugroho, L.E., Santosa, P.,Widayat,W., Pinto, C.S., 2014,</a:t>
            </a:r>
            <a:r>
              <a:rPr lang="id-ID" sz="2400" i="1" dirty="0"/>
              <a:t> </a:t>
            </a:r>
            <a:r>
              <a:rPr lang="en-US" sz="2400" i="1" dirty="0"/>
              <a:t>Solving Problem of Ambiguity Terms Using Ontology</a:t>
            </a:r>
            <a:r>
              <a:rPr lang="id-ID" sz="2400" dirty="0"/>
              <a:t>, </a:t>
            </a:r>
            <a:r>
              <a:rPr lang="en-US" sz="2400" dirty="0"/>
              <a:t>Information An international interdisciplinary journal</a:t>
            </a:r>
            <a:r>
              <a:rPr lang="id-ID" sz="2400" dirty="0"/>
              <a:t>, </a:t>
            </a:r>
            <a:r>
              <a:rPr lang="en-US" sz="2400" dirty="0"/>
              <a:t>Volume 17 number 8, </a:t>
            </a:r>
            <a:r>
              <a:rPr lang="id-ID" sz="2400" dirty="0"/>
              <a:t>A</a:t>
            </a:r>
            <a:r>
              <a:rPr lang="en-US" sz="2400" dirty="0" err="1"/>
              <a:t>ugust</a:t>
            </a:r>
            <a:r>
              <a:rPr lang="en-US" sz="2400" dirty="0"/>
              <a:t> 2014 (Printed in </a:t>
            </a:r>
            <a:r>
              <a:rPr lang="en-US" sz="2400" b="1" dirty="0"/>
              <a:t>japan</a:t>
            </a:r>
            <a:r>
              <a:rPr lang="en-US" sz="2400" dirty="0"/>
              <a:t>)</a:t>
            </a:r>
            <a:r>
              <a:rPr lang="id-ID" sz="2400" dirty="0"/>
              <a:t>, </a:t>
            </a:r>
            <a:r>
              <a:rPr lang="en-US" sz="2400" dirty="0"/>
              <a:t>ISSN 1343 4500 (print)</a:t>
            </a:r>
            <a:r>
              <a:rPr lang="id-ID" sz="2400" dirty="0"/>
              <a:t>, </a:t>
            </a:r>
            <a:r>
              <a:rPr lang="en-US" sz="2400" dirty="0"/>
              <a:t>ISSN 1344 8994 (electronic)</a:t>
            </a:r>
            <a:r>
              <a:rPr lang="id-ID" sz="2400" dirty="0"/>
              <a:t>, </a:t>
            </a:r>
            <a:r>
              <a:rPr lang="en-US" sz="2400" b="1" dirty="0"/>
              <a:t>Indexed by </a:t>
            </a:r>
            <a:r>
              <a:rPr lang="en-US" sz="2400" b="1" dirty="0" err="1"/>
              <a:t>scopus</a:t>
            </a:r>
            <a:r>
              <a:rPr lang="en-US" sz="2400" b="1" dirty="0"/>
              <a:t>, </a:t>
            </a:r>
            <a:r>
              <a:rPr lang="en-US" sz="2400" b="1" dirty="0" err="1"/>
              <a:t>Jdream</a:t>
            </a:r>
            <a:r>
              <a:rPr lang="en-US" sz="2400" b="1" dirty="0"/>
              <a:t>, Mathematical </a:t>
            </a:r>
            <a:r>
              <a:rPr lang="en-US" sz="2400" b="1" dirty="0" err="1"/>
              <a:t>rewiews</a:t>
            </a:r>
            <a:r>
              <a:rPr lang="en-US" sz="2400" b="1" dirty="0"/>
              <a:t>, </a:t>
            </a:r>
            <a:r>
              <a:rPr lang="en-US" sz="2400" b="1" dirty="0" err="1"/>
              <a:t>Zentrablatt</a:t>
            </a:r>
            <a:r>
              <a:rPr lang="en-US" sz="2400" b="1" dirty="0"/>
              <a:t> MATH, </a:t>
            </a:r>
            <a:r>
              <a:rPr lang="en-US" sz="2400" b="1" dirty="0" err="1"/>
              <a:t>Proquest</a:t>
            </a:r>
            <a:r>
              <a:rPr lang="en-US" sz="2400" b="1" dirty="0"/>
              <a:t>, </a:t>
            </a:r>
            <a:r>
              <a:rPr lang="en-US" sz="2400" b="1" dirty="0" err="1"/>
              <a:t>Swets</a:t>
            </a:r>
            <a:r>
              <a:rPr lang="en-US" sz="2400" b="1" dirty="0"/>
              <a:t>, EBSCO</a:t>
            </a:r>
            <a:r>
              <a:rPr lang="id-ID" sz="2400" b="1" dirty="0"/>
              <a:t>, </a:t>
            </a:r>
            <a:r>
              <a:rPr lang="en-US" sz="2400" b="1" dirty="0"/>
              <a:t>Published by international information institute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www.information-iii.org</a:t>
            </a:r>
            <a:endParaRPr lang="id-ID" sz="2400" dirty="0"/>
          </a:p>
          <a:p>
            <a:pPr marL="937260" lvl="3" indent="0">
              <a:buNone/>
            </a:pPr>
            <a:r>
              <a:rPr lang="id-ID" sz="2400" dirty="0"/>
              <a:t> </a:t>
            </a:r>
          </a:p>
          <a:p>
            <a:pPr marL="937260" lvl="3" indent="0">
              <a:buNone/>
            </a:pPr>
            <a:r>
              <a:rPr lang="id-ID" sz="2400" dirty="0"/>
              <a:t>Jayadianti, H., Nugroho, L.E., Santosa, P., Widayat,W., Pinto, C.S., 2013, </a:t>
            </a:r>
            <a:r>
              <a:rPr lang="en-US" sz="2400" dirty="0"/>
              <a:t>Leveraging Knowledge from Different </a:t>
            </a:r>
            <a:r>
              <a:rPr lang="en-US" sz="2400" dirty="0" err="1"/>
              <a:t>CommunitiesUsing</a:t>
            </a:r>
            <a:r>
              <a:rPr lang="en-US" sz="2400" dirty="0"/>
              <a:t> Ontologies</a:t>
            </a:r>
            <a:r>
              <a:rPr lang="id-ID" sz="2400" dirty="0"/>
              <a:t>, </a:t>
            </a:r>
            <a:r>
              <a:rPr lang="en-US" sz="2400" dirty="0"/>
              <a:t>The 2013 World Conference on Information Systems and Technologies (WORLDCIST13)</a:t>
            </a:r>
            <a:r>
              <a:rPr lang="id-ID" sz="2400" dirty="0"/>
              <a:t> </a:t>
            </a:r>
            <a:r>
              <a:rPr lang="id-ID" sz="2400" b="1" dirty="0"/>
              <a:t>Algarve Portugal</a:t>
            </a:r>
            <a:r>
              <a:rPr lang="id-ID" sz="2400" dirty="0"/>
              <a:t> 27-29 March 2013,  Published on </a:t>
            </a:r>
            <a:r>
              <a:rPr lang="en-US" sz="2400" dirty="0"/>
              <a:t>SPRINGER </a:t>
            </a:r>
            <a:r>
              <a:rPr lang="id-ID" sz="2400" dirty="0"/>
              <a:t>book </a:t>
            </a:r>
            <a:r>
              <a:rPr lang="en-US" sz="2400" dirty="0"/>
              <a:t>-</a:t>
            </a:r>
            <a:r>
              <a:rPr lang="id-ID" sz="2400" dirty="0"/>
              <a:t>, </a:t>
            </a:r>
            <a:r>
              <a:rPr lang="en-US" sz="2400" dirty="0"/>
              <a:t>ISBN: 978-3-642-36980-3 (Print) 978-3-642-36981-0 (Online)</a:t>
            </a:r>
            <a:r>
              <a:rPr lang="id-ID" sz="2400" dirty="0"/>
              <a:t>, </a:t>
            </a:r>
            <a:r>
              <a:rPr lang="en-US" sz="2400" b="1" dirty="0"/>
              <a:t>Indexed by </a:t>
            </a:r>
            <a:r>
              <a:rPr lang="en-US" sz="2400" b="1" dirty="0" err="1"/>
              <a:t>scopus</a:t>
            </a:r>
            <a:r>
              <a:rPr lang="en-US" sz="2400" b="1" dirty="0"/>
              <a:t>, </a:t>
            </a:r>
            <a:r>
              <a:rPr lang="en-US" sz="2400" b="1" dirty="0" err="1"/>
              <a:t>Jdream</a:t>
            </a:r>
            <a:r>
              <a:rPr lang="en-US" sz="2400" b="1" dirty="0"/>
              <a:t>, Mathematical </a:t>
            </a:r>
            <a:r>
              <a:rPr lang="en-US" sz="2400" b="1" dirty="0" err="1"/>
              <a:t>rewiews</a:t>
            </a:r>
            <a:r>
              <a:rPr lang="en-US" sz="2400" b="1" dirty="0"/>
              <a:t>, </a:t>
            </a:r>
            <a:r>
              <a:rPr lang="en-US" sz="2400" b="1" dirty="0" err="1"/>
              <a:t>Zentrablatt</a:t>
            </a:r>
            <a:r>
              <a:rPr lang="en-US" sz="2400" b="1" dirty="0"/>
              <a:t> MATH, </a:t>
            </a:r>
            <a:r>
              <a:rPr lang="en-US" sz="2400" b="1" dirty="0" err="1"/>
              <a:t>Proquest</a:t>
            </a:r>
            <a:r>
              <a:rPr lang="en-US" sz="2400" b="1" dirty="0"/>
              <a:t>, </a:t>
            </a:r>
            <a:r>
              <a:rPr lang="en-US" sz="2400" b="1" dirty="0" err="1"/>
              <a:t>Swets</a:t>
            </a:r>
            <a:r>
              <a:rPr lang="en-US" sz="2400" b="1" dirty="0"/>
              <a:t>, EBSCO</a:t>
            </a:r>
            <a:r>
              <a:rPr lang="id-ID" sz="2400" b="1" dirty="0"/>
              <a:t>, </a:t>
            </a:r>
            <a:r>
              <a:rPr lang="en-US" sz="2400" u="sng" dirty="0">
                <a:hlinkClick r:id="rId4"/>
              </a:rPr>
              <a:t>http://www.aisti.eu/worldcist13/</a:t>
            </a:r>
            <a:r>
              <a:rPr lang="id-ID" sz="2400" u="sng" dirty="0"/>
              <a:t> ,</a:t>
            </a:r>
            <a:r>
              <a:rPr lang="en-US" sz="2400" u="sng" dirty="0">
                <a:hlinkClick r:id="rId5"/>
              </a:rPr>
              <a:t>http://link.springer.com/book/10.1007/978-3-642-36981-0/page/1</a:t>
            </a:r>
            <a:r>
              <a:rPr lang="id-ID" sz="2400" dirty="0"/>
              <a:t>, </a:t>
            </a:r>
            <a:r>
              <a:rPr lang="en-US" sz="2400" u="sng" dirty="0">
                <a:hlinkClick r:id="rId6"/>
              </a:rPr>
              <a:t>http://link.springer.com/book/10.1007/978-3-642-369810/page/1#page-1</a:t>
            </a:r>
            <a:endParaRPr lang="id-ID" sz="2400" dirty="0"/>
          </a:p>
          <a:p>
            <a:pPr marL="937260" lvl="3" indent="0">
              <a:buNone/>
            </a:pPr>
            <a:r>
              <a:rPr lang="en-US" sz="2400" dirty="0"/>
              <a:t> </a:t>
            </a:r>
            <a:endParaRPr lang="id-ID" sz="2400" dirty="0"/>
          </a:p>
          <a:p>
            <a:pPr marL="937260" lvl="3" indent="0">
              <a:buNone/>
            </a:pPr>
            <a:r>
              <a:rPr lang="id-ID" sz="2400" dirty="0"/>
              <a:t>Jayadianti, H., Nugroho, L.E., Santosa, P., Widayat,W., Pinto, C.S., 2013, </a:t>
            </a:r>
            <a:r>
              <a:rPr lang="en-US" sz="2400" dirty="0"/>
              <a:t>Semantic Interrelation in Distributed </a:t>
            </a:r>
            <a:r>
              <a:rPr lang="en-US" sz="2400" dirty="0" err="1"/>
              <a:t>SystemThrough</a:t>
            </a:r>
            <a:r>
              <a:rPr lang="en-US" sz="2400" dirty="0"/>
              <a:t> Green Computing Ontology</a:t>
            </a:r>
            <a:r>
              <a:rPr lang="id-ID" sz="2400" dirty="0"/>
              <a:t>, </a:t>
            </a:r>
            <a:r>
              <a:rPr lang="en-US" sz="2400" dirty="0"/>
              <a:t>The International Conference on Information Technology and Electrical Engineering (ICITEE)</a:t>
            </a:r>
            <a:r>
              <a:rPr lang="id-ID" sz="2400" dirty="0"/>
              <a:t>, </a:t>
            </a:r>
            <a:r>
              <a:rPr lang="en-US" sz="2400" b="1" dirty="0"/>
              <a:t>The IEEE </a:t>
            </a:r>
            <a:r>
              <a:rPr lang="en-US" sz="2400" b="1" dirty="0" err="1"/>
              <a:t>Xplore</a:t>
            </a:r>
            <a:r>
              <a:rPr lang="en-US" sz="2400" b="1" dirty="0"/>
              <a:t> digital library</a:t>
            </a:r>
            <a:r>
              <a:rPr lang="id-ID" sz="2400" dirty="0"/>
              <a:t>, </a:t>
            </a:r>
            <a:r>
              <a:rPr lang="en-US" sz="2400" dirty="0"/>
              <a:t>IEEE Catalogue Number</a:t>
            </a:r>
            <a:r>
              <a:rPr lang="id-ID" sz="2400" dirty="0"/>
              <a:t> : </a:t>
            </a:r>
            <a:r>
              <a:rPr lang="en-US" sz="2400" dirty="0"/>
              <a:t>CFP13TEF-ART; ISBN: 978-14799-0425-9</a:t>
            </a:r>
            <a:r>
              <a:rPr lang="id-ID" sz="2400" dirty="0"/>
              <a:t>, </a:t>
            </a:r>
            <a:r>
              <a:rPr lang="en-US" sz="2400" u="sng" dirty="0">
                <a:hlinkClick r:id="rId7"/>
              </a:rPr>
              <a:t>http://icitee2013.te.ugm.ac.id/</a:t>
            </a:r>
            <a:r>
              <a:rPr lang="en-US" sz="2400" dirty="0"/>
              <a:t> </a:t>
            </a:r>
            <a:endParaRPr lang="id-ID" sz="2400" dirty="0"/>
          </a:p>
          <a:p>
            <a:pPr marL="937260" lvl="3" indent="0">
              <a:buNone/>
            </a:pPr>
            <a:endParaRPr lang="id-ID" sz="2400" dirty="0"/>
          </a:p>
          <a:p>
            <a:pPr marL="937260" lvl="3" indent="0">
              <a:buNone/>
            </a:pPr>
            <a:r>
              <a:rPr lang="id-ID" sz="2400" dirty="0"/>
              <a:t>Jayadianti, H., Nugroho, L.E., Santosa, P., Widayat,W., Pinto, C.S., 2012,</a:t>
            </a:r>
            <a:r>
              <a:rPr lang="en-US" sz="2400" i="1" dirty="0"/>
              <a:t> </a:t>
            </a:r>
            <a:r>
              <a:rPr lang="en-US" sz="2400" i="1" dirty="0" err="1"/>
              <a:t>Integratin</a:t>
            </a:r>
            <a:r>
              <a:rPr lang="id-ID" sz="2400" i="1" dirty="0"/>
              <a:t>g </a:t>
            </a:r>
            <a:r>
              <a:rPr lang="en-US" sz="2400" i="1" dirty="0"/>
              <a:t>Large knowledge repositories in Multi agent ontologies</a:t>
            </a:r>
            <a:r>
              <a:rPr lang="id-ID" sz="2400" i="1" dirty="0"/>
              <a:t>, </a:t>
            </a:r>
            <a:r>
              <a:rPr lang="en-US" sz="2400" dirty="0"/>
              <a:t>2nd International Workshop on Exploiting Large Knowledge Repositories (E-LKR)</a:t>
            </a:r>
            <a:r>
              <a:rPr lang="id-ID" sz="2400" dirty="0"/>
              <a:t>, </a:t>
            </a:r>
            <a:r>
              <a:rPr lang="en-US" sz="2400" dirty="0" err="1"/>
              <a:t>Jaume</a:t>
            </a:r>
            <a:r>
              <a:rPr lang="en-US" sz="2400" dirty="0"/>
              <a:t> I University of Castellon de la Plana, </a:t>
            </a:r>
            <a:r>
              <a:rPr lang="en-US" sz="2400" dirty="0" err="1"/>
              <a:t>Comunidad</a:t>
            </a:r>
            <a:r>
              <a:rPr lang="en-US" sz="2400" dirty="0"/>
              <a:t> </a:t>
            </a:r>
            <a:r>
              <a:rPr lang="en-US" sz="2400" dirty="0" err="1"/>
              <a:t>Valenciana</a:t>
            </a:r>
            <a:r>
              <a:rPr lang="en-US" sz="2400" dirty="0"/>
              <a:t>, Spain </a:t>
            </a:r>
            <a:r>
              <a:rPr lang="id-ID" sz="2400" dirty="0"/>
              <a:t>and supported by </a:t>
            </a:r>
            <a:r>
              <a:rPr lang="en-US" sz="2400" b="1" dirty="0"/>
              <a:t>OXFORD University UK</a:t>
            </a:r>
            <a:r>
              <a:rPr lang="id-ID" sz="2400" b="1" dirty="0"/>
              <a:t>, </a:t>
            </a:r>
            <a:r>
              <a:rPr lang="en-US" sz="2400" b="1" dirty="0"/>
              <a:t>Indexed by </a:t>
            </a:r>
            <a:r>
              <a:rPr lang="en-US" sz="2400" b="1" dirty="0" err="1"/>
              <a:t>scopus</a:t>
            </a:r>
            <a:r>
              <a:rPr lang="en-US" sz="2400" b="1" dirty="0"/>
              <a:t>, </a:t>
            </a:r>
            <a:r>
              <a:rPr lang="en-US" sz="2400" b="1" dirty="0" err="1"/>
              <a:t>Jdream</a:t>
            </a:r>
            <a:r>
              <a:rPr lang="en-US" sz="2400" b="1" dirty="0"/>
              <a:t>, Mathematical </a:t>
            </a:r>
            <a:r>
              <a:rPr lang="en-US" sz="2400" b="1" dirty="0" err="1"/>
              <a:t>rewiews</a:t>
            </a:r>
            <a:r>
              <a:rPr lang="en-US" sz="2400" b="1" dirty="0"/>
              <a:t>, </a:t>
            </a:r>
            <a:r>
              <a:rPr lang="en-US" sz="2400" b="1" dirty="0" err="1"/>
              <a:t>Zentrablatt</a:t>
            </a:r>
            <a:r>
              <a:rPr lang="en-US" sz="2400" b="1" dirty="0"/>
              <a:t> MATH, </a:t>
            </a:r>
            <a:r>
              <a:rPr lang="en-US" sz="2400" b="1" dirty="0" err="1"/>
              <a:t>Proquest</a:t>
            </a:r>
            <a:r>
              <a:rPr lang="en-US" sz="2400" b="1" dirty="0"/>
              <a:t>, </a:t>
            </a:r>
            <a:r>
              <a:rPr lang="en-US" sz="2400" b="1" dirty="0" err="1"/>
              <a:t>Swets</a:t>
            </a:r>
            <a:r>
              <a:rPr lang="en-US" sz="2400" b="1" dirty="0"/>
              <a:t>, EBSCO</a:t>
            </a:r>
            <a:r>
              <a:rPr lang="id-ID" sz="2400" dirty="0"/>
              <a:t>, </a:t>
            </a:r>
            <a:r>
              <a:rPr lang="en-US" sz="2400" u="sng" dirty="0">
                <a:hlinkClick r:id="rId8"/>
              </a:rPr>
              <a:t>http://www.cs.ox.ac.uk/isg/conferences/ELKR2012/</a:t>
            </a:r>
            <a:r>
              <a:rPr lang="id-ID" sz="2400" dirty="0"/>
              <a:t>, </a:t>
            </a:r>
            <a:r>
              <a:rPr lang="en-US" sz="2400" u="sng" dirty="0">
                <a:hlinkClick r:id="rId9"/>
              </a:rPr>
              <a:t>http://ceur-ws.org/Vol-882/</a:t>
            </a:r>
            <a:endParaRPr lang="id-ID" sz="2400" dirty="0"/>
          </a:p>
          <a:p>
            <a:pPr marL="937260" lvl="3" indent="0">
              <a:buNone/>
            </a:pPr>
            <a:r>
              <a:rPr lang="en-US" sz="2400" dirty="0"/>
              <a:t> </a:t>
            </a:r>
            <a:endParaRPr lang="id-ID" sz="2400" dirty="0"/>
          </a:p>
          <a:p>
            <a:pPr marL="937260" lvl="3" indent="0">
              <a:buNone/>
            </a:pPr>
            <a:r>
              <a:rPr lang="id-ID" sz="2400" dirty="0"/>
              <a:t>Jayadianti, H., Nugroho, L.E., Santosa, P., Widayat,W., Pinto, C.S., 2012, </a:t>
            </a:r>
            <a:r>
              <a:rPr lang="en-US" sz="2400" i="1" dirty="0"/>
              <a:t>Ontology </a:t>
            </a:r>
            <a:r>
              <a:rPr lang="id-ID" sz="2400" i="1" dirty="0"/>
              <a:t>e</a:t>
            </a:r>
            <a:r>
              <a:rPr lang="en-US" sz="2400" i="1" dirty="0" err="1"/>
              <a:t>ncourage</a:t>
            </a:r>
            <a:r>
              <a:rPr lang="en-US" sz="2400" i="1" dirty="0"/>
              <a:t> problem solving of data heterogeneity, semantic</a:t>
            </a:r>
            <a:r>
              <a:rPr lang="id-ID" sz="2400" i="1" dirty="0"/>
              <a:t> h</a:t>
            </a:r>
            <a:r>
              <a:rPr lang="en-US" sz="2400" i="1" dirty="0" err="1"/>
              <a:t>eterogeneity</a:t>
            </a:r>
            <a:r>
              <a:rPr lang="en-US" sz="2400" i="1" dirty="0"/>
              <a:t> and data inequality using ontology</a:t>
            </a:r>
            <a:r>
              <a:rPr lang="id-ID" sz="2400" i="1" dirty="0"/>
              <a:t>, </a:t>
            </a:r>
            <a:r>
              <a:rPr lang="en-US" sz="2400" dirty="0"/>
              <a:t>The 7th Mediterranean conference of Information system (MCIS)</a:t>
            </a:r>
            <a:r>
              <a:rPr lang="id-ID" sz="2400" dirty="0"/>
              <a:t>,</a:t>
            </a:r>
            <a:r>
              <a:rPr lang="en-US" sz="2400" dirty="0"/>
              <a:t> </a:t>
            </a:r>
            <a:r>
              <a:rPr lang="en-US" sz="2400" b="1" dirty="0" err="1"/>
              <a:t>Universidade</a:t>
            </a:r>
            <a:r>
              <a:rPr lang="en-US" sz="2400" b="1" dirty="0"/>
              <a:t> do Minho </a:t>
            </a:r>
            <a:r>
              <a:rPr lang="id-ID" sz="2400" b="1" dirty="0"/>
              <a:t>Campus de Azurem Guimaraes Portugal, </a:t>
            </a:r>
            <a:r>
              <a:rPr lang="en-US" sz="2400" b="1" dirty="0"/>
              <a:t>Indexed by </a:t>
            </a:r>
            <a:r>
              <a:rPr lang="en-US" sz="2400" b="1" dirty="0" err="1"/>
              <a:t>scopus</a:t>
            </a:r>
            <a:r>
              <a:rPr lang="en-US" sz="2400" b="1" dirty="0"/>
              <a:t>, </a:t>
            </a:r>
            <a:r>
              <a:rPr lang="en-US" sz="2400" b="1" dirty="0" err="1"/>
              <a:t>Jdream</a:t>
            </a:r>
            <a:r>
              <a:rPr lang="en-US" sz="2400" b="1" dirty="0"/>
              <a:t>, Mathematical </a:t>
            </a:r>
            <a:r>
              <a:rPr lang="en-US" sz="2400" b="1" dirty="0" err="1"/>
              <a:t>rewiews</a:t>
            </a:r>
            <a:r>
              <a:rPr lang="en-US" sz="2400" b="1" dirty="0"/>
              <a:t>, </a:t>
            </a:r>
            <a:r>
              <a:rPr lang="en-US" sz="2400" b="1" dirty="0" err="1"/>
              <a:t>Zentrablatt</a:t>
            </a:r>
            <a:r>
              <a:rPr lang="en-US" sz="2400" b="1" dirty="0"/>
              <a:t> MATH, </a:t>
            </a:r>
            <a:r>
              <a:rPr lang="en-US" sz="2400" b="1" dirty="0" err="1"/>
              <a:t>Proquest</a:t>
            </a:r>
            <a:r>
              <a:rPr lang="en-US" sz="2400" b="1" dirty="0"/>
              <a:t>, </a:t>
            </a:r>
            <a:r>
              <a:rPr lang="en-US" sz="2400" b="1" dirty="0" err="1"/>
              <a:t>Swets</a:t>
            </a:r>
            <a:r>
              <a:rPr lang="en-US" sz="2400" b="1" dirty="0"/>
              <a:t>, EBSCO</a:t>
            </a:r>
            <a:r>
              <a:rPr lang="id-ID" sz="2400" dirty="0"/>
              <a:t>,</a:t>
            </a:r>
            <a:r>
              <a:rPr lang="en-US" sz="2400" u="sng" dirty="0">
                <a:hlinkClick r:id="rId10"/>
              </a:rPr>
              <a:t>http://</a:t>
            </a:r>
            <a:r>
              <a:rPr lang="en-US" sz="2400" u="sng" dirty="0">
                <a:hlinkClick r:id="rId10"/>
              </a:rPr>
              <a:t>repositorium.sdum.uminho.pt/bitstream/1822/23089/1/mcis2012_submission_82.pdf</a:t>
            </a:r>
            <a:endParaRPr lang="id-ID" sz="2400" u="sng" dirty="0"/>
          </a:p>
          <a:p>
            <a:pPr marL="937260" lvl="3" indent="0">
              <a:buNone/>
            </a:pPr>
            <a:endParaRPr lang="id-ID" sz="2400" b="1" u="sng" dirty="0"/>
          </a:p>
          <a:p>
            <a:pPr marL="937260" lvl="3" indent="0">
              <a:buNone/>
            </a:pPr>
            <a:r>
              <a:rPr lang="id-ID" sz="2400" b="1" dirty="0"/>
              <a:t>The </a:t>
            </a:r>
            <a:r>
              <a:rPr lang="id-ID" sz="2400" b="1" dirty="0"/>
              <a:t>Seventh International Conference on Information </a:t>
            </a:r>
            <a:r>
              <a:rPr lang="id-ID" sz="2400" i="1" dirty="0"/>
              <a:t>November 25 - 28, 2015, </a:t>
            </a:r>
            <a:r>
              <a:rPr lang="id-ID" sz="2400" i="1" dirty="0">
                <a:hlinkClick r:id="rId11"/>
              </a:rPr>
              <a:t>GIS NTU Convention Center,</a:t>
            </a:r>
            <a:r>
              <a:rPr lang="id-ID" sz="2400" i="1" dirty="0"/>
              <a:t> </a:t>
            </a:r>
            <a:r>
              <a:rPr lang="id-ID" sz="2400" b="1" i="1" dirty="0"/>
              <a:t>National Taiwan University, Taipei, Taiwan</a:t>
            </a:r>
            <a:r>
              <a:rPr lang="id-ID" sz="2400" dirty="0"/>
              <a:t>- support by International Information Institute </a:t>
            </a:r>
            <a:r>
              <a:rPr lang="id-ID" sz="2400" dirty="0">
                <a:hlinkClick r:id="rId12"/>
              </a:rPr>
              <a:t>http://www.information-iii.org/committee.html</a:t>
            </a:r>
            <a:r>
              <a:rPr lang="id-ID" sz="2400" dirty="0"/>
              <a:t> </a:t>
            </a:r>
            <a:r>
              <a:rPr lang="en-US" sz="2400" b="1" dirty="0"/>
              <a:t>Indexed by </a:t>
            </a:r>
            <a:r>
              <a:rPr lang="en-US" sz="2400" b="1" dirty="0" err="1"/>
              <a:t>scopus</a:t>
            </a:r>
            <a:r>
              <a:rPr lang="en-US" sz="2400" b="1" dirty="0"/>
              <a:t>, </a:t>
            </a:r>
            <a:r>
              <a:rPr lang="en-US" sz="2400" b="1" dirty="0" err="1"/>
              <a:t>Jdream</a:t>
            </a:r>
            <a:r>
              <a:rPr lang="en-US" sz="2400" b="1" dirty="0"/>
              <a:t>, Mathematical </a:t>
            </a:r>
            <a:r>
              <a:rPr lang="en-US" sz="2400" b="1" dirty="0" err="1"/>
              <a:t>rewiews</a:t>
            </a:r>
            <a:r>
              <a:rPr lang="en-US" sz="2400" b="1" dirty="0"/>
              <a:t>, </a:t>
            </a:r>
            <a:r>
              <a:rPr lang="en-US" sz="2400" b="1" dirty="0" err="1"/>
              <a:t>Zentrablatt</a:t>
            </a:r>
            <a:r>
              <a:rPr lang="en-US" sz="2400" b="1" dirty="0"/>
              <a:t> MATH, </a:t>
            </a:r>
            <a:r>
              <a:rPr lang="en-US" sz="2400" b="1" dirty="0" err="1"/>
              <a:t>Proquest</a:t>
            </a:r>
            <a:r>
              <a:rPr lang="en-US" sz="2400" b="1" dirty="0"/>
              <a:t>, </a:t>
            </a:r>
            <a:r>
              <a:rPr lang="en-US" sz="2400" b="1" dirty="0" err="1"/>
              <a:t>Swets</a:t>
            </a:r>
            <a:r>
              <a:rPr lang="en-US" sz="2400" b="1" dirty="0"/>
              <a:t>, EBSCO</a:t>
            </a:r>
            <a:r>
              <a:rPr lang="id-ID" sz="2400" b="1" dirty="0"/>
              <a:t>, </a:t>
            </a:r>
            <a:r>
              <a:rPr lang="en-US" sz="2400" b="1" dirty="0"/>
              <a:t>Published by international information institute</a:t>
            </a:r>
            <a:r>
              <a:rPr lang="id-ID" sz="2400" b="1" dirty="0"/>
              <a:t> </a:t>
            </a:r>
            <a:r>
              <a:rPr lang="id-ID" sz="2400" b="1" dirty="0"/>
              <a:t>.</a:t>
            </a:r>
          </a:p>
          <a:p>
            <a:pPr marL="937260" lvl="3" indent="0">
              <a:buNone/>
            </a:pPr>
            <a:endParaRPr lang="id-ID" sz="2400" b="1" dirty="0"/>
          </a:p>
          <a:p>
            <a:pPr marL="937260" lvl="3" indent="0">
              <a:buNone/>
            </a:pPr>
            <a:r>
              <a:rPr lang="id-ID" sz="2400" b="1" dirty="0"/>
              <a:t>And </a:t>
            </a:r>
            <a:r>
              <a:rPr lang="id-ID" sz="2400" b="1" dirty="0"/>
              <a:t>many more...</a:t>
            </a:r>
          </a:p>
          <a:p>
            <a:pPr marL="0" indent="0">
              <a:buNone/>
            </a:pPr>
            <a:endParaRPr lang="id-ID" sz="3200" u="sng" dirty="0"/>
          </a:p>
          <a:p>
            <a:pPr marL="0" indent="0">
              <a:buNone/>
            </a:pPr>
            <a:endParaRPr lang="id-ID" sz="3200" u="sng" dirty="0"/>
          </a:p>
          <a:p>
            <a:pPr marL="0" indent="0">
              <a:buNone/>
            </a:pPr>
            <a:endParaRPr lang="id-ID" sz="3200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355-79D3-4F9F-B011-5E6A26366E75}" type="datetime1">
              <a:rPr lang="id-ID" smtClean="0"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3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b="1" dirty="0">
                <a:solidFill>
                  <a:schemeClr val="accent6"/>
                </a:solidFill>
              </a:rPr>
              <a:t>Reviewer for the paper indexed by Scopus</a:t>
            </a:r>
            <a:endParaRPr lang="id-ID" sz="40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2014 World Conference on Information Systems and Technologies (WorldCIST'14), </a:t>
            </a:r>
            <a:r>
              <a:rPr lang="en-US" b="1" dirty="0"/>
              <a:t>Madeira Island, Portugal </a:t>
            </a:r>
            <a:r>
              <a:rPr lang="id-ID" dirty="0">
                <a:hlinkClick r:id="rId3"/>
              </a:rPr>
              <a:t>http://www.aisti.eu/worldcist14/index.php/committees</a:t>
            </a:r>
            <a:r>
              <a:rPr lang="id-ID" dirty="0"/>
              <a:t> </a:t>
            </a:r>
            <a:r>
              <a:rPr lang="en-US" dirty="0"/>
              <a:t>Indexed by </a:t>
            </a:r>
            <a:r>
              <a:rPr lang="en-US" dirty="0" err="1"/>
              <a:t>scopus</a:t>
            </a:r>
            <a:r>
              <a:rPr lang="en-US" dirty="0"/>
              <a:t>, </a:t>
            </a:r>
            <a:r>
              <a:rPr lang="en-US" dirty="0" err="1"/>
              <a:t>Jdream</a:t>
            </a:r>
            <a:r>
              <a:rPr lang="en-US" dirty="0"/>
              <a:t>, Mathematical </a:t>
            </a:r>
            <a:r>
              <a:rPr lang="en-US" dirty="0" err="1"/>
              <a:t>rewiews</a:t>
            </a:r>
            <a:r>
              <a:rPr lang="en-US" dirty="0"/>
              <a:t>, </a:t>
            </a:r>
            <a:r>
              <a:rPr lang="en-US" dirty="0" err="1"/>
              <a:t>Zentrablatt</a:t>
            </a:r>
            <a:r>
              <a:rPr lang="en-US" dirty="0"/>
              <a:t> MATH, </a:t>
            </a:r>
            <a:r>
              <a:rPr lang="en-US" dirty="0" err="1"/>
              <a:t>Proquest</a:t>
            </a:r>
            <a:r>
              <a:rPr lang="en-US" dirty="0"/>
              <a:t>, </a:t>
            </a:r>
            <a:r>
              <a:rPr lang="en-US" dirty="0" err="1"/>
              <a:t>Swets</a:t>
            </a:r>
            <a:r>
              <a:rPr lang="en-US" dirty="0"/>
              <a:t>, EBSCO</a:t>
            </a:r>
            <a:r>
              <a:rPr lang="id-ID" dirty="0"/>
              <a:t>, </a:t>
            </a:r>
            <a:r>
              <a:rPr lang="en-US" dirty="0"/>
              <a:t>Published by international information </a:t>
            </a:r>
            <a:r>
              <a:rPr lang="en-US" dirty="0" smtClean="0"/>
              <a:t>institute</a:t>
            </a:r>
            <a:r>
              <a:rPr lang="id-ID" dirty="0" smtClean="0"/>
              <a:t> </a:t>
            </a:r>
            <a:r>
              <a:rPr lang="id-ID" b="1" dirty="0" smtClean="0"/>
              <a:t>(published in Springer book chapter)</a:t>
            </a:r>
          </a:p>
          <a:p>
            <a:r>
              <a:rPr lang="en-US" dirty="0" smtClean="0"/>
              <a:t>WorldCIST'15 </a:t>
            </a:r>
            <a:r>
              <a:rPr lang="en-US" dirty="0"/>
              <a:t>- 3rd World Conference on Information Systems and Technologies</a:t>
            </a:r>
            <a:r>
              <a:rPr lang="en-US" dirty="0" smtClean="0"/>
              <a:t>, </a:t>
            </a:r>
            <a:r>
              <a:rPr lang="en-US" b="1" dirty="0"/>
              <a:t>São Miguel, Azores, Portugal</a:t>
            </a:r>
            <a:r>
              <a:rPr lang="en-US" dirty="0"/>
              <a:t>, 1 - 3 April 2015.</a:t>
            </a:r>
            <a:r>
              <a:rPr lang="id-ID" dirty="0" smtClean="0">
                <a:hlinkClick r:id="rId4"/>
              </a:rPr>
              <a:t>http</a:t>
            </a:r>
            <a:r>
              <a:rPr lang="id-ID" dirty="0">
                <a:hlinkClick r:id="rId4"/>
              </a:rPr>
              <a:t>://</a:t>
            </a:r>
            <a:r>
              <a:rPr lang="id-ID" dirty="0" smtClean="0">
                <a:hlinkClick r:id="rId4"/>
              </a:rPr>
              <a:t>www.aisti.eu/worldcist15/index.php/committees</a:t>
            </a:r>
            <a:r>
              <a:rPr lang="id-ID" dirty="0" smtClean="0"/>
              <a:t> - ISI journal - </a:t>
            </a:r>
            <a:r>
              <a:rPr lang="en-US" dirty="0"/>
              <a:t>Indexed by </a:t>
            </a:r>
            <a:r>
              <a:rPr lang="en-US" dirty="0" err="1"/>
              <a:t>scopus</a:t>
            </a:r>
            <a:r>
              <a:rPr lang="en-US" dirty="0"/>
              <a:t>, </a:t>
            </a:r>
            <a:r>
              <a:rPr lang="en-US" dirty="0" err="1"/>
              <a:t>Jdream</a:t>
            </a:r>
            <a:r>
              <a:rPr lang="en-US" dirty="0"/>
              <a:t>, Mathematical </a:t>
            </a:r>
            <a:r>
              <a:rPr lang="en-US" dirty="0" err="1"/>
              <a:t>rewiews</a:t>
            </a:r>
            <a:r>
              <a:rPr lang="en-US" dirty="0"/>
              <a:t>, </a:t>
            </a:r>
            <a:r>
              <a:rPr lang="en-US" dirty="0" err="1"/>
              <a:t>Zentrablatt</a:t>
            </a:r>
            <a:r>
              <a:rPr lang="en-US" dirty="0"/>
              <a:t> MATH, </a:t>
            </a:r>
            <a:r>
              <a:rPr lang="en-US" dirty="0" err="1"/>
              <a:t>Proquest</a:t>
            </a:r>
            <a:r>
              <a:rPr lang="en-US" dirty="0"/>
              <a:t>, </a:t>
            </a:r>
            <a:r>
              <a:rPr lang="en-US" dirty="0" err="1"/>
              <a:t>Swets</a:t>
            </a:r>
            <a:r>
              <a:rPr lang="en-US" dirty="0"/>
              <a:t>, EBSCO</a:t>
            </a:r>
            <a:r>
              <a:rPr lang="id-ID" dirty="0"/>
              <a:t>, </a:t>
            </a:r>
            <a:r>
              <a:rPr lang="en-US" dirty="0"/>
              <a:t>Published by international information </a:t>
            </a:r>
            <a:r>
              <a:rPr lang="en-US" dirty="0" smtClean="0"/>
              <a:t>institute</a:t>
            </a:r>
            <a:r>
              <a:rPr lang="id-ID" dirty="0" smtClean="0"/>
              <a:t> </a:t>
            </a:r>
            <a:r>
              <a:rPr lang="id-ID" b="1" dirty="0"/>
              <a:t>(published in Springer book chapter)</a:t>
            </a:r>
          </a:p>
          <a:p>
            <a:endParaRPr lang="id-ID" dirty="0" smtClean="0"/>
          </a:p>
          <a:p>
            <a:pPr marL="114300" indent="0">
              <a:buNone/>
            </a:pPr>
            <a:r>
              <a:rPr lang="id-ID" b="1" dirty="0" smtClean="0">
                <a:sym typeface="Wingdings" pitchFamily="2" charset="2"/>
              </a:rPr>
              <a:t> </a:t>
            </a:r>
            <a:r>
              <a:rPr lang="id-ID" b="1" dirty="0" smtClean="0"/>
              <a:t>The </a:t>
            </a:r>
            <a:r>
              <a:rPr lang="id-ID" b="1" dirty="0"/>
              <a:t>Seventh International Conference on Information </a:t>
            </a:r>
            <a:r>
              <a:rPr lang="id-ID" i="1" dirty="0" smtClean="0"/>
              <a:t>November </a:t>
            </a:r>
            <a:r>
              <a:rPr lang="id-ID" i="1" dirty="0"/>
              <a:t>25 - 28, 2015, </a:t>
            </a:r>
            <a:r>
              <a:rPr lang="id-ID" i="1" dirty="0">
                <a:hlinkClick r:id="rId5"/>
              </a:rPr>
              <a:t>GIS NTU Convention Center,</a:t>
            </a:r>
            <a:r>
              <a:rPr lang="id-ID" i="1" dirty="0"/>
              <a:t> </a:t>
            </a:r>
            <a:r>
              <a:rPr lang="id-ID" b="1" i="1" dirty="0"/>
              <a:t>National Taiwan University, Taipei, </a:t>
            </a:r>
            <a:r>
              <a:rPr lang="id-ID" b="1" i="1" dirty="0" smtClean="0"/>
              <a:t>Taiwan</a:t>
            </a:r>
            <a:r>
              <a:rPr lang="id-ID" dirty="0" smtClean="0"/>
              <a:t>- support </a:t>
            </a:r>
            <a:r>
              <a:rPr lang="id-ID" dirty="0"/>
              <a:t>by International Information </a:t>
            </a:r>
            <a:r>
              <a:rPr lang="id-ID" dirty="0" smtClean="0"/>
              <a:t>Institute </a:t>
            </a:r>
            <a:r>
              <a:rPr lang="id-ID" dirty="0" smtClean="0">
                <a:hlinkClick r:id="rId6"/>
              </a:rPr>
              <a:t>http</a:t>
            </a:r>
            <a:r>
              <a:rPr lang="id-ID" dirty="0">
                <a:hlinkClick r:id="rId6"/>
              </a:rPr>
              <a:t>://</a:t>
            </a:r>
            <a:r>
              <a:rPr lang="id-ID" dirty="0" smtClean="0">
                <a:hlinkClick r:id="rId6"/>
              </a:rPr>
              <a:t>www.information-iii.org/committee.html</a:t>
            </a:r>
            <a:r>
              <a:rPr lang="id-ID" dirty="0" smtClean="0"/>
              <a:t> </a:t>
            </a:r>
            <a:r>
              <a:rPr lang="en-US" b="1" dirty="0"/>
              <a:t>Indexed by </a:t>
            </a:r>
            <a:r>
              <a:rPr lang="en-US" b="1" dirty="0" err="1"/>
              <a:t>scopus</a:t>
            </a:r>
            <a:r>
              <a:rPr lang="en-US" b="1" dirty="0"/>
              <a:t>, </a:t>
            </a:r>
            <a:r>
              <a:rPr lang="en-US" b="1" dirty="0" err="1"/>
              <a:t>Jdream</a:t>
            </a:r>
            <a:r>
              <a:rPr lang="en-US" b="1" dirty="0"/>
              <a:t>, Mathematical </a:t>
            </a:r>
            <a:r>
              <a:rPr lang="en-US" b="1" dirty="0" err="1"/>
              <a:t>rewiews</a:t>
            </a:r>
            <a:r>
              <a:rPr lang="en-US" b="1" dirty="0"/>
              <a:t>, </a:t>
            </a:r>
            <a:r>
              <a:rPr lang="en-US" b="1" dirty="0" err="1"/>
              <a:t>Zentrablatt</a:t>
            </a:r>
            <a:r>
              <a:rPr lang="en-US" b="1" dirty="0"/>
              <a:t> MATH, </a:t>
            </a:r>
            <a:r>
              <a:rPr lang="en-US" b="1" dirty="0" err="1"/>
              <a:t>Proquest</a:t>
            </a:r>
            <a:r>
              <a:rPr lang="en-US" b="1" dirty="0"/>
              <a:t>, </a:t>
            </a:r>
            <a:r>
              <a:rPr lang="en-US" b="1" dirty="0" err="1"/>
              <a:t>Swets</a:t>
            </a:r>
            <a:r>
              <a:rPr lang="en-US" b="1" dirty="0"/>
              <a:t>, EBSCO</a:t>
            </a:r>
            <a:r>
              <a:rPr lang="id-ID" b="1" dirty="0"/>
              <a:t>, </a:t>
            </a:r>
            <a:r>
              <a:rPr lang="en-US" b="1" dirty="0"/>
              <a:t>Published by international information </a:t>
            </a:r>
            <a:r>
              <a:rPr lang="en-US" b="1" dirty="0" smtClean="0"/>
              <a:t>institute</a:t>
            </a:r>
            <a:r>
              <a:rPr lang="id-ID" b="1" dirty="0" smtClean="0"/>
              <a:t> - </a:t>
            </a:r>
            <a:endParaRPr lang="id-ID" b="1" dirty="0"/>
          </a:p>
          <a:p>
            <a:endParaRPr lang="id-ID" dirty="0" smtClean="0"/>
          </a:p>
          <a:p>
            <a:endParaRPr lang="id-ID" sz="2400" b="1" dirty="0"/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F355-79D3-4F9F-B011-5E6A26366E75}" type="datetime1">
              <a:rPr lang="id-ID" smtClean="0"/>
              <a:t>30/03/2020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4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9" y="260649"/>
            <a:ext cx="8162925" cy="1431925"/>
          </a:xfrm>
        </p:spPr>
        <p:txBody>
          <a:bodyPr/>
          <a:lstStyle/>
          <a:p>
            <a:r>
              <a:rPr lang="en-US" sz="4400" b="1" dirty="0" err="1"/>
              <a:t>Sejarah</a:t>
            </a:r>
            <a:r>
              <a:rPr lang="en-US" sz="4400" b="1" dirty="0"/>
              <a:t> </a:t>
            </a:r>
            <a:r>
              <a:rPr lang="en-US" sz="4400" b="1" dirty="0" err="1"/>
              <a:t>Penelitian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434326"/>
            <a:ext cx="7425605" cy="4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1" y="332656"/>
            <a:ext cx="8162925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 err="1"/>
              <a:t>Sejarah</a:t>
            </a:r>
            <a:r>
              <a:rPr lang="en-US" sz="4800" b="1" dirty="0"/>
              <a:t> </a:t>
            </a:r>
            <a:r>
              <a:rPr lang="en-US" sz="4800" b="1" dirty="0" err="1"/>
              <a:t>Penelitian</a:t>
            </a:r>
            <a:endParaRPr lang="en-US" sz="48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Salah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satu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ciri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rasa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endParaRPr lang="id-ID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Paul Leedy menyebutkan </a:t>
            </a:r>
            <a:r>
              <a:rPr lang="id-ID" sz="2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“Man is Curious Animals”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Setelah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lebih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lagi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sehingga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tdk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sampai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kepuasan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mutlak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Salah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satu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sebabnya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krn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yg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dihadapan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kenyataan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alamiah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yg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beraspek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ganda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Alam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sbg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aspek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yg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statis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dinamis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9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528" y="620688"/>
            <a:ext cx="7939608" cy="5833392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Lalu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apa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hubungan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antara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rasa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?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adalah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Penyaluran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hasrat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dalam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taraf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keilmuan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selalu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sebab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dari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serentetan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akibat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Hasrat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ingin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tahu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inilah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mendorong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kegiatan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akhirnya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mendorong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perkembangan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ilmu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lnSpc>
                <a:spcPct val="80000"/>
              </a:lnSpc>
              <a:buNone/>
            </a:pPr>
            <a:endParaRPr lang="id-ID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114300" indent="0">
              <a:lnSpc>
                <a:spcPct val="80000"/>
              </a:lnSpc>
              <a:buNone/>
            </a:pPr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enelitian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berisi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2 </a:t>
            </a:r>
            <a:r>
              <a:rPr lang="id-ID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bagian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pokok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yaitu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pertanyaan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diajukan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memerlukan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jawaban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berakhir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dengan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terjawabnya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pertanyaan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diajukan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pada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saat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dimulainya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penelitian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74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5520" y="3228659"/>
            <a:ext cx="81375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/>
            <a:r>
              <a:rPr lang="en-US" sz="8000" b="1" dirty="0">
                <a:solidFill>
                  <a:schemeClr val="tx2"/>
                </a:solidFill>
                <a:latin typeface="+mj-lt"/>
              </a:rPr>
              <a:t>P</a:t>
            </a:r>
            <a:r>
              <a:rPr lang="id-ID" sz="8000" b="1" dirty="0">
                <a:solidFill>
                  <a:schemeClr val="tx2"/>
                </a:solidFill>
                <a:latin typeface="+mj-lt"/>
              </a:rPr>
              <a:t>enelitian adalah...</a:t>
            </a:r>
            <a:endParaRPr lang="en-US" sz="8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81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600200"/>
            <a:ext cx="7897688" cy="480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id-I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Mahasiswa harus bisa menulis . (Titik)</a:t>
            </a:r>
            <a:endParaRPr lang="id-ID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22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9" y="850123"/>
            <a:ext cx="2800350" cy="163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12" y="303229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83" y="750111"/>
            <a:ext cx="2486025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2" y="2852936"/>
            <a:ext cx="3892022" cy="38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PENELITIAN / RESEARCH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berasal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kata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Inggris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research.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r>
              <a:rPr lang="en-US" sz="3200" dirty="0">
                <a:solidFill>
                  <a:schemeClr val="tx2"/>
                </a:solidFill>
                <a:latin typeface="+mj-lt"/>
              </a:rPr>
              <a:t>Research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itu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sendiri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berasal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kata </a:t>
            </a:r>
            <a:r>
              <a:rPr lang="en-US" sz="3200" b="1" i="1" dirty="0">
                <a:solidFill>
                  <a:schemeClr val="tx2"/>
                </a:solidFill>
                <a:latin typeface="+mj-lt"/>
              </a:rPr>
              <a:t>re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yang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berarti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kembali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chemeClr val="tx2"/>
                </a:solidFill>
                <a:latin typeface="+mj-lt"/>
              </a:rPr>
              <a:t>to search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berarti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mencari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 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r>
              <a:rPr lang="en-US" sz="3200" dirty="0" err="1">
                <a:solidFill>
                  <a:schemeClr val="tx2"/>
                </a:solidFill>
                <a:latin typeface="+mj-lt"/>
              </a:rPr>
              <a:t>Dengan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demikian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arti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sebenarnya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research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adalah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mencari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kembali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 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059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764704"/>
            <a:ext cx="7620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adl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Art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en-US" sz="3600" i="1" dirty="0">
                <a:solidFill>
                  <a:schemeClr val="tx2"/>
                </a:solidFill>
                <a:latin typeface="+mj-lt"/>
              </a:rPr>
              <a:t>science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guna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mencari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jawaban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terhadap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suatu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permasalahan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Yosephdan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Yoseph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, 1979)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cara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pengamatan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/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inkuiri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mempunyai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tujuan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untuk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mencari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jawaban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permasalahan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atau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proses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penemuan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baik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discovery </a:t>
            </a:r>
            <a:r>
              <a:rPr lang="en-US" sz="3600" dirty="0" err="1">
                <a:solidFill>
                  <a:schemeClr val="tx2"/>
                </a:solidFill>
                <a:latin typeface="+mj-lt"/>
              </a:rPr>
              <a:t>maupun</a:t>
            </a:r>
            <a:r>
              <a:rPr lang="en-US" sz="3600" dirty="0">
                <a:solidFill>
                  <a:schemeClr val="tx2"/>
                </a:solidFill>
                <a:latin typeface="+mj-lt"/>
              </a:rPr>
              <a:t> invention.</a:t>
            </a:r>
          </a:p>
        </p:txBody>
      </p:sp>
    </p:spTree>
    <p:extLst>
      <p:ext uri="{BB962C8B-B14F-4D97-AF65-F5344CB8AC3E}">
        <p14:creationId xmlns:p14="http://schemas.microsoft.com/office/powerpoint/2010/main" val="29283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980728"/>
            <a:ext cx="7620000" cy="480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: proses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ilmiah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mencakup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sifat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formal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intensif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Kerlinger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1986) : proses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penemuan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mempunyai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karakteristik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sistematis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terkontrol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empiris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mendasarkan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pada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teori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hipotesis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Shg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adl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usaha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seseorang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yg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dilakukan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secara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sistematis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mengikuti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aturan-aturan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metodologi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1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75520" y="1997553"/>
            <a:ext cx="8137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/>
            <a:r>
              <a:rPr lang="en-US" sz="8000" b="1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8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d-ID" sz="8000" b="1" dirty="0" err="1">
                <a:solidFill>
                  <a:schemeClr val="tx2"/>
                </a:solidFill>
                <a:latin typeface="+mj-lt"/>
              </a:rPr>
              <a:t>M</a:t>
            </a:r>
            <a:r>
              <a:rPr lang="en-US" sz="8000" b="1" dirty="0" err="1">
                <a:solidFill>
                  <a:schemeClr val="tx2"/>
                </a:solidFill>
                <a:latin typeface="+mj-lt"/>
              </a:rPr>
              <a:t>etodologi</a:t>
            </a:r>
            <a:r>
              <a:rPr lang="en-US" sz="8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+mj-lt"/>
              </a:rPr>
              <a:t>Penelitian</a:t>
            </a:r>
            <a:endParaRPr lang="en-US" sz="8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2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364" y="1364704"/>
            <a:ext cx="76200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chemeClr val="tx2"/>
                </a:solidFill>
                <a:latin typeface="+mj-lt"/>
              </a:rPr>
              <a:t>Metode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Cara yang </a:t>
            </a:r>
            <a:r>
              <a:rPr lang="en-US" sz="4000" b="1" dirty="0" err="1">
                <a:solidFill>
                  <a:schemeClr val="tx2"/>
                </a:solidFill>
                <a:latin typeface="+mj-lt"/>
              </a:rPr>
              <a:t>tepat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+mj-lt"/>
              </a:rPr>
              <a:t>melakukan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+mj-lt"/>
              </a:rPr>
              <a:t>sesuatu</a:t>
            </a:r>
            <a:r>
              <a:rPr lang="en-US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Cholid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 Narbuko,2008) 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+mj-lt"/>
              </a:rPr>
              <a:t>Logos : 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ilmu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/</a:t>
            </a:r>
            <a:r>
              <a:rPr lang="en-US" sz="4000" dirty="0" err="1">
                <a:solidFill>
                  <a:schemeClr val="tx2"/>
                </a:solidFill>
                <a:latin typeface="+mj-lt"/>
              </a:rPr>
              <a:t>pengetahuan</a:t>
            </a:r>
            <a:r>
              <a:rPr lang="en-US" sz="40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114300" indent="0">
              <a:buNone/>
            </a:pPr>
            <a:endParaRPr lang="id-ID" sz="2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775521" y="621289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Pengertian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id-ID" sz="3600" b="1" dirty="0" err="1">
                <a:solidFill>
                  <a:schemeClr val="tx2"/>
                </a:solidFill>
                <a:latin typeface="+mj-lt"/>
              </a:rPr>
              <a:t>M</a:t>
            </a:r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etodologi</a:t>
            </a:r>
            <a:r>
              <a:rPr lang="en-US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+mj-lt"/>
              </a:rPr>
              <a:t>Penelitian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318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0238" y="476673"/>
            <a:ext cx="8282186" cy="579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400" b="1" dirty="0" err="1"/>
              <a:t>Pengertian</a:t>
            </a:r>
            <a:r>
              <a:rPr lang="en-US" sz="4400" b="1" dirty="0"/>
              <a:t> </a:t>
            </a:r>
            <a:r>
              <a:rPr lang="en-US" sz="4400" b="1" dirty="0" err="1"/>
              <a:t>metodologi</a:t>
            </a:r>
            <a:r>
              <a:rPr lang="en-US" sz="4400" b="1" dirty="0"/>
              <a:t> </a:t>
            </a:r>
            <a:r>
              <a:rPr lang="en-US" sz="4400" b="1" dirty="0" err="1"/>
              <a:t>Penelitian</a:t>
            </a:r>
            <a:endParaRPr lang="en-US" sz="44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err="1">
                <a:solidFill>
                  <a:schemeClr val="tx2"/>
                </a:solidFill>
                <a:latin typeface="+mj-lt"/>
              </a:rPr>
              <a:t>Metode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: 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Ilmu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mengenai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jalan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dilewati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untuk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mencapai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pemahaman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eaLnBrk="1" hangingPunct="1"/>
            <a:r>
              <a:rPr lang="en-US" sz="3200" dirty="0" err="1">
                <a:solidFill>
                  <a:schemeClr val="tx2"/>
                </a:solidFill>
                <a:latin typeface="+mj-lt"/>
              </a:rPr>
              <a:t>Metode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pada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dasarnya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merupakan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+mj-lt"/>
              </a:rPr>
              <a:t>cara</a:t>
            </a:r>
            <a:r>
              <a:rPr lang="en-US" sz="3200" i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+mj-lt"/>
              </a:rPr>
              <a:t>ilmiah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untuk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mendapatkan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i="1" dirty="0">
                <a:solidFill>
                  <a:schemeClr val="tx2"/>
                </a:solidFill>
                <a:latin typeface="+mj-lt"/>
              </a:rPr>
              <a:t>data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dengan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+mj-lt"/>
              </a:rPr>
              <a:t>tujuan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chemeClr val="tx2"/>
                </a:solidFill>
                <a:latin typeface="+mj-lt"/>
              </a:rPr>
              <a:t>kegunaan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tertentu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27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Penelitian sebagai suatu proses</a:t>
            </a:r>
            <a:endParaRPr lang="en-GB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Salah satu ciri khas penelitian adalah :proses yang berjalan secara terus menerus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Jadi hasil penelitian tidak akan pernah merupakan hasil yang bersifat final.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Hasil penelitian seseorang harus tunduk pada penelitian orang lain yang datang belakangan,</a:t>
            </a:r>
          </a:p>
          <a:p>
            <a:pPr eaLnBrk="1" hangingPunct="1"/>
            <a:r>
              <a:rPr lang="id-ID" sz="2800" dirty="0">
                <a:solidFill>
                  <a:schemeClr val="tx2"/>
                </a:solidFill>
                <a:latin typeface="+mj-lt"/>
              </a:rPr>
              <a:t>Jadi proyek penelitian dari awal sampai akhir merupakan proses</a:t>
            </a:r>
          </a:p>
        </p:txBody>
      </p:sp>
    </p:spTree>
    <p:extLst>
      <p:ext uri="{BB962C8B-B14F-4D97-AF65-F5344CB8AC3E}">
        <p14:creationId xmlns:p14="http://schemas.microsoft.com/office/powerpoint/2010/main" val="30047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864" y="2182505"/>
            <a:ext cx="6701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 err="1">
                <a:solidFill>
                  <a:schemeClr val="tx2"/>
                </a:solidFill>
                <a:latin typeface="+mj-lt"/>
              </a:rPr>
              <a:t>Pendekatan</a:t>
            </a:r>
            <a:r>
              <a:rPr lang="en-US" sz="6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chemeClr val="tx2"/>
                </a:solidFill>
                <a:latin typeface="+mj-lt"/>
              </a:rPr>
              <a:t>ilmiah</a:t>
            </a:r>
            <a:r>
              <a:rPr lang="en-US" sz="6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6600" b="1" dirty="0">
                <a:solidFill>
                  <a:schemeClr val="tx2"/>
                </a:solidFill>
                <a:latin typeface="+mj-lt"/>
              </a:rPr>
              <a:t> non </a:t>
            </a:r>
            <a:r>
              <a:rPr lang="en-US" sz="6600" b="1" dirty="0" err="1">
                <a:solidFill>
                  <a:schemeClr val="tx2"/>
                </a:solidFill>
                <a:latin typeface="+mj-lt"/>
              </a:rPr>
              <a:t>ilmiah</a:t>
            </a:r>
            <a:endParaRPr lang="id-ID" sz="6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7" y="476672"/>
            <a:ext cx="8162925" cy="762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Pendekatan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/>
                </a:solidFill>
                <a:latin typeface="+mj-lt"/>
              </a:rPr>
              <a:t>Dituntut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dilakukan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dengan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cara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tata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urutan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tertentu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sehingga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diperoleh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pengetahuan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benar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/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logis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Cara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ilmiah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ini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harus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dapat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diterima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oleh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akal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dengan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berpikir</a:t>
            </a:r>
            <a:r>
              <a:rPr lang="en-US" sz="44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chemeClr val="tx2"/>
                </a:solidFill>
                <a:latin typeface="+mj-lt"/>
              </a:rPr>
              <a:t>ilmiah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4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08" y="0"/>
            <a:ext cx="9148392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31504" y="332656"/>
            <a:ext cx="8856984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id-ID" sz="66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 pitchFamily="2" charset="0"/>
                <a:cs typeface="Aldhabi" pitchFamily="2" charset="-78"/>
              </a:rPr>
              <a:t>..it was dark and stormy..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0AF7-7661-4398-B640-0A372A49E051}" type="datetime1">
              <a:rPr lang="id-ID" smtClean="0"/>
              <a:t>30/03/2020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herlinajayadiati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46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537" y="476672"/>
            <a:ext cx="8162925" cy="762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Berpikir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endParaRPr lang="en-US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003232" cy="51411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/>
                </a:solidFill>
                <a:latin typeface="+mj-lt"/>
              </a:rPr>
              <a:t>Berpikir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skeptik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selalu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menanyakan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bukti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fakta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yg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mendukung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pertanyaan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/>
                </a:solidFill>
                <a:latin typeface="+mj-lt"/>
              </a:rPr>
              <a:t>Berpikir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analitik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selalu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menganalisis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setiap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pertanyaan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atau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persoalan</a:t>
            </a:r>
            <a:endParaRPr lang="id-ID" sz="28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Berpikir </a:t>
            </a:r>
            <a:r>
              <a:rPr lang="id-ID" sz="2800" b="1" dirty="0">
                <a:solidFill>
                  <a:schemeClr val="tx2"/>
                </a:solidFill>
                <a:latin typeface="+mj-lt"/>
              </a:rPr>
              <a:t>Logis</a:t>
            </a:r>
            <a:r>
              <a:rPr lang="id-ID" sz="2800" dirty="0">
                <a:solidFill>
                  <a:schemeClr val="tx2"/>
                </a:solidFill>
                <a:latin typeface="+mj-lt"/>
              </a:rPr>
              <a:t> : berfikir an memberi argumen ilmiah / rasional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Berfikir </a:t>
            </a:r>
            <a:r>
              <a:rPr lang="id-ID" sz="2800" b="1" dirty="0">
                <a:solidFill>
                  <a:schemeClr val="tx2"/>
                </a:solidFill>
                <a:latin typeface="+mj-lt"/>
              </a:rPr>
              <a:t>objektif </a:t>
            </a:r>
            <a:r>
              <a:rPr lang="id-ID" sz="2800" dirty="0">
                <a:solidFill>
                  <a:schemeClr val="tx2"/>
                </a:solidFill>
                <a:latin typeface="+mj-lt"/>
              </a:rPr>
              <a:t>: dapat dicontoh oleh ilmuan lain.</a:t>
            </a: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Berfikir </a:t>
            </a:r>
            <a:r>
              <a:rPr lang="id-ID" sz="2800" b="1" dirty="0">
                <a:solidFill>
                  <a:schemeClr val="tx2"/>
                </a:solidFill>
                <a:latin typeface="+mj-lt"/>
              </a:rPr>
              <a:t>konseptual</a:t>
            </a:r>
            <a:r>
              <a:rPr lang="id-ID" sz="2800" dirty="0">
                <a:solidFill>
                  <a:schemeClr val="tx2"/>
                </a:solidFill>
                <a:latin typeface="+mj-lt"/>
              </a:rPr>
              <a:t> : hasilnya dapat dipertanggung jawabkan.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solidFill>
                  <a:schemeClr val="tx2"/>
                </a:solidFill>
                <a:latin typeface="+mj-lt"/>
              </a:rPr>
              <a:t>Berpikir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+mj-lt"/>
              </a:rPr>
              <a:t>Kritik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selalu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mendasarkan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pikiran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atau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pendapat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pada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logika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&amp;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mampu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menimbang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berbagai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hal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secara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obyektif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berdasarkan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data,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analisis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akal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sehat</a:t>
            </a:r>
            <a:endParaRPr lang="id-ID" sz="2800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id-ID" sz="2800" dirty="0">
                <a:solidFill>
                  <a:schemeClr val="tx2"/>
                </a:solidFill>
                <a:latin typeface="+mj-lt"/>
              </a:rPr>
              <a:t>Bersifat </a:t>
            </a:r>
            <a:r>
              <a:rPr lang="id-ID" sz="2800" b="1" dirty="0">
                <a:solidFill>
                  <a:schemeClr val="tx2"/>
                </a:solidFill>
                <a:latin typeface="+mj-lt"/>
              </a:rPr>
              <a:t>empiris</a:t>
            </a:r>
            <a:r>
              <a:rPr lang="id-ID" sz="2800" dirty="0">
                <a:solidFill>
                  <a:schemeClr val="tx2"/>
                </a:solidFill>
                <a:latin typeface="+mj-lt"/>
              </a:rPr>
              <a:t> : metode yang dipakai berdasarkan fakta dilapangan.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15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341314"/>
            <a:ext cx="7561263" cy="1431925"/>
          </a:xfrm>
        </p:spPr>
        <p:txBody>
          <a:bodyPr/>
          <a:lstStyle/>
          <a:p>
            <a:r>
              <a:rPr lang="pt-BR" b="1" dirty="0" smtClean="0"/>
              <a:t>Beberapa Langkah Dalam Metode Ilmiah</a:t>
            </a:r>
            <a:endParaRPr lang="en-US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916113"/>
            <a:ext cx="8280400" cy="45259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Merumuskan serta mendefiniskan masalah.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609600" indent="-609600">
              <a:buFontTx/>
              <a:buAutoNum type="arabicPeriod"/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Mengadakan studi kepustakaan.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609600" indent="-609600">
              <a:buFontTx/>
              <a:buAutoNum type="arabicPeriod"/>
            </a:pPr>
            <a:r>
              <a:rPr lang="de-DE" sz="2800" dirty="0">
                <a:solidFill>
                  <a:schemeClr val="tx2"/>
                </a:solidFill>
                <a:latin typeface="+mj-lt"/>
              </a:rPr>
              <a:t>Menentukan model untuk menguji Hipotesis.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609600" indent="-609600">
              <a:buFontTx/>
              <a:buAutoNum type="arabicPeriod"/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Mengumpulkan data.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  <a:p>
            <a:pPr marL="609600" indent="-609600">
              <a:buFontTx/>
              <a:buAutoNum type="arabicPeriod"/>
            </a:pPr>
            <a:r>
              <a:rPr lang="de-DE" sz="2800" dirty="0">
                <a:solidFill>
                  <a:schemeClr val="tx2"/>
                </a:solidFill>
                <a:latin typeface="+mj-lt"/>
              </a:rPr>
              <a:t>Menyusun, menganalisis, dan memberikan interpretasi.</a:t>
            </a:r>
          </a:p>
          <a:p>
            <a:pPr marL="609600" indent="-609600">
              <a:buFontTx/>
              <a:buAutoNum type="arabicPeriod"/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Membuat generalisasi dan kesimpulan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609600" indent="-609600" algn="just">
              <a:buFontTx/>
              <a:buAutoNum type="arabicPeriod"/>
            </a:pPr>
            <a:r>
              <a:rPr lang="pt-BR" sz="2800" dirty="0">
                <a:solidFill>
                  <a:schemeClr val="tx2"/>
                </a:solidFill>
                <a:latin typeface="+mj-lt"/>
              </a:rPr>
              <a:t>Membuat laporan ilmiah.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1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836712"/>
            <a:ext cx="8001000" cy="762000"/>
          </a:xfrm>
        </p:spPr>
        <p:txBody>
          <a:bodyPr/>
          <a:lstStyle/>
          <a:p>
            <a:r>
              <a:rPr lang="fi-FI" b="1" dirty="0">
                <a:solidFill>
                  <a:schemeClr val="tx2">
                    <a:lumMod val="75000"/>
                  </a:schemeClr>
                </a:solidFill>
              </a:rPr>
              <a:t>Pendekatan non ilmiah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700808"/>
            <a:ext cx="7560840" cy="3849688"/>
          </a:xfrm>
        </p:spPr>
        <p:txBody>
          <a:bodyPr>
            <a:normAutofit/>
          </a:bodyPr>
          <a:lstStyle/>
          <a:p>
            <a:pPr marL="609600" indent="-609600"/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kal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sehat</a:t>
            </a: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(common sense)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/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rasangka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/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ntuisi</a:t>
            </a: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(dorongan hati)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/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enemuan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kebetulan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coba-coba</a:t>
            </a:r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(try and error)</a:t>
            </a:r>
            <a:endParaRPr lang="fi-FI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/>
            <a:r>
              <a:rPr lang="id-ID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</a:t>
            </a:r>
            <a:r>
              <a:rPr lang="fi-FI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endapat </a:t>
            </a:r>
            <a:r>
              <a:rPr lang="fi-FI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otoritas ilmiah dan pikiran kritis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id-ID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609600" indent="-609600"/>
            <a:endParaRPr lang="en-US" sz="3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0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Perbedaan pendekatan ilmiah dan non ilmiah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02986"/>
              </p:ext>
            </p:extLst>
          </p:nvPr>
        </p:nvGraphicFramePr>
        <p:xfrm>
          <a:off x="1259983" y="2244144"/>
          <a:ext cx="7620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Pendekatan</a:t>
                      </a:r>
                      <a:r>
                        <a:rPr lang="id-ID" baseline="0" dirty="0" smtClean="0"/>
                        <a:t> Ilmiah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Pendekatan</a:t>
                      </a:r>
                      <a:r>
                        <a:rPr lang="id-ID" baseline="0" dirty="0" smtClean="0"/>
                        <a:t> Non Imiah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Perumusan</a:t>
                      </a:r>
                      <a:r>
                        <a:rPr lang="id-ID" baseline="0" dirty="0" smtClean="0"/>
                        <a:t> masalah jelas dan spesifik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Perumusan masalah yang kabur atau abstrak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Masalah merupakan hal yang dapat diamati dan diukur</a:t>
                      </a:r>
                      <a:r>
                        <a:rPr lang="id-ID" baseline="0" dirty="0" smtClean="0"/>
                        <a:t> secara empiris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Masalah tidak selalu diukur secara empiris dan dapat bersifat supranatural /</a:t>
                      </a:r>
                      <a:r>
                        <a:rPr lang="id-ID" baseline="0" dirty="0" smtClean="0"/>
                        <a:t> dogmatis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Jawaban permasalahan didasarkan</a:t>
                      </a:r>
                      <a:r>
                        <a:rPr lang="id-ID" baseline="0" dirty="0" smtClean="0"/>
                        <a:t> pada data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Jawaban tidak diperoleh dari hasil pengamatan data dilapangan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Proses pengumpulan dan analisis data serta pengambilam keputusan berdasarkan logika yang benar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Keputusan tidak didasarkan pada hasil pengumpulan data dan analisis data secara logis.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Kesimpulan yang didapat siap / terbuka untuk diuji oleh orang lain.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Kesimpulan tidak dibuat untuk diuji ulang oleh rang lain.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3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“Agus </a:t>
            </a:r>
            <a:r>
              <a:rPr lang="id-ID" b="1" dirty="0"/>
              <a:t>sakit perut selama seminggu” </a:t>
            </a:r>
            <a:br>
              <a:rPr lang="id-ID" b="1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id-ID" b="1" dirty="0" smtClean="0"/>
              <a:t>Pendekatan </a:t>
            </a:r>
            <a:r>
              <a:rPr lang="id-ID" b="1" dirty="0"/>
              <a:t>Ilmiah : </a:t>
            </a:r>
            <a:endParaRPr lang="id-ID" b="1" dirty="0" smtClean="0"/>
          </a:p>
          <a:p>
            <a:pPr marL="114300" indent="0">
              <a:buNone/>
            </a:pPr>
            <a:r>
              <a:rPr lang="id-ID" dirty="0" smtClean="0"/>
              <a:t>Cari </a:t>
            </a:r>
            <a:r>
              <a:rPr lang="id-ID" dirty="0"/>
              <a:t>data di lapangan </a:t>
            </a:r>
            <a:r>
              <a:rPr lang="id-ID" dirty="0" smtClean="0"/>
              <a:t>Agus </a:t>
            </a:r>
            <a:r>
              <a:rPr lang="id-ID" dirty="0"/>
              <a:t>makan apa ? </a:t>
            </a:r>
            <a:endParaRPr lang="id-ID" dirty="0" smtClean="0"/>
          </a:p>
          <a:p>
            <a:pPr marL="114300" indent="0">
              <a:buNone/>
            </a:pPr>
            <a:r>
              <a:rPr lang="id-ID" dirty="0" smtClean="0"/>
              <a:t>Periksa </a:t>
            </a:r>
            <a:r>
              <a:rPr lang="id-ID" dirty="0"/>
              <a:t>ke dokter Tes laboratorium </a:t>
            </a:r>
            <a:endParaRPr lang="id-ID" dirty="0" smtClean="0"/>
          </a:p>
          <a:p>
            <a:pPr marL="114300" indent="0">
              <a:buNone/>
            </a:pPr>
            <a:r>
              <a:rPr lang="id-ID" dirty="0" smtClean="0"/>
              <a:t>Pengobatan </a:t>
            </a:r>
          </a:p>
          <a:p>
            <a:pPr marL="114300" indent="0">
              <a:buNone/>
            </a:pPr>
            <a:r>
              <a:rPr lang="id-ID" dirty="0" smtClean="0"/>
              <a:t>Kesimpulan </a:t>
            </a:r>
            <a:r>
              <a:rPr lang="id-ID" dirty="0"/>
              <a:t>: </a:t>
            </a:r>
            <a:r>
              <a:rPr lang="id-ID" dirty="0" smtClean="0"/>
              <a:t>Agus </a:t>
            </a:r>
            <a:r>
              <a:rPr lang="id-ID" dirty="0"/>
              <a:t>Keracunan </a:t>
            </a:r>
            <a:endParaRPr lang="id-ID" dirty="0" smtClean="0"/>
          </a:p>
          <a:p>
            <a:endParaRPr lang="id-ID" dirty="0"/>
          </a:p>
          <a:p>
            <a:pPr marL="114300" indent="0">
              <a:buNone/>
            </a:pPr>
            <a:r>
              <a:rPr lang="id-ID" b="1" dirty="0" smtClean="0"/>
              <a:t>Pendekatan </a:t>
            </a:r>
            <a:r>
              <a:rPr lang="id-ID" b="1" dirty="0"/>
              <a:t>Non Ilmiah : </a:t>
            </a:r>
            <a:endParaRPr lang="id-ID" b="1" dirty="0" smtClean="0"/>
          </a:p>
          <a:p>
            <a:pPr marL="114300" indent="0">
              <a:buNone/>
            </a:pPr>
            <a:r>
              <a:rPr lang="id-ID" dirty="0" smtClean="0"/>
              <a:t>Pergi </a:t>
            </a:r>
            <a:r>
              <a:rPr lang="id-ID" dirty="0"/>
              <a:t>ke dukun </a:t>
            </a:r>
            <a:endParaRPr lang="id-ID" dirty="0" smtClean="0"/>
          </a:p>
          <a:p>
            <a:pPr marL="114300" indent="0">
              <a:buNone/>
            </a:pPr>
            <a:r>
              <a:rPr lang="id-ID" dirty="0" smtClean="0"/>
              <a:t>Penyembuhan </a:t>
            </a:r>
          </a:p>
          <a:p>
            <a:pPr marL="114300" indent="0">
              <a:buNone/>
            </a:pPr>
            <a:r>
              <a:rPr lang="id-ID" dirty="0" smtClean="0"/>
              <a:t>Kesimpulan </a:t>
            </a:r>
            <a:r>
              <a:rPr lang="id-ID" dirty="0"/>
              <a:t>: </a:t>
            </a:r>
            <a:r>
              <a:rPr lang="id-ID" dirty="0" smtClean="0"/>
              <a:t>Agus </a:t>
            </a:r>
            <a:r>
              <a:rPr lang="id-ID" dirty="0"/>
              <a:t>terkena guna-guna dari teman/musuhnya </a:t>
            </a:r>
          </a:p>
        </p:txBody>
      </p:sp>
    </p:spTree>
    <p:extLst>
      <p:ext uri="{BB962C8B-B14F-4D97-AF65-F5344CB8AC3E}">
        <p14:creationId xmlns:p14="http://schemas.microsoft.com/office/powerpoint/2010/main" val="212915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864" y="2182505"/>
            <a:ext cx="67015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6600" b="1" dirty="0">
                <a:solidFill>
                  <a:schemeClr val="tx2"/>
                </a:solidFill>
                <a:latin typeface="+mj-lt"/>
              </a:rPr>
              <a:t>Pola pikir dalam Penelitan Ilmiah</a:t>
            </a:r>
            <a:endParaRPr lang="id-ID" sz="6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96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404664"/>
            <a:ext cx="7620000" cy="4800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id-ID" sz="4000" b="1" dirty="0">
                <a:latin typeface="+mj-lt"/>
              </a:rPr>
              <a:t>Induktif</a:t>
            </a:r>
            <a:r>
              <a:rPr lang="id-ID" sz="4000" dirty="0">
                <a:latin typeface="+mj-lt"/>
              </a:rPr>
              <a:t> </a:t>
            </a:r>
            <a:r>
              <a:rPr lang="id-ID" sz="4000" dirty="0">
                <a:latin typeface="+mj-lt"/>
              </a:rPr>
              <a:t>Pengambilan kesimpulan dari kasus yang bersifat khusus menjadi kesimpulan yang bersifat </a:t>
            </a:r>
            <a:r>
              <a:rPr lang="id-ID" sz="4000" dirty="0">
                <a:latin typeface="+mj-lt"/>
              </a:rPr>
              <a:t>umum</a:t>
            </a:r>
          </a:p>
          <a:p>
            <a:pPr marL="114300" indent="0">
              <a:buNone/>
            </a:pPr>
            <a:r>
              <a:rPr lang="id-ID" sz="4000" dirty="0">
                <a:latin typeface="+mj-lt"/>
              </a:rPr>
              <a:t> </a:t>
            </a:r>
            <a:endParaRPr lang="id-ID" sz="4000" dirty="0">
              <a:latin typeface="+mj-lt"/>
            </a:endParaRPr>
          </a:p>
          <a:p>
            <a:pPr marL="114300" indent="0">
              <a:buNone/>
            </a:pPr>
            <a:r>
              <a:rPr lang="id-ID" sz="4000" b="1" dirty="0">
                <a:latin typeface="+mj-lt"/>
              </a:rPr>
              <a:t>Deduktif</a:t>
            </a:r>
            <a:r>
              <a:rPr lang="id-ID" sz="4000" dirty="0">
                <a:latin typeface="+mj-lt"/>
              </a:rPr>
              <a:t> </a:t>
            </a:r>
            <a:r>
              <a:rPr lang="id-ID" sz="4000" dirty="0">
                <a:latin typeface="+mj-lt"/>
              </a:rPr>
              <a:t>Pengambilan kesimpulan dari hal yang bersifat umum menjadi kasus yang bersifat khusus </a:t>
            </a:r>
          </a:p>
        </p:txBody>
      </p:sp>
    </p:spTree>
    <p:extLst>
      <p:ext uri="{BB962C8B-B14F-4D97-AF65-F5344CB8AC3E}">
        <p14:creationId xmlns:p14="http://schemas.microsoft.com/office/powerpoint/2010/main" val="1826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CONTOH :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id-ID" sz="2400" b="1" dirty="0">
                <a:latin typeface="+mj-lt"/>
              </a:rPr>
              <a:t>Induktif : </a:t>
            </a:r>
            <a:endParaRPr lang="id-ID" sz="2400" b="1" dirty="0">
              <a:latin typeface="+mj-lt"/>
            </a:endParaRPr>
          </a:p>
          <a:p>
            <a:r>
              <a:rPr lang="id-ID" sz="2400" dirty="0">
                <a:latin typeface="+mj-lt"/>
              </a:rPr>
              <a:t>Fakta </a:t>
            </a:r>
            <a:r>
              <a:rPr lang="id-ID" sz="2400" dirty="0">
                <a:latin typeface="+mj-lt"/>
              </a:rPr>
              <a:t>:Tumbuhan akan mati (khusus) </a:t>
            </a:r>
            <a:endParaRPr lang="id-ID" sz="2400" dirty="0">
              <a:latin typeface="+mj-lt"/>
            </a:endParaRPr>
          </a:p>
          <a:p>
            <a:r>
              <a:rPr lang="id-ID" sz="2400" dirty="0">
                <a:latin typeface="+mj-lt"/>
              </a:rPr>
              <a:t>Hewan </a:t>
            </a:r>
            <a:r>
              <a:rPr lang="id-ID" sz="2400" dirty="0">
                <a:latin typeface="+mj-lt"/>
              </a:rPr>
              <a:t>akan mati (khusus) </a:t>
            </a:r>
            <a:endParaRPr lang="id-ID" sz="2400" dirty="0">
              <a:latin typeface="+mj-lt"/>
            </a:endParaRPr>
          </a:p>
          <a:p>
            <a:r>
              <a:rPr lang="id-ID" sz="2400" dirty="0">
                <a:latin typeface="+mj-lt"/>
              </a:rPr>
              <a:t>Manusia </a:t>
            </a:r>
            <a:r>
              <a:rPr lang="id-ID" sz="2400" dirty="0">
                <a:latin typeface="+mj-lt"/>
              </a:rPr>
              <a:t>akan mati (khusus) </a:t>
            </a:r>
            <a:endParaRPr lang="id-ID" sz="2400" dirty="0">
              <a:latin typeface="+mj-lt"/>
            </a:endParaRPr>
          </a:p>
          <a:p>
            <a:r>
              <a:rPr lang="id-ID" sz="2400" dirty="0">
                <a:latin typeface="+mj-lt"/>
              </a:rPr>
              <a:t>Kesimpulan </a:t>
            </a:r>
            <a:r>
              <a:rPr lang="id-ID" sz="2400" dirty="0">
                <a:latin typeface="+mj-lt"/>
              </a:rPr>
              <a:t>: Semua makhluk hidup akan mati (umum) </a:t>
            </a:r>
            <a:endParaRPr lang="id-ID" sz="2400" dirty="0">
              <a:latin typeface="+mj-lt"/>
            </a:endParaRPr>
          </a:p>
          <a:p>
            <a:endParaRPr lang="id-ID" sz="2400" dirty="0">
              <a:latin typeface="+mj-lt"/>
            </a:endParaRPr>
          </a:p>
          <a:p>
            <a:pPr marL="114300" indent="0">
              <a:buNone/>
            </a:pPr>
            <a:r>
              <a:rPr lang="id-ID" sz="2400" b="1" dirty="0">
                <a:latin typeface="+mj-lt"/>
              </a:rPr>
              <a:t>Deduktif </a:t>
            </a:r>
            <a:r>
              <a:rPr lang="id-ID" sz="2400" b="1" dirty="0">
                <a:latin typeface="+mj-lt"/>
              </a:rPr>
              <a:t>: </a:t>
            </a:r>
            <a:endParaRPr lang="id-ID" sz="2400" b="1" dirty="0">
              <a:latin typeface="+mj-lt"/>
            </a:endParaRPr>
          </a:p>
          <a:p>
            <a:r>
              <a:rPr lang="id-ID" sz="2400" dirty="0">
                <a:latin typeface="+mj-lt"/>
              </a:rPr>
              <a:t>Fakta </a:t>
            </a:r>
            <a:r>
              <a:rPr lang="id-ID" sz="2400" dirty="0">
                <a:latin typeface="+mj-lt"/>
              </a:rPr>
              <a:t>:Semua manusia akan mati (umum) </a:t>
            </a:r>
            <a:endParaRPr lang="id-ID" sz="2400" dirty="0">
              <a:latin typeface="+mj-lt"/>
            </a:endParaRPr>
          </a:p>
          <a:p>
            <a:r>
              <a:rPr lang="id-ID" sz="2400" dirty="0">
                <a:latin typeface="+mj-lt"/>
              </a:rPr>
              <a:t>Agus </a:t>
            </a:r>
            <a:r>
              <a:rPr lang="id-ID" sz="2400" dirty="0">
                <a:latin typeface="+mj-lt"/>
              </a:rPr>
              <a:t>adalah manusia (khusus) </a:t>
            </a:r>
            <a:endParaRPr lang="id-ID" sz="2400" dirty="0">
              <a:latin typeface="+mj-lt"/>
            </a:endParaRPr>
          </a:p>
          <a:p>
            <a:r>
              <a:rPr lang="id-ID" sz="2400" dirty="0">
                <a:latin typeface="+mj-lt"/>
              </a:rPr>
              <a:t>Kesimpulan </a:t>
            </a:r>
            <a:r>
              <a:rPr lang="id-ID" sz="2400" dirty="0">
                <a:latin typeface="+mj-lt"/>
              </a:rPr>
              <a:t>: </a:t>
            </a:r>
            <a:r>
              <a:rPr lang="id-ID" sz="2400" dirty="0">
                <a:latin typeface="+mj-lt"/>
              </a:rPr>
              <a:t>Agus </a:t>
            </a:r>
            <a:r>
              <a:rPr lang="id-ID" sz="2400" dirty="0">
                <a:latin typeface="+mj-lt"/>
              </a:rPr>
              <a:t>akan mati (khusus) </a:t>
            </a:r>
          </a:p>
        </p:txBody>
      </p:sp>
    </p:spTree>
    <p:extLst>
      <p:ext uri="{BB962C8B-B14F-4D97-AF65-F5344CB8AC3E}">
        <p14:creationId xmlns:p14="http://schemas.microsoft.com/office/powerpoint/2010/main" val="5676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8864" y="2182505"/>
            <a:ext cx="6701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6600" b="1" dirty="0">
                <a:solidFill>
                  <a:schemeClr val="tx2"/>
                </a:solidFill>
                <a:latin typeface="+mj-lt"/>
              </a:rPr>
              <a:t>Jenis Penelitian</a:t>
            </a:r>
            <a:endParaRPr lang="id-ID" sz="6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11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722784"/>
            <a:ext cx="8162925" cy="762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Jenis-Jenis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4800" dirty="0"/>
              <a:t>(Prof. Sutrisno Hadi, MA)</a:t>
            </a:r>
            <a:br>
              <a:rPr lang="id-ID" sz="4800" dirty="0"/>
            </a:br>
            <a:endParaRPr 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bidang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pendidikan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pertanian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hukum,penelitian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ekonomi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agama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tempat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laboratorium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perpustakaan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kancah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endParaRPr lang="id-ID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8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953000" y="23622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182319" y="5236022"/>
            <a:ext cx="8135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ILMU PENGETAHUAN DAN PENELITIAN</a:t>
            </a:r>
          </a:p>
        </p:txBody>
      </p:sp>
    </p:spTree>
    <p:extLst>
      <p:ext uri="{BB962C8B-B14F-4D97-AF65-F5344CB8AC3E}">
        <p14:creationId xmlns:p14="http://schemas.microsoft.com/office/powerpoint/2010/main" val="20991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476672"/>
            <a:ext cx="8162925" cy="762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Jenis-Jenis</a:t>
            </a:r>
            <a:r>
              <a:rPr lang="en-US" b="1" dirty="0" smtClean="0"/>
              <a:t> </a:t>
            </a:r>
            <a:r>
              <a:rPr lang="en-US" b="1" dirty="0" err="1" smtClean="0"/>
              <a:t>Penelitian</a:t>
            </a:r>
            <a:endParaRPr lang="en-US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pemakaian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murni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dasar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),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terapan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(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terpakai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).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tujuan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umumnya</a:t>
            </a:r>
            <a:r>
              <a:rPr lang="en-US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ekploratif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developmental,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verifikatif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.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tarap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inferensial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200" dirty="0" err="1">
                <a:solidFill>
                  <a:schemeClr val="tx2"/>
                </a:solidFill>
                <a:latin typeface="+mj-lt"/>
              </a:rPr>
              <a:t>Menurut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+mj-lt"/>
              </a:rPr>
              <a:t>pendekatan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nya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: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longitudinal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dan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+mj-lt"/>
              </a:rPr>
              <a:t>penelitian</a:t>
            </a:r>
            <a:r>
              <a:rPr lang="en-US" sz="3200" dirty="0">
                <a:solidFill>
                  <a:schemeClr val="tx2"/>
                </a:solidFill>
                <a:latin typeface="+mj-lt"/>
              </a:rPr>
              <a:t> cross sectional. </a:t>
            </a: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endParaRPr lang="id-ID" sz="3200" dirty="0">
              <a:solidFill>
                <a:schemeClr val="tx2"/>
              </a:solidFill>
              <a:latin typeface="+mj-lt"/>
            </a:endParaRPr>
          </a:p>
          <a:p>
            <a:pPr marL="114300" indent="0">
              <a:buNone/>
            </a:pPr>
            <a:endParaRPr lang="id-ID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14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Kuantitatif vs Kualitatif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24792" r="25740" b="23333"/>
          <a:stretch/>
        </p:blipFill>
        <p:spPr bwMode="auto">
          <a:xfrm>
            <a:off x="1571454" y="1564392"/>
            <a:ext cx="8364217" cy="48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5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Kuantitatif vs Kualitatif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12500" r="25388" b="32500"/>
          <a:stretch/>
        </p:blipFill>
        <p:spPr bwMode="auto">
          <a:xfrm>
            <a:off x="1775521" y="1841678"/>
            <a:ext cx="8216367" cy="46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Kuantitatif vs Kualitatif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5" t="17708" r="25622" b="16250"/>
          <a:stretch/>
        </p:blipFill>
        <p:spPr bwMode="auto">
          <a:xfrm>
            <a:off x="1919536" y="1738648"/>
            <a:ext cx="7560840" cy="48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PAHAMI JENIS PENELITIAN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87" y="1700808"/>
            <a:ext cx="7152795" cy="4608512"/>
          </a:xfrm>
        </p:spPr>
      </p:pic>
      <p:sp>
        <p:nvSpPr>
          <p:cNvPr id="5" name="TextBox 4"/>
          <p:cNvSpPr txBox="1"/>
          <p:nvPr/>
        </p:nvSpPr>
        <p:spPr>
          <a:xfrm>
            <a:off x="2017984" y="6165305"/>
            <a:ext cx="911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2">
                    <a:lumMod val="75000"/>
                  </a:schemeClr>
                </a:solidFill>
              </a:rPr>
              <a:t>Ronny Kountur, </a:t>
            </a:r>
            <a:r>
              <a:rPr lang="id-ID" dirty="0">
                <a:solidFill>
                  <a:schemeClr val="bg2">
                    <a:lumMod val="75000"/>
                  </a:schemeClr>
                </a:solidFill>
              </a:rPr>
              <a:t>2007 - Romi </a:t>
            </a:r>
            <a:r>
              <a:rPr lang="id-ID" dirty="0">
                <a:solidFill>
                  <a:schemeClr val="bg2">
                    <a:lumMod val="75000"/>
                  </a:schemeClr>
                </a:solidFill>
              </a:rPr>
              <a:t>staria wahono - http://romisatriawahono.net/2007/12/16/penelitian-tugas-akhir-itu-mudah-1/</a:t>
            </a:r>
          </a:p>
        </p:txBody>
      </p:sp>
    </p:spTree>
    <p:extLst>
      <p:ext uri="{BB962C8B-B14F-4D97-AF65-F5344CB8AC3E}">
        <p14:creationId xmlns:p14="http://schemas.microsoft.com/office/powerpoint/2010/main" val="11996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b="1" dirty="0"/>
              <a:t>JENIS PENELITIAN BERDASARKAN SIFAT DATA DAN TEKNIK ANALISIS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Jenis penelitian ini berkaitan </a:t>
            </a:r>
            <a:r>
              <a:rPr lang="id-ID" sz="2800" b="1" dirty="0"/>
              <a:t>dengan sifat data dan cara atau teknik analisis data yang digunakan</a:t>
            </a:r>
            <a:r>
              <a:rPr lang="id-ID" dirty="0"/>
              <a:t>. </a:t>
            </a:r>
            <a:endParaRPr lang="id-ID" dirty="0" smtClean="0"/>
          </a:p>
          <a:p>
            <a:r>
              <a:rPr lang="id-ID" dirty="0" smtClean="0"/>
              <a:t>Apabila </a:t>
            </a:r>
            <a:r>
              <a:rPr lang="id-ID" dirty="0"/>
              <a:t>data yang digunakan atau data yang dianalisis adalah data numerik (angka) dan cara analisisnya dengan cara matematis atau menggunakan teknik statistik, maka jenis penelitian tersebut adalah </a:t>
            </a:r>
            <a:r>
              <a:rPr lang="id-ID" sz="3200" b="1" dirty="0"/>
              <a:t>P</a:t>
            </a:r>
            <a:r>
              <a:rPr lang="id-ID" sz="3200" b="1" dirty="0"/>
              <a:t>enelitian </a:t>
            </a:r>
            <a:r>
              <a:rPr lang="id-ID" sz="3200" b="1" dirty="0"/>
              <a:t>kuantitatif. </a:t>
            </a:r>
            <a:r>
              <a:rPr lang="id-ID" dirty="0"/>
              <a:t>(</a:t>
            </a:r>
            <a:r>
              <a:rPr lang="id-ID" i="1" dirty="0"/>
              <a:t>quantitative research</a:t>
            </a:r>
            <a:r>
              <a:rPr lang="id-ID" dirty="0"/>
              <a:t>) (kuantitas berkaitan dengan angka nominal atau bilangan yang dapat dihitung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6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JENIS </a:t>
            </a:r>
            <a:r>
              <a:rPr lang="id-ID" b="1" dirty="0" smtClean="0"/>
              <a:t>PENELITIAN..(LANJUTAN)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Sedangkan, apabila data yang digunakan </a:t>
            </a:r>
            <a:r>
              <a:rPr lang="id-ID" sz="2800" b="1" dirty="0"/>
              <a:t>a</a:t>
            </a:r>
            <a:r>
              <a:rPr lang="id-ID" sz="2800" b="1" dirty="0"/>
              <a:t>dalah </a:t>
            </a:r>
            <a:r>
              <a:rPr lang="id-ID" sz="2800" b="1" dirty="0"/>
              <a:t>data string atau sebagai bentuk record atas suatu kondisi tertentu (seperti kondisi sosial, kondisi seseorang / individu</a:t>
            </a:r>
            <a:r>
              <a:rPr lang="id-ID" dirty="0"/>
              <a:t>) yang lebih berkaitan dengan kualitas atau sifat dan perilakunya, maka jenis penelitian ini merupakan </a:t>
            </a:r>
            <a:r>
              <a:rPr lang="id-ID" sz="3200" b="1" dirty="0"/>
              <a:t>penelitian kualitatif. </a:t>
            </a:r>
            <a:endParaRPr lang="id-ID" sz="3200" b="1" dirty="0"/>
          </a:p>
          <a:p>
            <a:endParaRPr lang="id-ID" sz="3200" b="1" dirty="0"/>
          </a:p>
          <a:p>
            <a:endParaRPr lang="id-ID" sz="3200" b="1" dirty="0"/>
          </a:p>
        </p:txBody>
      </p:sp>
    </p:spTree>
    <p:extLst>
      <p:ext uri="{BB962C8B-B14F-4D97-AF65-F5344CB8AC3E}">
        <p14:creationId xmlns:p14="http://schemas.microsoft.com/office/powerpoint/2010/main" val="15851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JENIS </a:t>
            </a:r>
            <a:r>
              <a:rPr lang="id-ID" b="1" dirty="0" smtClean="0"/>
              <a:t>PENELITIAN.. (LANJUTAN)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Apabila </a:t>
            </a:r>
            <a:r>
              <a:rPr lang="id-ID" dirty="0"/>
              <a:t>data yang akan dianalisis adalah data tunggal yang diperoleh dari </a:t>
            </a:r>
            <a:r>
              <a:rPr lang="id-ID" dirty="0" smtClean="0"/>
              <a:t>kasus tertentu</a:t>
            </a:r>
            <a:r>
              <a:rPr lang="id-ID" dirty="0"/>
              <a:t>, maka penelitian ini merupakan </a:t>
            </a:r>
            <a:r>
              <a:rPr lang="id-ID" sz="3600" b="1" dirty="0"/>
              <a:t>penelitian studi kasus (</a:t>
            </a:r>
            <a:r>
              <a:rPr lang="id-ID" sz="3600" b="1" i="1" dirty="0"/>
              <a:t>case research</a:t>
            </a:r>
            <a:r>
              <a:rPr lang="id-ID" sz="3600" b="1" dirty="0"/>
              <a:t>)</a:t>
            </a:r>
            <a:r>
              <a:rPr lang="id-ID" dirty="0"/>
              <a:t>. 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2097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b="1" dirty="0" smtClean="0"/>
              <a:t>Jurusan </a:t>
            </a:r>
            <a:r>
              <a:rPr lang="id-ID" b="1" dirty="0"/>
              <a:t>computing (teknik informatika, sistem informasi, ilmu komputer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76872"/>
            <a:ext cx="7620000" cy="4123928"/>
          </a:xfrm>
        </p:spPr>
        <p:txBody>
          <a:bodyPr>
            <a:normAutofit/>
          </a:bodyPr>
          <a:lstStyle/>
          <a:p>
            <a:r>
              <a:rPr lang="id-ID" dirty="0" smtClean="0"/>
              <a:t>Terapan </a:t>
            </a:r>
            <a:r>
              <a:rPr lang="id-ID" dirty="0"/>
              <a:t>(bukan penelitian dasar) </a:t>
            </a:r>
            <a:endParaRPr lang="id-ID" dirty="0" smtClean="0"/>
          </a:p>
          <a:p>
            <a:r>
              <a:rPr lang="id-ID" dirty="0" smtClean="0"/>
              <a:t>Pengolahan </a:t>
            </a:r>
            <a:r>
              <a:rPr lang="id-ID" dirty="0"/>
              <a:t>datanya </a:t>
            </a:r>
            <a:r>
              <a:rPr lang="id-ID" dirty="0" smtClean="0"/>
              <a:t>kuantitatif</a:t>
            </a:r>
          </a:p>
          <a:p>
            <a:r>
              <a:rPr lang="id-ID" dirty="0" smtClean="0"/>
              <a:t>Penelitian </a:t>
            </a:r>
            <a:r>
              <a:rPr lang="id-ID" dirty="0"/>
              <a:t>lebih banyak ke arah konfirmatori (bukan eksploratori) yaitu dengan melakukan pengujian terhadap hipotesis atau kerangka konsep yang sudah ditentukan. </a:t>
            </a:r>
            <a:endParaRPr lang="id-ID" dirty="0" smtClean="0"/>
          </a:p>
          <a:p>
            <a:r>
              <a:rPr lang="id-ID" dirty="0" smtClean="0"/>
              <a:t>Tujuan </a:t>
            </a:r>
            <a:r>
              <a:rPr lang="id-ID" dirty="0"/>
              <a:t>penelitian biasanya untuk melihat korelasi antar variabel yang diteliti atau melakukan suatu eksperimen.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25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383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Tahapan penelitian sebenarnya hanya ada empat:</a:t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4864"/>
            <a:ext cx="7620000" cy="4195936"/>
          </a:xfrm>
        </p:spPr>
        <p:txBody>
          <a:bodyPr/>
          <a:lstStyle/>
          <a:p>
            <a:r>
              <a:rPr lang="id-ID" dirty="0" smtClean="0"/>
              <a:t>Identifikasi </a:t>
            </a:r>
            <a:r>
              <a:rPr lang="id-ID" dirty="0"/>
              <a:t>(Penemuan) Masalah</a:t>
            </a:r>
          </a:p>
          <a:p>
            <a:r>
              <a:rPr lang="id-ID" dirty="0"/>
              <a:t>Perumusan Hipotesis</a:t>
            </a:r>
          </a:p>
          <a:p>
            <a:r>
              <a:rPr lang="id-ID" dirty="0"/>
              <a:t>Pengujian Hipotesis dan Analisis</a:t>
            </a:r>
          </a:p>
          <a:p>
            <a:r>
              <a:rPr lang="id-ID" dirty="0"/>
              <a:t>Kesimpulan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7235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r>
              <a:rPr lang="en-US" sz="3600" b="1" dirty="0"/>
              <a:t>MANUSIA MENCARI KEBENARAN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268413"/>
            <a:ext cx="7849567" cy="50403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it-IT" sz="2400" dirty="0">
                <a:solidFill>
                  <a:schemeClr val="tx2"/>
                </a:solidFill>
                <a:latin typeface="+mj-lt"/>
              </a:rPr>
              <a:t>Manusia mencari kebenaran dengan menggunakan akal sehat (</a:t>
            </a:r>
            <a:r>
              <a:rPr lang="it-IT" sz="2400" i="1" dirty="0">
                <a:solidFill>
                  <a:schemeClr val="tx2"/>
                </a:solidFill>
                <a:latin typeface="+mj-lt"/>
              </a:rPr>
              <a:t>common  sense</a:t>
            </a:r>
            <a:r>
              <a:rPr lang="it-IT" sz="2400" dirty="0">
                <a:solidFill>
                  <a:schemeClr val="tx2"/>
                </a:solidFill>
                <a:latin typeface="+mj-lt"/>
              </a:rPr>
              <a:t>)   dan dengan ilmu pengetahuan.</a:t>
            </a:r>
          </a:p>
          <a:p>
            <a:pPr algn="just">
              <a:lnSpc>
                <a:spcPct val="80000"/>
              </a:lnSpc>
            </a:pPr>
            <a:r>
              <a:rPr lang="it-IT" sz="2400" dirty="0">
                <a:solidFill>
                  <a:schemeClr val="tx2"/>
                </a:solidFill>
                <a:latin typeface="+mj-lt"/>
              </a:rPr>
              <a:t>Letak  perbedaan  yang  mendasar  antara  keduanya  ialah  berkisar  pada  kata  “sistematik”  dan  “terkendali”.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it-IT" sz="2400" dirty="0">
                <a:solidFill>
                  <a:schemeClr val="tx2"/>
                </a:solidFill>
                <a:latin typeface="+mj-lt"/>
              </a:rPr>
              <a:t>Lima  hal  pokok  yang  membedakan  antara  ilmu  dan  akal  sehat.  </a:t>
            </a:r>
          </a:p>
          <a:p>
            <a:pPr lvl="1" algn="just">
              <a:lnSpc>
                <a:spcPct val="80000"/>
              </a:lnSpc>
            </a:pPr>
            <a:r>
              <a:rPr lang="it-IT" sz="2000" dirty="0">
                <a:solidFill>
                  <a:schemeClr val="tx2"/>
                </a:solidFill>
                <a:latin typeface="+mj-lt"/>
              </a:rPr>
              <a:t>Ilmu  pengetahuan  dikembangkan  melalui  struktur</a:t>
            </a:r>
            <a:r>
              <a:rPr lang="it-IT" sz="2000" baseline="30000" dirty="0">
                <a:solidFill>
                  <a:schemeClr val="tx2"/>
                </a:solidFill>
                <a:latin typeface="+mj-lt"/>
              </a:rPr>
              <a:t>2</a:t>
            </a:r>
            <a:r>
              <a:rPr lang="it-IT" sz="2000" dirty="0">
                <a:solidFill>
                  <a:schemeClr val="tx2"/>
                </a:solidFill>
                <a:latin typeface="+mj-lt"/>
              </a:rPr>
              <a:t> teori,  &amp; diuji  konsistensi  internalnya (dilakukan  tes/pengujian  secara  empiris).</a:t>
            </a:r>
          </a:p>
          <a:p>
            <a:pPr lvl="1" algn="just">
              <a:lnSpc>
                <a:spcPct val="80000"/>
              </a:lnSpc>
            </a:pPr>
            <a:r>
              <a:rPr lang="it-IT" sz="2000" dirty="0">
                <a:solidFill>
                  <a:schemeClr val="tx2"/>
                </a:solidFill>
                <a:latin typeface="+mj-lt"/>
              </a:rPr>
              <a:t>Teori  dan  hipotesis  selalu  diuji  secara  empiris/faktual.  Halnya  dengan  orang  yang  bukan  ilmuwan  dengan  cara  “selektif”.  </a:t>
            </a:r>
          </a:p>
          <a:p>
            <a:pPr lvl="1" algn="just">
              <a:lnSpc>
                <a:spcPct val="80000"/>
              </a:lnSpc>
            </a:pPr>
            <a:r>
              <a:rPr lang="it-IT" sz="2000" dirty="0">
                <a:solidFill>
                  <a:schemeClr val="tx2"/>
                </a:solidFill>
                <a:latin typeface="+mj-lt"/>
              </a:rPr>
              <a:t>Adanya  pengertian  kendali  (kontrol) dalam  penelitian  ilmiah, tidak dapat  mempunyai  pengertian  yang  bermacam-macam.  </a:t>
            </a:r>
          </a:p>
          <a:p>
            <a:pPr lvl="1" algn="just">
              <a:lnSpc>
                <a:spcPct val="80000"/>
              </a:lnSpc>
            </a:pPr>
            <a:r>
              <a:rPr lang="sv-SE" sz="2000" dirty="0">
                <a:solidFill>
                  <a:schemeClr val="tx2"/>
                </a:solidFill>
                <a:latin typeface="+mj-lt"/>
              </a:rPr>
              <a:t>Menekankan  adanya  hubungan  antara  fenomena  secara  sadar  dan  sistematis.  Pola  penghubungnya tidak  dilakukan  secara  asal-asalan.  </a:t>
            </a:r>
          </a:p>
          <a:p>
            <a:pPr lvl="1" algn="just">
              <a:lnSpc>
                <a:spcPct val="80000"/>
              </a:lnSpc>
            </a:pPr>
            <a:r>
              <a:rPr lang="sv-SE" sz="2000" dirty="0">
                <a:solidFill>
                  <a:schemeClr val="tx2"/>
                </a:solidFill>
                <a:latin typeface="+mj-lt"/>
              </a:rPr>
              <a:t>Cara  memberi penjelasan  yang  berlainan  dalam  mengamati  suatu  fenomena.  Ilmuwan  melakukan  dengan  hati-hati  dan  menghindari  penafsiran  yang  bersifat  metafisis.  Proposisi  yang  dihasilkan  selalu  terbuka  untuk  pengamatan  dan  pengujian  secara  ilmiah.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1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sz="4400" b="1" dirty="0"/>
              <a:t>Tahapan penelitian sebenarnya hanya ada empat:</a:t>
            </a:r>
            <a:endParaRPr lang="id-ID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1412776"/>
          <a:ext cx="7620000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5531768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Identifikasi (Penemuan) Masalah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Pendahuluan</a:t>
                      </a:r>
                    </a:p>
                    <a:p>
                      <a:r>
                        <a:rPr lang="id-ID" dirty="0" smtClean="0"/>
                        <a:t>Latar</a:t>
                      </a:r>
                      <a:r>
                        <a:rPr lang="id-ID" baseline="0" dirty="0" smtClean="0"/>
                        <a:t> Belakang Masalah</a:t>
                      </a:r>
                    </a:p>
                    <a:p>
                      <a:r>
                        <a:rPr lang="id-ID" baseline="0" dirty="0" smtClean="0"/>
                        <a:t>Keterbatasan</a:t>
                      </a:r>
                    </a:p>
                    <a:p>
                      <a:r>
                        <a:rPr lang="id-ID" baseline="0" dirty="0" smtClean="0"/>
                        <a:t>Manfaat Penelitian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Perumusan Hipotesis</a:t>
                      </a:r>
                    </a:p>
                    <a:p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Landasan Teori</a:t>
                      </a:r>
                    </a:p>
                    <a:p>
                      <a:r>
                        <a:rPr lang="id-ID" dirty="0" smtClean="0"/>
                        <a:t>Tinjauan</a:t>
                      </a:r>
                      <a:r>
                        <a:rPr lang="id-ID" baseline="0" dirty="0" smtClean="0"/>
                        <a:t> Pustaka dan Teori</a:t>
                      </a:r>
                    </a:p>
                    <a:p>
                      <a:r>
                        <a:rPr lang="id-ID" baseline="0" dirty="0" smtClean="0"/>
                        <a:t>Kerangka Konsep dan Hipotesis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Pengujian Hipotesis dan Analisis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Metodologi</a:t>
                      </a:r>
                    </a:p>
                    <a:p>
                      <a:r>
                        <a:rPr lang="id-ID" dirty="0" smtClean="0"/>
                        <a:t>Metodologi Penelitian</a:t>
                      </a:r>
                    </a:p>
                    <a:p>
                      <a:r>
                        <a:rPr lang="id-ID" dirty="0" smtClean="0"/>
                        <a:t>Metodologi pengumpulan data</a:t>
                      </a:r>
                    </a:p>
                    <a:p>
                      <a:r>
                        <a:rPr lang="id-ID" dirty="0" smtClean="0"/>
                        <a:t>Teknik Analisis data</a:t>
                      </a:r>
                    </a:p>
                    <a:p>
                      <a:r>
                        <a:rPr lang="id-ID" dirty="0" smtClean="0"/>
                        <a:t>Instrument data</a:t>
                      </a:r>
                    </a:p>
                    <a:p>
                      <a:r>
                        <a:rPr lang="id-ID" dirty="0" smtClean="0"/>
                        <a:t>Metodologi PL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Analisis dan Interpretasi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b="1" dirty="0" smtClean="0"/>
                        <a:t>Kesimpulan</a:t>
                      </a:r>
                    </a:p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Kesimpulan dan saran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4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BE AWARE...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Tugas </a:t>
            </a:r>
            <a:r>
              <a:rPr lang="id-ID" dirty="0"/>
              <a:t>akhir di beberapa bidang ilmu </a:t>
            </a:r>
            <a:r>
              <a:rPr lang="id-ID" dirty="0" smtClean="0"/>
              <a:t>(Tentunya termasuk Informatika) bisa </a:t>
            </a:r>
            <a:r>
              <a:rPr lang="id-ID" dirty="0"/>
              <a:t>tidak berbentuk penelitian, </a:t>
            </a:r>
            <a:r>
              <a:rPr lang="id-ID" sz="2800" b="1" dirty="0"/>
              <a:t>tapi </a:t>
            </a:r>
            <a:r>
              <a:rPr lang="id-ID" sz="2800" b="1" u="sng" dirty="0"/>
              <a:t>hanya</a:t>
            </a:r>
            <a:r>
              <a:rPr lang="id-ID" sz="2800" b="1" dirty="0"/>
              <a:t> berupa desain produk</a:t>
            </a:r>
            <a:r>
              <a:rPr lang="id-ID" dirty="0"/>
              <a:t>. Contoh desain produk misalnya:</a:t>
            </a:r>
          </a:p>
          <a:p>
            <a:r>
              <a:rPr lang="id-ID" dirty="0"/>
              <a:t>Desain Bangunan atau Mesin</a:t>
            </a:r>
          </a:p>
          <a:p>
            <a:r>
              <a:rPr lang="id-ID" dirty="0"/>
              <a:t>Desain Sistem</a:t>
            </a:r>
          </a:p>
          <a:p>
            <a:r>
              <a:rPr lang="id-ID" dirty="0"/>
              <a:t>Pengembangan Sistem Tanpa Didahului Identifikasi Masalah</a:t>
            </a:r>
          </a:p>
          <a:p>
            <a:r>
              <a:rPr lang="id-ID" dirty="0"/>
              <a:t>Perencanaan Strategis Bisnis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33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BE AWARE...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Contoh yang bukan penelitian</a:t>
            </a:r>
          </a:p>
          <a:p>
            <a:endParaRPr lang="id-ID" dirty="0"/>
          </a:p>
          <a:p>
            <a:r>
              <a:rPr lang="id-ID" sz="3200" dirty="0"/>
              <a:t>Mengembangkan situs portal</a:t>
            </a:r>
          </a:p>
          <a:p>
            <a:r>
              <a:rPr lang="id-ID" sz="3200" dirty="0"/>
              <a:t>Mengembangkan situs web </a:t>
            </a:r>
            <a:endParaRPr lang="id-ID" sz="3200" dirty="0"/>
          </a:p>
          <a:p>
            <a:r>
              <a:rPr lang="id-ID" sz="3200" dirty="0"/>
              <a:t>Mengembangkan </a:t>
            </a:r>
            <a:r>
              <a:rPr lang="id-ID" sz="3200" dirty="0"/>
              <a:t>sistem informasi</a:t>
            </a:r>
          </a:p>
          <a:p>
            <a:r>
              <a:rPr lang="id-ID" sz="3200" dirty="0"/>
              <a:t>Mengembangkan multimedia </a:t>
            </a:r>
            <a:r>
              <a:rPr lang="id-ID" sz="3200" dirty="0"/>
              <a:t>pembelajaran</a:t>
            </a:r>
          </a:p>
          <a:p>
            <a:r>
              <a:rPr lang="id-ID" sz="3200" dirty="0"/>
              <a:t>dll</a:t>
            </a:r>
            <a:endParaRPr lang="id-ID" sz="3200" dirty="0"/>
          </a:p>
          <a:p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488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Lalu bagaimana?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56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sz="3600" i="1" dirty="0"/>
              <a:t>Judul</a:t>
            </a:r>
            <a:r>
              <a:rPr lang="id-ID" sz="3600" dirty="0"/>
              <a:t>: </a:t>
            </a:r>
            <a:r>
              <a:rPr lang="id-ID" sz="3600" b="1" dirty="0"/>
              <a:t>Mengembangkan Situs Portal Traffic Tinggi dengan Teknik Search Engine Optimization (SEO)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4"/>
            <a:ext cx="7620000" cy="4555976"/>
          </a:xfrm>
        </p:spPr>
        <p:txBody>
          <a:bodyPr/>
          <a:lstStyle/>
          <a:p>
            <a:r>
              <a:rPr lang="id-ID" i="1" dirty="0"/>
              <a:t>Identifikasi Masalah</a:t>
            </a:r>
            <a:r>
              <a:rPr lang="id-ID" dirty="0"/>
              <a:t>: Situs portal sepi pengunjung </a:t>
            </a:r>
            <a:endParaRPr lang="id-ID" dirty="0" smtClean="0"/>
          </a:p>
          <a:p>
            <a:r>
              <a:rPr lang="id-ID" i="1" dirty="0" smtClean="0"/>
              <a:t>Perumusan </a:t>
            </a:r>
            <a:r>
              <a:rPr lang="id-ID" i="1" dirty="0"/>
              <a:t>Hipotesis</a:t>
            </a:r>
            <a:r>
              <a:rPr lang="id-ID" dirty="0"/>
              <a:t>: Teknik SEO dapat meningkatkan traffic situs </a:t>
            </a:r>
            <a:endParaRPr lang="id-ID" dirty="0" smtClean="0"/>
          </a:p>
          <a:p>
            <a:r>
              <a:rPr lang="id-ID" i="1" dirty="0" smtClean="0"/>
              <a:t>Buat </a:t>
            </a:r>
            <a:r>
              <a:rPr lang="id-ID" i="1" dirty="0"/>
              <a:t>Model atau Kerangka Konsep</a:t>
            </a:r>
            <a:r>
              <a:rPr lang="id-ID" dirty="0"/>
              <a:t>: Lakukan studi literatur tentang SEO dan rumuskan model serta teknik SEO yang tepat untuk situs portal yang sedang dibangun </a:t>
            </a:r>
            <a:endParaRPr lang="id-ID" dirty="0" smtClean="0"/>
          </a:p>
          <a:p>
            <a:r>
              <a:rPr lang="id-ID" i="1" dirty="0" smtClean="0"/>
              <a:t>Pengujian </a:t>
            </a:r>
            <a:r>
              <a:rPr lang="id-ID" i="1" dirty="0"/>
              <a:t>Hipotesis</a:t>
            </a:r>
            <a:r>
              <a:rPr lang="id-ID" dirty="0"/>
              <a:t>: Terapkan model SEO yang sudah dibuat. Uji parameter dalam model SEO </a:t>
            </a:r>
            <a:endParaRPr lang="id-ID" dirty="0" smtClean="0"/>
          </a:p>
          <a:p>
            <a:r>
              <a:rPr lang="id-ID" i="1" dirty="0" smtClean="0"/>
              <a:t>Analisa </a:t>
            </a:r>
            <a:r>
              <a:rPr lang="id-ID" i="1" dirty="0"/>
              <a:t>Hasil Pengujian</a:t>
            </a:r>
            <a:r>
              <a:rPr lang="id-ID" dirty="0"/>
              <a:t>: Terbukti bahwa model SEO kita kembangkan dapat meningkatkan traffic situs portal</a:t>
            </a:r>
          </a:p>
        </p:txBody>
      </p:sp>
    </p:spTree>
    <p:extLst>
      <p:ext uri="{BB962C8B-B14F-4D97-AF65-F5344CB8AC3E}">
        <p14:creationId xmlns:p14="http://schemas.microsoft.com/office/powerpoint/2010/main" val="34794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780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d-ID" sz="3600" i="1" dirty="0"/>
              <a:t>Judul</a:t>
            </a:r>
            <a:r>
              <a:rPr lang="id-ID" sz="3600" dirty="0"/>
              <a:t>: </a:t>
            </a:r>
            <a:r>
              <a:rPr lang="id-ID" sz="3600" b="1" dirty="0"/>
              <a:t>Multimedia pembelajaran Berbasis “Real Constructivisme” untuk Mata Kuliah Bahasa Formal dan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4864"/>
            <a:ext cx="7620000" cy="4195936"/>
          </a:xfrm>
        </p:spPr>
        <p:txBody>
          <a:bodyPr>
            <a:normAutofit lnSpcReduction="10000"/>
          </a:bodyPr>
          <a:lstStyle/>
          <a:p>
            <a:r>
              <a:rPr lang="id-ID" i="1" dirty="0" smtClean="0"/>
              <a:t>Identifikasi </a:t>
            </a:r>
            <a:r>
              <a:rPr lang="id-ID" i="1" dirty="0"/>
              <a:t>Masalah</a:t>
            </a:r>
            <a:r>
              <a:rPr lang="id-ID" dirty="0"/>
              <a:t>: Mata Kuliah Bahasa Formal dan Automata sulit dipahamkan ke siswa dengan sistem kuliah konvensional, harus ditempuh teknik baru untuk memahamkan ke siswa </a:t>
            </a:r>
            <a:endParaRPr lang="id-ID" dirty="0" smtClean="0"/>
          </a:p>
          <a:p>
            <a:r>
              <a:rPr lang="id-ID" i="1" dirty="0" smtClean="0"/>
              <a:t>Perumusan </a:t>
            </a:r>
            <a:r>
              <a:rPr lang="id-ID" i="1" dirty="0"/>
              <a:t>Hipotesis</a:t>
            </a:r>
            <a:r>
              <a:rPr lang="id-ID" dirty="0"/>
              <a:t>: Multimedia pembelajaran  harus dibuat berdasarkan teoi “real constructivisme” untuk mempermudah pemahaman siswa </a:t>
            </a:r>
            <a:endParaRPr lang="id-ID" dirty="0" smtClean="0"/>
          </a:p>
          <a:p>
            <a:r>
              <a:rPr lang="id-ID" i="1" dirty="0" smtClean="0"/>
              <a:t>Buat </a:t>
            </a:r>
            <a:r>
              <a:rPr lang="id-ID" i="1" dirty="0"/>
              <a:t>Model atau Kerangka Konsep</a:t>
            </a:r>
            <a:r>
              <a:rPr lang="id-ID" dirty="0"/>
              <a:t>: Lakukan studi literatur tentang “real construtivisme” dan rumuskan model khusus untuk multimedia pembelajaran tersebut </a:t>
            </a:r>
            <a:endParaRPr lang="id-ID" dirty="0" smtClean="0"/>
          </a:p>
          <a:p>
            <a:r>
              <a:rPr lang="id-ID" i="1" dirty="0" smtClean="0"/>
              <a:t>Pengujian </a:t>
            </a:r>
            <a:r>
              <a:rPr lang="id-ID" i="1" dirty="0"/>
              <a:t>Hipotesis</a:t>
            </a:r>
            <a:r>
              <a:rPr lang="id-ID" dirty="0"/>
              <a:t>: Terapkan dengan penelitian tindakan kelas (action research) </a:t>
            </a:r>
            <a:r>
              <a:rPr lang="id-ID" i="1" dirty="0"/>
              <a:t>Analisa Hasil Pengujian</a:t>
            </a:r>
            <a:r>
              <a:rPr lang="id-ID" dirty="0"/>
              <a:t>: Terbukti  multimedia berbasis “real constructivisme” dapat meningkatkan pemahaman siswa</a:t>
            </a:r>
          </a:p>
        </p:txBody>
      </p:sp>
    </p:spTree>
    <p:extLst>
      <p:ext uri="{BB962C8B-B14F-4D97-AF65-F5344CB8AC3E}">
        <p14:creationId xmlns:p14="http://schemas.microsoft.com/office/powerpoint/2010/main" val="308570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8640"/>
            <a:ext cx="7620000" cy="1143000"/>
          </a:xfrm>
        </p:spPr>
        <p:txBody>
          <a:bodyPr/>
          <a:lstStyle/>
          <a:p>
            <a:r>
              <a:rPr lang="id-ID" sz="3600" i="1" dirty="0"/>
              <a:t>Judul</a:t>
            </a:r>
            <a:r>
              <a:rPr lang="id-ID" sz="3600" dirty="0"/>
              <a:t>: </a:t>
            </a:r>
            <a:r>
              <a:rPr lang="id-ID" sz="3600" b="1" dirty="0"/>
              <a:t>Mengembangkan </a:t>
            </a:r>
            <a:r>
              <a:rPr lang="id-ID" sz="3600" b="1" dirty="0"/>
              <a:t>Sistem Informasi.....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44824"/>
            <a:ext cx="7620000" cy="4555976"/>
          </a:xfrm>
        </p:spPr>
        <p:txBody>
          <a:bodyPr/>
          <a:lstStyle/>
          <a:p>
            <a:r>
              <a:rPr lang="id-ID" i="1" dirty="0"/>
              <a:t>Identifikasi Masalah</a:t>
            </a:r>
            <a:r>
              <a:rPr lang="id-ID" dirty="0"/>
              <a:t>: </a:t>
            </a:r>
            <a:endParaRPr lang="id-ID" dirty="0" smtClean="0"/>
          </a:p>
          <a:p>
            <a:r>
              <a:rPr lang="id-ID" i="1" dirty="0" smtClean="0"/>
              <a:t>Perumusan </a:t>
            </a:r>
            <a:r>
              <a:rPr lang="id-ID" i="1" dirty="0"/>
              <a:t>Hipotesis</a:t>
            </a:r>
            <a:r>
              <a:rPr lang="id-ID" dirty="0"/>
              <a:t>: </a:t>
            </a:r>
            <a:endParaRPr lang="id-ID" dirty="0" smtClean="0"/>
          </a:p>
          <a:p>
            <a:r>
              <a:rPr lang="id-ID" i="1" dirty="0" smtClean="0"/>
              <a:t>Pengujian </a:t>
            </a:r>
            <a:r>
              <a:rPr lang="id-ID" i="1" dirty="0"/>
              <a:t>Hipotesis</a:t>
            </a:r>
            <a:r>
              <a:rPr lang="id-ID" dirty="0"/>
              <a:t>: </a:t>
            </a:r>
            <a:endParaRPr lang="id-ID" dirty="0" smtClean="0"/>
          </a:p>
          <a:p>
            <a:r>
              <a:rPr lang="id-ID" i="1" dirty="0" smtClean="0"/>
              <a:t>Analisa </a:t>
            </a:r>
            <a:r>
              <a:rPr lang="id-ID" i="1" dirty="0"/>
              <a:t>Hasil Pengujian</a:t>
            </a:r>
            <a:r>
              <a:rPr lang="id-ID" dirty="0" smtClean="0"/>
              <a:t>: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2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3994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 SEBELUM DAN SESUD</a:t>
            </a: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MASUK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OBYEK</a:t>
            </a: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PENELITIAN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d-ID" dirty="0"/>
          </a:p>
        </p:txBody>
      </p:sp>
      <p:sp>
        <p:nvSpPr>
          <p:cNvPr id="4" name="Isosceles Triangle 3"/>
          <p:cNvSpPr/>
          <p:nvPr/>
        </p:nvSpPr>
        <p:spPr>
          <a:xfrm>
            <a:off x="4238612" y="3024312"/>
            <a:ext cx="3977668" cy="3429024"/>
          </a:xfrm>
          <a:prstGeom prst="triangl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2"/>
                </a:solidFill>
              </a:rPr>
              <a:t>PROSES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2595538" y="3381502"/>
            <a:ext cx="1785950" cy="928694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7810512" y="3310064"/>
            <a:ext cx="1785950" cy="928694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000000"/>
                </a:solidFill>
              </a:rPr>
              <a:t>TETAP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10050" y="3810130"/>
            <a:ext cx="1620000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10314" y="3810130"/>
            <a:ext cx="1368000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2 8"/>
          <p:cNvSpPr/>
          <p:nvPr/>
        </p:nvSpPr>
        <p:spPr>
          <a:xfrm>
            <a:off x="2452662" y="4381634"/>
            <a:ext cx="1785950" cy="928694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7174" y="4810262"/>
            <a:ext cx="1285884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24-Point Star 10"/>
          <p:cNvSpPr/>
          <p:nvPr/>
        </p:nvSpPr>
        <p:spPr>
          <a:xfrm>
            <a:off x="7881950" y="4381634"/>
            <a:ext cx="2030474" cy="1071570"/>
          </a:xfrm>
          <a:prstGeom prst="star24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000000"/>
                </a:solidFill>
              </a:rPr>
              <a:t>BERKEMBANG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738942" y="4810262"/>
            <a:ext cx="1285884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xplosion 2 12"/>
          <p:cNvSpPr/>
          <p:nvPr/>
        </p:nvSpPr>
        <p:spPr>
          <a:xfrm>
            <a:off x="2309786" y="5453204"/>
            <a:ext cx="1785950" cy="928694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24298" y="5881832"/>
            <a:ext cx="1285884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8167702" y="5596080"/>
            <a:ext cx="1214446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rgbClr val="FFFFFF"/>
                </a:solidFill>
              </a:rPr>
              <a:t>BERUBAH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953256" y="5953270"/>
            <a:ext cx="1285884" cy="158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6910" y="28212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SEBELUM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22425" y="284364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</a:t>
            </a:r>
            <a:r>
              <a:rPr lang="id-ID" b="1" dirty="0"/>
              <a:t>ESUDAH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6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1844678" y="2571744"/>
            <a:ext cx="3241675" cy="1500198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18000" tIns="10800" rIns="18000" bIns="10800" anchor="ctr"/>
          <a:lstStyle/>
          <a:p>
            <a:pPr>
              <a:spcBef>
                <a:spcPct val="20000"/>
              </a:spcBef>
            </a:pPr>
            <a:r>
              <a:rPr lang="id-ID" sz="25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+mj-lt"/>
              </a:rPr>
              <a:t>Menemukan</a:t>
            </a:r>
            <a:r>
              <a:rPr lang="en-US" sz="25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d-ID" sz="2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+mj-lt"/>
              </a:rPr>
              <a:t>Fokus</a:t>
            </a:r>
            <a:r>
              <a:rPr lang="en-US" sz="25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+mj-lt"/>
              </a:rPr>
              <a:t>Penelitian</a:t>
            </a:r>
            <a:endParaRPr lang="en-US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6238876" y="285728"/>
            <a:ext cx="3529532" cy="142876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8000" tIns="10800" rIns="18000" bIns="10800" anchor="ctr"/>
          <a:lstStyle/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Disarankan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Oleh</a:t>
            </a:r>
            <a:endParaRPr lang="en-US" sz="2500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ct val="20000"/>
              </a:spcBef>
            </a:pP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Informan</a:t>
            </a:r>
            <a:endParaRPr lang="en-US" sz="2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6238876" y="1857364"/>
            <a:ext cx="3529532" cy="142876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601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8000" tIns="10800" rIns="18000" bIns="10800" anchor="ctr"/>
          <a:lstStyle/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Berdasarkan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domain</a:t>
            </a:r>
          </a:p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tertentu</a:t>
            </a:r>
            <a:endParaRPr lang="en-US" sz="2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6238876" y="3429000"/>
            <a:ext cx="3529532" cy="142876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395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8000" tIns="10800" rIns="18000" bIns="10800" anchor="ctr"/>
          <a:lstStyle/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Berdasarkan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nilai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kebaruan</a:t>
            </a:r>
            <a:endParaRPr lang="en-US" sz="2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6238876" y="5000636"/>
            <a:ext cx="3529532" cy="1428760"/>
          </a:xfrm>
          <a:prstGeom prst="rightArrowCallout">
            <a:avLst>
              <a:gd name="adj1" fmla="val 67352"/>
              <a:gd name="adj2" fmla="val 50000"/>
              <a:gd name="adj3" fmla="val 32612"/>
              <a:gd name="adj4" fmla="val 8108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18000" tIns="10800" rIns="18000" bIns="10800" anchor="ctr"/>
          <a:lstStyle/>
          <a:p>
            <a:pPr>
              <a:spcBef>
                <a:spcPct val="20000"/>
              </a:spcBef>
            </a:pPr>
            <a:r>
              <a:rPr lang="en-US" sz="2500" dirty="0" err="1">
                <a:solidFill>
                  <a:schemeClr val="tx2"/>
                </a:solidFill>
                <a:latin typeface="+mj-lt"/>
              </a:rPr>
              <a:t>Masalah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yg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terkait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d-ID" sz="2500" dirty="0" err="1">
                <a:solidFill>
                  <a:schemeClr val="tx2"/>
                </a:solidFill>
                <a:latin typeface="+mj-lt"/>
              </a:rPr>
              <a:t>dngn</a:t>
            </a:r>
            <a:r>
              <a:rPr lang="id-ID" sz="25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teori</a:t>
            </a:r>
            <a:r>
              <a:rPr lang="en-US" sz="2500" dirty="0">
                <a:solidFill>
                  <a:schemeClr val="tx2"/>
                </a:solidFill>
                <a:latin typeface="+mj-lt"/>
              </a:rPr>
              <a:t> yang </a:t>
            </a:r>
            <a:r>
              <a:rPr lang="en-US" sz="2500" dirty="0" err="1">
                <a:solidFill>
                  <a:schemeClr val="tx2"/>
                </a:solidFill>
                <a:latin typeface="+mj-lt"/>
              </a:rPr>
              <a:t>ada</a:t>
            </a:r>
            <a:endParaRPr lang="en-US" sz="2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Isosceles Triangle 18"/>
          <p:cNvSpPr/>
          <p:nvPr/>
        </p:nvSpPr>
        <p:spPr bwMode="auto">
          <a:xfrm rot="16200000">
            <a:off x="2631256" y="2964653"/>
            <a:ext cx="6072230" cy="714380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56" y="764704"/>
            <a:ext cx="8269190" cy="5430102"/>
          </a:xfrm>
        </p:spPr>
      </p:pic>
      <p:sp>
        <p:nvSpPr>
          <p:cNvPr id="2" name="Rectangle 1"/>
          <p:cNvSpPr/>
          <p:nvPr/>
        </p:nvSpPr>
        <p:spPr>
          <a:xfrm>
            <a:off x="4439816" y="332656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/>
              <a:t>MENGURAI FENOMENA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96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55676" y="24037"/>
            <a:ext cx="8229600" cy="1143001"/>
          </a:xfrm>
        </p:spPr>
        <p:txBody>
          <a:bodyPr/>
          <a:lstStyle/>
          <a:p>
            <a:r>
              <a:rPr lang="nl-NL" sz="4000" b="1" dirty="0">
                <a:cs typeface="Times New Roman" pitchFamily="18" charset="0"/>
              </a:rPr>
              <a:t>Berbagai  Cara  Mencari  Kebenaran</a:t>
            </a:r>
            <a:r>
              <a:rPr lang="en-US" sz="4000" b="1" dirty="0"/>
              <a:t>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512" y="1268760"/>
            <a:ext cx="8065020" cy="48577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Secara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kebetulan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(</a:t>
            </a:r>
            <a:r>
              <a:rPr lang="sv-SE" sz="3000" dirty="0">
                <a:solidFill>
                  <a:schemeClr val="tx2"/>
                </a:solidFill>
                <a:latin typeface="+mj-lt"/>
              </a:rPr>
              <a:t>penemuan  terjadi  scr  kebetulan  saja) </a:t>
            </a:r>
            <a:endParaRPr lang="en-US" sz="3000" dirty="0">
              <a:solidFill>
                <a:schemeClr val="tx2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r>
              <a:rPr lang="en-US" sz="3000" i="1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Trial  And  Error, 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(</a:t>
            </a:r>
            <a:r>
              <a:rPr lang="sv-SE" sz="3000" dirty="0">
                <a:solidFill>
                  <a:schemeClr val="tx2"/>
                </a:solidFill>
                <a:latin typeface="+mj-lt"/>
              </a:rPr>
              <a:t>bersifat  untung-untungan)</a:t>
            </a:r>
            <a:r>
              <a:rPr lang="en-US" sz="3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Melalui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Otoritas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(</a:t>
            </a:r>
            <a:r>
              <a:rPr lang="sv-SE" sz="3000" dirty="0">
                <a:solidFill>
                  <a:schemeClr val="tx2"/>
                </a:solidFill>
                <a:latin typeface="+mj-lt"/>
              </a:rPr>
              <a:t>kebenaran  bisa  didapat  melalui  otoritas  seseorang  yang  memegang  kekuasaan)</a:t>
            </a:r>
            <a:r>
              <a:rPr lang="en-US" sz="30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Berpikir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Kritis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/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Berdasarkan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Pengalaman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(</a:t>
            </a:r>
            <a:r>
              <a:rPr lang="sv-SE" sz="3000" dirty="0">
                <a:solidFill>
                  <a:schemeClr val="tx2"/>
                </a:solidFill>
                <a:latin typeface="+mj-lt"/>
              </a:rPr>
              <a:t>berpikir  secara  deduktif  dan  induktif).  </a:t>
            </a:r>
          </a:p>
          <a:p>
            <a:pPr lvl="1" algn="just">
              <a:lnSpc>
                <a:spcPct val="80000"/>
              </a:lnSpc>
              <a:buFont typeface="Wingdings" pitchFamily="2" charset="2"/>
              <a:buNone/>
            </a:pPr>
            <a:r>
              <a:rPr lang="sv-SE" sz="2600" dirty="0">
                <a:solidFill>
                  <a:schemeClr val="tx2"/>
                </a:solidFill>
                <a:latin typeface="+mj-lt"/>
              </a:rPr>
              <a:t>	Secara  deduktif  artinya  berpikir  dari  yang  umum  ke  khusus;  sedang  induktif  dari  yang  khusus  ke  yang  umum.  </a:t>
            </a:r>
            <a:r>
              <a:rPr lang="fi-FI" sz="2600" dirty="0">
                <a:solidFill>
                  <a:schemeClr val="tx2"/>
                </a:solidFill>
                <a:latin typeface="+mj-lt"/>
              </a:rPr>
              <a:t>Metode  deduktif  sudah  dipakai  selama  ratusan  tahun  semenjak  jamannya  Aristoteles.</a:t>
            </a:r>
            <a:r>
              <a:rPr lang="en-US" sz="2600" dirty="0">
                <a:solidFill>
                  <a:schemeClr val="tx2"/>
                </a:solidFill>
                <a:latin typeface="+mj-lt"/>
              </a:rPr>
              <a:t> </a:t>
            </a:r>
            <a:endParaRPr lang="en-US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Melalui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Penyelidikan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3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Ilmiah</a:t>
            </a:r>
            <a:r>
              <a:rPr lang="en-US" sz="3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(</a:t>
            </a:r>
            <a:r>
              <a:rPr lang="fi-FI" sz="3000" dirty="0">
                <a:solidFill>
                  <a:schemeClr val="tx2"/>
                </a:solidFill>
                <a:latin typeface="+mj-lt"/>
              </a:rPr>
              <a:t>kebenaran  baru  bisa  didapat  dengan menggunakan  penyelidikan  ilmiah,  berpikir  kritis  dan  induktif). </a:t>
            </a:r>
            <a:endParaRPr lang="en-US" sz="3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3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4" y="188640"/>
            <a:ext cx="8229600" cy="1143000"/>
          </a:xfrm>
        </p:spPr>
        <p:txBody>
          <a:bodyPr vert="horz" lIns="92075" tIns="46038" rIns="92075" bIns="46038" rtlCol="0" anchor="ctr" anchorCtr="0">
            <a:noAutofit/>
          </a:bodyPr>
          <a:lstStyle/>
          <a:p>
            <a:pPr eaLnBrk="1" hangingPunct="1">
              <a:defRPr/>
            </a:pPr>
            <a:endParaRPr lang="en-US" sz="3600" b="1" dirty="0"/>
          </a:p>
        </p:txBody>
      </p:sp>
      <p:sp>
        <p:nvSpPr>
          <p:cNvPr id="337934" name="Freeform 14"/>
          <p:cNvSpPr>
            <a:spLocks/>
          </p:cNvSpPr>
          <p:nvPr/>
        </p:nvSpPr>
        <p:spPr bwMode="auto">
          <a:xfrm>
            <a:off x="2438400" y="1493838"/>
            <a:ext cx="2152650" cy="3916363"/>
          </a:xfrm>
          <a:custGeom>
            <a:avLst/>
            <a:gdLst>
              <a:gd name="T0" fmla="*/ 2147483647 w 1356"/>
              <a:gd name="T1" fmla="*/ 2147483647 h 2467"/>
              <a:gd name="T2" fmla="*/ 2147483647 w 1356"/>
              <a:gd name="T3" fmla="*/ 2147483647 h 2467"/>
              <a:gd name="T4" fmla="*/ 2147483647 w 1356"/>
              <a:gd name="T5" fmla="*/ 2147483647 h 2467"/>
              <a:gd name="T6" fmla="*/ 2147483647 w 1356"/>
              <a:gd name="T7" fmla="*/ 2147483647 h 2467"/>
              <a:gd name="T8" fmla="*/ 2147483647 w 1356"/>
              <a:gd name="T9" fmla="*/ 2147483647 h 2467"/>
              <a:gd name="T10" fmla="*/ 2147483647 w 1356"/>
              <a:gd name="T11" fmla="*/ 2147483647 h 2467"/>
              <a:gd name="T12" fmla="*/ 2147483647 w 1356"/>
              <a:gd name="T13" fmla="*/ 2147483647 h 2467"/>
              <a:gd name="T14" fmla="*/ 2147483647 w 1356"/>
              <a:gd name="T15" fmla="*/ 2147483647 h 2467"/>
              <a:gd name="T16" fmla="*/ 2147483647 w 1356"/>
              <a:gd name="T17" fmla="*/ 2147483647 h 2467"/>
              <a:gd name="T18" fmla="*/ 2147483647 w 1356"/>
              <a:gd name="T19" fmla="*/ 2147483647 h 2467"/>
              <a:gd name="T20" fmla="*/ 2147483647 w 1356"/>
              <a:gd name="T21" fmla="*/ 2147483647 h 2467"/>
              <a:gd name="T22" fmla="*/ 2147483647 w 1356"/>
              <a:gd name="T23" fmla="*/ 2147483647 h 2467"/>
              <a:gd name="T24" fmla="*/ 2147483647 w 1356"/>
              <a:gd name="T25" fmla="*/ 2147483647 h 2467"/>
              <a:gd name="T26" fmla="*/ 2147483647 w 1356"/>
              <a:gd name="T27" fmla="*/ 2147483647 h 2467"/>
              <a:gd name="T28" fmla="*/ 2147483647 w 1356"/>
              <a:gd name="T29" fmla="*/ 2147483647 h 2467"/>
              <a:gd name="T30" fmla="*/ 2147483647 w 1356"/>
              <a:gd name="T31" fmla="*/ 2147483647 h 2467"/>
              <a:gd name="T32" fmla="*/ 2147483647 w 1356"/>
              <a:gd name="T33" fmla="*/ 2147483647 h 2467"/>
              <a:gd name="T34" fmla="*/ 2147483647 w 1356"/>
              <a:gd name="T35" fmla="*/ 2147483647 h 2467"/>
              <a:gd name="T36" fmla="*/ 2147483647 w 1356"/>
              <a:gd name="T37" fmla="*/ 2147483647 h 2467"/>
              <a:gd name="T38" fmla="*/ 2147483647 w 1356"/>
              <a:gd name="T39" fmla="*/ 2147483647 h 2467"/>
              <a:gd name="T40" fmla="*/ 2147483647 w 1356"/>
              <a:gd name="T41" fmla="*/ 2147483647 h 2467"/>
              <a:gd name="T42" fmla="*/ 2147483647 w 1356"/>
              <a:gd name="T43" fmla="*/ 2147483647 h 2467"/>
              <a:gd name="T44" fmla="*/ 2147483647 w 1356"/>
              <a:gd name="T45" fmla="*/ 2147483647 h 2467"/>
              <a:gd name="T46" fmla="*/ 2147483647 w 1356"/>
              <a:gd name="T47" fmla="*/ 2147483647 h 2467"/>
              <a:gd name="T48" fmla="*/ 2147483647 w 1356"/>
              <a:gd name="T49" fmla="*/ 2147483647 h 2467"/>
              <a:gd name="T50" fmla="*/ 2147483647 w 1356"/>
              <a:gd name="T51" fmla="*/ 2147483647 h 2467"/>
              <a:gd name="T52" fmla="*/ 2147483647 w 1356"/>
              <a:gd name="T53" fmla="*/ 2147483647 h 2467"/>
              <a:gd name="T54" fmla="*/ 2147483647 w 1356"/>
              <a:gd name="T55" fmla="*/ 2147483647 h 2467"/>
              <a:gd name="T56" fmla="*/ 2147483647 w 1356"/>
              <a:gd name="T57" fmla="*/ 2147483647 h 2467"/>
              <a:gd name="T58" fmla="*/ 2147483647 w 1356"/>
              <a:gd name="T59" fmla="*/ 2147483647 h 2467"/>
              <a:gd name="T60" fmla="*/ 2147483647 w 1356"/>
              <a:gd name="T61" fmla="*/ 2147483647 h 2467"/>
              <a:gd name="T62" fmla="*/ 2147483647 w 1356"/>
              <a:gd name="T63" fmla="*/ 2147483647 h 2467"/>
              <a:gd name="T64" fmla="*/ 2147483647 w 1356"/>
              <a:gd name="T65" fmla="*/ 2147483647 h 2467"/>
              <a:gd name="T66" fmla="*/ 2147483647 w 1356"/>
              <a:gd name="T67" fmla="*/ 2147483647 h 2467"/>
              <a:gd name="T68" fmla="*/ 2147483647 w 1356"/>
              <a:gd name="T69" fmla="*/ 2147483647 h 2467"/>
              <a:gd name="T70" fmla="*/ 2147483647 w 1356"/>
              <a:gd name="T71" fmla="*/ 2147483647 h 2467"/>
              <a:gd name="T72" fmla="*/ 2147483647 w 1356"/>
              <a:gd name="T73" fmla="*/ 2147483647 h 2467"/>
              <a:gd name="T74" fmla="*/ 2147483647 w 1356"/>
              <a:gd name="T75" fmla="*/ 2147483647 h 2467"/>
              <a:gd name="T76" fmla="*/ 2147483647 w 1356"/>
              <a:gd name="T77" fmla="*/ 2147483647 h 2467"/>
              <a:gd name="T78" fmla="*/ 2147483647 w 1356"/>
              <a:gd name="T79" fmla="*/ 2147483647 h 2467"/>
              <a:gd name="T80" fmla="*/ 2147483647 w 1356"/>
              <a:gd name="T81" fmla="*/ 2147483647 h 2467"/>
              <a:gd name="T82" fmla="*/ 2147483647 w 1356"/>
              <a:gd name="T83" fmla="*/ 2147483647 h 2467"/>
              <a:gd name="T84" fmla="*/ 2147483647 w 1356"/>
              <a:gd name="T85" fmla="*/ 2147483647 h 2467"/>
              <a:gd name="T86" fmla="*/ 2147483647 w 1356"/>
              <a:gd name="T87" fmla="*/ 2147483647 h 2467"/>
              <a:gd name="T88" fmla="*/ 2147483647 w 1356"/>
              <a:gd name="T89" fmla="*/ 2147483647 h 2467"/>
              <a:gd name="T90" fmla="*/ 2147483647 w 1356"/>
              <a:gd name="T91" fmla="*/ 2147483647 h 2467"/>
              <a:gd name="T92" fmla="*/ 2147483647 w 1356"/>
              <a:gd name="T93" fmla="*/ 2147483647 h 2467"/>
              <a:gd name="T94" fmla="*/ 2147483647 w 1356"/>
              <a:gd name="T95" fmla="*/ 2147483647 h 2467"/>
              <a:gd name="T96" fmla="*/ 2147483647 w 1356"/>
              <a:gd name="T97" fmla="*/ 2147483647 h 2467"/>
              <a:gd name="T98" fmla="*/ 2147483647 w 1356"/>
              <a:gd name="T99" fmla="*/ 2147483647 h 2467"/>
              <a:gd name="T100" fmla="*/ 2147483647 w 1356"/>
              <a:gd name="T101" fmla="*/ 2147483647 h 2467"/>
              <a:gd name="T102" fmla="*/ 2147483647 w 1356"/>
              <a:gd name="T103" fmla="*/ 2147483647 h 2467"/>
              <a:gd name="T104" fmla="*/ 2147483647 w 1356"/>
              <a:gd name="T105" fmla="*/ 2147483647 h 2467"/>
              <a:gd name="T106" fmla="*/ 2147483647 w 1356"/>
              <a:gd name="T107" fmla="*/ 2147483647 h 2467"/>
              <a:gd name="T108" fmla="*/ 2147483647 w 1356"/>
              <a:gd name="T109" fmla="*/ 2147483647 h 24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56"/>
              <a:gd name="T166" fmla="*/ 0 h 2467"/>
              <a:gd name="T167" fmla="*/ 1356 w 1356"/>
              <a:gd name="T168" fmla="*/ 2467 h 246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56" h="2467">
                <a:moveTo>
                  <a:pt x="0" y="2262"/>
                </a:moveTo>
                <a:cubicBezTo>
                  <a:pt x="91" y="2292"/>
                  <a:pt x="47" y="2281"/>
                  <a:pt x="132" y="2298"/>
                </a:cubicBezTo>
                <a:cubicBezTo>
                  <a:pt x="228" y="2294"/>
                  <a:pt x="325" y="2300"/>
                  <a:pt x="420" y="2286"/>
                </a:cubicBezTo>
                <a:cubicBezTo>
                  <a:pt x="434" y="2284"/>
                  <a:pt x="397" y="2268"/>
                  <a:pt x="384" y="2262"/>
                </a:cubicBezTo>
                <a:cubicBezTo>
                  <a:pt x="373" y="2256"/>
                  <a:pt x="360" y="2255"/>
                  <a:pt x="348" y="2250"/>
                </a:cubicBezTo>
                <a:cubicBezTo>
                  <a:pt x="303" y="2231"/>
                  <a:pt x="262" y="2217"/>
                  <a:pt x="216" y="2202"/>
                </a:cubicBezTo>
                <a:cubicBezTo>
                  <a:pt x="180" y="2206"/>
                  <a:pt x="139" y="2195"/>
                  <a:pt x="108" y="2214"/>
                </a:cubicBezTo>
                <a:cubicBezTo>
                  <a:pt x="94" y="2223"/>
                  <a:pt x="115" y="2246"/>
                  <a:pt x="120" y="2262"/>
                </a:cubicBezTo>
                <a:cubicBezTo>
                  <a:pt x="127" y="2282"/>
                  <a:pt x="137" y="2302"/>
                  <a:pt x="144" y="2322"/>
                </a:cubicBezTo>
                <a:cubicBezTo>
                  <a:pt x="153" y="2346"/>
                  <a:pt x="168" y="2394"/>
                  <a:pt x="168" y="2394"/>
                </a:cubicBezTo>
                <a:cubicBezTo>
                  <a:pt x="200" y="2388"/>
                  <a:pt x="241" y="2393"/>
                  <a:pt x="264" y="2370"/>
                </a:cubicBezTo>
                <a:cubicBezTo>
                  <a:pt x="328" y="2306"/>
                  <a:pt x="216" y="2354"/>
                  <a:pt x="312" y="2322"/>
                </a:cubicBezTo>
                <a:cubicBezTo>
                  <a:pt x="316" y="2302"/>
                  <a:pt x="319" y="2282"/>
                  <a:pt x="324" y="2262"/>
                </a:cubicBezTo>
                <a:cubicBezTo>
                  <a:pt x="327" y="2250"/>
                  <a:pt x="345" y="2235"/>
                  <a:pt x="336" y="2226"/>
                </a:cubicBezTo>
                <a:cubicBezTo>
                  <a:pt x="322" y="2212"/>
                  <a:pt x="296" y="2218"/>
                  <a:pt x="276" y="2214"/>
                </a:cubicBezTo>
                <a:cubicBezTo>
                  <a:pt x="170" y="2249"/>
                  <a:pt x="185" y="2218"/>
                  <a:pt x="228" y="2370"/>
                </a:cubicBezTo>
                <a:cubicBezTo>
                  <a:pt x="232" y="2384"/>
                  <a:pt x="244" y="2394"/>
                  <a:pt x="252" y="2406"/>
                </a:cubicBezTo>
                <a:cubicBezTo>
                  <a:pt x="276" y="2402"/>
                  <a:pt x="302" y="2405"/>
                  <a:pt x="324" y="2394"/>
                </a:cubicBezTo>
                <a:cubicBezTo>
                  <a:pt x="352" y="2380"/>
                  <a:pt x="346" y="2343"/>
                  <a:pt x="360" y="2322"/>
                </a:cubicBezTo>
                <a:cubicBezTo>
                  <a:pt x="457" y="2176"/>
                  <a:pt x="337" y="2404"/>
                  <a:pt x="420" y="2238"/>
                </a:cubicBezTo>
                <a:cubicBezTo>
                  <a:pt x="514" y="2262"/>
                  <a:pt x="570" y="2259"/>
                  <a:pt x="672" y="2250"/>
                </a:cubicBezTo>
                <a:cubicBezTo>
                  <a:pt x="679" y="2240"/>
                  <a:pt x="729" y="2183"/>
                  <a:pt x="684" y="2166"/>
                </a:cubicBezTo>
                <a:cubicBezTo>
                  <a:pt x="658" y="2156"/>
                  <a:pt x="628" y="2174"/>
                  <a:pt x="600" y="2178"/>
                </a:cubicBezTo>
                <a:cubicBezTo>
                  <a:pt x="588" y="2186"/>
                  <a:pt x="574" y="2192"/>
                  <a:pt x="564" y="2202"/>
                </a:cubicBezTo>
                <a:cubicBezTo>
                  <a:pt x="453" y="2313"/>
                  <a:pt x="660" y="2438"/>
                  <a:pt x="744" y="2466"/>
                </a:cubicBezTo>
                <a:cubicBezTo>
                  <a:pt x="764" y="2462"/>
                  <a:pt x="789" y="2467"/>
                  <a:pt x="804" y="2454"/>
                </a:cubicBezTo>
                <a:cubicBezTo>
                  <a:pt x="820" y="2440"/>
                  <a:pt x="818" y="2413"/>
                  <a:pt x="828" y="2394"/>
                </a:cubicBezTo>
                <a:cubicBezTo>
                  <a:pt x="838" y="2373"/>
                  <a:pt x="852" y="2354"/>
                  <a:pt x="864" y="2334"/>
                </a:cubicBezTo>
                <a:cubicBezTo>
                  <a:pt x="860" y="2266"/>
                  <a:pt x="865" y="2197"/>
                  <a:pt x="852" y="2130"/>
                </a:cubicBezTo>
                <a:cubicBezTo>
                  <a:pt x="844" y="2088"/>
                  <a:pt x="706" y="2039"/>
                  <a:pt x="672" y="2022"/>
                </a:cubicBezTo>
                <a:cubicBezTo>
                  <a:pt x="588" y="2030"/>
                  <a:pt x="502" y="2028"/>
                  <a:pt x="420" y="2046"/>
                </a:cubicBezTo>
                <a:cubicBezTo>
                  <a:pt x="381" y="2054"/>
                  <a:pt x="398" y="2131"/>
                  <a:pt x="408" y="2142"/>
                </a:cubicBezTo>
                <a:cubicBezTo>
                  <a:pt x="422" y="2158"/>
                  <a:pt x="448" y="2158"/>
                  <a:pt x="468" y="2166"/>
                </a:cubicBezTo>
                <a:cubicBezTo>
                  <a:pt x="495" y="2163"/>
                  <a:pt x="608" y="2155"/>
                  <a:pt x="636" y="2130"/>
                </a:cubicBezTo>
                <a:cubicBezTo>
                  <a:pt x="652" y="2116"/>
                  <a:pt x="652" y="2090"/>
                  <a:pt x="660" y="2070"/>
                </a:cubicBezTo>
                <a:cubicBezTo>
                  <a:pt x="655" y="2016"/>
                  <a:pt x="688" y="1926"/>
                  <a:pt x="612" y="1926"/>
                </a:cubicBezTo>
                <a:cubicBezTo>
                  <a:pt x="540" y="1926"/>
                  <a:pt x="408" y="1998"/>
                  <a:pt x="408" y="1998"/>
                </a:cubicBezTo>
                <a:cubicBezTo>
                  <a:pt x="334" y="2109"/>
                  <a:pt x="345" y="2047"/>
                  <a:pt x="360" y="2214"/>
                </a:cubicBezTo>
                <a:cubicBezTo>
                  <a:pt x="363" y="2213"/>
                  <a:pt x="444" y="2200"/>
                  <a:pt x="456" y="2190"/>
                </a:cubicBezTo>
                <a:cubicBezTo>
                  <a:pt x="492" y="2162"/>
                  <a:pt x="502" y="2099"/>
                  <a:pt x="516" y="2058"/>
                </a:cubicBezTo>
                <a:cubicBezTo>
                  <a:pt x="512" y="2026"/>
                  <a:pt x="516" y="1992"/>
                  <a:pt x="504" y="1962"/>
                </a:cubicBezTo>
                <a:cubicBezTo>
                  <a:pt x="499" y="1949"/>
                  <a:pt x="482" y="1936"/>
                  <a:pt x="468" y="1938"/>
                </a:cubicBezTo>
                <a:cubicBezTo>
                  <a:pt x="425" y="1945"/>
                  <a:pt x="348" y="1986"/>
                  <a:pt x="348" y="1986"/>
                </a:cubicBezTo>
                <a:cubicBezTo>
                  <a:pt x="340" y="1998"/>
                  <a:pt x="334" y="2012"/>
                  <a:pt x="324" y="2022"/>
                </a:cubicBezTo>
                <a:cubicBezTo>
                  <a:pt x="314" y="2032"/>
                  <a:pt x="291" y="2032"/>
                  <a:pt x="288" y="2046"/>
                </a:cubicBezTo>
                <a:cubicBezTo>
                  <a:pt x="285" y="2060"/>
                  <a:pt x="304" y="2070"/>
                  <a:pt x="312" y="2082"/>
                </a:cubicBezTo>
                <a:cubicBezTo>
                  <a:pt x="324" y="2078"/>
                  <a:pt x="340" y="2080"/>
                  <a:pt x="348" y="2070"/>
                </a:cubicBezTo>
                <a:cubicBezTo>
                  <a:pt x="420" y="1984"/>
                  <a:pt x="326" y="2025"/>
                  <a:pt x="408" y="1998"/>
                </a:cubicBezTo>
                <a:cubicBezTo>
                  <a:pt x="404" y="1950"/>
                  <a:pt x="432" y="1887"/>
                  <a:pt x="396" y="1854"/>
                </a:cubicBezTo>
                <a:cubicBezTo>
                  <a:pt x="344" y="1806"/>
                  <a:pt x="247" y="1876"/>
                  <a:pt x="204" y="1902"/>
                </a:cubicBezTo>
                <a:cubicBezTo>
                  <a:pt x="192" y="1950"/>
                  <a:pt x="175" y="1995"/>
                  <a:pt x="204" y="2046"/>
                </a:cubicBezTo>
                <a:cubicBezTo>
                  <a:pt x="210" y="2057"/>
                  <a:pt x="228" y="2038"/>
                  <a:pt x="240" y="2034"/>
                </a:cubicBezTo>
                <a:cubicBezTo>
                  <a:pt x="290" y="1984"/>
                  <a:pt x="278" y="1952"/>
                  <a:pt x="336" y="1914"/>
                </a:cubicBezTo>
                <a:cubicBezTo>
                  <a:pt x="332" y="1886"/>
                  <a:pt x="349" y="1844"/>
                  <a:pt x="324" y="1830"/>
                </a:cubicBezTo>
                <a:cubicBezTo>
                  <a:pt x="279" y="1806"/>
                  <a:pt x="190" y="1848"/>
                  <a:pt x="144" y="1866"/>
                </a:cubicBezTo>
                <a:cubicBezTo>
                  <a:pt x="153" y="1980"/>
                  <a:pt x="168" y="2071"/>
                  <a:pt x="204" y="2178"/>
                </a:cubicBezTo>
                <a:cubicBezTo>
                  <a:pt x="285" y="2161"/>
                  <a:pt x="373" y="2160"/>
                  <a:pt x="444" y="2118"/>
                </a:cubicBezTo>
                <a:cubicBezTo>
                  <a:pt x="529" y="2067"/>
                  <a:pt x="557" y="2009"/>
                  <a:pt x="636" y="1962"/>
                </a:cubicBezTo>
                <a:cubicBezTo>
                  <a:pt x="640" y="1950"/>
                  <a:pt x="654" y="1937"/>
                  <a:pt x="648" y="1926"/>
                </a:cubicBezTo>
                <a:cubicBezTo>
                  <a:pt x="642" y="1915"/>
                  <a:pt x="625" y="1914"/>
                  <a:pt x="612" y="1914"/>
                </a:cubicBezTo>
                <a:cubicBezTo>
                  <a:pt x="576" y="1914"/>
                  <a:pt x="540" y="1922"/>
                  <a:pt x="504" y="1926"/>
                </a:cubicBezTo>
                <a:cubicBezTo>
                  <a:pt x="406" y="1959"/>
                  <a:pt x="338" y="2001"/>
                  <a:pt x="240" y="2034"/>
                </a:cubicBezTo>
                <a:cubicBezTo>
                  <a:pt x="203" y="2107"/>
                  <a:pt x="185" y="2173"/>
                  <a:pt x="264" y="2226"/>
                </a:cubicBezTo>
                <a:cubicBezTo>
                  <a:pt x="344" y="2222"/>
                  <a:pt x="424" y="2223"/>
                  <a:pt x="504" y="2214"/>
                </a:cubicBezTo>
                <a:cubicBezTo>
                  <a:pt x="600" y="2204"/>
                  <a:pt x="674" y="2151"/>
                  <a:pt x="756" y="2106"/>
                </a:cubicBezTo>
                <a:cubicBezTo>
                  <a:pt x="818" y="2072"/>
                  <a:pt x="853" y="2042"/>
                  <a:pt x="876" y="1974"/>
                </a:cubicBezTo>
                <a:cubicBezTo>
                  <a:pt x="817" y="1915"/>
                  <a:pt x="857" y="1933"/>
                  <a:pt x="816" y="1998"/>
                </a:cubicBezTo>
                <a:cubicBezTo>
                  <a:pt x="807" y="2012"/>
                  <a:pt x="792" y="2022"/>
                  <a:pt x="780" y="2034"/>
                </a:cubicBezTo>
                <a:cubicBezTo>
                  <a:pt x="784" y="2066"/>
                  <a:pt x="771" y="2106"/>
                  <a:pt x="792" y="2130"/>
                </a:cubicBezTo>
                <a:cubicBezTo>
                  <a:pt x="805" y="2145"/>
                  <a:pt x="833" y="2126"/>
                  <a:pt x="852" y="2118"/>
                </a:cubicBezTo>
                <a:cubicBezTo>
                  <a:pt x="960" y="2073"/>
                  <a:pt x="968" y="2040"/>
                  <a:pt x="1092" y="2022"/>
                </a:cubicBezTo>
                <a:cubicBezTo>
                  <a:pt x="1210" y="1904"/>
                  <a:pt x="1158" y="1942"/>
                  <a:pt x="1236" y="1890"/>
                </a:cubicBezTo>
                <a:cubicBezTo>
                  <a:pt x="1228" y="1862"/>
                  <a:pt x="1236" y="1822"/>
                  <a:pt x="1212" y="1806"/>
                </a:cubicBezTo>
                <a:cubicBezTo>
                  <a:pt x="1177" y="1782"/>
                  <a:pt x="1069" y="1842"/>
                  <a:pt x="1032" y="1854"/>
                </a:cubicBezTo>
                <a:cubicBezTo>
                  <a:pt x="1012" y="1914"/>
                  <a:pt x="992" y="1890"/>
                  <a:pt x="972" y="1950"/>
                </a:cubicBezTo>
                <a:cubicBezTo>
                  <a:pt x="976" y="1962"/>
                  <a:pt x="975" y="1995"/>
                  <a:pt x="984" y="1986"/>
                </a:cubicBezTo>
                <a:cubicBezTo>
                  <a:pt x="998" y="1972"/>
                  <a:pt x="996" y="1946"/>
                  <a:pt x="996" y="1926"/>
                </a:cubicBezTo>
                <a:cubicBezTo>
                  <a:pt x="996" y="1833"/>
                  <a:pt x="1007" y="1770"/>
                  <a:pt x="936" y="1722"/>
                </a:cubicBezTo>
                <a:cubicBezTo>
                  <a:pt x="927" y="1723"/>
                  <a:pt x="796" y="1714"/>
                  <a:pt x="768" y="1758"/>
                </a:cubicBezTo>
                <a:cubicBezTo>
                  <a:pt x="755" y="1779"/>
                  <a:pt x="751" y="1806"/>
                  <a:pt x="744" y="1830"/>
                </a:cubicBezTo>
                <a:cubicBezTo>
                  <a:pt x="739" y="1846"/>
                  <a:pt x="720" y="1866"/>
                  <a:pt x="732" y="1878"/>
                </a:cubicBezTo>
                <a:cubicBezTo>
                  <a:pt x="742" y="1888"/>
                  <a:pt x="756" y="1862"/>
                  <a:pt x="768" y="1854"/>
                </a:cubicBezTo>
                <a:cubicBezTo>
                  <a:pt x="782" y="1820"/>
                  <a:pt x="835" y="1715"/>
                  <a:pt x="780" y="1686"/>
                </a:cubicBezTo>
                <a:cubicBezTo>
                  <a:pt x="730" y="1660"/>
                  <a:pt x="668" y="1694"/>
                  <a:pt x="612" y="1698"/>
                </a:cubicBezTo>
                <a:cubicBezTo>
                  <a:pt x="575" y="1754"/>
                  <a:pt x="530" y="1805"/>
                  <a:pt x="600" y="1890"/>
                </a:cubicBezTo>
                <a:cubicBezTo>
                  <a:pt x="621" y="1916"/>
                  <a:pt x="664" y="1874"/>
                  <a:pt x="696" y="1866"/>
                </a:cubicBezTo>
                <a:cubicBezTo>
                  <a:pt x="700" y="1854"/>
                  <a:pt x="708" y="1843"/>
                  <a:pt x="708" y="1830"/>
                </a:cubicBezTo>
                <a:cubicBezTo>
                  <a:pt x="708" y="1633"/>
                  <a:pt x="714" y="1697"/>
                  <a:pt x="504" y="1710"/>
                </a:cubicBezTo>
                <a:cubicBezTo>
                  <a:pt x="395" y="1746"/>
                  <a:pt x="444" y="1918"/>
                  <a:pt x="528" y="1974"/>
                </a:cubicBezTo>
                <a:cubicBezTo>
                  <a:pt x="591" y="1924"/>
                  <a:pt x="679" y="1890"/>
                  <a:pt x="732" y="1830"/>
                </a:cubicBezTo>
                <a:cubicBezTo>
                  <a:pt x="751" y="1808"/>
                  <a:pt x="760" y="1778"/>
                  <a:pt x="780" y="1758"/>
                </a:cubicBezTo>
                <a:cubicBezTo>
                  <a:pt x="803" y="1735"/>
                  <a:pt x="827" y="1716"/>
                  <a:pt x="840" y="1686"/>
                </a:cubicBezTo>
                <a:cubicBezTo>
                  <a:pt x="850" y="1663"/>
                  <a:pt x="864" y="1614"/>
                  <a:pt x="864" y="1614"/>
                </a:cubicBezTo>
                <a:cubicBezTo>
                  <a:pt x="695" y="1512"/>
                  <a:pt x="457" y="1502"/>
                  <a:pt x="288" y="1614"/>
                </a:cubicBezTo>
                <a:cubicBezTo>
                  <a:pt x="261" y="1695"/>
                  <a:pt x="248" y="1705"/>
                  <a:pt x="300" y="1782"/>
                </a:cubicBezTo>
                <a:cubicBezTo>
                  <a:pt x="388" y="1774"/>
                  <a:pt x="477" y="1774"/>
                  <a:pt x="564" y="1758"/>
                </a:cubicBezTo>
                <a:cubicBezTo>
                  <a:pt x="590" y="1753"/>
                  <a:pt x="611" y="1733"/>
                  <a:pt x="636" y="1722"/>
                </a:cubicBezTo>
                <a:cubicBezTo>
                  <a:pt x="711" y="1690"/>
                  <a:pt x="771" y="1668"/>
                  <a:pt x="840" y="1626"/>
                </a:cubicBezTo>
                <a:cubicBezTo>
                  <a:pt x="866" y="1564"/>
                  <a:pt x="896" y="1531"/>
                  <a:pt x="876" y="1470"/>
                </a:cubicBezTo>
                <a:cubicBezTo>
                  <a:pt x="756" y="1497"/>
                  <a:pt x="694" y="1499"/>
                  <a:pt x="744" y="1650"/>
                </a:cubicBezTo>
                <a:cubicBezTo>
                  <a:pt x="749" y="1664"/>
                  <a:pt x="768" y="1666"/>
                  <a:pt x="780" y="1674"/>
                </a:cubicBezTo>
                <a:cubicBezTo>
                  <a:pt x="856" y="1664"/>
                  <a:pt x="912" y="1644"/>
                  <a:pt x="984" y="1626"/>
                </a:cubicBezTo>
                <a:cubicBezTo>
                  <a:pt x="988" y="1606"/>
                  <a:pt x="987" y="1584"/>
                  <a:pt x="996" y="1566"/>
                </a:cubicBezTo>
                <a:cubicBezTo>
                  <a:pt x="1004" y="1551"/>
                  <a:pt x="1022" y="1544"/>
                  <a:pt x="1032" y="1530"/>
                </a:cubicBezTo>
                <a:cubicBezTo>
                  <a:pt x="1051" y="1504"/>
                  <a:pt x="1058" y="1475"/>
                  <a:pt x="1068" y="1446"/>
                </a:cubicBezTo>
                <a:cubicBezTo>
                  <a:pt x="1064" y="1434"/>
                  <a:pt x="1067" y="1417"/>
                  <a:pt x="1056" y="1410"/>
                </a:cubicBezTo>
                <a:cubicBezTo>
                  <a:pt x="1017" y="1384"/>
                  <a:pt x="897" y="1408"/>
                  <a:pt x="876" y="1410"/>
                </a:cubicBezTo>
                <a:cubicBezTo>
                  <a:pt x="842" y="1461"/>
                  <a:pt x="822" y="1492"/>
                  <a:pt x="840" y="1554"/>
                </a:cubicBezTo>
                <a:cubicBezTo>
                  <a:pt x="843" y="1566"/>
                  <a:pt x="842" y="1582"/>
                  <a:pt x="852" y="1590"/>
                </a:cubicBezTo>
                <a:cubicBezTo>
                  <a:pt x="865" y="1600"/>
                  <a:pt x="884" y="1598"/>
                  <a:pt x="900" y="1602"/>
                </a:cubicBezTo>
                <a:cubicBezTo>
                  <a:pt x="924" y="1590"/>
                  <a:pt x="951" y="1582"/>
                  <a:pt x="972" y="1566"/>
                </a:cubicBezTo>
                <a:cubicBezTo>
                  <a:pt x="1059" y="1501"/>
                  <a:pt x="933" y="1551"/>
                  <a:pt x="1032" y="1518"/>
                </a:cubicBezTo>
                <a:cubicBezTo>
                  <a:pt x="1041" y="1481"/>
                  <a:pt x="1068" y="1448"/>
                  <a:pt x="1068" y="1410"/>
                </a:cubicBezTo>
                <a:cubicBezTo>
                  <a:pt x="1068" y="1340"/>
                  <a:pt x="929" y="1320"/>
                  <a:pt x="900" y="1314"/>
                </a:cubicBezTo>
                <a:cubicBezTo>
                  <a:pt x="872" y="1318"/>
                  <a:pt x="842" y="1315"/>
                  <a:pt x="816" y="1326"/>
                </a:cubicBezTo>
                <a:cubicBezTo>
                  <a:pt x="803" y="1332"/>
                  <a:pt x="778" y="1362"/>
                  <a:pt x="792" y="1362"/>
                </a:cubicBezTo>
                <a:cubicBezTo>
                  <a:pt x="831" y="1362"/>
                  <a:pt x="863" y="1326"/>
                  <a:pt x="900" y="1314"/>
                </a:cubicBezTo>
                <a:cubicBezTo>
                  <a:pt x="934" y="1247"/>
                  <a:pt x="939" y="1195"/>
                  <a:pt x="924" y="1122"/>
                </a:cubicBezTo>
                <a:cubicBezTo>
                  <a:pt x="766" y="1130"/>
                  <a:pt x="636" y="1079"/>
                  <a:pt x="576" y="1230"/>
                </a:cubicBezTo>
                <a:cubicBezTo>
                  <a:pt x="583" y="1317"/>
                  <a:pt x="552" y="1422"/>
                  <a:pt x="660" y="1386"/>
                </a:cubicBezTo>
                <a:cubicBezTo>
                  <a:pt x="675" y="1340"/>
                  <a:pt x="688" y="1313"/>
                  <a:pt x="672" y="1266"/>
                </a:cubicBezTo>
                <a:cubicBezTo>
                  <a:pt x="604" y="1281"/>
                  <a:pt x="526" y="1275"/>
                  <a:pt x="468" y="1314"/>
                </a:cubicBezTo>
                <a:cubicBezTo>
                  <a:pt x="454" y="1323"/>
                  <a:pt x="446" y="1341"/>
                  <a:pt x="432" y="1350"/>
                </a:cubicBezTo>
                <a:cubicBezTo>
                  <a:pt x="410" y="1365"/>
                  <a:pt x="384" y="1374"/>
                  <a:pt x="360" y="1386"/>
                </a:cubicBezTo>
                <a:cubicBezTo>
                  <a:pt x="338" y="1430"/>
                  <a:pt x="322" y="1474"/>
                  <a:pt x="300" y="1518"/>
                </a:cubicBezTo>
                <a:cubicBezTo>
                  <a:pt x="304" y="1538"/>
                  <a:pt x="307" y="1558"/>
                  <a:pt x="312" y="1578"/>
                </a:cubicBezTo>
                <a:cubicBezTo>
                  <a:pt x="315" y="1590"/>
                  <a:pt x="311" y="1612"/>
                  <a:pt x="324" y="1614"/>
                </a:cubicBezTo>
                <a:cubicBezTo>
                  <a:pt x="349" y="1618"/>
                  <a:pt x="372" y="1598"/>
                  <a:pt x="396" y="1590"/>
                </a:cubicBezTo>
                <a:cubicBezTo>
                  <a:pt x="404" y="1578"/>
                  <a:pt x="412" y="1566"/>
                  <a:pt x="420" y="1554"/>
                </a:cubicBezTo>
                <a:cubicBezTo>
                  <a:pt x="432" y="1534"/>
                  <a:pt x="433" y="1494"/>
                  <a:pt x="456" y="1494"/>
                </a:cubicBezTo>
                <a:cubicBezTo>
                  <a:pt x="478" y="1494"/>
                  <a:pt x="463" y="1541"/>
                  <a:pt x="480" y="1554"/>
                </a:cubicBezTo>
                <a:cubicBezTo>
                  <a:pt x="499" y="1569"/>
                  <a:pt x="528" y="1562"/>
                  <a:pt x="552" y="1566"/>
                </a:cubicBezTo>
                <a:cubicBezTo>
                  <a:pt x="1166" y="1534"/>
                  <a:pt x="850" y="1570"/>
                  <a:pt x="1152" y="1494"/>
                </a:cubicBezTo>
                <a:cubicBezTo>
                  <a:pt x="1164" y="1482"/>
                  <a:pt x="1180" y="1473"/>
                  <a:pt x="1188" y="1458"/>
                </a:cubicBezTo>
                <a:cubicBezTo>
                  <a:pt x="1200" y="1436"/>
                  <a:pt x="1212" y="1386"/>
                  <a:pt x="1212" y="1386"/>
                </a:cubicBezTo>
                <a:cubicBezTo>
                  <a:pt x="1191" y="1216"/>
                  <a:pt x="1221" y="1290"/>
                  <a:pt x="1176" y="1326"/>
                </a:cubicBezTo>
                <a:cubicBezTo>
                  <a:pt x="1166" y="1334"/>
                  <a:pt x="1152" y="1334"/>
                  <a:pt x="1140" y="1338"/>
                </a:cubicBezTo>
                <a:cubicBezTo>
                  <a:pt x="1119" y="1359"/>
                  <a:pt x="1080" y="1394"/>
                  <a:pt x="1068" y="1422"/>
                </a:cubicBezTo>
                <a:cubicBezTo>
                  <a:pt x="1060" y="1441"/>
                  <a:pt x="1040" y="1470"/>
                  <a:pt x="1056" y="1482"/>
                </a:cubicBezTo>
                <a:cubicBezTo>
                  <a:pt x="1073" y="1495"/>
                  <a:pt x="1096" y="1466"/>
                  <a:pt x="1116" y="1458"/>
                </a:cubicBezTo>
                <a:cubicBezTo>
                  <a:pt x="1158" y="1406"/>
                  <a:pt x="1196" y="1378"/>
                  <a:pt x="1212" y="1314"/>
                </a:cubicBezTo>
                <a:cubicBezTo>
                  <a:pt x="1208" y="1294"/>
                  <a:pt x="1219" y="1260"/>
                  <a:pt x="1200" y="1254"/>
                </a:cubicBezTo>
                <a:cubicBezTo>
                  <a:pt x="1093" y="1218"/>
                  <a:pt x="1019" y="1308"/>
                  <a:pt x="936" y="1350"/>
                </a:cubicBezTo>
                <a:cubicBezTo>
                  <a:pt x="976" y="1243"/>
                  <a:pt x="972" y="1288"/>
                  <a:pt x="972" y="1218"/>
                </a:cubicBezTo>
                <a:cubicBezTo>
                  <a:pt x="677" y="1108"/>
                  <a:pt x="641" y="988"/>
                  <a:pt x="564" y="1218"/>
                </a:cubicBezTo>
                <a:cubicBezTo>
                  <a:pt x="568" y="1300"/>
                  <a:pt x="533" y="1521"/>
                  <a:pt x="636" y="1590"/>
                </a:cubicBezTo>
                <a:cubicBezTo>
                  <a:pt x="680" y="1578"/>
                  <a:pt x="724" y="1565"/>
                  <a:pt x="768" y="1554"/>
                </a:cubicBezTo>
                <a:cubicBezTo>
                  <a:pt x="788" y="1549"/>
                  <a:pt x="810" y="1552"/>
                  <a:pt x="828" y="1542"/>
                </a:cubicBezTo>
                <a:cubicBezTo>
                  <a:pt x="980" y="1455"/>
                  <a:pt x="732" y="1546"/>
                  <a:pt x="888" y="1494"/>
                </a:cubicBezTo>
                <a:cubicBezTo>
                  <a:pt x="912" y="1470"/>
                  <a:pt x="949" y="1454"/>
                  <a:pt x="960" y="1422"/>
                </a:cubicBezTo>
                <a:cubicBezTo>
                  <a:pt x="964" y="1410"/>
                  <a:pt x="963" y="1395"/>
                  <a:pt x="972" y="1386"/>
                </a:cubicBezTo>
                <a:cubicBezTo>
                  <a:pt x="981" y="1377"/>
                  <a:pt x="996" y="1378"/>
                  <a:pt x="1008" y="1374"/>
                </a:cubicBezTo>
                <a:cubicBezTo>
                  <a:pt x="1036" y="1318"/>
                  <a:pt x="1023" y="1297"/>
                  <a:pt x="1080" y="1278"/>
                </a:cubicBezTo>
                <a:cubicBezTo>
                  <a:pt x="1090" y="1229"/>
                  <a:pt x="1104" y="1183"/>
                  <a:pt x="1116" y="1134"/>
                </a:cubicBezTo>
                <a:cubicBezTo>
                  <a:pt x="1069" y="1087"/>
                  <a:pt x="1030" y="1077"/>
                  <a:pt x="996" y="1026"/>
                </a:cubicBezTo>
                <a:cubicBezTo>
                  <a:pt x="897" y="1059"/>
                  <a:pt x="862" y="1139"/>
                  <a:pt x="828" y="1230"/>
                </a:cubicBezTo>
                <a:cubicBezTo>
                  <a:pt x="820" y="1250"/>
                  <a:pt x="813" y="1270"/>
                  <a:pt x="804" y="1290"/>
                </a:cubicBezTo>
                <a:cubicBezTo>
                  <a:pt x="797" y="1306"/>
                  <a:pt x="764" y="1346"/>
                  <a:pt x="780" y="1338"/>
                </a:cubicBezTo>
                <a:cubicBezTo>
                  <a:pt x="803" y="1327"/>
                  <a:pt x="811" y="1297"/>
                  <a:pt x="828" y="1278"/>
                </a:cubicBezTo>
                <a:cubicBezTo>
                  <a:pt x="873" y="1226"/>
                  <a:pt x="914" y="1176"/>
                  <a:pt x="936" y="1110"/>
                </a:cubicBezTo>
                <a:cubicBezTo>
                  <a:pt x="932" y="1090"/>
                  <a:pt x="938" y="1064"/>
                  <a:pt x="924" y="1050"/>
                </a:cubicBezTo>
                <a:cubicBezTo>
                  <a:pt x="877" y="1003"/>
                  <a:pt x="807" y="1078"/>
                  <a:pt x="768" y="1098"/>
                </a:cubicBezTo>
                <a:cubicBezTo>
                  <a:pt x="772" y="1154"/>
                  <a:pt x="762" y="1213"/>
                  <a:pt x="780" y="1266"/>
                </a:cubicBezTo>
                <a:cubicBezTo>
                  <a:pt x="785" y="1282"/>
                  <a:pt x="812" y="1278"/>
                  <a:pt x="828" y="1278"/>
                </a:cubicBezTo>
                <a:cubicBezTo>
                  <a:pt x="884" y="1278"/>
                  <a:pt x="950" y="1237"/>
                  <a:pt x="996" y="1206"/>
                </a:cubicBezTo>
                <a:cubicBezTo>
                  <a:pt x="1023" y="1161"/>
                  <a:pt x="1039" y="1117"/>
                  <a:pt x="1068" y="1074"/>
                </a:cubicBezTo>
                <a:cubicBezTo>
                  <a:pt x="1061" y="1029"/>
                  <a:pt x="1071" y="867"/>
                  <a:pt x="972" y="858"/>
                </a:cubicBezTo>
                <a:cubicBezTo>
                  <a:pt x="911" y="852"/>
                  <a:pt x="852" y="882"/>
                  <a:pt x="792" y="894"/>
                </a:cubicBezTo>
                <a:cubicBezTo>
                  <a:pt x="772" y="906"/>
                  <a:pt x="754" y="921"/>
                  <a:pt x="732" y="930"/>
                </a:cubicBezTo>
                <a:cubicBezTo>
                  <a:pt x="713" y="938"/>
                  <a:pt x="689" y="931"/>
                  <a:pt x="672" y="942"/>
                </a:cubicBezTo>
                <a:cubicBezTo>
                  <a:pt x="643" y="960"/>
                  <a:pt x="600" y="1014"/>
                  <a:pt x="600" y="1014"/>
                </a:cubicBezTo>
                <a:cubicBezTo>
                  <a:pt x="561" y="1131"/>
                  <a:pt x="553" y="1032"/>
                  <a:pt x="588" y="1206"/>
                </a:cubicBezTo>
                <a:cubicBezTo>
                  <a:pt x="672" y="1200"/>
                  <a:pt x="761" y="1212"/>
                  <a:pt x="840" y="1182"/>
                </a:cubicBezTo>
                <a:cubicBezTo>
                  <a:pt x="1110" y="1081"/>
                  <a:pt x="867" y="1145"/>
                  <a:pt x="1008" y="1110"/>
                </a:cubicBezTo>
                <a:cubicBezTo>
                  <a:pt x="1045" y="1073"/>
                  <a:pt x="1084" y="1043"/>
                  <a:pt x="1128" y="1014"/>
                </a:cubicBezTo>
                <a:cubicBezTo>
                  <a:pt x="1146" y="959"/>
                  <a:pt x="1161" y="931"/>
                  <a:pt x="1128" y="858"/>
                </a:cubicBezTo>
                <a:cubicBezTo>
                  <a:pt x="1121" y="843"/>
                  <a:pt x="1096" y="850"/>
                  <a:pt x="1080" y="846"/>
                </a:cubicBezTo>
                <a:cubicBezTo>
                  <a:pt x="948" y="854"/>
                  <a:pt x="815" y="855"/>
                  <a:pt x="684" y="870"/>
                </a:cubicBezTo>
                <a:cubicBezTo>
                  <a:pt x="670" y="872"/>
                  <a:pt x="649" y="880"/>
                  <a:pt x="648" y="894"/>
                </a:cubicBezTo>
                <a:cubicBezTo>
                  <a:pt x="646" y="941"/>
                  <a:pt x="631" y="1152"/>
                  <a:pt x="720" y="1182"/>
                </a:cubicBezTo>
                <a:cubicBezTo>
                  <a:pt x="876" y="1143"/>
                  <a:pt x="817" y="1162"/>
                  <a:pt x="900" y="1134"/>
                </a:cubicBezTo>
                <a:cubicBezTo>
                  <a:pt x="916" y="1114"/>
                  <a:pt x="930" y="1092"/>
                  <a:pt x="948" y="1074"/>
                </a:cubicBezTo>
                <a:cubicBezTo>
                  <a:pt x="958" y="1064"/>
                  <a:pt x="975" y="1061"/>
                  <a:pt x="984" y="1050"/>
                </a:cubicBezTo>
                <a:cubicBezTo>
                  <a:pt x="992" y="1040"/>
                  <a:pt x="989" y="1025"/>
                  <a:pt x="996" y="1014"/>
                </a:cubicBezTo>
                <a:cubicBezTo>
                  <a:pt x="1022" y="975"/>
                  <a:pt x="1030" y="979"/>
                  <a:pt x="1068" y="966"/>
                </a:cubicBezTo>
                <a:cubicBezTo>
                  <a:pt x="1064" y="926"/>
                  <a:pt x="1071" y="883"/>
                  <a:pt x="1056" y="846"/>
                </a:cubicBezTo>
                <a:cubicBezTo>
                  <a:pt x="1049" y="829"/>
                  <a:pt x="1025" y="829"/>
                  <a:pt x="1008" y="822"/>
                </a:cubicBezTo>
                <a:cubicBezTo>
                  <a:pt x="921" y="786"/>
                  <a:pt x="886" y="778"/>
                  <a:pt x="792" y="750"/>
                </a:cubicBezTo>
                <a:cubicBezTo>
                  <a:pt x="618" y="777"/>
                  <a:pt x="603" y="781"/>
                  <a:pt x="480" y="822"/>
                </a:cubicBezTo>
                <a:cubicBezTo>
                  <a:pt x="460" y="842"/>
                  <a:pt x="436" y="859"/>
                  <a:pt x="420" y="882"/>
                </a:cubicBezTo>
                <a:cubicBezTo>
                  <a:pt x="408" y="900"/>
                  <a:pt x="406" y="923"/>
                  <a:pt x="396" y="942"/>
                </a:cubicBezTo>
                <a:cubicBezTo>
                  <a:pt x="390" y="955"/>
                  <a:pt x="386" y="978"/>
                  <a:pt x="372" y="978"/>
                </a:cubicBezTo>
                <a:cubicBezTo>
                  <a:pt x="359" y="978"/>
                  <a:pt x="380" y="954"/>
                  <a:pt x="384" y="942"/>
                </a:cubicBezTo>
                <a:cubicBezTo>
                  <a:pt x="380" y="902"/>
                  <a:pt x="393" y="856"/>
                  <a:pt x="372" y="822"/>
                </a:cubicBezTo>
                <a:cubicBezTo>
                  <a:pt x="363" y="807"/>
                  <a:pt x="340" y="837"/>
                  <a:pt x="324" y="846"/>
                </a:cubicBezTo>
                <a:cubicBezTo>
                  <a:pt x="304" y="857"/>
                  <a:pt x="284" y="870"/>
                  <a:pt x="264" y="882"/>
                </a:cubicBezTo>
                <a:cubicBezTo>
                  <a:pt x="272" y="1004"/>
                  <a:pt x="263" y="1097"/>
                  <a:pt x="348" y="1182"/>
                </a:cubicBezTo>
                <a:cubicBezTo>
                  <a:pt x="405" y="1153"/>
                  <a:pt x="430" y="1125"/>
                  <a:pt x="468" y="1074"/>
                </a:cubicBezTo>
                <a:cubicBezTo>
                  <a:pt x="472" y="1063"/>
                  <a:pt x="495" y="997"/>
                  <a:pt x="492" y="990"/>
                </a:cubicBezTo>
                <a:cubicBezTo>
                  <a:pt x="487" y="978"/>
                  <a:pt x="468" y="982"/>
                  <a:pt x="456" y="978"/>
                </a:cubicBezTo>
                <a:cubicBezTo>
                  <a:pt x="415" y="1005"/>
                  <a:pt x="384" y="1014"/>
                  <a:pt x="336" y="1026"/>
                </a:cubicBezTo>
                <a:cubicBezTo>
                  <a:pt x="294" y="1068"/>
                  <a:pt x="290" y="1089"/>
                  <a:pt x="276" y="1146"/>
                </a:cubicBezTo>
                <a:cubicBezTo>
                  <a:pt x="280" y="1174"/>
                  <a:pt x="263" y="1217"/>
                  <a:pt x="288" y="1230"/>
                </a:cubicBezTo>
                <a:cubicBezTo>
                  <a:pt x="321" y="1246"/>
                  <a:pt x="361" y="1217"/>
                  <a:pt x="396" y="1206"/>
                </a:cubicBezTo>
                <a:cubicBezTo>
                  <a:pt x="503" y="1173"/>
                  <a:pt x="605" y="1118"/>
                  <a:pt x="708" y="1074"/>
                </a:cubicBezTo>
                <a:cubicBezTo>
                  <a:pt x="755" y="1027"/>
                  <a:pt x="805" y="989"/>
                  <a:pt x="852" y="942"/>
                </a:cubicBezTo>
                <a:cubicBezTo>
                  <a:pt x="856" y="930"/>
                  <a:pt x="875" y="899"/>
                  <a:pt x="864" y="906"/>
                </a:cubicBezTo>
                <a:cubicBezTo>
                  <a:pt x="843" y="920"/>
                  <a:pt x="828" y="944"/>
                  <a:pt x="816" y="966"/>
                </a:cubicBezTo>
                <a:cubicBezTo>
                  <a:pt x="804" y="988"/>
                  <a:pt x="792" y="1038"/>
                  <a:pt x="792" y="1038"/>
                </a:cubicBezTo>
                <a:cubicBezTo>
                  <a:pt x="796" y="1054"/>
                  <a:pt x="788" y="1081"/>
                  <a:pt x="804" y="1086"/>
                </a:cubicBezTo>
                <a:cubicBezTo>
                  <a:pt x="824" y="1093"/>
                  <a:pt x="845" y="1073"/>
                  <a:pt x="864" y="1062"/>
                </a:cubicBezTo>
                <a:cubicBezTo>
                  <a:pt x="902" y="1041"/>
                  <a:pt x="934" y="1011"/>
                  <a:pt x="972" y="990"/>
                </a:cubicBezTo>
                <a:cubicBezTo>
                  <a:pt x="1064" y="937"/>
                  <a:pt x="1146" y="881"/>
                  <a:pt x="1212" y="798"/>
                </a:cubicBezTo>
                <a:cubicBezTo>
                  <a:pt x="1223" y="701"/>
                  <a:pt x="1252" y="595"/>
                  <a:pt x="1140" y="558"/>
                </a:cubicBezTo>
                <a:cubicBezTo>
                  <a:pt x="1078" y="475"/>
                  <a:pt x="1012" y="465"/>
                  <a:pt x="936" y="414"/>
                </a:cubicBezTo>
                <a:cubicBezTo>
                  <a:pt x="912" y="416"/>
                  <a:pt x="540" y="354"/>
                  <a:pt x="492" y="498"/>
                </a:cubicBezTo>
                <a:cubicBezTo>
                  <a:pt x="593" y="599"/>
                  <a:pt x="1015" y="586"/>
                  <a:pt x="816" y="486"/>
                </a:cubicBezTo>
                <a:cubicBezTo>
                  <a:pt x="693" y="568"/>
                  <a:pt x="556" y="551"/>
                  <a:pt x="480" y="702"/>
                </a:cubicBezTo>
                <a:cubicBezTo>
                  <a:pt x="468" y="763"/>
                  <a:pt x="472" y="799"/>
                  <a:pt x="492" y="858"/>
                </a:cubicBezTo>
                <a:cubicBezTo>
                  <a:pt x="556" y="854"/>
                  <a:pt x="621" y="859"/>
                  <a:pt x="684" y="846"/>
                </a:cubicBezTo>
                <a:cubicBezTo>
                  <a:pt x="724" y="838"/>
                  <a:pt x="758" y="773"/>
                  <a:pt x="792" y="750"/>
                </a:cubicBezTo>
                <a:cubicBezTo>
                  <a:pt x="773" y="806"/>
                  <a:pt x="767" y="826"/>
                  <a:pt x="828" y="846"/>
                </a:cubicBezTo>
                <a:cubicBezTo>
                  <a:pt x="867" y="836"/>
                  <a:pt x="966" y="813"/>
                  <a:pt x="984" y="798"/>
                </a:cubicBezTo>
                <a:cubicBezTo>
                  <a:pt x="1004" y="782"/>
                  <a:pt x="987" y="740"/>
                  <a:pt x="1008" y="726"/>
                </a:cubicBezTo>
                <a:cubicBezTo>
                  <a:pt x="1020" y="718"/>
                  <a:pt x="1032" y="710"/>
                  <a:pt x="1044" y="702"/>
                </a:cubicBezTo>
                <a:cubicBezTo>
                  <a:pt x="1032" y="534"/>
                  <a:pt x="1071" y="515"/>
                  <a:pt x="924" y="486"/>
                </a:cubicBezTo>
                <a:cubicBezTo>
                  <a:pt x="736" y="497"/>
                  <a:pt x="721" y="473"/>
                  <a:pt x="612" y="582"/>
                </a:cubicBezTo>
                <a:cubicBezTo>
                  <a:pt x="616" y="662"/>
                  <a:pt x="585" y="752"/>
                  <a:pt x="624" y="822"/>
                </a:cubicBezTo>
                <a:cubicBezTo>
                  <a:pt x="631" y="835"/>
                  <a:pt x="833" y="755"/>
                  <a:pt x="852" y="750"/>
                </a:cubicBezTo>
                <a:cubicBezTo>
                  <a:pt x="918" y="619"/>
                  <a:pt x="898" y="672"/>
                  <a:pt x="924" y="594"/>
                </a:cubicBezTo>
                <a:cubicBezTo>
                  <a:pt x="871" y="558"/>
                  <a:pt x="898" y="559"/>
                  <a:pt x="864" y="618"/>
                </a:cubicBezTo>
                <a:cubicBezTo>
                  <a:pt x="857" y="631"/>
                  <a:pt x="846" y="641"/>
                  <a:pt x="840" y="654"/>
                </a:cubicBezTo>
                <a:cubicBezTo>
                  <a:pt x="834" y="665"/>
                  <a:pt x="815" y="688"/>
                  <a:pt x="828" y="690"/>
                </a:cubicBezTo>
                <a:cubicBezTo>
                  <a:pt x="892" y="698"/>
                  <a:pt x="956" y="682"/>
                  <a:pt x="1020" y="678"/>
                </a:cubicBezTo>
                <a:cubicBezTo>
                  <a:pt x="1086" y="579"/>
                  <a:pt x="1000" y="692"/>
                  <a:pt x="1080" y="630"/>
                </a:cubicBezTo>
                <a:cubicBezTo>
                  <a:pt x="1201" y="536"/>
                  <a:pt x="1105" y="574"/>
                  <a:pt x="1188" y="546"/>
                </a:cubicBezTo>
                <a:cubicBezTo>
                  <a:pt x="1184" y="498"/>
                  <a:pt x="1198" y="445"/>
                  <a:pt x="1176" y="402"/>
                </a:cubicBezTo>
                <a:cubicBezTo>
                  <a:pt x="1165" y="379"/>
                  <a:pt x="1104" y="378"/>
                  <a:pt x="1104" y="378"/>
                </a:cubicBezTo>
                <a:cubicBezTo>
                  <a:pt x="1012" y="382"/>
                  <a:pt x="919" y="377"/>
                  <a:pt x="828" y="390"/>
                </a:cubicBezTo>
                <a:cubicBezTo>
                  <a:pt x="746" y="402"/>
                  <a:pt x="691" y="521"/>
                  <a:pt x="660" y="582"/>
                </a:cubicBezTo>
                <a:cubicBezTo>
                  <a:pt x="639" y="688"/>
                  <a:pt x="622" y="708"/>
                  <a:pt x="636" y="822"/>
                </a:cubicBezTo>
                <a:cubicBezTo>
                  <a:pt x="772" y="754"/>
                  <a:pt x="577" y="846"/>
                  <a:pt x="756" y="786"/>
                </a:cubicBezTo>
                <a:cubicBezTo>
                  <a:pt x="801" y="771"/>
                  <a:pt x="844" y="722"/>
                  <a:pt x="876" y="690"/>
                </a:cubicBezTo>
                <a:cubicBezTo>
                  <a:pt x="880" y="670"/>
                  <a:pt x="881" y="649"/>
                  <a:pt x="888" y="630"/>
                </a:cubicBezTo>
                <a:cubicBezTo>
                  <a:pt x="893" y="616"/>
                  <a:pt x="912" y="608"/>
                  <a:pt x="912" y="594"/>
                </a:cubicBezTo>
                <a:cubicBezTo>
                  <a:pt x="912" y="439"/>
                  <a:pt x="762" y="447"/>
                  <a:pt x="648" y="438"/>
                </a:cubicBezTo>
                <a:cubicBezTo>
                  <a:pt x="371" y="453"/>
                  <a:pt x="387" y="396"/>
                  <a:pt x="408" y="642"/>
                </a:cubicBezTo>
                <a:cubicBezTo>
                  <a:pt x="569" y="617"/>
                  <a:pt x="748" y="576"/>
                  <a:pt x="852" y="438"/>
                </a:cubicBezTo>
                <a:cubicBezTo>
                  <a:pt x="856" y="410"/>
                  <a:pt x="866" y="382"/>
                  <a:pt x="864" y="354"/>
                </a:cubicBezTo>
                <a:cubicBezTo>
                  <a:pt x="862" y="333"/>
                  <a:pt x="849" y="314"/>
                  <a:pt x="840" y="294"/>
                </a:cubicBezTo>
                <a:cubicBezTo>
                  <a:pt x="794" y="193"/>
                  <a:pt x="749" y="182"/>
                  <a:pt x="660" y="138"/>
                </a:cubicBezTo>
                <a:cubicBezTo>
                  <a:pt x="612" y="142"/>
                  <a:pt x="563" y="141"/>
                  <a:pt x="516" y="150"/>
                </a:cubicBezTo>
                <a:cubicBezTo>
                  <a:pt x="459" y="161"/>
                  <a:pt x="410" y="275"/>
                  <a:pt x="384" y="318"/>
                </a:cubicBezTo>
                <a:cubicBezTo>
                  <a:pt x="380" y="342"/>
                  <a:pt x="380" y="367"/>
                  <a:pt x="372" y="390"/>
                </a:cubicBezTo>
                <a:cubicBezTo>
                  <a:pt x="367" y="404"/>
                  <a:pt x="348" y="412"/>
                  <a:pt x="348" y="426"/>
                </a:cubicBezTo>
                <a:cubicBezTo>
                  <a:pt x="348" y="440"/>
                  <a:pt x="364" y="450"/>
                  <a:pt x="372" y="462"/>
                </a:cubicBezTo>
                <a:cubicBezTo>
                  <a:pt x="432" y="458"/>
                  <a:pt x="493" y="460"/>
                  <a:pt x="552" y="450"/>
                </a:cubicBezTo>
                <a:cubicBezTo>
                  <a:pt x="647" y="434"/>
                  <a:pt x="701" y="372"/>
                  <a:pt x="792" y="354"/>
                </a:cubicBezTo>
                <a:cubicBezTo>
                  <a:pt x="890" y="305"/>
                  <a:pt x="920" y="283"/>
                  <a:pt x="876" y="150"/>
                </a:cubicBezTo>
                <a:cubicBezTo>
                  <a:pt x="872" y="138"/>
                  <a:pt x="852" y="142"/>
                  <a:pt x="840" y="138"/>
                </a:cubicBezTo>
                <a:cubicBezTo>
                  <a:pt x="720" y="162"/>
                  <a:pt x="613" y="179"/>
                  <a:pt x="504" y="234"/>
                </a:cubicBezTo>
                <a:cubicBezTo>
                  <a:pt x="496" y="250"/>
                  <a:pt x="487" y="265"/>
                  <a:pt x="480" y="282"/>
                </a:cubicBezTo>
                <a:cubicBezTo>
                  <a:pt x="471" y="305"/>
                  <a:pt x="456" y="354"/>
                  <a:pt x="456" y="354"/>
                </a:cubicBezTo>
                <a:cubicBezTo>
                  <a:pt x="460" y="366"/>
                  <a:pt x="457" y="384"/>
                  <a:pt x="468" y="390"/>
                </a:cubicBezTo>
                <a:cubicBezTo>
                  <a:pt x="479" y="396"/>
                  <a:pt x="493" y="384"/>
                  <a:pt x="504" y="378"/>
                </a:cubicBezTo>
                <a:cubicBezTo>
                  <a:pt x="525" y="368"/>
                  <a:pt x="544" y="354"/>
                  <a:pt x="564" y="342"/>
                </a:cubicBezTo>
                <a:cubicBezTo>
                  <a:pt x="560" y="314"/>
                  <a:pt x="579" y="265"/>
                  <a:pt x="552" y="258"/>
                </a:cubicBezTo>
                <a:cubicBezTo>
                  <a:pt x="378" y="210"/>
                  <a:pt x="344" y="244"/>
                  <a:pt x="240" y="306"/>
                </a:cubicBezTo>
                <a:cubicBezTo>
                  <a:pt x="232" y="318"/>
                  <a:pt x="226" y="332"/>
                  <a:pt x="216" y="342"/>
                </a:cubicBezTo>
                <a:cubicBezTo>
                  <a:pt x="202" y="356"/>
                  <a:pt x="171" y="358"/>
                  <a:pt x="168" y="378"/>
                </a:cubicBezTo>
                <a:cubicBezTo>
                  <a:pt x="147" y="505"/>
                  <a:pt x="173" y="621"/>
                  <a:pt x="276" y="690"/>
                </a:cubicBezTo>
                <a:cubicBezTo>
                  <a:pt x="323" y="761"/>
                  <a:pt x="277" y="712"/>
                  <a:pt x="408" y="738"/>
                </a:cubicBezTo>
                <a:cubicBezTo>
                  <a:pt x="433" y="743"/>
                  <a:pt x="455" y="759"/>
                  <a:pt x="480" y="762"/>
                </a:cubicBezTo>
                <a:cubicBezTo>
                  <a:pt x="544" y="770"/>
                  <a:pt x="608" y="778"/>
                  <a:pt x="672" y="786"/>
                </a:cubicBezTo>
                <a:cubicBezTo>
                  <a:pt x="752" y="774"/>
                  <a:pt x="849" y="794"/>
                  <a:pt x="876" y="714"/>
                </a:cubicBezTo>
                <a:cubicBezTo>
                  <a:pt x="867" y="662"/>
                  <a:pt x="872" y="605"/>
                  <a:pt x="816" y="582"/>
                </a:cubicBezTo>
                <a:cubicBezTo>
                  <a:pt x="789" y="571"/>
                  <a:pt x="760" y="566"/>
                  <a:pt x="732" y="558"/>
                </a:cubicBezTo>
                <a:cubicBezTo>
                  <a:pt x="688" y="562"/>
                  <a:pt x="642" y="558"/>
                  <a:pt x="600" y="570"/>
                </a:cubicBezTo>
                <a:cubicBezTo>
                  <a:pt x="584" y="575"/>
                  <a:pt x="578" y="597"/>
                  <a:pt x="564" y="606"/>
                </a:cubicBezTo>
                <a:cubicBezTo>
                  <a:pt x="542" y="621"/>
                  <a:pt x="516" y="630"/>
                  <a:pt x="492" y="642"/>
                </a:cubicBezTo>
                <a:cubicBezTo>
                  <a:pt x="453" y="721"/>
                  <a:pt x="434" y="959"/>
                  <a:pt x="468" y="1038"/>
                </a:cubicBezTo>
                <a:cubicBezTo>
                  <a:pt x="478" y="1060"/>
                  <a:pt x="516" y="1046"/>
                  <a:pt x="540" y="1050"/>
                </a:cubicBezTo>
                <a:cubicBezTo>
                  <a:pt x="659" y="1038"/>
                  <a:pt x="678" y="1043"/>
                  <a:pt x="744" y="954"/>
                </a:cubicBezTo>
                <a:cubicBezTo>
                  <a:pt x="728" y="950"/>
                  <a:pt x="712" y="937"/>
                  <a:pt x="696" y="942"/>
                </a:cubicBezTo>
                <a:cubicBezTo>
                  <a:pt x="682" y="947"/>
                  <a:pt x="681" y="967"/>
                  <a:pt x="672" y="978"/>
                </a:cubicBezTo>
                <a:cubicBezTo>
                  <a:pt x="661" y="991"/>
                  <a:pt x="648" y="1002"/>
                  <a:pt x="636" y="1014"/>
                </a:cubicBezTo>
                <a:cubicBezTo>
                  <a:pt x="630" y="1033"/>
                  <a:pt x="607" y="1080"/>
                  <a:pt x="636" y="1098"/>
                </a:cubicBezTo>
                <a:cubicBezTo>
                  <a:pt x="650" y="1106"/>
                  <a:pt x="668" y="1090"/>
                  <a:pt x="684" y="1086"/>
                </a:cubicBezTo>
                <a:cubicBezTo>
                  <a:pt x="772" y="998"/>
                  <a:pt x="848" y="904"/>
                  <a:pt x="912" y="798"/>
                </a:cubicBezTo>
                <a:cubicBezTo>
                  <a:pt x="908" y="750"/>
                  <a:pt x="942" y="678"/>
                  <a:pt x="900" y="654"/>
                </a:cubicBezTo>
                <a:cubicBezTo>
                  <a:pt x="888" y="647"/>
                  <a:pt x="730" y="688"/>
                  <a:pt x="672" y="702"/>
                </a:cubicBezTo>
                <a:cubicBezTo>
                  <a:pt x="793" y="751"/>
                  <a:pt x="834" y="677"/>
                  <a:pt x="948" y="642"/>
                </a:cubicBezTo>
                <a:cubicBezTo>
                  <a:pt x="1106" y="594"/>
                  <a:pt x="1255" y="590"/>
                  <a:pt x="1356" y="438"/>
                </a:cubicBezTo>
                <a:cubicBezTo>
                  <a:pt x="1348" y="390"/>
                  <a:pt x="1347" y="340"/>
                  <a:pt x="1332" y="294"/>
                </a:cubicBezTo>
                <a:cubicBezTo>
                  <a:pt x="1312" y="234"/>
                  <a:pt x="1150" y="204"/>
                  <a:pt x="1104" y="198"/>
                </a:cubicBezTo>
                <a:cubicBezTo>
                  <a:pt x="819" y="215"/>
                  <a:pt x="968" y="176"/>
                  <a:pt x="828" y="270"/>
                </a:cubicBezTo>
                <a:cubicBezTo>
                  <a:pt x="812" y="294"/>
                  <a:pt x="796" y="318"/>
                  <a:pt x="780" y="342"/>
                </a:cubicBezTo>
                <a:cubicBezTo>
                  <a:pt x="773" y="353"/>
                  <a:pt x="759" y="387"/>
                  <a:pt x="768" y="378"/>
                </a:cubicBezTo>
                <a:cubicBezTo>
                  <a:pt x="781" y="365"/>
                  <a:pt x="784" y="346"/>
                  <a:pt x="792" y="330"/>
                </a:cubicBezTo>
                <a:cubicBezTo>
                  <a:pt x="788" y="310"/>
                  <a:pt x="794" y="284"/>
                  <a:pt x="780" y="270"/>
                </a:cubicBezTo>
                <a:cubicBezTo>
                  <a:pt x="761" y="251"/>
                  <a:pt x="660" y="238"/>
                  <a:pt x="636" y="234"/>
                </a:cubicBezTo>
                <a:cubicBezTo>
                  <a:pt x="532" y="242"/>
                  <a:pt x="426" y="238"/>
                  <a:pt x="324" y="258"/>
                </a:cubicBezTo>
                <a:cubicBezTo>
                  <a:pt x="312" y="260"/>
                  <a:pt x="323" y="294"/>
                  <a:pt x="336" y="294"/>
                </a:cubicBezTo>
                <a:cubicBezTo>
                  <a:pt x="440" y="298"/>
                  <a:pt x="544" y="278"/>
                  <a:pt x="648" y="270"/>
                </a:cubicBezTo>
                <a:cubicBezTo>
                  <a:pt x="676" y="229"/>
                  <a:pt x="702" y="190"/>
                  <a:pt x="672" y="138"/>
                </a:cubicBezTo>
                <a:cubicBezTo>
                  <a:pt x="665" y="125"/>
                  <a:pt x="648" y="122"/>
                  <a:pt x="636" y="114"/>
                </a:cubicBezTo>
                <a:cubicBezTo>
                  <a:pt x="607" y="124"/>
                  <a:pt x="587" y="127"/>
                  <a:pt x="564" y="150"/>
                </a:cubicBezTo>
                <a:cubicBezTo>
                  <a:pt x="554" y="160"/>
                  <a:pt x="552" y="178"/>
                  <a:pt x="540" y="186"/>
                </a:cubicBezTo>
                <a:cubicBezTo>
                  <a:pt x="519" y="199"/>
                  <a:pt x="468" y="210"/>
                  <a:pt x="468" y="210"/>
                </a:cubicBezTo>
                <a:cubicBezTo>
                  <a:pt x="460" y="194"/>
                  <a:pt x="444" y="180"/>
                  <a:pt x="444" y="162"/>
                </a:cubicBezTo>
                <a:cubicBezTo>
                  <a:pt x="444" y="148"/>
                  <a:pt x="479" y="135"/>
                  <a:pt x="468" y="126"/>
                </a:cubicBezTo>
                <a:cubicBezTo>
                  <a:pt x="446" y="108"/>
                  <a:pt x="412" y="118"/>
                  <a:pt x="384" y="114"/>
                </a:cubicBezTo>
                <a:cubicBezTo>
                  <a:pt x="281" y="124"/>
                  <a:pt x="227" y="104"/>
                  <a:pt x="180" y="198"/>
                </a:cubicBezTo>
                <a:cubicBezTo>
                  <a:pt x="184" y="222"/>
                  <a:pt x="172" y="256"/>
                  <a:pt x="192" y="270"/>
                </a:cubicBezTo>
                <a:cubicBezTo>
                  <a:pt x="225" y="294"/>
                  <a:pt x="312" y="294"/>
                  <a:pt x="312" y="294"/>
                </a:cubicBezTo>
                <a:cubicBezTo>
                  <a:pt x="438" y="291"/>
                  <a:pt x="907" y="379"/>
                  <a:pt x="1044" y="174"/>
                </a:cubicBezTo>
                <a:cubicBezTo>
                  <a:pt x="1032" y="162"/>
                  <a:pt x="1024" y="144"/>
                  <a:pt x="1008" y="138"/>
                </a:cubicBezTo>
                <a:cubicBezTo>
                  <a:pt x="970" y="123"/>
                  <a:pt x="888" y="114"/>
                  <a:pt x="888" y="114"/>
                </a:cubicBezTo>
                <a:cubicBezTo>
                  <a:pt x="812" y="0"/>
                  <a:pt x="636" y="48"/>
                  <a:pt x="528" y="54"/>
                </a:cubicBezTo>
                <a:cubicBezTo>
                  <a:pt x="485" y="83"/>
                  <a:pt x="449" y="94"/>
                  <a:pt x="420" y="138"/>
                </a:cubicBezTo>
                <a:cubicBezTo>
                  <a:pt x="424" y="150"/>
                  <a:pt x="421" y="167"/>
                  <a:pt x="432" y="174"/>
                </a:cubicBezTo>
                <a:cubicBezTo>
                  <a:pt x="449" y="185"/>
                  <a:pt x="472" y="180"/>
                  <a:pt x="492" y="186"/>
                </a:cubicBezTo>
                <a:cubicBezTo>
                  <a:pt x="513" y="192"/>
                  <a:pt x="532" y="202"/>
                  <a:pt x="552" y="210"/>
                </a:cubicBezTo>
                <a:cubicBezTo>
                  <a:pt x="608" y="206"/>
                  <a:pt x="664" y="205"/>
                  <a:pt x="720" y="198"/>
                </a:cubicBezTo>
                <a:cubicBezTo>
                  <a:pt x="733" y="197"/>
                  <a:pt x="747" y="177"/>
                  <a:pt x="756" y="186"/>
                </a:cubicBezTo>
                <a:cubicBezTo>
                  <a:pt x="864" y="294"/>
                  <a:pt x="682" y="242"/>
                  <a:pt x="852" y="270"/>
                </a:cubicBezTo>
                <a:cubicBezTo>
                  <a:pt x="840" y="274"/>
                  <a:pt x="803" y="282"/>
                  <a:pt x="816" y="282"/>
                </a:cubicBezTo>
                <a:cubicBezTo>
                  <a:pt x="840" y="282"/>
                  <a:pt x="865" y="278"/>
                  <a:pt x="888" y="270"/>
                </a:cubicBezTo>
                <a:cubicBezTo>
                  <a:pt x="926" y="256"/>
                  <a:pt x="979" y="210"/>
                  <a:pt x="1008" y="186"/>
                </a:cubicBezTo>
                <a:cubicBezTo>
                  <a:pt x="1021" y="121"/>
                  <a:pt x="1040" y="101"/>
                  <a:pt x="972" y="78"/>
                </a:cubicBezTo>
                <a:cubicBezTo>
                  <a:pt x="943" y="89"/>
                  <a:pt x="900" y="102"/>
                  <a:pt x="876" y="126"/>
                </a:cubicBezTo>
                <a:cubicBezTo>
                  <a:pt x="866" y="136"/>
                  <a:pt x="852" y="162"/>
                  <a:pt x="852" y="16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5486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FENOMENA KUSUT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3200" y="5410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bertus Extra Bold" pitchFamily="34" charset="0"/>
              </a:rPr>
              <a:t>FENOMENA TERURAI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27" name="Striped Right Arrow 26"/>
          <p:cNvSpPr/>
          <p:nvPr/>
        </p:nvSpPr>
        <p:spPr>
          <a:xfrm>
            <a:off x="4876800" y="2971800"/>
            <a:ext cx="1371600" cy="838200"/>
          </a:xfrm>
          <a:prstGeom prst="striped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400800" y="2115456"/>
            <a:ext cx="2849638" cy="2685144"/>
          </a:xfrm>
          <a:custGeom>
            <a:avLst/>
            <a:gdLst>
              <a:gd name="connsiteX0" fmla="*/ 1214362 w 2849638"/>
              <a:gd name="connsiteY0" fmla="*/ 1567543 h 2685144"/>
              <a:gd name="connsiteX1" fmla="*/ 1272419 w 2849638"/>
              <a:gd name="connsiteY1" fmla="*/ 1146629 h 2685144"/>
              <a:gd name="connsiteX2" fmla="*/ 1751390 w 2849638"/>
              <a:gd name="connsiteY2" fmla="*/ 1436915 h 2685144"/>
              <a:gd name="connsiteX3" fmla="*/ 1286933 w 2849638"/>
              <a:gd name="connsiteY3" fmla="*/ 1973943 h 2685144"/>
              <a:gd name="connsiteX4" fmla="*/ 822476 w 2849638"/>
              <a:gd name="connsiteY4" fmla="*/ 1161143 h 2685144"/>
              <a:gd name="connsiteX5" fmla="*/ 1025676 w 2849638"/>
              <a:gd name="connsiteY5" fmla="*/ 899886 h 2685144"/>
              <a:gd name="connsiteX6" fmla="*/ 1722362 w 2849638"/>
              <a:gd name="connsiteY6" fmla="*/ 972458 h 2685144"/>
              <a:gd name="connsiteX7" fmla="*/ 2085219 w 2849638"/>
              <a:gd name="connsiteY7" fmla="*/ 1451429 h 2685144"/>
              <a:gd name="connsiteX8" fmla="*/ 1809448 w 2849638"/>
              <a:gd name="connsiteY8" fmla="*/ 1988458 h 2685144"/>
              <a:gd name="connsiteX9" fmla="*/ 1243390 w 2849638"/>
              <a:gd name="connsiteY9" fmla="*/ 2090058 h 2685144"/>
              <a:gd name="connsiteX10" fmla="*/ 822476 w 2849638"/>
              <a:gd name="connsiteY10" fmla="*/ 1814286 h 2685144"/>
              <a:gd name="connsiteX11" fmla="*/ 590248 w 2849638"/>
              <a:gd name="connsiteY11" fmla="*/ 1262743 h 2685144"/>
              <a:gd name="connsiteX12" fmla="*/ 619276 w 2849638"/>
              <a:gd name="connsiteY12" fmla="*/ 812800 h 2685144"/>
              <a:gd name="connsiteX13" fmla="*/ 1054705 w 2849638"/>
              <a:gd name="connsiteY13" fmla="*/ 725715 h 2685144"/>
              <a:gd name="connsiteX14" fmla="*/ 1867505 w 2849638"/>
              <a:gd name="connsiteY14" fmla="*/ 798286 h 2685144"/>
              <a:gd name="connsiteX15" fmla="*/ 2346476 w 2849638"/>
              <a:gd name="connsiteY15" fmla="*/ 1407886 h 2685144"/>
              <a:gd name="connsiteX16" fmla="*/ 2041676 w 2849638"/>
              <a:gd name="connsiteY16" fmla="*/ 2090058 h 2685144"/>
              <a:gd name="connsiteX17" fmla="*/ 1141790 w 2849638"/>
              <a:gd name="connsiteY17" fmla="*/ 2220686 h 2685144"/>
              <a:gd name="connsiteX18" fmla="*/ 503162 w 2849638"/>
              <a:gd name="connsiteY18" fmla="*/ 1712686 h 2685144"/>
              <a:gd name="connsiteX19" fmla="*/ 401562 w 2849638"/>
              <a:gd name="connsiteY19" fmla="*/ 1001486 h 2685144"/>
              <a:gd name="connsiteX20" fmla="*/ 619276 w 2849638"/>
              <a:gd name="connsiteY20" fmla="*/ 522515 h 2685144"/>
              <a:gd name="connsiteX21" fmla="*/ 1301448 w 2849638"/>
              <a:gd name="connsiteY21" fmla="*/ 406400 h 2685144"/>
              <a:gd name="connsiteX22" fmla="*/ 1983619 w 2849638"/>
              <a:gd name="connsiteY22" fmla="*/ 653143 h 2685144"/>
              <a:gd name="connsiteX23" fmla="*/ 2433562 w 2849638"/>
              <a:gd name="connsiteY23" fmla="*/ 1074058 h 2685144"/>
              <a:gd name="connsiteX24" fmla="*/ 2506133 w 2849638"/>
              <a:gd name="connsiteY24" fmla="*/ 1872343 h 2685144"/>
              <a:gd name="connsiteX25" fmla="*/ 1940076 w 2849638"/>
              <a:gd name="connsiteY25" fmla="*/ 2438400 h 2685144"/>
              <a:gd name="connsiteX26" fmla="*/ 982133 w 2849638"/>
              <a:gd name="connsiteY26" fmla="*/ 2380343 h 2685144"/>
              <a:gd name="connsiteX27" fmla="*/ 241905 w 2849638"/>
              <a:gd name="connsiteY27" fmla="*/ 1886858 h 2685144"/>
              <a:gd name="connsiteX28" fmla="*/ 140305 w 2849638"/>
              <a:gd name="connsiteY28" fmla="*/ 1132115 h 2685144"/>
              <a:gd name="connsiteX29" fmla="*/ 285448 w 2849638"/>
              <a:gd name="connsiteY29" fmla="*/ 449943 h 2685144"/>
              <a:gd name="connsiteX30" fmla="*/ 1025676 w 2849638"/>
              <a:gd name="connsiteY30" fmla="*/ 217715 h 2685144"/>
              <a:gd name="connsiteX31" fmla="*/ 1983619 w 2849638"/>
              <a:gd name="connsiteY31" fmla="*/ 348343 h 2685144"/>
              <a:gd name="connsiteX32" fmla="*/ 2549676 w 2849638"/>
              <a:gd name="connsiteY32" fmla="*/ 856343 h 2685144"/>
              <a:gd name="connsiteX33" fmla="*/ 2810933 w 2849638"/>
              <a:gd name="connsiteY33" fmla="*/ 1799772 h 2685144"/>
              <a:gd name="connsiteX34" fmla="*/ 2317448 w 2849638"/>
              <a:gd name="connsiteY34" fmla="*/ 2554515 h 2685144"/>
              <a:gd name="connsiteX35" fmla="*/ 866019 w 2849638"/>
              <a:gd name="connsiteY35" fmla="*/ 2583543 h 2685144"/>
              <a:gd name="connsiteX36" fmla="*/ 198362 w 2849638"/>
              <a:gd name="connsiteY36" fmla="*/ 2104572 h 2685144"/>
              <a:gd name="connsiteX37" fmla="*/ 9676 w 2849638"/>
              <a:gd name="connsiteY37" fmla="*/ 1219200 h 2685144"/>
              <a:gd name="connsiteX38" fmla="*/ 256419 w 2849638"/>
              <a:gd name="connsiteY38" fmla="*/ 333829 h 2685144"/>
              <a:gd name="connsiteX39" fmla="*/ 1243390 w 2849638"/>
              <a:gd name="connsiteY39" fmla="*/ 0 h 2685144"/>
              <a:gd name="connsiteX40" fmla="*/ 1243390 w 2849638"/>
              <a:gd name="connsiteY40" fmla="*/ 0 h 26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849638" h="2685144">
                <a:moveTo>
                  <a:pt x="1214362" y="1567543"/>
                </a:moveTo>
                <a:cubicBezTo>
                  <a:pt x="1198638" y="1367971"/>
                  <a:pt x="1182915" y="1168400"/>
                  <a:pt x="1272419" y="1146629"/>
                </a:cubicBezTo>
                <a:cubicBezTo>
                  <a:pt x="1361923" y="1124858"/>
                  <a:pt x="1748971" y="1299029"/>
                  <a:pt x="1751390" y="1436915"/>
                </a:cubicBezTo>
                <a:cubicBezTo>
                  <a:pt x="1753809" y="1574801"/>
                  <a:pt x="1441752" y="2019905"/>
                  <a:pt x="1286933" y="1973943"/>
                </a:cubicBezTo>
                <a:cubicBezTo>
                  <a:pt x="1132114" y="1927981"/>
                  <a:pt x="866019" y="1340152"/>
                  <a:pt x="822476" y="1161143"/>
                </a:cubicBezTo>
                <a:cubicBezTo>
                  <a:pt x="778933" y="982134"/>
                  <a:pt x="875695" y="931333"/>
                  <a:pt x="1025676" y="899886"/>
                </a:cubicBezTo>
                <a:cubicBezTo>
                  <a:pt x="1175657" y="868439"/>
                  <a:pt x="1545771" y="880534"/>
                  <a:pt x="1722362" y="972458"/>
                </a:cubicBezTo>
                <a:cubicBezTo>
                  <a:pt x="1898953" y="1064382"/>
                  <a:pt x="2070705" y="1282096"/>
                  <a:pt x="2085219" y="1451429"/>
                </a:cubicBezTo>
                <a:cubicBezTo>
                  <a:pt x="2099733" y="1620762"/>
                  <a:pt x="1949753" y="1882020"/>
                  <a:pt x="1809448" y="1988458"/>
                </a:cubicBezTo>
                <a:cubicBezTo>
                  <a:pt x="1669143" y="2094896"/>
                  <a:pt x="1407885" y="2119087"/>
                  <a:pt x="1243390" y="2090058"/>
                </a:cubicBezTo>
                <a:cubicBezTo>
                  <a:pt x="1078895" y="2061029"/>
                  <a:pt x="931333" y="1952172"/>
                  <a:pt x="822476" y="1814286"/>
                </a:cubicBezTo>
                <a:cubicBezTo>
                  <a:pt x="713619" y="1676400"/>
                  <a:pt x="624115" y="1429657"/>
                  <a:pt x="590248" y="1262743"/>
                </a:cubicBezTo>
                <a:cubicBezTo>
                  <a:pt x="556381" y="1095829"/>
                  <a:pt x="541867" y="902305"/>
                  <a:pt x="619276" y="812800"/>
                </a:cubicBezTo>
                <a:cubicBezTo>
                  <a:pt x="696686" y="723295"/>
                  <a:pt x="846667" y="728134"/>
                  <a:pt x="1054705" y="725715"/>
                </a:cubicBezTo>
                <a:cubicBezTo>
                  <a:pt x="1262743" y="723296"/>
                  <a:pt x="1652210" y="684591"/>
                  <a:pt x="1867505" y="798286"/>
                </a:cubicBezTo>
                <a:cubicBezTo>
                  <a:pt x="2082800" y="911981"/>
                  <a:pt x="2317447" y="1192591"/>
                  <a:pt x="2346476" y="1407886"/>
                </a:cubicBezTo>
                <a:cubicBezTo>
                  <a:pt x="2375505" y="1623181"/>
                  <a:pt x="2242457" y="1954591"/>
                  <a:pt x="2041676" y="2090058"/>
                </a:cubicBezTo>
                <a:cubicBezTo>
                  <a:pt x="1840895" y="2225525"/>
                  <a:pt x="1398209" y="2283581"/>
                  <a:pt x="1141790" y="2220686"/>
                </a:cubicBezTo>
                <a:cubicBezTo>
                  <a:pt x="885371" y="2157791"/>
                  <a:pt x="626533" y="1915886"/>
                  <a:pt x="503162" y="1712686"/>
                </a:cubicBezTo>
                <a:cubicBezTo>
                  <a:pt x="379791" y="1509486"/>
                  <a:pt x="382210" y="1199848"/>
                  <a:pt x="401562" y="1001486"/>
                </a:cubicBezTo>
                <a:cubicBezTo>
                  <a:pt x="420914" y="803124"/>
                  <a:pt x="469295" y="621696"/>
                  <a:pt x="619276" y="522515"/>
                </a:cubicBezTo>
                <a:cubicBezTo>
                  <a:pt x="769257" y="423334"/>
                  <a:pt x="1074058" y="384629"/>
                  <a:pt x="1301448" y="406400"/>
                </a:cubicBezTo>
                <a:cubicBezTo>
                  <a:pt x="1528839" y="428171"/>
                  <a:pt x="1794933" y="541867"/>
                  <a:pt x="1983619" y="653143"/>
                </a:cubicBezTo>
                <a:cubicBezTo>
                  <a:pt x="2172305" y="764419"/>
                  <a:pt x="2346476" y="870858"/>
                  <a:pt x="2433562" y="1074058"/>
                </a:cubicBezTo>
                <a:cubicBezTo>
                  <a:pt x="2520648" y="1277258"/>
                  <a:pt x="2588381" y="1644953"/>
                  <a:pt x="2506133" y="1872343"/>
                </a:cubicBezTo>
                <a:cubicBezTo>
                  <a:pt x="2423885" y="2099733"/>
                  <a:pt x="2194076" y="2353733"/>
                  <a:pt x="1940076" y="2438400"/>
                </a:cubicBezTo>
                <a:cubicBezTo>
                  <a:pt x="1686076" y="2523067"/>
                  <a:pt x="1265161" y="2472267"/>
                  <a:pt x="982133" y="2380343"/>
                </a:cubicBezTo>
                <a:cubicBezTo>
                  <a:pt x="699105" y="2288419"/>
                  <a:pt x="382210" y="2094896"/>
                  <a:pt x="241905" y="1886858"/>
                </a:cubicBezTo>
                <a:cubicBezTo>
                  <a:pt x="101600" y="1678820"/>
                  <a:pt x="133048" y="1371601"/>
                  <a:pt x="140305" y="1132115"/>
                </a:cubicBezTo>
                <a:cubicBezTo>
                  <a:pt x="147562" y="892629"/>
                  <a:pt x="137886" y="602343"/>
                  <a:pt x="285448" y="449943"/>
                </a:cubicBezTo>
                <a:cubicBezTo>
                  <a:pt x="433010" y="297543"/>
                  <a:pt x="742648" y="234648"/>
                  <a:pt x="1025676" y="217715"/>
                </a:cubicBezTo>
                <a:cubicBezTo>
                  <a:pt x="1308704" y="200782"/>
                  <a:pt x="1729619" y="241905"/>
                  <a:pt x="1983619" y="348343"/>
                </a:cubicBezTo>
                <a:cubicBezTo>
                  <a:pt x="2237619" y="454781"/>
                  <a:pt x="2411790" y="614438"/>
                  <a:pt x="2549676" y="856343"/>
                </a:cubicBezTo>
                <a:cubicBezTo>
                  <a:pt x="2687562" y="1098248"/>
                  <a:pt x="2849638" y="1516743"/>
                  <a:pt x="2810933" y="1799772"/>
                </a:cubicBezTo>
                <a:cubicBezTo>
                  <a:pt x="2772228" y="2082801"/>
                  <a:pt x="2641600" y="2423886"/>
                  <a:pt x="2317448" y="2554515"/>
                </a:cubicBezTo>
                <a:cubicBezTo>
                  <a:pt x="1993296" y="2685144"/>
                  <a:pt x="1219200" y="2658533"/>
                  <a:pt x="866019" y="2583543"/>
                </a:cubicBezTo>
                <a:cubicBezTo>
                  <a:pt x="512838" y="2508553"/>
                  <a:pt x="341086" y="2331962"/>
                  <a:pt x="198362" y="2104572"/>
                </a:cubicBezTo>
                <a:cubicBezTo>
                  <a:pt x="55638" y="1877182"/>
                  <a:pt x="0" y="1514324"/>
                  <a:pt x="9676" y="1219200"/>
                </a:cubicBezTo>
                <a:cubicBezTo>
                  <a:pt x="19352" y="924076"/>
                  <a:pt x="50800" y="537029"/>
                  <a:pt x="256419" y="333829"/>
                </a:cubicBezTo>
                <a:cubicBezTo>
                  <a:pt x="462038" y="130629"/>
                  <a:pt x="1243390" y="0"/>
                  <a:pt x="1243390" y="0"/>
                </a:cubicBezTo>
                <a:lnTo>
                  <a:pt x="1243390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3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67808" y="818402"/>
            <a:ext cx="1512168" cy="151216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AI</a:t>
            </a:r>
            <a:endParaRPr lang="id-ID" dirty="0"/>
          </a:p>
        </p:txBody>
      </p:sp>
      <p:sp>
        <p:nvSpPr>
          <p:cNvPr id="5" name="Oval 4"/>
          <p:cNvSpPr/>
          <p:nvPr/>
        </p:nvSpPr>
        <p:spPr>
          <a:xfrm>
            <a:off x="5123892" y="980728"/>
            <a:ext cx="540060" cy="593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Oval 5"/>
          <p:cNvSpPr/>
          <p:nvPr/>
        </p:nvSpPr>
        <p:spPr>
          <a:xfrm>
            <a:off x="5375484" y="1043274"/>
            <a:ext cx="1355122" cy="128729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308830" y="1839322"/>
            <a:ext cx="1355122" cy="128729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5123892" y="1839321"/>
            <a:ext cx="1355122" cy="128729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21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 rot="5400000">
            <a:off x="3409157" y="716757"/>
            <a:ext cx="1020763" cy="1549400"/>
          </a:xfrm>
          <a:custGeom>
            <a:avLst/>
            <a:gdLst>
              <a:gd name="T0" fmla="*/ 0 w 1223"/>
              <a:gd name="T1" fmla="*/ 967 h 1220"/>
              <a:gd name="T2" fmla="*/ 13 w 1223"/>
              <a:gd name="T3" fmla="*/ 941 h 1220"/>
              <a:gd name="T4" fmla="*/ 24 w 1223"/>
              <a:gd name="T5" fmla="*/ 921 h 1220"/>
              <a:gd name="T6" fmla="*/ 35 w 1223"/>
              <a:gd name="T7" fmla="*/ 899 h 1220"/>
              <a:gd name="T8" fmla="*/ 46 w 1223"/>
              <a:gd name="T9" fmla="*/ 879 h 1220"/>
              <a:gd name="T10" fmla="*/ 58 w 1223"/>
              <a:gd name="T11" fmla="*/ 856 h 1220"/>
              <a:gd name="T12" fmla="*/ 72 w 1223"/>
              <a:gd name="T13" fmla="*/ 834 h 1220"/>
              <a:gd name="T14" fmla="*/ 85 w 1223"/>
              <a:gd name="T15" fmla="*/ 814 h 1220"/>
              <a:gd name="T16" fmla="*/ 98 w 1223"/>
              <a:gd name="T17" fmla="*/ 792 h 1220"/>
              <a:gd name="T18" fmla="*/ 115 w 1223"/>
              <a:gd name="T19" fmla="*/ 767 h 1220"/>
              <a:gd name="T20" fmla="*/ 134 w 1223"/>
              <a:gd name="T21" fmla="*/ 742 h 1220"/>
              <a:gd name="T22" fmla="*/ 148 w 1223"/>
              <a:gd name="T23" fmla="*/ 721 h 1220"/>
              <a:gd name="T24" fmla="*/ 165 w 1223"/>
              <a:gd name="T25" fmla="*/ 701 h 1220"/>
              <a:gd name="T26" fmla="*/ 183 w 1223"/>
              <a:gd name="T27" fmla="*/ 677 h 1220"/>
              <a:gd name="T28" fmla="*/ 202 w 1223"/>
              <a:gd name="T29" fmla="*/ 652 h 1220"/>
              <a:gd name="T30" fmla="*/ 220 w 1223"/>
              <a:gd name="T31" fmla="*/ 630 h 1220"/>
              <a:gd name="T32" fmla="*/ 241 w 1223"/>
              <a:gd name="T33" fmla="*/ 606 h 1220"/>
              <a:gd name="T34" fmla="*/ 260 w 1223"/>
              <a:gd name="T35" fmla="*/ 587 h 1220"/>
              <a:gd name="T36" fmla="*/ 283 w 1223"/>
              <a:gd name="T37" fmla="*/ 561 h 1220"/>
              <a:gd name="T38" fmla="*/ 304 w 1223"/>
              <a:gd name="T39" fmla="*/ 538 h 1220"/>
              <a:gd name="T40" fmla="*/ 324 w 1223"/>
              <a:gd name="T41" fmla="*/ 520 h 1220"/>
              <a:gd name="T42" fmla="*/ 348 w 1223"/>
              <a:gd name="T43" fmla="*/ 498 h 1220"/>
              <a:gd name="T44" fmla="*/ 365 w 1223"/>
              <a:gd name="T45" fmla="*/ 482 h 1220"/>
              <a:gd name="T46" fmla="*/ 387 w 1223"/>
              <a:gd name="T47" fmla="*/ 463 h 1220"/>
              <a:gd name="T48" fmla="*/ 409 w 1223"/>
              <a:gd name="T49" fmla="*/ 444 h 1220"/>
              <a:gd name="T50" fmla="*/ 436 w 1223"/>
              <a:gd name="T51" fmla="*/ 424 h 1220"/>
              <a:gd name="T52" fmla="*/ 458 w 1223"/>
              <a:gd name="T53" fmla="*/ 406 h 1220"/>
              <a:gd name="T54" fmla="*/ 483 w 1223"/>
              <a:gd name="T55" fmla="*/ 386 h 1220"/>
              <a:gd name="T56" fmla="*/ 513 w 1223"/>
              <a:gd name="T57" fmla="*/ 365 h 1220"/>
              <a:gd name="T58" fmla="*/ 540 w 1223"/>
              <a:gd name="T59" fmla="*/ 345 h 1220"/>
              <a:gd name="T60" fmla="*/ 570 w 1223"/>
              <a:gd name="T61" fmla="*/ 324 h 1220"/>
              <a:gd name="T62" fmla="*/ 600 w 1223"/>
              <a:gd name="T63" fmla="*/ 306 h 1220"/>
              <a:gd name="T64" fmla="*/ 631 w 1223"/>
              <a:gd name="T65" fmla="*/ 288 h 1220"/>
              <a:gd name="T66" fmla="*/ 664 w 1223"/>
              <a:gd name="T67" fmla="*/ 269 h 1220"/>
              <a:gd name="T68" fmla="*/ 693 w 1223"/>
              <a:gd name="T69" fmla="*/ 257 h 1220"/>
              <a:gd name="T70" fmla="*/ 719 w 1223"/>
              <a:gd name="T71" fmla="*/ 241 h 1220"/>
              <a:gd name="T72" fmla="*/ 751 w 1223"/>
              <a:gd name="T73" fmla="*/ 228 h 1220"/>
              <a:gd name="T74" fmla="*/ 773 w 1223"/>
              <a:gd name="T75" fmla="*/ 219 h 1220"/>
              <a:gd name="T76" fmla="*/ 679 w 1223"/>
              <a:gd name="T77" fmla="*/ 0 h 1220"/>
              <a:gd name="T78" fmla="*/ 1223 w 1223"/>
              <a:gd name="T79" fmla="*/ 312 h 1220"/>
              <a:gd name="T80" fmla="*/ 1082 w 1223"/>
              <a:gd name="T81" fmla="*/ 959 h 1220"/>
              <a:gd name="T82" fmla="*/ 993 w 1223"/>
              <a:gd name="T83" fmla="*/ 767 h 1220"/>
              <a:gd name="T84" fmla="*/ 957 w 1223"/>
              <a:gd name="T85" fmla="*/ 784 h 1220"/>
              <a:gd name="T86" fmla="*/ 923 w 1223"/>
              <a:gd name="T87" fmla="*/ 803 h 1220"/>
              <a:gd name="T88" fmla="*/ 885 w 1223"/>
              <a:gd name="T89" fmla="*/ 827 h 1220"/>
              <a:gd name="T90" fmla="*/ 844 w 1223"/>
              <a:gd name="T91" fmla="*/ 853 h 1220"/>
              <a:gd name="T92" fmla="*/ 812 w 1223"/>
              <a:gd name="T93" fmla="*/ 877 h 1220"/>
              <a:gd name="T94" fmla="*/ 781 w 1223"/>
              <a:gd name="T95" fmla="*/ 904 h 1220"/>
              <a:gd name="T96" fmla="*/ 749 w 1223"/>
              <a:gd name="T97" fmla="*/ 929 h 1220"/>
              <a:gd name="T98" fmla="*/ 723 w 1223"/>
              <a:gd name="T99" fmla="*/ 956 h 1220"/>
              <a:gd name="T100" fmla="*/ 697 w 1223"/>
              <a:gd name="T101" fmla="*/ 984 h 1220"/>
              <a:gd name="T102" fmla="*/ 669 w 1223"/>
              <a:gd name="T103" fmla="*/ 1014 h 1220"/>
              <a:gd name="T104" fmla="*/ 645 w 1223"/>
              <a:gd name="T105" fmla="*/ 1044 h 1220"/>
              <a:gd name="T106" fmla="*/ 622 w 1223"/>
              <a:gd name="T107" fmla="*/ 1074 h 1220"/>
              <a:gd name="T108" fmla="*/ 601 w 1223"/>
              <a:gd name="T109" fmla="*/ 1100 h 1220"/>
              <a:gd name="T110" fmla="*/ 579 w 1223"/>
              <a:gd name="T111" fmla="*/ 1137 h 1220"/>
              <a:gd name="T112" fmla="*/ 559 w 1223"/>
              <a:gd name="T113" fmla="*/ 1170 h 1220"/>
              <a:gd name="T114" fmla="*/ 548 w 1223"/>
              <a:gd name="T115" fmla="*/ 1195 h 1220"/>
              <a:gd name="T116" fmla="*/ 534 w 1223"/>
              <a:gd name="T117" fmla="*/ 1220 h 1220"/>
              <a:gd name="T118" fmla="*/ 0 w 1223"/>
              <a:gd name="T119" fmla="*/ 967 h 122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3"/>
              <a:gd name="T181" fmla="*/ 0 h 1220"/>
              <a:gd name="T182" fmla="*/ 1223 w 1223"/>
              <a:gd name="T183" fmla="*/ 1220 h 122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3" h="1220">
                <a:moveTo>
                  <a:pt x="0" y="967"/>
                </a:moveTo>
                <a:lnTo>
                  <a:pt x="13" y="941"/>
                </a:lnTo>
                <a:lnTo>
                  <a:pt x="24" y="921"/>
                </a:lnTo>
                <a:lnTo>
                  <a:pt x="35" y="899"/>
                </a:lnTo>
                <a:lnTo>
                  <a:pt x="46" y="879"/>
                </a:lnTo>
                <a:lnTo>
                  <a:pt x="58" y="856"/>
                </a:lnTo>
                <a:lnTo>
                  <a:pt x="72" y="834"/>
                </a:lnTo>
                <a:lnTo>
                  <a:pt x="85" y="814"/>
                </a:lnTo>
                <a:lnTo>
                  <a:pt x="98" y="792"/>
                </a:lnTo>
                <a:lnTo>
                  <a:pt x="115" y="767"/>
                </a:lnTo>
                <a:lnTo>
                  <a:pt x="134" y="742"/>
                </a:lnTo>
                <a:lnTo>
                  <a:pt x="148" y="721"/>
                </a:lnTo>
                <a:lnTo>
                  <a:pt x="165" y="701"/>
                </a:lnTo>
                <a:lnTo>
                  <a:pt x="183" y="677"/>
                </a:lnTo>
                <a:lnTo>
                  <a:pt x="202" y="652"/>
                </a:lnTo>
                <a:lnTo>
                  <a:pt x="220" y="630"/>
                </a:lnTo>
                <a:lnTo>
                  <a:pt x="241" y="606"/>
                </a:lnTo>
                <a:lnTo>
                  <a:pt x="260" y="587"/>
                </a:lnTo>
                <a:lnTo>
                  <a:pt x="283" y="561"/>
                </a:lnTo>
                <a:lnTo>
                  <a:pt x="304" y="538"/>
                </a:lnTo>
                <a:lnTo>
                  <a:pt x="324" y="520"/>
                </a:lnTo>
                <a:lnTo>
                  <a:pt x="348" y="498"/>
                </a:lnTo>
                <a:lnTo>
                  <a:pt x="365" y="482"/>
                </a:lnTo>
                <a:lnTo>
                  <a:pt x="387" y="463"/>
                </a:lnTo>
                <a:lnTo>
                  <a:pt x="409" y="444"/>
                </a:lnTo>
                <a:lnTo>
                  <a:pt x="436" y="424"/>
                </a:lnTo>
                <a:lnTo>
                  <a:pt x="458" y="406"/>
                </a:lnTo>
                <a:lnTo>
                  <a:pt x="483" y="386"/>
                </a:lnTo>
                <a:lnTo>
                  <a:pt x="513" y="365"/>
                </a:lnTo>
                <a:lnTo>
                  <a:pt x="540" y="345"/>
                </a:lnTo>
                <a:lnTo>
                  <a:pt x="570" y="324"/>
                </a:lnTo>
                <a:lnTo>
                  <a:pt x="600" y="306"/>
                </a:lnTo>
                <a:lnTo>
                  <a:pt x="631" y="288"/>
                </a:lnTo>
                <a:lnTo>
                  <a:pt x="664" y="269"/>
                </a:lnTo>
                <a:lnTo>
                  <a:pt x="693" y="257"/>
                </a:lnTo>
                <a:lnTo>
                  <a:pt x="719" y="241"/>
                </a:lnTo>
                <a:lnTo>
                  <a:pt x="751" y="228"/>
                </a:lnTo>
                <a:lnTo>
                  <a:pt x="773" y="219"/>
                </a:lnTo>
                <a:lnTo>
                  <a:pt x="679" y="0"/>
                </a:lnTo>
                <a:lnTo>
                  <a:pt x="1223" y="312"/>
                </a:lnTo>
                <a:lnTo>
                  <a:pt x="1082" y="959"/>
                </a:lnTo>
                <a:lnTo>
                  <a:pt x="993" y="767"/>
                </a:lnTo>
                <a:lnTo>
                  <a:pt x="957" y="784"/>
                </a:lnTo>
                <a:lnTo>
                  <a:pt x="923" y="803"/>
                </a:lnTo>
                <a:lnTo>
                  <a:pt x="885" y="827"/>
                </a:lnTo>
                <a:lnTo>
                  <a:pt x="844" y="853"/>
                </a:lnTo>
                <a:lnTo>
                  <a:pt x="812" y="877"/>
                </a:lnTo>
                <a:lnTo>
                  <a:pt x="781" y="904"/>
                </a:lnTo>
                <a:lnTo>
                  <a:pt x="749" y="929"/>
                </a:lnTo>
                <a:lnTo>
                  <a:pt x="723" y="956"/>
                </a:lnTo>
                <a:lnTo>
                  <a:pt x="697" y="984"/>
                </a:lnTo>
                <a:lnTo>
                  <a:pt x="669" y="1014"/>
                </a:lnTo>
                <a:lnTo>
                  <a:pt x="645" y="1044"/>
                </a:lnTo>
                <a:lnTo>
                  <a:pt x="622" y="1074"/>
                </a:lnTo>
                <a:lnTo>
                  <a:pt x="601" y="1100"/>
                </a:lnTo>
                <a:lnTo>
                  <a:pt x="579" y="1137"/>
                </a:lnTo>
                <a:lnTo>
                  <a:pt x="559" y="1170"/>
                </a:lnTo>
                <a:lnTo>
                  <a:pt x="548" y="1195"/>
                </a:lnTo>
                <a:lnTo>
                  <a:pt x="534" y="1220"/>
                </a:lnTo>
                <a:lnTo>
                  <a:pt x="0" y="96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15" name="Freeform 3"/>
          <p:cNvSpPr>
            <a:spLocks/>
          </p:cNvSpPr>
          <p:nvPr/>
        </p:nvSpPr>
        <p:spPr bwMode="auto">
          <a:xfrm>
            <a:off x="3937000" y="1773239"/>
            <a:ext cx="1366838" cy="1131887"/>
          </a:xfrm>
          <a:custGeom>
            <a:avLst/>
            <a:gdLst>
              <a:gd name="T0" fmla="*/ 1077 w 1077"/>
              <a:gd name="T1" fmla="*/ 562 h 1358"/>
              <a:gd name="T2" fmla="*/ 803 w 1077"/>
              <a:gd name="T3" fmla="*/ 450 h 1358"/>
              <a:gd name="T4" fmla="*/ 792 w 1077"/>
              <a:gd name="T5" fmla="*/ 475 h 1358"/>
              <a:gd name="T6" fmla="*/ 785 w 1077"/>
              <a:gd name="T7" fmla="*/ 500 h 1358"/>
              <a:gd name="T8" fmla="*/ 777 w 1077"/>
              <a:gd name="T9" fmla="*/ 527 h 1358"/>
              <a:gd name="T10" fmla="*/ 771 w 1077"/>
              <a:gd name="T11" fmla="*/ 555 h 1358"/>
              <a:gd name="T12" fmla="*/ 763 w 1077"/>
              <a:gd name="T13" fmla="*/ 591 h 1358"/>
              <a:gd name="T14" fmla="*/ 759 w 1077"/>
              <a:gd name="T15" fmla="*/ 621 h 1358"/>
              <a:gd name="T16" fmla="*/ 754 w 1077"/>
              <a:gd name="T17" fmla="*/ 654 h 1358"/>
              <a:gd name="T18" fmla="*/ 751 w 1077"/>
              <a:gd name="T19" fmla="*/ 691 h 1358"/>
              <a:gd name="T20" fmla="*/ 748 w 1077"/>
              <a:gd name="T21" fmla="*/ 728 h 1358"/>
              <a:gd name="T22" fmla="*/ 748 w 1077"/>
              <a:gd name="T23" fmla="*/ 796 h 1358"/>
              <a:gd name="T24" fmla="*/ 749 w 1077"/>
              <a:gd name="T25" fmla="*/ 831 h 1358"/>
              <a:gd name="T26" fmla="*/ 751 w 1077"/>
              <a:gd name="T27" fmla="*/ 864 h 1358"/>
              <a:gd name="T28" fmla="*/ 755 w 1077"/>
              <a:gd name="T29" fmla="*/ 897 h 1358"/>
              <a:gd name="T30" fmla="*/ 762 w 1077"/>
              <a:gd name="T31" fmla="*/ 930 h 1358"/>
              <a:gd name="T32" fmla="*/ 768 w 1077"/>
              <a:gd name="T33" fmla="*/ 961 h 1358"/>
              <a:gd name="T34" fmla="*/ 776 w 1077"/>
              <a:gd name="T35" fmla="*/ 999 h 1358"/>
              <a:gd name="T36" fmla="*/ 787 w 1077"/>
              <a:gd name="T37" fmla="*/ 1034 h 1358"/>
              <a:gd name="T38" fmla="*/ 272 w 1077"/>
              <a:gd name="T39" fmla="*/ 1358 h 1358"/>
              <a:gd name="T40" fmla="*/ 261 w 1077"/>
              <a:gd name="T41" fmla="*/ 1325 h 1358"/>
              <a:gd name="T42" fmla="*/ 250 w 1077"/>
              <a:gd name="T43" fmla="*/ 1297 h 1358"/>
              <a:gd name="T44" fmla="*/ 241 w 1077"/>
              <a:gd name="T45" fmla="*/ 1270 h 1358"/>
              <a:gd name="T46" fmla="*/ 231 w 1077"/>
              <a:gd name="T47" fmla="*/ 1240 h 1358"/>
              <a:gd name="T48" fmla="*/ 223 w 1077"/>
              <a:gd name="T49" fmla="*/ 1215 h 1358"/>
              <a:gd name="T50" fmla="*/ 214 w 1077"/>
              <a:gd name="T51" fmla="*/ 1187 h 1358"/>
              <a:gd name="T52" fmla="*/ 208 w 1077"/>
              <a:gd name="T53" fmla="*/ 1160 h 1358"/>
              <a:gd name="T54" fmla="*/ 201 w 1077"/>
              <a:gd name="T55" fmla="*/ 1135 h 1358"/>
              <a:gd name="T56" fmla="*/ 195 w 1077"/>
              <a:gd name="T57" fmla="*/ 1108 h 1358"/>
              <a:gd name="T58" fmla="*/ 187 w 1077"/>
              <a:gd name="T59" fmla="*/ 1076 h 1358"/>
              <a:gd name="T60" fmla="*/ 182 w 1077"/>
              <a:gd name="T61" fmla="*/ 1043 h 1358"/>
              <a:gd name="T62" fmla="*/ 176 w 1077"/>
              <a:gd name="T63" fmla="*/ 1013 h 1358"/>
              <a:gd name="T64" fmla="*/ 170 w 1077"/>
              <a:gd name="T65" fmla="*/ 983 h 1358"/>
              <a:gd name="T66" fmla="*/ 167 w 1077"/>
              <a:gd name="T67" fmla="*/ 949 h 1358"/>
              <a:gd name="T68" fmla="*/ 163 w 1077"/>
              <a:gd name="T69" fmla="*/ 916 h 1358"/>
              <a:gd name="T70" fmla="*/ 160 w 1077"/>
              <a:gd name="T71" fmla="*/ 878 h 1358"/>
              <a:gd name="T72" fmla="*/ 157 w 1077"/>
              <a:gd name="T73" fmla="*/ 842 h 1358"/>
              <a:gd name="T74" fmla="*/ 157 w 1077"/>
              <a:gd name="T75" fmla="*/ 806 h 1358"/>
              <a:gd name="T76" fmla="*/ 157 w 1077"/>
              <a:gd name="T77" fmla="*/ 768 h 1358"/>
              <a:gd name="T78" fmla="*/ 157 w 1077"/>
              <a:gd name="T79" fmla="*/ 721 h 1358"/>
              <a:gd name="T80" fmla="*/ 159 w 1077"/>
              <a:gd name="T81" fmla="*/ 678 h 1358"/>
              <a:gd name="T82" fmla="*/ 160 w 1077"/>
              <a:gd name="T83" fmla="*/ 650 h 1358"/>
              <a:gd name="T84" fmla="*/ 163 w 1077"/>
              <a:gd name="T85" fmla="*/ 615 h 1358"/>
              <a:gd name="T86" fmla="*/ 167 w 1077"/>
              <a:gd name="T87" fmla="*/ 582 h 1358"/>
              <a:gd name="T88" fmla="*/ 171 w 1077"/>
              <a:gd name="T89" fmla="*/ 543 h 1358"/>
              <a:gd name="T90" fmla="*/ 178 w 1077"/>
              <a:gd name="T91" fmla="*/ 508 h 1358"/>
              <a:gd name="T92" fmla="*/ 184 w 1077"/>
              <a:gd name="T93" fmla="*/ 477 h 1358"/>
              <a:gd name="T94" fmla="*/ 192 w 1077"/>
              <a:gd name="T95" fmla="*/ 437 h 1358"/>
              <a:gd name="T96" fmla="*/ 200 w 1077"/>
              <a:gd name="T97" fmla="*/ 406 h 1358"/>
              <a:gd name="T98" fmla="*/ 208 w 1077"/>
              <a:gd name="T99" fmla="*/ 368 h 1358"/>
              <a:gd name="T100" fmla="*/ 217 w 1077"/>
              <a:gd name="T101" fmla="*/ 336 h 1358"/>
              <a:gd name="T102" fmla="*/ 228 w 1077"/>
              <a:gd name="T103" fmla="*/ 302 h 1358"/>
              <a:gd name="T104" fmla="*/ 239 w 1077"/>
              <a:gd name="T105" fmla="*/ 267 h 1358"/>
              <a:gd name="T106" fmla="*/ 255 w 1077"/>
              <a:gd name="T107" fmla="*/ 225 h 1358"/>
              <a:gd name="T108" fmla="*/ 0 w 1077"/>
              <a:gd name="T109" fmla="*/ 118 h 1358"/>
              <a:gd name="T110" fmla="*/ 670 w 1077"/>
              <a:gd name="T111" fmla="*/ 0 h 1358"/>
              <a:gd name="T112" fmla="*/ 1077 w 1077"/>
              <a:gd name="T113" fmla="*/ 562 h 13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77"/>
              <a:gd name="T172" fmla="*/ 0 h 1358"/>
              <a:gd name="T173" fmla="*/ 1077 w 1077"/>
              <a:gd name="T174" fmla="*/ 1358 h 135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77" h="1358">
                <a:moveTo>
                  <a:pt x="1077" y="562"/>
                </a:moveTo>
                <a:lnTo>
                  <a:pt x="803" y="450"/>
                </a:lnTo>
                <a:lnTo>
                  <a:pt x="792" y="475"/>
                </a:lnTo>
                <a:lnTo>
                  <a:pt x="785" y="500"/>
                </a:lnTo>
                <a:lnTo>
                  <a:pt x="777" y="527"/>
                </a:lnTo>
                <a:lnTo>
                  <a:pt x="771" y="555"/>
                </a:lnTo>
                <a:lnTo>
                  <a:pt x="763" y="591"/>
                </a:lnTo>
                <a:lnTo>
                  <a:pt x="759" y="621"/>
                </a:lnTo>
                <a:lnTo>
                  <a:pt x="754" y="654"/>
                </a:lnTo>
                <a:lnTo>
                  <a:pt x="751" y="691"/>
                </a:lnTo>
                <a:lnTo>
                  <a:pt x="748" y="728"/>
                </a:lnTo>
                <a:lnTo>
                  <a:pt x="748" y="796"/>
                </a:lnTo>
                <a:lnTo>
                  <a:pt x="749" y="831"/>
                </a:lnTo>
                <a:lnTo>
                  <a:pt x="751" y="864"/>
                </a:lnTo>
                <a:lnTo>
                  <a:pt x="755" y="897"/>
                </a:lnTo>
                <a:lnTo>
                  <a:pt x="762" y="930"/>
                </a:lnTo>
                <a:lnTo>
                  <a:pt x="768" y="961"/>
                </a:lnTo>
                <a:lnTo>
                  <a:pt x="776" y="999"/>
                </a:lnTo>
                <a:lnTo>
                  <a:pt x="787" y="1034"/>
                </a:lnTo>
                <a:lnTo>
                  <a:pt x="272" y="1358"/>
                </a:lnTo>
                <a:lnTo>
                  <a:pt x="261" y="1325"/>
                </a:lnTo>
                <a:lnTo>
                  <a:pt x="250" y="1297"/>
                </a:lnTo>
                <a:lnTo>
                  <a:pt x="241" y="1270"/>
                </a:lnTo>
                <a:lnTo>
                  <a:pt x="231" y="1240"/>
                </a:lnTo>
                <a:lnTo>
                  <a:pt x="223" y="1215"/>
                </a:lnTo>
                <a:lnTo>
                  <a:pt x="214" y="1187"/>
                </a:lnTo>
                <a:lnTo>
                  <a:pt x="208" y="1160"/>
                </a:lnTo>
                <a:lnTo>
                  <a:pt x="201" y="1135"/>
                </a:lnTo>
                <a:lnTo>
                  <a:pt x="195" y="1108"/>
                </a:lnTo>
                <a:lnTo>
                  <a:pt x="187" y="1076"/>
                </a:lnTo>
                <a:lnTo>
                  <a:pt x="182" y="1043"/>
                </a:lnTo>
                <a:lnTo>
                  <a:pt x="176" y="1013"/>
                </a:lnTo>
                <a:lnTo>
                  <a:pt x="170" y="983"/>
                </a:lnTo>
                <a:lnTo>
                  <a:pt x="167" y="949"/>
                </a:lnTo>
                <a:lnTo>
                  <a:pt x="163" y="916"/>
                </a:lnTo>
                <a:lnTo>
                  <a:pt x="160" y="878"/>
                </a:lnTo>
                <a:lnTo>
                  <a:pt x="157" y="842"/>
                </a:lnTo>
                <a:lnTo>
                  <a:pt x="157" y="806"/>
                </a:lnTo>
                <a:lnTo>
                  <a:pt x="157" y="768"/>
                </a:lnTo>
                <a:lnTo>
                  <a:pt x="157" y="721"/>
                </a:lnTo>
                <a:lnTo>
                  <a:pt x="159" y="678"/>
                </a:lnTo>
                <a:lnTo>
                  <a:pt x="160" y="650"/>
                </a:lnTo>
                <a:lnTo>
                  <a:pt x="163" y="615"/>
                </a:lnTo>
                <a:lnTo>
                  <a:pt x="167" y="582"/>
                </a:lnTo>
                <a:lnTo>
                  <a:pt x="171" y="543"/>
                </a:lnTo>
                <a:lnTo>
                  <a:pt x="178" y="508"/>
                </a:lnTo>
                <a:lnTo>
                  <a:pt x="184" y="477"/>
                </a:lnTo>
                <a:lnTo>
                  <a:pt x="192" y="437"/>
                </a:lnTo>
                <a:lnTo>
                  <a:pt x="200" y="406"/>
                </a:lnTo>
                <a:lnTo>
                  <a:pt x="208" y="368"/>
                </a:lnTo>
                <a:lnTo>
                  <a:pt x="217" y="336"/>
                </a:lnTo>
                <a:lnTo>
                  <a:pt x="228" y="302"/>
                </a:lnTo>
                <a:lnTo>
                  <a:pt x="239" y="267"/>
                </a:lnTo>
                <a:lnTo>
                  <a:pt x="255" y="225"/>
                </a:lnTo>
                <a:lnTo>
                  <a:pt x="0" y="118"/>
                </a:lnTo>
                <a:lnTo>
                  <a:pt x="670" y="0"/>
                </a:lnTo>
                <a:lnTo>
                  <a:pt x="1077" y="562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16" name="Freeform 4"/>
          <p:cNvSpPr>
            <a:spLocks/>
          </p:cNvSpPr>
          <p:nvPr/>
        </p:nvSpPr>
        <p:spPr bwMode="auto">
          <a:xfrm>
            <a:off x="2928939" y="1844676"/>
            <a:ext cx="1552575" cy="969963"/>
          </a:xfrm>
          <a:custGeom>
            <a:avLst/>
            <a:gdLst>
              <a:gd name="T0" fmla="*/ 971 w 1223"/>
              <a:gd name="T1" fmla="*/ 1163 h 1163"/>
              <a:gd name="T2" fmla="*/ 946 w 1223"/>
              <a:gd name="T3" fmla="*/ 1151 h 1163"/>
              <a:gd name="T4" fmla="*/ 925 w 1223"/>
              <a:gd name="T5" fmla="*/ 1140 h 1163"/>
              <a:gd name="T6" fmla="*/ 903 w 1223"/>
              <a:gd name="T7" fmla="*/ 1129 h 1163"/>
              <a:gd name="T8" fmla="*/ 883 w 1223"/>
              <a:gd name="T9" fmla="*/ 1117 h 1163"/>
              <a:gd name="T10" fmla="*/ 861 w 1223"/>
              <a:gd name="T11" fmla="*/ 1105 h 1163"/>
              <a:gd name="T12" fmla="*/ 839 w 1223"/>
              <a:gd name="T13" fmla="*/ 1092 h 1163"/>
              <a:gd name="T14" fmla="*/ 818 w 1223"/>
              <a:gd name="T15" fmla="*/ 1078 h 1163"/>
              <a:gd name="T16" fmla="*/ 796 w 1223"/>
              <a:gd name="T17" fmla="*/ 1066 h 1163"/>
              <a:gd name="T18" fmla="*/ 773 w 1223"/>
              <a:gd name="T19" fmla="*/ 1048 h 1163"/>
              <a:gd name="T20" fmla="*/ 746 w 1223"/>
              <a:gd name="T21" fmla="*/ 1031 h 1163"/>
              <a:gd name="T22" fmla="*/ 725 w 1223"/>
              <a:gd name="T23" fmla="*/ 1015 h 1163"/>
              <a:gd name="T24" fmla="*/ 705 w 1223"/>
              <a:gd name="T25" fmla="*/ 998 h 1163"/>
              <a:gd name="T26" fmla="*/ 681 w 1223"/>
              <a:gd name="T27" fmla="*/ 981 h 1163"/>
              <a:gd name="T28" fmla="*/ 656 w 1223"/>
              <a:gd name="T29" fmla="*/ 962 h 1163"/>
              <a:gd name="T30" fmla="*/ 634 w 1223"/>
              <a:gd name="T31" fmla="*/ 943 h 1163"/>
              <a:gd name="T32" fmla="*/ 610 w 1223"/>
              <a:gd name="T33" fmla="*/ 922 h 1163"/>
              <a:gd name="T34" fmla="*/ 591 w 1223"/>
              <a:gd name="T35" fmla="*/ 905 h 1163"/>
              <a:gd name="T36" fmla="*/ 565 w 1223"/>
              <a:gd name="T37" fmla="*/ 880 h 1163"/>
              <a:gd name="T38" fmla="*/ 543 w 1223"/>
              <a:gd name="T39" fmla="*/ 859 h 1163"/>
              <a:gd name="T40" fmla="*/ 524 w 1223"/>
              <a:gd name="T41" fmla="*/ 839 h 1163"/>
              <a:gd name="T42" fmla="*/ 502 w 1223"/>
              <a:gd name="T43" fmla="*/ 815 h 1163"/>
              <a:gd name="T44" fmla="*/ 486 w 1223"/>
              <a:gd name="T45" fmla="*/ 798 h 1163"/>
              <a:gd name="T46" fmla="*/ 467 w 1223"/>
              <a:gd name="T47" fmla="*/ 776 h 1163"/>
              <a:gd name="T48" fmla="*/ 448 w 1223"/>
              <a:gd name="T49" fmla="*/ 754 h 1163"/>
              <a:gd name="T50" fmla="*/ 428 w 1223"/>
              <a:gd name="T51" fmla="*/ 727 h 1163"/>
              <a:gd name="T52" fmla="*/ 409 w 1223"/>
              <a:gd name="T53" fmla="*/ 705 h 1163"/>
              <a:gd name="T54" fmla="*/ 390 w 1223"/>
              <a:gd name="T55" fmla="*/ 680 h 1163"/>
              <a:gd name="T56" fmla="*/ 368 w 1223"/>
              <a:gd name="T57" fmla="*/ 650 h 1163"/>
              <a:gd name="T58" fmla="*/ 349 w 1223"/>
              <a:gd name="T59" fmla="*/ 623 h 1163"/>
              <a:gd name="T60" fmla="*/ 329 w 1223"/>
              <a:gd name="T61" fmla="*/ 593 h 1163"/>
              <a:gd name="T62" fmla="*/ 310 w 1223"/>
              <a:gd name="T63" fmla="*/ 563 h 1163"/>
              <a:gd name="T64" fmla="*/ 292 w 1223"/>
              <a:gd name="T65" fmla="*/ 532 h 1163"/>
              <a:gd name="T66" fmla="*/ 273 w 1223"/>
              <a:gd name="T67" fmla="*/ 499 h 1163"/>
              <a:gd name="T68" fmla="*/ 261 w 1223"/>
              <a:gd name="T69" fmla="*/ 471 h 1163"/>
              <a:gd name="T70" fmla="*/ 245 w 1223"/>
              <a:gd name="T71" fmla="*/ 444 h 1163"/>
              <a:gd name="T72" fmla="*/ 233 w 1223"/>
              <a:gd name="T73" fmla="*/ 414 h 1163"/>
              <a:gd name="T74" fmla="*/ 0 w 1223"/>
              <a:gd name="T75" fmla="*/ 524 h 1163"/>
              <a:gd name="T76" fmla="*/ 384 w 1223"/>
              <a:gd name="T77" fmla="*/ 0 h 1163"/>
              <a:gd name="T78" fmla="*/ 1034 w 1223"/>
              <a:gd name="T79" fmla="*/ 57 h 1163"/>
              <a:gd name="T80" fmla="*/ 773 w 1223"/>
              <a:gd name="T81" fmla="*/ 173 h 1163"/>
              <a:gd name="T82" fmla="*/ 788 w 1223"/>
              <a:gd name="T83" fmla="*/ 206 h 1163"/>
              <a:gd name="T84" fmla="*/ 807 w 1223"/>
              <a:gd name="T85" fmla="*/ 241 h 1163"/>
              <a:gd name="T86" fmla="*/ 831 w 1223"/>
              <a:gd name="T87" fmla="*/ 278 h 1163"/>
              <a:gd name="T88" fmla="*/ 858 w 1223"/>
              <a:gd name="T89" fmla="*/ 319 h 1163"/>
              <a:gd name="T90" fmla="*/ 881 w 1223"/>
              <a:gd name="T91" fmla="*/ 351 h 1163"/>
              <a:gd name="T92" fmla="*/ 908 w 1223"/>
              <a:gd name="T93" fmla="*/ 382 h 1163"/>
              <a:gd name="T94" fmla="*/ 933 w 1223"/>
              <a:gd name="T95" fmla="*/ 414 h 1163"/>
              <a:gd name="T96" fmla="*/ 960 w 1223"/>
              <a:gd name="T97" fmla="*/ 441 h 1163"/>
              <a:gd name="T98" fmla="*/ 988 w 1223"/>
              <a:gd name="T99" fmla="*/ 466 h 1163"/>
              <a:gd name="T100" fmla="*/ 1018 w 1223"/>
              <a:gd name="T101" fmla="*/ 494 h 1163"/>
              <a:gd name="T102" fmla="*/ 1048 w 1223"/>
              <a:gd name="T103" fmla="*/ 518 h 1163"/>
              <a:gd name="T104" fmla="*/ 1076 w 1223"/>
              <a:gd name="T105" fmla="*/ 541 h 1163"/>
              <a:gd name="T106" fmla="*/ 1105 w 1223"/>
              <a:gd name="T107" fmla="*/ 562 h 1163"/>
              <a:gd name="T108" fmla="*/ 1139 w 1223"/>
              <a:gd name="T109" fmla="*/ 584 h 1163"/>
              <a:gd name="T110" fmla="*/ 1174 w 1223"/>
              <a:gd name="T111" fmla="*/ 604 h 1163"/>
              <a:gd name="T112" fmla="*/ 1199 w 1223"/>
              <a:gd name="T113" fmla="*/ 615 h 1163"/>
              <a:gd name="T114" fmla="*/ 1223 w 1223"/>
              <a:gd name="T115" fmla="*/ 628 h 1163"/>
              <a:gd name="T116" fmla="*/ 971 w 1223"/>
              <a:gd name="T117" fmla="*/ 1163 h 11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23"/>
              <a:gd name="T178" fmla="*/ 0 h 1163"/>
              <a:gd name="T179" fmla="*/ 1223 w 1223"/>
              <a:gd name="T180" fmla="*/ 1163 h 116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23" h="1163">
                <a:moveTo>
                  <a:pt x="971" y="1163"/>
                </a:moveTo>
                <a:lnTo>
                  <a:pt x="946" y="1151"/>
                </a:lnTo>
                <a:lnTo>
                  <a:pt x="925" y="1140"/>
                </a:lnTo>
                <a:lnTo>
                  <a:pt x="903" y="1129"/>
                </a:lnTo>
                <a:lnTo>
                  <a:pt x="883" y="1117"/>
                </a:lnTo>
                <a:lnTo>
                  <a:pt x="861" y="1105"/>
                </a:lnTo>
                <a:lnTo>
                  <a:pt x="839" y="1092"/>
                </a:lnTo>
                <a:lnTo>
                  <a:pt x="818" y="1078"/>
                </a:lnTo>
                <a:lnTo>
                  <a:pt x="796" y="1066"/>
                </a:lnTo>
                <a:lnTo>
                  <a:pt x="773" y="1048"/>
                </a:lnTo>
                <a:lnTo>
                  <a:pt x="746" y="1031"/>
                </a:lnTo>
                <a:lnTo>
                  <a:pt x="725" y="1015"/>
                </a:lnTo>
                <a:lnTo>
                  <a:pt x="705" y="998"/>
                </a:lnTo>
                <a:lnTo>
                  <a:pt x="681" y="981"/>
                </a:lnTo>
                <a:lnTo>
                  <a:pt x="656" y="962"/>
                </a:lnTo>
                <a:lnTo>
                  <a:pt x="634" y="943"/>
                </a:lnTo>
                <a:lnTo>
                  <a:pt x="610" y="922"/>
                </a:lnTo>
                <a:lnTo>
                  <a:pt x="591" y="905"/>
                </a:lnTo>
                <a:lnTo>
                  <a:pt x="565" y="880"/>
                </a:lnTo>
                <a:lnTo>
                  <a:pt x="543" y="859"/>
                </a:lnTo>
                <a:lnTo>
                  <a:pt x="524" y="839"/>
                </a:lnTo>
                <a:lnTo>
                  <a:pt x="502" y="815"/>
                </a:lnTo>
                <a:lnTo>
                  <a:pt x="486" y="798"/>
                </a:lnTo>
                <a:lnTo>
                  <a:pt x="467" y="776"/>
                </a:lnTo>
                <a:lnTo>
                  <a:pt x="448" y="754"/>
                </a:lnTo>
                <a:lnTo>
                  <a:pt x="428" y="727"/>
                </a:lnTo>
                <a:lnTo>
                  <a:pt x="409" y="705"/>
                </a:lnTo>
                <a:lnTo>
                  <a:pt x="390" y="680"/>
                </a:lnTo>
                <a:lnTo>
                  <a:pt x="368" y="650"/>
                </a:lnTo>
                <a:lnTo>
                  <a:pt x="349" y="623"/>
                </a:lnTo>
                <a:lnTo>
                  <a:pt x="329" y="593"/>
                </a:lnTo>
                <a:lnTo>
                  <a:pt x="310" y="563"/>
                </a:lnTo>
                <a:lnTo>
                  <a:pt x="292" y="532"/>
                </a:lnTo>
                <a:lnTo>
                  <a:pt x="273" y="499"/>
                </a:lnTo>
                <a:lnTo>
                  <a:pt x="261" y="471"/>
                </a:lnTo>
                <a:lnTo>
                  <a:pt x="245" y="444"/>
                </a:lnTo>
                <a:lnTo>
                  <a:pt x="233" y="414"/>
                </a:lnTo>
                <a:lnTo>
                  <a:pt x="0" y="524"/>
                </a:lnTo>
                <a:lnTo>
                  <a:pt x="384" y="0"/>
                </a:lnTo>
                <a:lnTo>
                  <a:pt x="1034" y="57"/>
                </a:lnTo>
                <a:lnTo>
                  <a:pt x="773" y="173"/>
                </a:lnTo>
                <a:lnTo>
                  <a:pt x="788" y="206"/>
                </a:lnTo>
                <a:lnTo>
                  <a:pt x="807" y="241"/>
                </a:lnTo>
                <a:lnTo>
                  <a:pt x="831" y="278"/>
                </a:lnTo>
                <a:lnTo>
                  <a:pt x="858" y="319"/>
                </a:lnTo>
                <a:lnTo>
                  <a:pt x="881" y="351"/>
                </a:lnTo>
                <a:lnTo>
                  <a:pt x="908" y="382"/>
                </a:lnTo>
                <a:lnTo>
                  <a:pt x="933" y="414"/>
                </a:lnTo>
                <a:lnTo>
                  <a:pt x="960" y="441"/>
                </a:lnTo>
                <a:lnTo>
                  <a:pt x="988" y="466"/>
                </a:lnTo>
                <a:lnTo>
                  <a:pt x="1018" y="494"/>
                </a:lnTo>
                <a:lnTo>
                  <a:pt x="1048" y="518"/>
                </a:lnTo>
                <a:lnTo>
                  <a:pt x="1076" y="541"/>
                </a:lnTo>
                <a:lnTo>
                  <a:pt x="1105" y="562"/>
                </a:lnTo>
                <a:lnTo>
                  <a:pt x="1139" y="584"/>
                </a:lnTo>
                <a:lnTo>
                  <a:pt x="1174" y="604"/>
                </a:lnTo>
                <a:lnTo>
                  <a:pt x="1199" y="615"/>
                </a:lnTo>
                <a:lnTo>
                  <a:pt x="1223" y="628"/>
                </a:lnTo>
                <a:lnTo>
                  <a:pt x="971" y="116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17" name="Freeform 5"/>
          <p:cNvSpPr>
            <a:spLocks/>
          </p:cNvSpPr>
          <p:nvPr/>
        </p:nvSpPr>
        <p:spPr bwMode="auto">
          <a:xfrm>
            <a:off x="4800601" y="2062163"/>
            <a:ext cx="1685925" cy="887412"/>
          </a:xfrm>
          <a:custGeom>
            <a:avLst/>
            <a:gdLst>
              <a:gd name="T0" fmla="*/ 533 w 1329"/>
              <a:gd name="T1" fmla="*/ 0 h 1063"/>
              <a:gd name="T2" fmla="*/ 422 w 1329"/>
              <a:gd name="T3" fmla="*/ 274 h 1063"/>
              <a:gd name="T4" fmla="*/ 448 w 1329"/>
              <a:gd name="T5" fmla="*/ 285 h 1063"/>
              <a:gd name="T6" fmla="*/ 471 w 1329"/>
              <a:gd name="T7" fmla="*/ 291 h 1063"/>
              <a:gd name="T8" fmla="*/ 498 w 1329"/>
              <a:gd name="T9" fmla="*/ 299 h 1063"/>
              <a:gd name="T10" fmla="*/ 528 w 1329"/>
              <a:gd name="T11" fmla="*/ 307 h 1063"/>
              <a:gd name="T12" fmla="*/ 562 w 1329"/>
              <a:gd name="T13" fmla="*/ 313 h 1063"/>
              <a:gd name="T14" fmla="*/ 594 w 1329"/>
              <a:gd name="T15" fmla="*/ 318 h 1063"/>
              <a:gd name="T16" fmla="*/ 625 w 1329"/>
              <a:gd name="T17" fmla="*/ 323 h 1063"/>
              <a:gd name="T18" fmla="*/ 662 w 1329"/>
              <a:gd name="T19" fmla="*/ 327 h 1063"/>
              <a:gd name="T20" fmla="*/ 699 w 1329"/>
              <a:gd name="T21" fmla="*/ 331 h 1063"/>
              <a:gd name="T22" fmla="*/ 767 w 1329"/>
              <a:gd name="T23" fmla="*/ 331 h 1063"/>
              <a:gd name="T24" fmla="*/ 803 w 1329"/>
              <a:gd name="T25" fmla="*/ 329 h 1063"/>
              <a:gd name="T26" fmla="*/ 835 w 1329"/>
              <a:gd name="T27" fmla="*/ 326 h 1063"/>
              <a:gd name="T28" fmla="*/ 868 w 1329"/>
              <a:gd name="T29" fmla="*/ 321 h 1063"/>
              <a:gd name="T30" fmla="*/ 903 w 1329"/>
              <a:gd name="T31" fmla="*/ 315 h 1063"/>
              <a:gd name="T32" fmla="*/ 932 w 1329"/>
              <a:gd name="T33" fmla="*/ 310 h 1063"/>
              <a:gd name="T34" fmla="*/ 970 w 1329"/>
              <a:gd name="T35" fmla="*/ 301 h 1063"/>
              <a:gd name="T36" fmla="*/ 1005 w 1329"/>
              <a:gd name="T37" fmla="*/ 290 h 1063"/>
              <a:gd name="T38" fmla="*/ 1329 w 1329"/>
              <a:gd name="T39" fmla="*/ 803 h 1063"/>
              <a:gd name="T40" fmla="*/ 1298 w 1329"/>
              <a:gd name="T41" fmla="*/ 815 h 1063"/>
              <a:gd name="T42" fmla="*/ 1268 w 1329"/>
              <a:gd name="T43" fmla="*/ 826 h 1063"/>
              <a:gd name="T44" fmla="*/ 1241 w 1329"/>
              <a:gd name="T45" fmla="*/ 836 h 1063"/>
              <a:gd name="T46" fmla="*/ 1213 w 1329"/>
              <a:gd name="T47" fmla="*/ 845 h 1063"/>
              <a:gd name="T48" fmla="*/ 1186 w 1329"/>
              <a:gd name="T49" fmla="*/ 853 h 1063"/>
              <a:gd name="T50" fmla="*/ 1158 w 1329"/>
              <a:gd name="T51" fmla="*/ 863 h 1063"/>
              <a:gd name="T52" fmla="*/ 1132 w 1329"/>
              <a:gd name="T53" fmla="*/ 869 h 1063"/>
              <a:gd name="T54" fmla="*/ 1106 w 1329"/>
              <a:gd name="T55" fmla="*/ 875 h 1063"/>
              <a:gd name="T56" fmla="*/ 1079 w 1329"/>
              <a:gd name="T57" fmla="*/ 881 h 1063"/>
              <a:gd name="T58" fmla="*/ 1049 w 1329"/>
              <a:gd name="T59" fmla="*/ 889 h 1063"/>
              <a:gd name="T60" fmla="*/ 1014 w 1329"/>
              <a:gd name="T61" fmla="*/ 894 h 1063"/>
              <a:gd name="T62" fmla="*/ 986 w 1329"/>
              <a:gd name="T63" fmla="*/ 900 h 1063"/>
              <a:gd name="T64" fmla="*/ 954 w 1329"/>
              <a:gd name="T65" fmla="*/ 907 h 1063"/>
              <a:gd name="T66" fmla="*/ 921 w 1329"/>
              <a:gd name="T67" fmla="*/ 911 h 1063"/>
              <a:gd name="T68" fmla="*/ 887 w 1329"/>
              <a:gd name="T69" fmla="*/ 915 h 1063"/>
              <a:gd name="T70" fmla="*/ 849 w 1329"/>
              <a:gd name="T71" fmla="*/ 916 h 1063"/>
              <a:gd name="T72" fmla="*/ 813 w 1329"/>
              <a:gd name="T73" fmla="*/ 919 h 1063"/>
              <a:gd name="T74" fmla="*/ 778 w 1329"/>
              <a:gd name="T75" fmla="*/ 919 h 1063"/>
              <a:gd name="T76" fmla="*/ 740 w 1329"/>
              <a:gd name="T77" fmla="*/ 919 h 1063"/>
              <a:gd name="T78" fmla="*/ 693 w 1329"/>
              <a:gd name="T79" fmla="*/ 919 h 1063"/>
              <a:gd name="T80" fmla="*/ 651 w 1329"/>
              <a:gd name="T81" fmla="*/ 918 h 1063"/>
              <a:gd name="T82" fmla="*/ 621 w 1329"/>
              <a:gd name="T83" fmla="*/ 916 h 1063"/>
              <a:gd name="T84" fmla="*/ 588 w 1329"/>
              <a:gd name="T85" fmla="*/ 915 h 1063"/>
              <a:gd name="T86" fmla="*/ 553 w 1329"/>
              <a:gd name="T87" fmla="*/ 911 h 1063"/>
              <a:gd name="T88" fmla="*/ 514 w 1329"/>
              <a:gd name="T89" fmla="*/ 905 h 1063"/>
              <a:gd name="T90" fmla="*/ 481 w 1329"/>
              <a:gd name="T91" fmla="*/ 899 h 1063"/>
              <a:gd name="T92" fmla="*/ 448 w 1329"/>
              <a:gd name="T93" fmla="*/ 894 h 1063"/>
              <a:gd name="T94" fmla="*/ 408 w 1329"/>
              <a:gd name="T95" fmla="*/ 885 h 1063"/>
              <a:gd name="T96" fmla="*/ 378 w 1329"/>
              <a:gd name="T97" fmla="*/ 877 h 1063"/>
              <a:gd name="T98" fmla="*/ 341 w 1329"/>
              <a:gd name="T99" fmla="*/ 869 h 1063"/>
              <a:gd name="T100" fmla="*/ 307 w 1329"/>
              <a:gd name="T101" fmla="*/ 859 h 1063"/>
              <a:gd name="T102" fmla="*/ 274 w 1329"/>
              <a:gd name="T103" fmla="*/ 850 h 1063"/>
              <a:gd name="T104" fmla="*/ 240 w 1329"/>
              <a:gd name="T105" fmla="*/ 837 h 1063"/>
              <a:gd name="T106" fmla="*/ 197 w 1329"/>
              <a:gd name="T107" fmla="*/ 822 h 1063"/>
              <a:gd name="T108" fmla="*/ 97 w 1329"/>
              <a:gd name="T109" fmla="*/ 1063 h 1063"/>
              <a:gd name="T110" fmla="*/ 0 w 1329"/>
              <a:gd name="T111" fmla="*/ 381 h 1063"/>
              <a:gd name="T112" fmla="*/ 533 w 1329"/>
              <a:gd name="T113" fmla="*/ 0 h 10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29"/>
              <a:gd name="T172" fmla="*/ 0 h 1063"/>
              <a:gd name="T173" fmla="*/ 1329 w 1329"/>
              <a:gd name="T174" fmla="*/ 1063 h 10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29" h="1063">
                <a:moveTo>
                  <a:pt x="533" y="0"/>
                </a:moveTo>
                <a:lnTo>
                  <a:pt x="422" y="274"/>
                </a:lnTo>
                <a:lnTo>
                  <a:pt x="448" y="285"/>
                </a:lnTo>
                <a:lnTo>
                  <a:pt x="471" y="291"/>
                </a:lnTo>
                <a:lnTo>
                  <a:pt x="498" y="299"/>
                </a:lnTo>
                <a:lnTo>
                  <a:pt x="528" y="307"/>
                </a:lnTo>
                <a:lnTo>
                  <a:pt x="562" y="313"/>
                </a:lnTo>
                <a:lnTo>
                  <a:pt x="594" y="318"/>
                </a:lnTo>
                <a:lnTo>
                  <a:pt x="625" y="323"/>
                </a:lnTo>
                <a:lnTo>
                  <a:pt x="662" y="327"/>
                </a:lnTo>
                <a:lnTo>
                  <a:pt x="699" y="331"/>
                </a:lnTo>
                <a:lnTo>
                  <a:pt x="767" y="331"/>
                </a:lnTo>
                <a:lnTo>
                  <a:pt x="803" y="329"/>
                </a:lnTo>
                <a:lnTo>
                  <a:pt x="835" y="326"/>
                </a:lnTo>
                <a:lnTo>
                  <a:pt x="868" y="321"/>
                </a:lnTo>
                <a:lnTo>
                  <a:pt x="903" y="315"/>
                </a:lnTo>
                <a:lnTo>
                  <a:pt x="932" y="310"/>
                </a:lnTo>
                <a:lnTo>
                  <a:pt x="970" y="301"/>
                </a:lnTo>
                <a:lnTo>
                  <a:pt x="1005" y="290"/>
                </a:lnTo>
                <a:lnTo>
                  <a:pt x="1329" y="803"/>
                </a:lnTo>
                <a:lnTo>
                  <a:pt x="1298" y="815"/>
                </a:lnTo>
                <a:lnTo>
                  <a:pt x="1268" y="826"/>
                </a:lnTo>
                <a:lnTo>
                  <a:pt x="1241" y="836"/>
                </a:lnTo>
                <a:lnTo>
                  <a:pt x="1213" y="845"/>
                </a:lnTo>
                <a:lnTo>
                  <a:pt x="1186" y="853"/>
                </a:lnTo>
                <a:lnTo>
                  <a:pt x="1158" y="863"/>
                </a:lnTo>
                <a:lnTo>
                  <a:pt x="1132" y="869"/>
                </a:lnTo>
                <a:lnTo>
                  <a:pt x="1106" y="875"/>
                </a:lnTo>
                <a:lnTo>
                  <a:pt x="1079" y="881"/>
                </a:lnTo>
                <a:lnTo>
                  <a:pt x="1049" y="889"/>
                </a:lnTo>
                <a:lnTo>
                  <a:pt x="1014" y="894"/>
                </a:lnTo>
                <a:lnTo>
                  <a:pt x="986" y="900"/>
                </a:lnTo>
                <a:lnTo>
                  <a:pt x="954" y="907"/>
                </a:lnTo>
                <a:lnTo>
                  <a:pt x="921" y="911"/>
                </a:lnTo>
                <a:lnTo>
                  <a:pt x="887" y="915"/>
                </a:lnTo>
                <a:lnTo>
                  <a:pt x="849" y="916"/>
                </a:lnTo>
                <a:lnTo>
                  <a:pt x="813" y="919"/>
                </a:lnTo>
                <a:lnTo>
                  <a:pt x="778" y="919"/>
                </a:lnTo>
                <a:lnTo>
                  <a:pt x="740" y="919"/>
                </a:lnTo>
                <a:lnTo>
                  <a:pt x="693" y="919"/>
                </a:lnTo>
                <a:lnTo>
                  <a:pt x="651" y="918"/>
                </a:lnTo>
                <a:lnTo>
                  <a:pt x="621" y="916"/>
                </a:lnTo>
                <a:lnTo>
                  <a:pt x="588" y="915"/>
                </a:lnTo>
                <a:lnTo>
                  <a:pt x="553" y="911"/>
                </a:lnTo>
                <a:lnTo>
                  <a:pt x="514" y="905"/>
                </a:lnTo>
                <a:lnTo>
                  <a:pt x="481" y="899"/>
                </a:lnTo>
                <a:lnTo>
                  <a:pt x="448" y="894"/>
                </a:lnTo>
                <a:lnTo>
                  <a:pt x="408" y="885"/>
                </a:lnTo>
                <a:lnTo>
                  <a:pt x="378" y="877"/>
                </a:lnTo>
                <a:lnTo>
                  <a:pt x="341" y="869"/>
                </a:lnTo>
                <a:lnTo>
                  <a:pt x="307" y="859"/>
                </a:lnTo>
                <a:lnTo>
                  <a:pt x="274" y="850"/>
                </a:lnTo>
                <a:lnTo>
                  <a:pt x="240" y="837"/>
                </a:lnTo>
                <a:lnTo>
                  <a:pt x="197" y="822"/>
                </a:lnTo>
                <a:lnTo>
                  <a:pt x="97" y="1063"/>
                </a:lnTo>
                <a:lnTo>
                  <a:pt x="0" y="381"/>
                </a:lnTo>
                <a:lnTo>
                  <a:pt x="533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 rot="10800000">
            <a:off x="3000375" y="2565401"/>
            <a:ext cx="1466850" cy="963613"/>
          </a:xfrm>
          <a:custGeom>
            <a:avLst/>
            <a:gdLst>
              <a:gd name="T0" fmla="*/ 1154 w 1154"/>
              <a:gd name="T1" fmla="*/ 254 h 1154"/>
              <a:gd name="T2" fmla="*/ 1140 w 1154"/>
              <a:gd name="T3" fmla="*/ 279 h 1154"/>
              <a:gd name="T4" fmla="*/ 1131 w 1154"/>
              <a:gd name="T5" fmla="*/ 299 h 1154"/>
              <a:gd name="T6" fmla="*/ 1118 w 1154"/>
              <a:gd name="T7" fmla="*/ 321 h 1154"/>
              <a:gd name="T8" fmla="*/ 1108 w 1154"/>
              <a:gd name="T9" fmla="*/ 342 h 1154"/>
              <a:gd name="T10" fmla="*/ 1096 w 1154"/>
              <a:gd name="T11" fmla="*/ 364 h 1154"/>
              <a:gd name="T12" fmla="*/ 1082 w 1154"/>
              <a:gd name="T13" fmla="*/ 386 h 1154"/>
              <a:gd name="T14" fmla="*/ 1069 w 1154"/>
              <a:gd name="T15" fmla="*/ 406 h 1154"/>
              <a:gd name="T16" fmla="*/ 1055 w 1154"/>
              <a:gd name="T17" fmla="*/ 428 h 1154"/>
              <a:gd name="T18" fmla="*/ 1038 w 1154"/>
              <a:gd name="T19" fmla="*/ 452 h 1154"/>
              <a:gd name="T20" fmla="*/ 1020 w 1154"/>
              <a:gd name="T21" fmla="*/ 477 h 1154"/>
              <a:gd name="T22" fmla="*/ 1006 w 1154"/>
              <a:gd name="T23" fmla="*/ 498 h 1154"/>
              <a:gd name="T24" fmla="*/ 989 w 1154"/>
              <a:gd name="T25" fmla="*/ 518 h 1154"/>
              <a:gd name="T26" fmla="*/ 970 w 1154"/>
              <a:gd name="T27" fmla="*/ 543 h 1154"/>
              <a:gd name="T28" fmla="*/ 951 w 1154"/>
              <a:gd name="T29" fmla="*/ 568 h 1154"/>
              <a:gd name="T30" fmla="*/ 932 w 1154"/>
              <a:gd name="T31" fmla="*/ 590 h 1154"/>
              <a:gd name="T32" fmla="*/ 912 w 1154"/>
              <a:gd name="T33" fmla="*/ 614 h 1154"/>
              <a:gd name="T34" fmla="*/ 894 w 1154"/>
              <a:gd name="T35" fmla="*/ 633 h 1154"/>
              <a:gd name="T36" fmla="*/ 869 w 1154"/>
              <a:gd name="T37" fmla="*/ 660 h 1154"/>
              <a:gd name="T38" fmla="*/ 849 w 1154"/>
              <a:gd name="T39" fmla="*/ 682 h 1154"/>
              <a:gd name="T40" fmla="*/ 828 w 1154"/>
              <a:gd name="T41" fmla="*/ 701 h 1154"/>
              <a:gd name="T42" fmla="*/ 805 w 1154"/>
              <a:gd name="T43" fmla="*/ 723 h 1154"/>
              <a:gd name="T44" fmla="*/ 787 w 1154"/>
              <a:gd name="T45" fmla="*/ 738 h 1154"/>
              <a:gd name="T46" fmla="*/ 765 w 1154"/>
              <a:gd name="T47" fmla="*/ 757 h 1154"/>
              <a:gd name="T48" fmla="*/ 743 w 1154"/>
              <a:gd name="T49" fmla="*/ 776 h 1154"/>
              <a:gd name="T50" fmla="*/ 718 w 1154"/>
              <a:gd name="T51" fmla="*/ 797 h 1154"/>
              <a:gd name="T52" fmla="*/ 696 w 1154"/>
              <a:gd name="T53" fmla="*/ 814 h 1154"/>
              <a:gd name="T54" fmla="*/ 671 w 1154"/>
              <a:gd name="T55" fmla="*/ 833 h 1154"/>
              <a:gd name="T56" fmla="*/ 639 w 1154"/>
              <a:gd name="T57" fmla="*/ 855 h 1154"/>
              <a:gd name="T58" fmla="*/ 613 w 1154"/>
              <a:gd name="T59" fmla="*/ 874 h 1154"/>
              <a:gd name="T60" fmla="*/ 584 w 1154"/>
              <a:gd name="T61" fmla="*/ 894 h 1154"/>
              <a:gd name="T62" fmla="*/ 554 w 1154"/>
              <a:gd name="T63" fmla="*/ 915 h 1154"/>
              <a:gd name="T64" fmla="*/ 523 w 1154"/>
              <a:gd name="T65" fmla="*/ 932 h 1154"/>
              <a:gd name="T66" fmla="*/ 682 w 1154"/>
              <a:gd name="T67" fmla="*/ 1154 h 1154"/>
              <a:gd name="T68" fmla="*/ 47 w 1154"/>
              <a:gd name="T69" fmla="*/ 869 h 1154"/>
              <a:gd name="T70" fmla="*/ 0 w 1154"/>
              <a:gd name="T71" fmla="*/ 306 h 1154"/>
              <a:gd name="T72" fmla="*/ 132 w 1154"/>
              <a:gd name="T73" fmla="*/ 465 h 1154"/>
              <a:gd name="T74" fmla="*/ 162 w 1154"/>
              <a:gd name="T75" fmla="*/ 450 h 1154"/>
              <a:gd name="T76" fmla="*/ 192 w 1154"/>
              <a:gd name="T77" fmla="*/ 435 h 1154"/>
              <a:gd name="T78" fmla="*/ 232 w 1154"/>
              <a:gd name="T79" fmla="*/ 416 h 1154"/>
              <a:gd name="T80" fmla="*/ 269 w 1154"/>
              <a:gd name="T81" fmla="*/ 394 h 1154"/>
              <a:gd name="T82" fmla="*/ 309 w 1154"/>
              <a:gd name="T83" fmla="*/ 367 h 1154"/>
              <a:gd name="T84" fmla="*/ 342 w 1154"/>
              <a:gd name="T85" fmla="*/ 343 h 1154"/>
              <a:gd name="T86" fmla="*/ 373 w 1154"/>
              <a:gd name="T87" fmla="*/ 317 h 1154"/>
              <a:gd name="T88" fmla="*/ 405 w 1154"/>
              <a:gd name="T89" fmla="*/ 290 h 1154"/>
              <a:gd name="T90" fmla="*/ 430 w 1154"/>
              <a:gd name="T91" fmla="*/ 265 h 1154"/>
              <a:gd name="T92" fmla="*/ 457 w 1154"/>
              <a:gd name="T93" fmla="*/ 236 h 1154"/>
              <a:gd name="T94" fmla="*/ 485 w 1154"/>
              <a:gd name="T95" fmla="*/ 205 h 1154"/>
              <a:gd name="T96" fmla="*/ 509 w 1154"/>
              <a:gd name="T97" fmla="*/ 177 h 1154"/>
              <a:gd name="T98" fmla="*/ 532 w 1154"/>
              <a:gd name="T99" fmla="*/ 147 h 1154"/>
              <a:gd name="T100" fmla="*/ 553 w 1154"/>
              <a:gd name="T101" fmla="*/ 120 h 1154"/>
              <a:gd name="T102" fmla="*/ 575 w 1154"/>
              <a:gd name="T103" fmla="*/ 84 h 1154"/>
              <a:gd name="T104" fmla="*/ 595 w 1154"/>
              <a:gd name="T105" fmla="*/ 51 h 1154"/>
              <a:gd name="T106" fmla="*/ 606 w 1154"/>
              <a:gd name="T107" fmla="*/ 25 h 1154"/>
              <a:gd name="T108" fmla="*/ 617 w 1154"/>
              <a:gd name="T109" fmla="*/ 0 h 1154"/>
              <a:gd name="T110" fmla="*/ 1154 w 1154"/>
              <a:gd name="T111" fmla="*/ 254 h 115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54"/>
              <a:gd name="T169" fmla="*/ 0 h 1154"/>
              <a:gd name="T170" fmla="*/ 1154 w 1154"/>
              <a:gd name="T171" fmla="*/ 1154 h 115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54" h="1154">
                <a:moveTo>
                  <a:pt x="1154" y="254"/>
                </a:moveTo>
                <a:lnTo>
                  <a:pt x="1140" y="279"/>
                </a:lnTo>
                <a:lnTo>
                  <a:pt x="1131" y="299"/>
                </a:lnTo>
                <a:lnTo>
                  <a:pt x="1118" y="321"/>
                </a:lnTo>
                <a:lnTo>
                  <a:pt x="1108" y="342"/>
                </a:lnTo>
                <a:lnTo>
                  <a:pt x="1096" y="364"/>
                </a:lnTo>
                <a:lnTo>
                  <a:pt x="1082" y="386"/>
                </a:lnTo>
                <a:lnTo>
                  <a:pt x="1069" y="406"/>
                </a:lnTo>
                <a:lnTo>
                  <a:pt x="1055" y="428"/>
                </a:lnTo>
                <a:lnTo>
                  <a:pt x="1038" y="452"/>
                </a:lnTo>
                <a:lnTo>
                  <a:pt x="1020" y="477"/>
                </a:lnTo>
                <a:lnTo>
                  <a:pt x="1006" y="498"/>
                </a:lnTo>
                <a:lnTo>
                  <a:pt x="989" y="518"/>
                </a:lnTo>
                <a:lnTo>
                  <a:pt x="970" y="543"/>
                </a:lnTo>
                <a:lnTo>
                  <a:pt x="951" y="568"/>
                </a:lnTo>
                <a:lnTo>
                  <a:pt x="932" y="590"/>
                </a:lnTo>
                <a:lnTo>
                  <a:pt x="912" y="614"/>
                </a:lnTo>
                <a:lnTo>
                  <a:pt x="894" y="633"/>
                </a:lnTo>
                <a:lnTo>
                  <a:pt x="869" y="660"/>
                </a:lnTo>
                <a:lnTo>
                  <a:pt x="849" y="682"/>
                </a:lnTo>
                <a:lnTo>
                  <a:pt x="828" y="701"/>
                </a:lnTo>
                <a:lnTo>
                  <a:pt x="805" y="723"/>
                </a:lnTo>
                <a:lnTo>
                  <a:pt x="787" y="738"/>
                </a:lnTo>
                <a:lnTo>
                  <a:pt x="765" y="757"/>
                </a:lnTo>
                <a:lnTo>
                  <a:pt x="743" y="776"/>
                </a:lnTo>
                <a:lnTo>
                  <a:pt x="718" y="797"/>
                </a:lnTo>
                <a:lnTo>
                  <a:pt x="696" y="814"/>
                </a:lnTo>
                <a:lnTo>
                  <a:pt x="671" y="833"/>
                </a:lnTo>
                <a:lnTo>
                  <a:pt x="639" y="855"/>
                </a:lnTo>
                <a:lnTo>
                  <a:pt x="613" y="874"/>
                </a:lnTo>
                <a:lnTo>
                  <a:pt x="584" y="894"/>
                </a:lnTo>
                <a:lnTo>
                  <a:pt x="554" y="915"/>
                </a:lnTo>
                <a:lnTo>
                  <a:pt x="523" y="932"/>
                </a:lnTo>
                <a:lnTo>
                  <a:pt x="682" y="1154"/>
                </a:lnTo>
                <a:lnTo>
                  <a:pt x="47" y="869"/>
                </a:lnTo>
                <a:lnTo>
                  <a:pt x="0" y="306"/>
                </a:lnTo>
                <a:lnTo>
                  <a:pt x="132" y="465"/>
                </a:lnTo>
                <a:lnTo>
                  <a:pt x="162" y="450"/>
                </a:lnTo>
                <a:lnTo>
                  <a:pt x="192" y="435"/>
                </a:lnTo>
                <a:lnTo>
                  <a:pt x="232" y="416"/>
                </a:lnTo>
                <a:lnTo>
                  <a:pt x="269" y="394"/>
                </a:lnTo>
                <a:lnTo>
                  <a:pt x="309" y="367"/>
                </a:lnTo>
                <a:lnTo>
                  <a:pt x="342" y="343"/>
                </a:lnTo>
                <a:lnTo>
                  <a:pt x="373" y="317"/>
                </a:lnTo>
                <a:lnTo>
                  <a:pt x="405" y="290"/>
                </a:lnTo>
                <a:lnTo>
                  <a:pt x="430" y="265"/>
                </a:lnTo>
                <a:lnTo>
                  <a:pt x="457" y="236"/>
                </a:lnTo>
                <a:lnTo>
                  <a:pt x="485" y="205"/>
                </a:lnTo>
                <a:lnTo>
                  <a:pt x="509" y="177"/>
                </a:lnTo>
                <a:lnTo>
                  <a:pt x="532" y="147"/>
                </a:lnTo>
                <a:lnTo>
                  <a:pt x="553" y="120"/>
                </a:lnTo>
                <a:lnTo>
                  <a:pt x="575" y="84"/>
                </a:lnTo>
                <a:lnTo>
                  <a:pt x="595" y="51"/>
                </a:lnTo>
                <a:lnTo>
                  <a:pt x="606" y="25"/>
                </a:lnTo>
                <a:lnTo>
                  <a:pt x="617" y="0"/>
                </a:lnTo>
                <a:lnTo>
                  <a:pt x="1154" y="25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4151313" y="549276"/>
            <a:ext cx="1352550" cy="1120775"/>
          </a:xfrm>
          <a:custGeom>
            <a:avLst/>
            <a:gdLst>
              <a:gd name="T0" fmla="*/ 0 w 1064"/>
              <a:gd name="T1" fmla="*/ 853 h 1343"/>
              <a:gd name="T2" fmla="*/ 264 w 1064"/>
              <a:gd name="T3" fmla="*/ 952 h 1343"/>
              <a:gd name="T4" fmla="*/ 279 w 1064"/>
              <a:gd name="T5" fmla="*/ 919 h 1343"/>
              <a:gd name="T6" fmla="*/ 290 w 1064"/>
              <a:gd name="T7" fmla="*/ 888 h 1343"/>
              <a:gd name="T8" fmla="*/ 297 w 1064"/>
              <a:gd name="T9" fmla="*/ 858 h 1343"/>
              <a:gd name="T10" fmla="*/ 305 w 1064"/>
              <a:gd name="T11" fmla="*/ 831 h 1343"/>
              <a:gd name="T12" fmla="*/ 313 w 1064"/>
              <a:gd name="T13" fmla="*/ 801 h 1343"/>
              <a:gd name="T14" fmla="*/ 319 w 1064"/>
              <a:gd name="T15" fmla="*/ 767 h 1343"/>
              <a:gd name="T16" fmla="*/ 324 w 1064"/>
              <a:gd name="T17" fmla="*/ 735 h 1343"/>
              <a:gd name="T18" fmla="*/ 329 w 1064"/>
              <a:gd name="T19" fmla="*/ 704 h 1343"/>
              <a:gd name="T20" fmla="*/ 334 w 1064"/>
              <a:gd name="T21" fmla="*/ 668 h 1343"/>
              <a:gd name="T22" fmla="*/ 335 w 1064"/>
              <a:gd name="T23" fmla="*/ 630 h 1343"/>
              <a:gd name="T24" fmla="*/ 335 w 1064"/>
              <a:gd name="T25" fmla="*/ 562 h 1343"/>
              <a:gd name="T26" fmla="*/ 334 w 1064"/>
              <a:gd name="T27" fmla="*/ 526 h 1343"/>
              <a:gd name="T28" fmla="*/ 332 w 1064"/>
              <a:gd name="T29" fmla="*/ 494 h 1343"/>
              <a:gd name="T30" fmla="*/ 327 w 1064"/>
              <a:gd name="T31" fmla="*/ 461 h 1343"/>
              <a:gd name="T32" fmla="*/ 321 w 1064"/>
              <a:gd name="T33" fmla="*/ 427 h 1343"/>
              <a:gd name="T34" fmla="*/ 315 w 1064"/>
              <a:gd name="T35" fmla="*/ 397 h 1343"/>
              <a:gd name="T36" fmla="*/ 307 w 1064"/>
              <a:gd name="T37" fmla="*/ 359 h 1343"/>
              <a:gd name="T38" fmla="*/ 296 w 1064"/>
              <a:gd name="T39" fmla="*/ 323 h 1343"/>
              <a:gd name="T40" fmla="*/ 809 w 1064"/>
              <a:gd name="T41" fmla="*/ 0 h 1343"/>
              <a:gd name="T42" fmla="*/ 822 w 1064"/>
              <a:gd name="T43" fmla="*/ 32 h 1343"/>
              <a:gd name="T44" fmla="*/ 833 w 1064"/>
              <a:gd name="T45" fmla="*/ 62 h 1343"/>
              <a:gd name="T46" fmla="*/ 842 w 1064"/>
              <a:gd name="T47" fmla="*/ 88 h 1343"/>
              <a:gd name="T48" fmla="*/ 852 w 1064"/>
              <a:gd name="T49" fmla="*/ 117 h 1343"/>
              <a:gd name="T50" fmla="*/ 859 w 1064"/>
              <a:gd name="T51" fmla="*/ 143 h 1343"/>
              <a:gd name="T52" fmla="*/ 869 w 1064"/>
              <a:gd name="T53" fmla="*/ 172 h 1343"/>
              <a:gd name="T54" fmla="*/ 875 w 1064"/>
              <a:gd name="T55" fmla="*/ 197 h 1343"/>
              <a:gd name="T56" fmla="*/ 881 w 1064"/>
              <a:gd name="T57" fmla="*/ 224 h 1343"/>
              <a:gd name="T58" fmla="*/ 888 w 1064"/>
              <a:gd name="T59" fmla="*/ 250 h 1343"/>
              <a:gd name="T60" fmla="*/ 896 w 1064"/>
              <a:gd name="T61" fmla="*/ 280 h 1343"/>
              <a:gd name="T62" fmla="*/ 900 w 1064"/>
              <a:gd name="T63" fmla="*/ 315 h 1343"/>
              <a:gd name="T64" fmla="*/ 907 w 1064"/>
              <a:gd name="T65" fmla="*/ 343 h 1343"/>
              <a:gd name="T66" fmla="*/ 913 w 1064"/>
              <a:gd name="T67" fmla="*/ 375 h 1343"/>
              <a:gd name="T68" fmla="*/ 918 w 1064"/>
              <a:gd name="T69" fmla="*/ 408 h 1343"/>
              <a:gd name="T70" fmla="*/ 919 w 1064"/>
              <a:gd name="T71" fmla="*/ 442 h 1343"/>
              <a:gd name="T72" fmla="*/ 922 w 1064"/>
              <a:gd name="T73" fmla="*/ 480 h 1343"/>
              <a:gd name="T74" fmla="*/ 926 w 1064"/>
              <a:gd name="T75" fmla="*/ 516 h 1343"/>
              <a:gd name="T76" fmla="*/ 926 w 1064"/>
              <a:gd name="T77" fmla="*/ 551 h 1343"/>
              <a:gd name="T78" fmla="*/ 926 w 1064"/>
              <a:gd name="T79" fmla="*/ 589 h 1343"/>
              <a:gd name="T80" fmla="*/ 926 w 1064"/>
              <a:gd name="T81" fmla="*/ 636 h 1343"/>
              <a:gd name="T82" fmla="*/ 924 w 1064"/>
              <a:gd name="T83" fmla="*/ 679 h 1343"/>
              <a:gd name="T84" fmla="*/ 922 w 1064"/>
              <a:gd name="T85" fmla="*/ 709 h 1343"/>
              <a:gd name="T86" fmla="*/ 919 w 1064"/>
              <a:gd name="T87" fmla="*/ 742 h 1343"/>
              <a:gd name="T88" fmla="*/ 918 w 1064"/>
              <a:gd name="T89" fmla="*/ 776 h 1343"/>
              <a:gd name="T90" fmla="*/ 911 w 1064"/>
              <a:gd name="T91" fmla="*/ 816 h 1343"/>
              <a:gd name="T92" fmla="*/ 905 w 1064"/>
              <a:gd name="T93" fmla="*/ 849 h 1343"/>
              <a:gd name="T94" fmla="*/ 899 w 1064"/>
              <a:gd name="T95" fmla="*/ 882 h 1343"/>
              <a:gd name="T96" fmla="*/ 891 w 1064"/>
              <a:gd name="T97" fmla="*/ 921 h 1343"/>
              <a:gd name="T98" fmla="*/ 883 w 1064"/>
              <a:gd name="T99" fmla="*/ 951 h 1343"/>
              <a:gd name="T100" fmla="*/ 875 w 1064"/>
              <a:gd name="T101" fmla="*/ 989 h 1343"/>
              <a:gd name="T102" fmla="*/ 866 w 1064"/>
              <a:gd name="T103" fmla="*/ 1022 h 1343"/>
              <a:gd name="T104" fmla="*/ 855 w 1064"/>
              <a:gd name="T105" fmla="*/ 1055 h 1343"/>
              <a:gd name="T106" fmla="*/ 844 w 1064"/>
              <a:gd name="T107" fmla="*/ 1089 h 1343"/>
              <a:gd name="T108" fmla="*/ 830 w 1064"/>
              <a:gd name="T109" fmla="*/ 1132 h 1343"/>
              <a:gd name="T110" fmla="*/ 814 w 1064"/>
              <a:gd name="T111" fmla="*/ 1174 h 1343"/>
              <a:gd name="T112" fmla="*/ 1064 w 1064"/>
              <a:gd name="T113" fmla="*/ 1277 h 1343"/>
              <a:gd name="T114" fmla="*/ 436 w 1064"/>
              <a:gd name="T115" fmla="*/ 1343 h 1343"/>
              <a:gd name="T116" fmla="*/ 0 w 1064"/>
              <a:gd name="T117" fmla="*/ 853 h 134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064"/>
              <a:gd name="T178" fmla="*/ 0 h 1343"/>
              <a:gd name="T179" fmla="*/ 1064 w 1064"/>
              <a:gd name="T180" fmla="*/ 1343 h 134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064" h="1343">
                <a:moveTo>
                  <a:pt x="0" y="853"/>
                </a:moveTo>
                <a:lnTo>
                  <a:pt x="264" y="952"/>
                </a:lnTo>
                <a:lnTo>
                  <a:pt x="279" y="919"/>
                </a:lnTo>
                <a:lnTo>
                  <a:pt x="290" y="888"/>
                </a:lnTo>
                <a:lnTo>
                  <a:pt x="297" y="858"/>
                </a:lnTo>
                <a:lnTo>
                  <a:pt x="305" y="831"/>
                </a:lnTo>
                <a:lnTo>
                  <a:pt x="313" y="801"/>
                </a:lnTo>
                <a:lnTo>
                  <a:pt x="319" y="767"/>
                </a:lnTo>
                <a:lnTo>
                  <a:pt x="324" y="735"/>
                </a:lnTo>
                <a:lnTo>
                  <a:pt x="329" y="704"/>
                </a:lnTo>
                <a:lnTo>
                  <a:pt x="334" y="668"/>
                </a:lnTo>
                <a:lnTo>
                  <a:pt x="335" y="630"/>
                </a:lnTo>
                <a:lnTo>
                  <a:pt x="335" y="562"/>
                </a:lnTo>
                <a:lnTo>
                  <a:pt x="334" y="526"/>
                </a:lnTo>
                <a:lnTo>
                  <a:pt x="332" y="494"/>
                </a:lnTo>
                <a:lnTo>
                  <a:pt x="327" y="461"/>
                </a:lnTo>
                <a:lnTo>
                  <a:pt x="321" y="427"/>
                </a:lnTo>
                <a:lnTo>
                  <a:pt x="315" y="397"/>
                </a:lnTo>
                <a:lnTo>
                  <a:pt x="307" y="359"/>
                </a:lnTo>
                <a:lnTo>
                  <a:pt x="296" y="323"/>
                </a:lnTo>
                <a:lnTo>
                  <a:pt x="809" y="0"/>
                </a:lnTo>
                <a:lnTo>
                  <a:pt x="822" y="32"/>
                </a:lnTo>
                <a:lnTo>
                  <a:pt x="833" y="62"/>
                </a:lnTo>
                <a:lnTo>
                  <a:pt x="842" y="88"/>
                </a:lnTo>
                <a:lnTo>
                  <a:pt x="852" y="117"/>
                </a:lnTo>
                <a:lnTo>
                  <a:pt x="859" y="143"/>
                </a:lnTo>
                <a:lnTo>
                  <a:pt x="869" y="172"/>
                </a:lnTo>
                <a:lnTo>
                  <a:pt x="875" y="197"/>
                </a:lnTo>
                <a:lnTo>
                  <a:pt x="881" y="224"/>
                </a:lnTo>
                <a:lnTo>
                  <a:pt x="888" y="250"/>
                </a:lnTo>
                <a:lnTo>
                  <a:pt x="896" y="280"/>
                </a:lnTo>
                <a:lnTo>
                  <a:pt x="900" y="315"/>
                </a:lnTo>
                <a:lnTo>
                  <a:pt x="907" y="343"/>
                </a:lnTo>
                <a:lnTo>
                  <a:pt x="913" y="375"/>
                </a:lnTo>
                <a:lnTo>
                  <a:pt x="918" y="408"/>
                </a:lnTo>
                <a:lnTo>
                  <a:pt x="919" y="442"/>
                </a:lnTo>
                <a:lnTo>
                  <a:pt x="922" y="480"/>
                </a:lnTo>
                <a:lnTo>
                  <a:pt x="926" y="516"/>
                </a:lnTo>
                <a:lnTo>
                  <a:pt x="926" y="551"/>
                </a:lnTo>
                <a:lnTo>
                  <a:pt x="926" y="589"/>
                </a:lnTo>
                <a:lnTo>
                  <a:pt x="926" y="636"/>
                </a:lnTo>
                <a:lnTo>
                  <a:pt x="924" y="679"/>
                </a:lnTo>
                <a:lnTo>
                  <a:pt x="922" y="709"/>
                </a:lnTo>
                <a:lnTo>
                  <a:pt x="919" y="742"/>
                </a:lnTo>
                <a:lnTo>
                  <a:pt x="918" y="776"/>
                </a:lnTo>
                <a:lnTo>
                  <a:pt x="911" y="816"/>
                </a:lnTo>
                <a:lnTo>
                  <a:pt x="905" y="849"/>
                </a:lnTo>
                <a:lnTo>
                  <a:pt x="899" y="882"/>
                </a:lnTo>
                <a:lnTo>
                  <a:pt x="891" y="921"/>
                </a:lnTo>
                <a:lnTo>
                  <a:pt x="883" y="951"/>
                </a:lnTo>
                <a:lnTo>
                  <a:pt x="875" y="989"/>
                </a:lnTo>
                <a:lnTo>
                  <a:pt x="866" y="1022"/>
                </a:lnTo>
                <a:lnTo>
                  <a:pt x="855" y="1055"/>
                </a:lnTo>
                <a:lnTo>
                  <a:pt x="844" y="1089"/>
                </a:lnTo>
                <a:lnTo>
                  <a:pt x="830" y="1132"/>
                </a:lnTo>
                <a:lnTo>
                  <a:pt x="814" y="1174"/>
                </a:lnTo>
                <a:lnTo>
                  <a:pt x="1064" y="1277"/>
                </a:lnTo>
                <a:lnTo>
                  <a:pt x="436" y="1343"/>
                </a:lnTo>
                <a:lnTo>
                  <a:pt x="0" y="85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5591175" y="260351"/>
            <a:ext cx="1581150" cy="989013"/>
          </a:xfrm>
          <a:custGeom>
            <a:avLst/>
            <a:gdLst>
              <a:gd name="T0" fmla="*/ 253 w 1245"/>
              <a:gd name="T1" fmla="*/ 0 h 1185"/>
              <a:gd name="T2" fmla="*/ 278 w 1245"/>
              <a:gd name="T3" fmla="*/ 13 h 1185"/>
              <a:gd name="T4" fmla="*/ 299 w 1245"/>
              <a:gd name="T5" fmla="*/ 24 h 1185"/>
              <a:gd name="T6" fmla="*/ 321 w 1245"/>
              <a:gd name="T7" fmla="*/ 35 h 1185"/>
              <a:gd name="T8" fmla="*/ 341 w 1245"/>
              <a:gd name="T9" fmla="*/ 46 h 1185"/>
              <a:gd name="T10" fmla="*/ 363 w 1245"/>
              <a:gd name="T11" fmla="*/ 58 h 1185"/>
              <a:gd name="T12" fmla="*/ 384 w 1245"/>
              <a:gd name="T13" fmla="*/ 72 h 1185"/>
              <a:gd name="T14" fmla="*/ 404 w 1245"/>
              <a:gd name="T15" fmla="*/ 85 h 1185"/>
              <a:gd name="T16" fmla="*/ 425 w 1245"/>
              <a:gd name="T17" fmla="*/ 98 h 1185"/>
              <a:gd name="T18" fmla="*/ 450 w 1245"/>
              <a:gd name="T19" fmla="*/ 115 h 1185"/>
              <a:gd name="T20" fmla="*/ 477 w 1245"/>
              <a:gd name="T21" fmla="*/ 134 h 1185"/>
              <a:gd name="T22" fmla="*/ 497 w 1245"/>
              <a:gd name="T23" fmla="*/ 148 h 1185"/>
              <a:gd name="T24" fmla="*/ 518 w 1245"/>
              <a:gd name="T25" fmla="*/ 165 h 1185"/>
              <a:gd name="T26" fmla="*/ 543 w 1245"/>
              <a:gd name="T27" fmla="*/ 183 h 1185"/>
              <a:gd name="T28" fmla="*/ 568 w 1245"/>
              <a:gd name="T29" fmla="*/ 201 h 1185"/>
              <a:gd name="T30" fmla="*/ 590 w 1245"/>
              <a:gd name="T31" fmla="*/ 220 h 1185"/>
              <a:gd name="T32" fmla="*/ 612 w 1245"/>
              <a:gd name="T33" fmla="*/ 241 h 1185"/>
              <a:gd name="T34" fmla="*/ 633 w 1245"/>
              <a:gd name="T35" fmla="*/ 260 h 1185"/>
              <a:gd name="T36" fmla="*/ 658 w 1245"/>
              <a:gd name="T37" fmla="*/ 283 h 1185"/>
              <a:gd name="T38" fmla="*/ 680 w 1245"/>
              <a:gd name="T39" fmla="*/ 304 h 1185"/>
              <a:gd name="T40" fmla="*/ 699 w 1245"/>
              <a:gd name="T41" fmla="*/ 324 h 1185"/>
              <a:gd name="T42" fmla="*/ 721 w 1245"/>
              <a:gd name="T43" fmla="*/ 348 h 1185"/>
              <a:gd name="T44" fmla="*/ 738 w 1245"/>
              <a:gd name="T45" fmla="*/ 365 h 1185"/>
              <a:gd name="T46" fmla="*/ 757 w 1245"/>
              <a:gd name="T47" fmla="*/ 387 h 1185"/>
              <a:gd name="T48" fmla="*/ 776 w 1245"/>
              <a:gd name="T49" fmla="*/ 409 h 1185"/>
              <a:gd name="T50" fmla="*/ 796 w 1245"/>
              <a:gd name="T51" fmla="*/ 436 h 1185"/>
              <a:gd name="T52" fmla="*/ 814 w 1245"/>
              <a:gd name="T53" fmla="*/ 458 h 1185"/>
              <a:gd name="T54" fmla="*/ 832 w 1245"/>
              <a:gd name="T55" fmla="*/ 483 h 1185"/>
              <a:gd name="T56" fmla="*/ 855 w 1245"/>
              <a:gd name="T57" fmla="*/ 513 h 1185"/>
              <a:gd name="T58" fmla="*/ 873 w 1245"/>
              <a:gd name="T59" fmla="*/ 540 h 1185"/>
              <a:gd name="T60" fmla="*/ 894 w 1245"/>
              <a:gd name="T61" fmla="*/ 570 h 1185"/>
              <a:gd name="T62" fmla="*/ 913 w 1245"/>
              <a:gd name="T63" fmla="*/ 600 h 1185"/>
              <a:gd name="T64" fmla="*/ 930 w 1245"/>
              <a:gd name="T65" fmla="*/ 631 h 1185"/>
              <a:gd name="T66" fmla="*/ 949 w 1245"/>
              <a:gd name="T67" fmla="*/ 664 h 1185"/>
              <a:gd name="T68" fmla="*/ 963 w 1245"/>
              <a:gd name="T69" fmla="*/ 693 h 1185"/>
              <a:gd name="T70" fmla="*/ 977 w 1245"/>
              <a:gd name="T71" fmla="*/ 719 h 1185"/>
              <a:gd name="T72" fmla="*/ 990 w 1245"/>
              <a:gd name="T73" fmla="*/ 751 h 1185"/>
              <a:gd name="T74" fmla="*/ 998 w 1245"/>
              <a:gd name="T75" fmla="*/ 773 h 1185"/>
              <a:gd name="T76" fmla="*/ 1245 w 1245"/>
              <a:gd name="T77" fmla="*/ 675 h 1185"/>
              <a:gd name="T78" fmla="*/ 861 w 1245"/>
              <a:gd name="T79" fmla="*/ 1185 h 1185"/>
              <a:gd name="T80" fmla="*/ 181 w 1245"/>
              <a:gd name="T81" fmla="*/ 1102 h 1185"/>
              <a:gd name="T82" fmla="*/ 450 w 1245"/>
              <a:gd name="T83" fmla="*/ 993 h 1185"/>
              <a:gd name="T84" fmla="*/ 433 w 1245"/>
              <a:gd name="T85" fmla="*/ 957 h 1185"/>
              <a:gd name="T86" fmla="*/ 415 w 1245"/>
              <a:gd name="T87" fmla="*/ 922 h 1185"/>
              <a:gd name="T88" fmla="*/ 392 w 1245"/>
              <a:gd name="T89" fmla="*/ 885 h 1185"/>
              <a:gd name="T90" fmla="*/ 365 w 1245"/>
              <a:gd name="T91" fmla="*/ 845 h 1185"/>
              <a:gd name="T92" fmla="*/ 341 w 1245"/>
              <a:gd name="T93" fmla="*/ 812 h 1185"/>
              <a:gd name="T94" fmla="*/ 316 w 1245"/>
              <a:gd name="T95" fmla="*/ 781 h 1185"/>
              <a:gd name="T96" fmla="*/ 289 w 1245"/>
              <a:gd name="T97" fmla="*/ 749 h 1185"/>
              <a:gd name="T98" fmla="*/ 263 w 1245"/>
              <a:gd name="T99" fmla="*/ 722 h 1185"/>
              <a:gd name="T100" fmla="*/ 236 w 1245"/>
              <a:gd name="T101" fmla="*/ 697 h 1185"/>
              <a:gd name="T102" fmla="*/ 204 w 1245"/>
              <a:gd name="T103" fmla="*/ 669 h 1185"/>
              <a:gd name="T104" fmla="*/ 174 w 1245"/>
              <a:gd name="T105" fmla="*/ 645 h 1185"/>
              <a:gd name="T106" fmla="*/ 146 w 1245"/>
              <a:gd name="T107" fmla="*/ 622 h 1185"/>
              <a:gd name="T108" fmla="*/ 118 w 1245"/>
              <a:gd name="T109" fmla="*/ 601 h 1185"/>
              <a:gd name="T110" fmla="*/ 83 w 1245"/>
              <a:gd name="T111" fmla="*/ 579 h 1185"/>
              <a:gd name="T112" fmla="*/ 48 w 1245"/>
              <a:gd name="T113" fmla="*/ 559 h 1185"/>
              <a:gd name="T114" fmla="*/ 25 w 1245"/>
              <a:gd name="T115" fmla="*/ 548 h 1185"/>
              <a:gd name="T116" fmla="*/ 0 w 1245"/>
              <a:gd name="T117" fmla="*/ 534 h 1185"/>
              <a:gd name="T118" fmla="*/ 253 w 1245"/>
              <a:gd name="T119" fmla="*/ 0 h 1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45"/>
              <a:gd name="T181" fmla="*/ 0 h 1185"/>
              <a:gd name="T182" fmla="*/ 1245 w 1245"/>
              <a:gd name="T183" fmla="*/ 1185 h 11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45" h="1185">
                <a:moveTo>
                  <a:pt x="253" y="0"/>
                </a:moveTo>
                <a:lnTo>
                  <a:pt x="278" y="13"/>
                </a:lnTo>
                <a:lnTo>
                  <a:pt x="299" y="24"/>
                </a:lnTo>
                <a:lnTo>
                  <a:pt x="321" y="35"/>
                </a:lnTo>
                <a:lnTo>
                  <a:pt x="341" y="46"/>
                </a:lnTo>
                <a:lnTo>
                  <a:pt x="363" y="58"/>
                </a:lnTo>
                <a:lnTo>
                  <a:pt x="384" y="72"/>
                </a:lnTo>
                <a:lnTo>
                  <a:pt x="404" y="85"/>
                </a:lnTo>
                <a:lnTo>
                  <a:pt x="425" y="98"/>
                </a:lnTo>
                <a:lnTo>
                  <a:pt x="450" y="115"/>
                </a:lnTo>
                <a:lnTo>
                  <a:pt x="477" y="134"/>
                </a:lnTo>
                <a:lnTo>
                  <a:pt x="497" y="148"/>
                </a:lnTo>
                <a:lnTo>
                  <a:pt x="518" y="165"/>
                </a:lnTo>
                <a:lnTo>
                  <a:pt x="543" y="183"/>
                </a:lnTo>
                <a:lnTo>
                  <a:pt x="568" y="201"/>
                </a:lnTo>
                <a:lnTo>
                  <a:pt x="590" y="220"/>
                </a:lnTo>
                <a:lnTo>
                  <a:pt x="612" y="241"/>
                </a:lnTo>
                <a:lnTo>
                  <a:pt x="633" y="260"/>
                </a:lnTo>
                <a:lnTo>
                  <a:pt x="658" y="283"/>
                </a:lnTo>
                <a:lnTo>
                  <a:pt x="680" y="304"/>
                </a:lnTo>
                <a:lnTo>
                  <a:pt x="699" y="324"/>
                </a:lnTo>
                <a:lnTo>
                  <a:pt x="721" y="348"/>
                </a:lnTo>
                <a:lnTo>
                  <a:pt x="738" y="365"/>
                </a:lnTo>
                <a:lnTo>
                  <a:pt x="757" y="387"/>
                </a:lnTo>
                <a:lnTo>
                  <a:pt x="776" y="409"/>
                </a:lnTo>
                <a:lnTo>
                  <a:pt x="796" y="436"/>
                </a:lnTo>
                <a:lnTo>
                  <a:pt x="814" y="458"/>
                </a:lnTo>
                <a:lnTo>
                  <a:pt x="832" y="483"/>
                </a:lnTo>
                <a:lnTo>
                  <a:pt x="855" y="513"/>
                </a:lnTo>
                <a:lnTo>
                  <a:pt x="873" y="540"/>
                </a:lnTo>
                <a:lnTo>
                  <a:pt x="894" y="570"/>
                </a:lnTo>
                <a:lnTo>
                  <a:pt x="913" y="600"/>
                </a:lnTo>
                <a:lnTo>
                  <a:pt x="930" y="631"/>
                </a:lnTo>
                <a:lnTo>
                  <a:pt x="949" y="664"/>
                </a:lnTo>
                <a:lnTo>
                  <a:pt x="963" y="693"/>
                </a:lnTo>
                <a:lnTo>
                  <a:pt x="977" y="719"/>
                </a:lnTo>
                <a:lnTo>
                  <a:pt x="990" y="751"/>
                </a:lnTo>
                <a:lnTo>
                  <a:pt x="998" y="773"/>
                </a:lnTo>
                <a:lnTo>
                  <a:pt x="1245" y="675"/>
                </a:lnTo>
                <a:lnTo>
                  <a:pt x="861" y="1185"/>
                </a:lnTo>
                <a:lnTo>
                  <a:pt x="181" y="1102"/>
                </a:lnTo>
                <a:lnTo>
                  <a:pt x="450" y="993"/>
                </a:lnTo>
                <a:lnTo>
                  <a:pt x="433" y="957"/>
                </a:lnTo>
                <a:lnTo>
                  <a:pt x="415" y="922"/>
                </a:lnTo>
                <a:lnTo>
                  <a:pt x="392" y="885"/>
                </a:lnTo>
                <a:lnTo>
                  <a:pt x="365" y="845"/>
                </a:lnTo>
                <a:lnTo>
                  <a:pt x="341" y="812"/>
                </a:lnTo>
                <a:lnTo>
                  <a:pt x="316" y="781"/>
                </a:lnTo>
                <a:lnTo>
                  <a:pt x="289" y="749"/>
                </a:lnTo>
                <a:lnTo>
                  <a:pt x="263" y="722"/>
                </a:lnTo>
                <a:lnTo>
                  <a:pt x="236" y="697"/>
                </a:lnTo>
                <a:lnTo>
                  <a:pt x="204" y="669"/>
                </a:lnTo>
                <a:lnTo>
                  <a:pt x="174" y="645"/>
                </a:lnTo>
                <a:lnTo>
                  <a:pt x="146" y="622"/>
                </a:lnTo>
                <a:lnTo>
                  <a:pt x="118" y="601"/>
                </a:lnTo>
                <a:lnTo>
                  <a:pt x="83" y="579"/>
                </a:lnTo>
                <a:lnTo>
                  <a:pt x="48" y="559"/>
                </a:lnTo>
                <a:lnTo>
                  <a:pt x="25" y="548"/>
                </a:lnTo>
                <a:lnTo>
                  <a:pt x="0" y="534"/>
                </a:lnTo>
                <a:lnTo>
                  <a:pt x="253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5400000">
            <a:off x="4914107" y="1156494"/>
            <a:ext cx="1006475" cy="1233488"/>
          </a:xfrm>
          <a:custGeom>
            <a:avLst/>
            <a:gdLst>
              <a:gd name="T0" fmla="*/ 642 w 1204"/>
              <a:gd name="T1" fmla="*/ 971 h 971"/>
              <a:gd name="T2" fmla="*/ 721 w 1204"/>
              <a:gd name="T3" fmla="*/ 782 h 971"/>
              <a:gd name="T4" fmla="*/ 695 w 1204"/>
              <a:gd name="T5" fmla="*/ 774 h 971"/>
              <a:gd name="T6" fmla="*/ 667 w 1204"/>
              <a:gd name="T7" fmla="*/ 768 h 971"/>
              <a:gd name="T8" fmla="*/ 631 w 1204"/>
              <a:gd name="T9" fmla="*/ 760 h 971"/>
              <a:gd name="T10" fmla="*/ 601 w 1204"/>
              <a:gd name="T11" fmla="*/ 755 h 971"/>
              <a:gd name="T12" fmla="*/ 568 w 1204"/>
              <a:gd name="T13" fmla="*/ 751 h 971"/>
              <a:gd name="T14" fmla="*/ 532 w 1204"/>
              <a:gd name="T15" fmla="*/ 747 h 971"/>
              <a:gd name="T16" fmla="*/ 494 w 1204"/>
              <a:gd name="T17" fmla="*/ 744 h 971"/>
              <a:gd name="T18" fmla="*/ 426 w 1204"/>
              <a:gd name="T19" fmla="*/ 744 h 971"/>
              <a:gd name="T20" fmla="*/ 392 w 1204"/>
              <a:gd name="T21" fmla="*/ 746 h 971"/>
              <a:gd name="T22" fmla="*/ 358 w 1204"/>
              <a:gd name="T23" fmla="*/ 749 h 971"/>
              <a:gd name="T24" fmla="*/ 325 w 1204"/>
              <a:gd name="T25" fmla="*/ 752 h 971"/>
              <a:gd name="T26" fmla="*/ 292 w 1204"/>
              <a:gd name="T27" fmla="*/ 758 h 971"/>
              <a:gd name="T28" fmla="*/ 261 w 1204"/>
              <a:gd name="T29" fmla="*/ 765 h 971"/>
              <a:gd name="T30" fmla="*/ 223 w 1204"/>
              <a:gd name="T31" fmla="*/ 773 h 971"/>
              <a:gd name="T32" fmla="*/ 190 w 1204"/>
              <a:gd name="T33" fmla="*/ 784 h 971"/>
              <a:gd name="T34" fmla="*/ 277 w 1204"/>
              <a:gd name="T35" fmla="*/ 384 h 971"/>
              <a:gd name="T36" fmla="*/ 0 w 1204"/>
              <a:gd name="T37" fmla="*/ 225 h 971"/>
              <a:gd name="T38" fmla="*/ 14 w 1204"/>
              <a:gd name="T39" fmla="*/ 220 h 971"/>
              <a:gd name="T40" fmla="*/ 42 w 1204"/>
              <a:gd name="T41" fmla="*/ 211 h 971"/>
              <a:gd name="T42" fmla="*/ 64 w 1204"/>
              <a:gd name="T43" fmla="*/ 204 h 971"/>
              <a:gd name="T44" fmla="*/ 89 w 1204"/>
              <a:gd name="T45" fmla="*/ 197 h 971"/>
              <a:gd name="T46" fmla="*/ 119 w 1204"/>
              <a:gd name="T47" fmla="*/ 190 h 971"/>
              <a:gd name="T48" fmla="*/ 144 w 1204"/>
              <a:gd name="T49" fmla="*/ 184 h 971"/>
              <a:gd name="T50" fmla="*/ 177 w 1204"/>
              <a:gd name="T51" fmla="*/ 176 h 971"/>
              <a:gd name="T52" fmla="*/ 206 w 1204"/>
              <a:gd name="T53" fmla="*/ 171 h 971"/>
              <a:gd name="T54" fmla="*/ 239 w 1204"/>
              <a:gd name="T55" fmla="*/ 167 h 971"/>
              <a:gd name="T56" fmla="*/ 273 w 1204"/>
              <a:gd name="T57" fmla="*/ 162 h 971"/>
              <a:gd name="T58" fmla="*/ 307 w 1204"/>
              <a:gd name="T59" fmla="*/ 159 h 971"/>
              <a:gd name="T60" fmla="*/ 344 w 1204"/>
              <a:gd name="T61" fmla="*/ 157 h 971"/>
              <a:gd name="T62" fmla="*/ 381 w 1204"/>
              <a:gd name="T63" fmla="*/ 154 h 971"/>
              <a:gd name="T64" fmla="*/ 417 w 1204"/>
              <a:gd name="T65" fmla="*/ 154 h 971"/>
              <a:gd name="T66" fmla="*/ 455 w 1204"/>
              <a:gd name="T67" fmla="*/ 154 h 971"/>
              <a:gd name="T68" fmla="*/ 502 w 1204"/>
              <a:gd name="T69" fmla="*/ 154 h 971"/>
              <a:gd name="T70" fmla="*/ 544 w 1204"/>
              <a:gd name="T71" fmla="*/ 156 h 971"/>
              <a:gd name="T72" fmla="*/ 573 w 1204"/>
              <a:gd name="T73" fmla="*/ 157 h 971"/>
              <a:gd name="T74" fmla="*/ 607 w 1204"/>
              <a:gd name="T75" fmla="*/ 160 h 971"/>
              <a:gd name="T76" fmla="*/ 640 w 1204"/>
              <a:gd name="T77" fmla="*/ 163 h 971"/>
              <a:gd name="T78" fmla="*/ 680 w 1204"/>
              <a:gd name="T79" fmla="*/ 168 h 971"/>
              <a:gd name="T80" fmla="*/ 713 w 1204"/>
              <a:gd name="T81" fmla="*/ 174 h 971"/>
              <a:gd name="T82" fmla="*/ 744 w 1204"/>
              <a:gd name="T83" fmla="*/ 181 h 971"/>
              <a:gd name="T84" fmla="*/ 785 w 1204"/>
              <a:gd name="T85" fmla="*/ 189 h 971"/>
              <a:gd name="T86" fmla="*/ 817 w 1204"/>
              <a:gd name="T87" fmla="*/ 197 h 971"/>
              <a:gd name="T88" fmla="*/ 854 w 1204"/>
              <a:gd name="T89" fmla="*/ 206 h 971"/>
              <a:gd name="T90" fmla="*/ 886 w 1204"/>
              <a:gd name="T91" fmla="*/ 214 h 971"/>
              <a:gd name="T92" fmla="*/ 920 w 1204"/>
              <a:gd name="T93" fmla="*/ 225 h 971"/>
              <a:gd name="T94" fmla="*/ 955 w 1204"/>
              <a:gd name="T95" fmla="*/ 236 h 971"/>
              <a:gd name="T96" fmla="*/ 1057 w 1204"/>
              <a:gd name="T97" fmla="*/ 0 h 971"/>
              <a:gd name="T98" fmla="*/ 1204 w 1204"/>
              <a:gd name="T99" fmla="*/ 658 h 971"/>
              <a:gd name="T100" fmla="*/ 642 w 1204"/>
              <a:gd name="T101" fmla="*/ 971 h 97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204"/>
              <a:gd name="T154" fmla="*/ 0 h 971"/>
              <a:gd name="T155" fmla="*/ 1204 w 1204"/>
              <a:gd name="T156" fmla="*/ 971 h 97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204" h="971">
                <a:moveTo>
                  <a:pt x="642" y="971"/>
                </a:moveTo>
                <a:lnTo>
                  <a:pt x="721" y="782"/>
                </a:lnTo>
                <a:lnTo>
                  <a:pt x="695" y="774"/>
                </a:lnTo>
                <a:lnTo>
                  <a:pt x="667" y="768"/>
                </a:lnTo>
                <a:lnTo>
                  <a:pt x="631" y="760"/>
                </a:lnTo>
                <a:lnTo>
                  <a:pt x="601" y="755"/>
                </a:lnTo>
                <a:lnTo>
                  <a:pt x="568" y="751"/>
                </a:lnTo>
                <a:lnTo>
                  <a:pt x="532" y="747"/>
                </a:lnTo>
                <a:lnTo>
                  <a:pt x="494" y="744"/>
                </a:lnTo>
                <a:lnTo>
                  <a:pt x="426" y="744"/>
                </a:lnTo>
                <a:lnTo>
                  <a:pt x="392" y="746"/>
                </a:lnTo>
                <a:lnTo>
                  <a:pt x="358" y="749"/>
                </a:lnTo>
                <a:lnTo>
                  <a:pt x="325" y="752"/>
                </a:lnTo>
                <a:lnTo>
                  <a:pt x="292" y="758"/>
                </a:lnTo>
                <a:lnTo>
                  <a:pt x="261" y="765"/>
                </a:lnTo>
                <a:lnTo>
                  <a:pt x="223" y="773"/>
                </a:lnTo>
                <a:lnTo>
                  <a:pt x="190" y="784"/>
                </a:lnTo>
                <a:lnTo>
                  <a:pt x="277" y="384"/>
                </a:lnTo>
                <a:lnTo>
                  <a:pt x="0" y="225"/>
                </a:lnTo>
                <a:lnTo>
                  <a:pt x="14" y="220"/>
                </a:lnTo>
                <a:lnTo>
                  <a:pt x="42" y="211"/>
                </a:lnTo>
                <a:lnTo>
                  <a:pt x="64" y="204"/>
                </a:lnTo>
                <a:lnTo>
                  <a:pt x="89" y="197"/>
                </a:lnTo>
                <a:lnTo>
                  <a:pt x="119" y="190"/>
                </a:lnTo>
                <a:lnTo>
                  <a:pt x="144" y="184"/>
                </a:lnTo>
                <a:lnTo>
                  <a:pt x="177" y="176"/>
                </a:lnTo>
                <a:lnTo>
                  <a:pt x="206" y="171"/>
                </a:lnTo>
                <a:lnTo>
                  <a:pt x="239" y="167"/>
                </a:lnTo>
                <a:lnTo>
                  <a:pt x="273" y="162"/>
                </a:lnTo>
                <a:lnTo>
                  <a:pt x="307" y="159"/>
                </a:lnTo>
                <a:lnTo>
                  <a:pt x="344" y="157"/>
                </a:lnTo>
                <a:lnTo>
                  <a:pt x="381" y="154"/>
                </a:lnTo>
                <a:lnTo>
                  <a:pt x="417" y="154"/>
                </a:lnTo>
                <a:lnTo>
                  <a:pt x="455" y="154"/>
                </a:lnTo>
                <a:lnTo>
                  <a:pt x="502" y="154"/>
                </a:lnTo>
                <a:lnTo>
                  <a:pt x="544" y="156"/>
                </a:lnTo>
                <a:lnTo>
                  <a:pt x="573" y="157"/>
                </a:lnTo>
                <a:lnTo>
                  <a:pt x="607" y="160"/>
                </a:lnTo>
                <a:lnTo>
                  <a:pt x="640" y="163"/>
                </a:lnTo>
                <a:lnTo>
                  <a:pt x="680" y="168"/>
                </a:lnTo>
                <a:lnTo>
                  <a:pt x="713" y="174"/>
                </a:lnTo>
                <a:lnTo>
                  <a:pt x="744" y="181"/>
                </a:lnTo>
                <a:lnTo>
                  <a:pt x="785" y="189"/>
                </a:lnTo>
                <a:lnTo>
                  <a:pt x="817" y="197"/>
                </a:lnTo>
                <a:lnTo>
                  <a:pt x="854" y="206"/>
                </a:lnTo>
                <a:lnTo>
                  <a:pt x="886" y="214"/>
                </a:lnTo>
                <a:lnTo>
                  <a:pt x="920" y="225"/>
                </a:lnTo>
                <a:lnTo>
                  <a:pt x="955" y="236"/>
                </a:lnTo>
                <a:lnTo>
                  <a:pt x="1057" y="0"/>
                </a:lnTo>
                <a:lnTo>
                  <a:pt x="1204" y="658"/>
                </a:lnTo>
                <a:lnTo>
                  <a:pt x="642" y="971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38922" name="AutoShape 10"/>
          <p:cNvSpPr>
            <a:spLocks noChangeAspect="1" noChangeArrowheads="1" noTextEdit="1"/>
          </p:cNvSpPr>
          <p:nvPr/>
        </p:nvSpPr>
        <p:spPr bwMode="auto">
          <a:xfrm>
            <a:off x="6383339" y="2781300"/>
            <a:ext cx="36163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6719889" y="2874963"/>
            <a:ext cx="1290637" cy="1289050"/>
          </a:xfrm>
          <a:custGeom>
            <a:avLst/>
            <a:gdLst>
              <a:gd name="T0" fmla="*/ 0 w 813"/>
              <a:gd name="T1" fmla="*/ 643 h 812"/>
              <a:gd name="T2" fmla="*/ 8 w 813"/>
              <a:gd name="T3" fmla="*/ 627 h 812"/>
              <a:gd name="T4" fmla="*/ 15 w 813"/>
              <a:gd name="T5" fmla="*/ 613 h 812"/>
              <a:gd name="T6" fmla="*/ 23 w 813"/>
              <a:gd name="T7" fmla="*/ 598 h 812"/>
              <a:gd name="T8" fmla="*/ 30 w 813"/>
              <a:gd name="T9" fmla="*/ 585 h 812"/>
              <a:gd name="T10" fmla="*/ 38 w 813"/>
              <a:gd name="T11" fmla="*/ 570 h 812"/>
              <a:gd name="T12" fmla="*/ 48 w 813"/>
              <a:gd name="T13" fmla="*/ 555 h 812"/>
              <a:gd name="T14" fmla="*/ 56 w 813"/>
              <a:gd name="T15" fmla="*/ 542 h 812"/>
              <a:gd name="T16" fmla="*/ 65 w 813"/>
              <a:gd name="T17" fmla="*/ 527 h 812"/>
              <a:gd name="T18" fmla="*/ 76 w 813"/>
              <a:gd name="T19" fmla="*/ 510 h 812"/>
              <a:gd name="T20" fmla="*/ 89 w 813"/>
              <a:gd name="T21" fmla="*/ 493 h 812"/>
              <a:gd name="T22" fmla="*/ 98 w 813"/>
              <a:gd name="T23" fmla="*/ 480 h 812"/>
              <a:gd name="T24" fmla="*/ 110 w 813"/>
              <a:gd name="T25" fmla="*/ 466 h 812"/>
              <a:gd name="T26" fmla="*/ 121 w 813"/>
              <a:gd name="T27" fmla="*/ 450 h 812"/>
              <a:gd name="T28" fmla="*/ 134 w 813"/>
              <a:gd name="T29" fmla="*/ 434 h 812"/>
              <a:gd name="T30" fmla="*/ 146 w 813"/>
              <a:gd name="T31" fmla="*/ 419 h 812"/>
              <a:gd name="T32" fmla="*/ 160 w 813"/>
              <a:gd name="T33" fmla="*/ 403 h 812"/>
              <a:gd name="T34" fmla="*/ 172 w 813"/>
              <a:gd name="T35" fmla="*/ 391 h 812"/>
              <a:gd name="T36" fmla="*/ 188 w 813"/>
              <a:gd name="T37" fmla="*/ 373 h 812"/>
              <a:gd name="T38" fmla="*/ 202 w 813"/>
              <a:gd name="T39" fmla="*/ 358 h 812"/>
              <a:gd name="T40" fmla="*/ 215 w 813"/>
              <a:gd name="T41" fmla="*/ 346 h 812"/>
              <a:gd name="T42" fmla="*/ 231 w 813"/>
              <a:gd name="T43" fmla="*/ 331 h 812"/>
              <a:gd name="T44" fmla="*/ 243 w 813"/>
              <a:gd name="T45" fmla="*/ 320 h 812"/>
              <a:gd name="T46" fmla="*/ 257 w 813"/>
              <a:gd name="T47" fmla="*/ 308 h 812"/>
              <a:gd name="T48" fmla="*/ 272 w 813"/>
              <a:gd name="T49" fmla="*/ 295 h 812"/>
              <a:gd name="T50" fmla="*/ 290 w 813"/>
              <a:gd name="T51" fmla="*/ 282 h 812"/>
              <a:gd name="T52" fmla="*/ 304 w 813"/>
              <a:gd name="T53" fmla="*/ 270 h 812"/>
              <a:gd name="T54" fmla="*/ 321 w 813"/>
              <a:gd name="T55" fmla="*/ 257 h 812"/>
              <a:gd name="T56" fmla="*/ 341 w 813"/>
              <a:gd name="T57" fmla="*/ 243 h 812"/>
              <a:gd name="T58" fmla="*/ 359 w 813"/>
              <a:gd name="T59" fmla="*/ 229 h 812"/>
              <a:gd name="T60" fmla="*/ 379 w 813"/>
              <a:gd name="T61" fmla="*/ 216 h 812"/>
              <a:gd name="T62" fmla="*/ 399 w 813"/>
              <a:gd name="T63" fmla="*/ 203 h 812"/>
              <a:gd name="T64" fmla="*/ 420 w 813"/>
              <a:gd name="T65" fmla="*/ 192 h 812"/>
              <a:gd name="T66" fmla="*/ 442 w 813"/>
              <a:gd name="T67" fmla="*/ 179 h 812"/>
              <a:gd name="T68" fmla="*/ 460 w 813"/>
              <a:gd name="T69" fmla="*/ 171 h 812"/>
              <a:gd name="T70" fmla="*/ 478 w 813"/>
              <a:gd name="T71" fmla="*/ 160 h 812"/>
              <a:gd name="T72" fmla="*/ 499 w 813"/>
              <a:gd name="T73" fmla="*/ 152 h 812"/>
              <a:gd name="T74" fmla="*/ 514 w 813"/>
              <a:gd name="T75" fmla="*/ 145 h 812"/>
              <a:gd name="T76" fmla="*/ 451 w 813"/>
              <a:gd name="T77" fmla="*/ 0 h 812"/>
              <a:gd name="T78" fmla="*/ 813 w 813"/>
              <a:gd name="T79" fmla="*/ 207 h 812"/>
              <a:gd name="T80" fmla="*/ 719 w 813"/>
              <a:gd name="T81" fmla="*/ 638 h 812"/>
              <a:gd name="T82" fmla="*/ 660 w 813"/>
              <a:gd name="T83" fmla="*/ 510 h 812"/>
              <a:gd name="T84" fmla="*/ 636 w 813"/>
              <a:gd name="T85" fmla="*/ 522 h 812"/>
              <a:gd name="T86" fmla="*/ 613 w 813"/>
              <a:gd name="T87" fmla="*/ 534 h 812"/>
              <a:gd name="T88" fmla="*/ 588 w 813"/>
              <a:gd name="T89" fmla="*/ 550 h 812"/>
              <a:gd name="T90" fmla="*/ 561 w 813"/>
              <a:gd name="T91" fmla="*/ 568 h 812"/>
              <a:gd name="T92" fmla="*/ 540 w 813"/>
              <a:gd name="T93" fmla="*/ 584 h 812"/>
              <a:gd name="T94" fmla="*/ 519 w 813"/>
              <a:gd name="T95" fmla="*/ 601 h 812"/>
              <a:gd name="T96" fmla="*/ 498 w 813"/>
              <a:gd name="T97" fmla="*/ 618 h 812"/>
              <a:gd name="T98" fmla="*/ 480 w 813"/>
              <a:gd name="T99" fmla="*/ 636 h 812"/>
              <a:gd name="T100" fmla="*/ 464 w 813"/>
              <a:gd name="T101" fmla="*/ 655 h 812"/>
              <a:gd name="T102" fmla="*/ 445 w 813"/>
              <a:gd name="T103" fmla="*/ 675 h 812"/>
              <a:gd name="T104" fmla="*/ 429 w 813"/>
              <a:gd name="T105" fmla="*/ 695 h 812"/>
              <a:gd name="T106" fmla="*/ 413 w 813"/>
              <a:gd name="T107" fmla="*/ 715 h 812"/>
              <a:gd name="T108" fmla="*/ 400 w 813"/>
              <a:gd name="T109" fmla="*/ 732 h 812"/>
              <a:gd name="T110" fmla="*/ 385 w 813"/>
              <a:gd name="T111" fmla="*/ 756 h 812"/>
              <a:gd name="T112" fmla="*/ 371 w 813"/>
              <a:gd name="T113" fmla="*/ 779 h 812"/>
              <a:gd name="T114" fmla="*/ 364 w 813"/>
              <a:gd name="T115" fmla="*/ 795 h 812"/>
              <a:gd name="T116" fmla="*/ 355 w 813"/>
              <a:gd name="T117" fmla="*/ 812 h 812"/>
              <a:gd name="T118" fmla="*/ 0 w 813"/>
              <a:gd name="T119" fmla="*/ 643 h 81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13"/>
              <a:gd name="T181" fmla="*/ 0 h 812"/>
              <a:gd name="T182" fmla="*/ 813 w 813"/>
              <a:gd name="T183" fmla="*/ 812 h 81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13" h="812">
                <a:moveTo>
                  <a:pt x="0" y="643"/>
                </a:moveTo>
                <a:lnTo>
                  <a:pt x="8" y="627"/>
                </a:lnTo>
                <a:lnTo>
                  <a:pt x="15" y="613"/>
                </a:lnTo>
                <a:lnTo>
                  <a:pt x="23" y="598"/>
                </a:lnTo>
                <a:lnTo>
                  <a:pt x="30" y="585"/>
                </a:lnTo>
                <a:lnTo>
                  <a:pt x="38" y="570"/>
                </a:lnTo>
                <a:lnTo>
                  <a:pt x="48" y="555"/>
                </a:lnTo>
                <a:lnTo>
                  <a:pt x="56" y="542"/>
                </a:lnTo>
                <a:lnTo>
                  <a:pt x="65" y="527"/>
                </a:lnTo>
                <a:lnTo>
                  <a:pt x="76" y="510"/>
                </a:lnTo>
                <a:lnTo>
                  <a:pt x="89" y="493"/>
                </a:lnTo>
                <a:lnTo>
                  <a:pt x="98" y="480"/>
                </a:lnTo>
                <a:lnTo>
                  <a:pt x="110" y="466"/>
                </a:lnTo>
                <a:lnTo>
                  <a:pt x="121" y="450"/>
                </a:lnTo>
                <a:lnTo>
                  <a:pt x="134" y="434"/>
                </a:lnTo>
                <a:lnTo>
                  <a:pt x="146" y="419"/>
                </a:lnTo>
                <a:lnTo>
                  <a:pt x="160" y="403"/>
                </a:lnTo>
                <a:lnTo>
                  <a:pt x="172" y="391"/>
                </a:lnTo>
                <a:lnTo>
                  <a:pt x="188" y="373"/>
                </a:lnTo>
                <a:lnTo>
                  <a:pt x="202" y="358"/>
                </a:lnTo>
                <a:lnTo>
                  <a:pt x="215" y="346"/>
                </a:lnTo>
                <a:lnTo>
                  <a:pt x="231" y="331"/>
                </a:lnTo>
                <a:lnTo>
                  <a:pt x="243" y="320"/>
                </a:lnTo>
                <a:lnTo>
                  <a:pt x="257" y="308"/>
                </a:lnTo>
                <a:lnTo>
                  <a:pt x="272" y="295"/>
                </a:lnTo>
                <a:lnTo>
                  <a:pt x="290" y="282"/>
                </a:lnTo>
                <a:lnTo>
                  <a:pt x="304" y="270"/>
                </a:lnTo>
                <a:lnTo>
                  <a:pt x="321" y="257"/>
                </a:lnTo>
                <a:lnTo>
                  <a:pt x="341" y="243"/>
                </a:lnTo>
                <a:lnTo>
                  <a:pt x="359" y="229"/>
                </a:lnTo>
                <a:lnTo>
                  <a:pt x="379" y="216"/>
                </a:lnTo>
                <a:lnTo>
                  <a:pt x="399" y="203"/>
                </a:lnTo>
                <a:lnTo>
                  <a:pt x="420" y="192"/>
                </a:lnTo>
                <a:lnTo>
                  <a:pt x="442" y="179"/>
                </a:lnTo>
                <a:lnTo>
                  <a:pt x="460" y="171"/>
                </a:lnTo>
                <a:lnTo>
                  <a:pt x="478" y="160"/>
                </a:lnTo>
                <a:lnTo>
                  <a:pt x="499" y="152"/>
                </a:lnTo>
                <a:lnTo>
                  <a:pt x="514" y="145"/>
                </a:lnTo>
                <a:lnTo>
                  <a:pt x="451" y="0"/>
                </a:lnTo>
                <a:lnTo>
                  <a:pt x="813" y="207"/>
                </a:lnTo>
                <a:lnTo>
                  <a:pt x="719" y="638"/>
                </a:lnTo>
                <a:lnTo>
                  <a:pt x="660" y="510"/>
                </a:lnTo>
                <a:lnTo>
                  <a:pt x="636" y="522"/>
                </a:lnTo>
                <a:lnTo>
                  <a:pt x="613" y="534"/>
                </a:lnTo>
                <a:lnTo>
                  <a:pt x="588" y="550"/>
                </a:lnTo>
                <a:lnTo>
                  <a:pt x="561" y="568"/>
                </a:lnTo>
                <a:lnTo>
                  <a:pt x="540" y="584"/>
                </a:lnTo>
                <a:lnTo>
                  <a:pt x="519" y="601"/>
                </a:lnTo>
                <a:lnTo>
                  <a:pt x="498" y="618"/>
                </a:lnTo>
                <a:lnTo>
                  <a:pt x="480" y="636"/>
                </a:lnTo>
                <a:lnTo>
                  <a:pt x="464" y="655"/>
                </a:lnTo>
                <a:lnTo>
                  <a:pt x="445" y="675"/>
                </a:lnTo>
                <a:lnTo>
                  <a:pt x="429" y="695"/>
                </a:lnTo>
                <a:lnTo>
                  <a:pt x="413" y="715"/>
                </a:lnTo>
                <a:lnTo>
                  <a:pt x="400" y="732"/>
                </a:lnTo>
                <a:lnTo>
                  <a:pt x="385" y="756"/>
                </a:lnTo>
                <a:lnTo>
                  <a:pt x="371" y="779"/>
                </a:lnTo>
                <a:lnTo>
                  <a:pt x="364" y="795"/>
                </a:lnTo>
                <a:lnTo>
                  <a:pt x="355" y="812"/>
                </a:lnTo>
                <a:lnTo>
                  <a:pt x="0" y="643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2" name="Freeform 12"/>
          <p:cNvSpPr>
            <a:spLocks/>
          </p:cNvSpPr>
          <p:nvPr/>
        </p:nvSpPr>
        <p:spPr bwMode="auto">
          <a:xfrm>
            <a:off x="6399214" y="3783014"/>
            <a:ext cx="1138237" cy="1436687"/>
          </a:xfrm>
          <a:custGeom>
            <a:avLst/>
            <a:gdLst>
              <a:gd name="T0" fmla="*/ 717 w 717"/>
              <a:gd name="T1" fmla="*/ 374 h 905"/>
              <a:gd name="T2" fmla="*/ 535 w 717"/>
              <a:gd name="T3" fmla="*/ 300 h 905"/>
              <a:gd name="T4" fmla="*/ 527 w 717"/>
              <a:gd name="T5" fmla="*/ 317 h 905"/>
              <a:gd name="T6" fmla="*/ 523 w 717"/>
              <a:gd name="T7" fmla="*/ 333 h 905"/>
              <a:gd name="T8" fmla="*/ 518 w 717"/>
              <a:gd name="T9" fmla="*/ 351 h 905"/>
              <a:gd name="T10" fmla="*/ 514 w 717"/>
              <a:gd name="T11" fmla="*/ 370 h 905"/>
              <a:gd name="T12" fmla="*/ 508 w 717"/>
              <a:gd name="T13" fmla="*/ 394 h 905"/>
              <a:gd name="T14" fmla="*/ 505 w 717"/>
              <a:gd name="T15" fmla="*/ 414 h 905"/>
              <a:gd name="T16" fmla="*/ 502 w 717"/>
              <a:gd name="T17" fmla="*/ 436 h 905"/>
              <a:gd name="T18" fmla="*/ 500 w 717"/>
              <a:gd name="T19" fmla="*/ 460 h 905"/>
              <a:gd name="T20" fmla="*/ 498 w 717"/>
              <a:gd name="T21" fmla="*/ 485 h 905"/>
              <a:gd name="T22" fmla="*/ 498 w 717"/>
              <a:gd name="T23" fmla="*/ 530 h 905"/>
              <a:gd name="T24" fmla="*/ 499 w 717"/>
              <a:gd name="T25" fmla="*/ 553 h 905"/>
              <a:gd name="T26" fmla="*/ 500 w 717"/>
              <a:gd name="T27" fmla="*/ 575 h 905"/>
              <a:gd name="T28" fmla="*/ 503 w 717"/>
              <a:gd name="T29" fmla="*/ 597 h 905"/>
              <a:gd name="T30" fmla="*/ 507 w 717"/>
              <a:gd name="T31" fmla="*/ 619 h 905"/>
              <a:gd name="T32" fmla="*/ 512 w 717"/>
              <a:gd name="T33" fmla="*/ 640 h 905"/>
              <a:gd name="T34" fmla="*/ 517 w 717"/>
              <a:gd name="T35" fmla="*/ 666 h 905"/>
              <a:gd name="T36" fmla="*/ 524 w 717"/>
              <a:gd name="T37" fmla="*/ 689 h 905"/>
              <a:gd name="T38" fmla="*/ 182 w 717"/>
              <a:gd name="T39" fmla="*/ 905 h 905"/>
              <a:gd name="T40" fmla="*/ 174 w 717"/>
              <a:gd name="T41" fmla="*/ 883 h 905"/>
              <a:gd name="T42" fmla="*/ 167 w 717"/>
              <a:gd name="T43" fmla="*/ 864 h 905"/>
              <a:gd name="T44" fmla="*/ 161 w 717"/>
              <a:gd name="T45" fmla="*/ 846 h 905"/>
              <a:gd name="T46" fmla="*/ 154 w 717"/>
              <a:gd name="T47" fmla="*/ 826 h 905"/>
              <a:gd name="T48" fmla="*/ 149 w 717"/>
              <a:gd name="T49" fmla="*/ 809 h 905"/>
              <a:gd name="T50" fmla="*/ 143 w 717"/>
              <a:gd name="T51" fmla="*/ 790 h 905"/>
              <a:gd name="T52" fmla="*/ 139 w 717"/>
              <a:gd name="T53" fmla="*/ 773 h 905"/>
              <a:gd name="T54" fmla="*/ 135 w 717"/>
              <a:gd name="T55" fmla="*/ 756 h 905"/>
              <a:gd name="T56" fmla="*/ 130 w 717"/>
              <a:gd name="T57" fmla="*/ 738 h 905"/>
              <a:gd name="T58" fmla="*/ 125 w 717"/>
              <a:gd name="T59" fmla="*/ 717 h 905"/>
              <a:gd name="T60" fmla="*/ 122 w 717"/>
              <a:gd name="T61" fmla="*/ 695 h 905"/>
              <a:gd name="T62" fmla="*/ 118 w 717"/>
              <a:gd name="T63" fmla="*/ 675 h 905"/>
              <a:gd name="T64" fmla="*/ 114 w 717"/>
              <a:gd name="T65" fmla="*/ 655 h 905"/>
              <a:gd name="T66" fmla="*/ 111 w 717"/>
              <a:gd name="T67" fmla="*/ 632 h 905"/>
              <a:gd name="T68" fmla="*/ 109 w 717"/>
              <a:gd name="T69" fmla="*/ 610 h 905"/>
              <a:gd name="T70" fmla="*/ 107 w 717"/>
              <a:gd name="T71" fmla="*/ 585 h 905"/>
              <a:gd name="T72" fmla="*/ 105 w 717"/>
              <a:gd name="T73" fmla="*/ 561 h 905"/>
              <a:gd name="T74" fmla="*/ 105 w 717"/>
              <a:gd name="T75" fmla="*/ 537 h 905"/>
              <a:gd name="T76" fmla="*/ 105 w 717"/>
              <a:gd name="T77" fmla="*/ 512 h 905"/>
              <a:gd name="T78" fmla="*/ 105 w 717"/>
              <a:gd name="T79" fmla="*/ 480 h 905"/>
              <a:gd name="T80" fmla="*/ 106 w 717"/>
              <a:gd name="T81" fmla="*/ 452 h 905"/>
              <a:gd name="T82" fmla="*/ 107 w 717"/>
              <a:gd name="T83" fmla="*/ 433 h 905"/>
              <a:gd name="T84" fmla="*/ 109 w 717"/>
              <a:gd name="T85" fmla="*/ 410 h 905"/>
              <a:gd name="T86" fmla="*/ 111 w 717"/>
              <a:gd name="T87" fmla="*/ 388 h 905"/>
              <a:gd name="T88" fmla="*/ 115 w 717"/>
              <a:gd name="T89" fmla="*/ 362 h 905"/>
              <a:gd name="T90" fmla="*/ 119 w 717"/>
              <a:gd name="T91" fmla="*/ 339 h 905"/>
              <a:gd name="T92" fmla="*/ 123 w 717"/>
              <a:gd name="T93" fmla="*/ 318 h 905"/>
              <a:gd name="T94" fmla="*/ 128 w 717"/>
              <a:gd name="T95" fmla="*/ 291 h 905"/>
              <a:gd name="T96" fmla="*/ 133 w 717"/>
              <a:gd name="T97" fmla="*/ 270 h 905"/>
              <a:gd name="T98" fmla="*/ 139 w 717"/>
              <a:gd name="T99" fmla="*/ 245 h 905"/>
              <a:gd name="T100" fmla="*/ 145 w 717"/>
              <a:gd name="T101" fmla="*/ 224 h 905"/>
              <a:gd name="T102" fmla="*/ 152 w 717"/>
              <a:gd name="T103" fmla="*/ 201 h 905"/>
              <a:gd name="T104" fmla="*/ 160 w 717"/>
              <a:gd name="T105" fmla="*/ 178 h 905"/>
              <a:gd name="T106" fmla="*/ 170 w 717"/>
              <a:gd name="T107" fmla="*/ 150 h 905"/>
              <a:gd name="T108" fmla="*/ 0 w 717"/>
              <a:gd name="T109" fmla="*/ 79 h 905"/>
              <a:gd name="T110" fmla="*/ 447 w 717"/>
              <a:gd name="T111" fmla="*/ 0 h 905"/>
              <a:gd name="T112" fmla="*/ 717 w 717"/>
              <a:gd name="T113" fmla="*/ 374 h 9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17"/>
              <a:gd name="T172" fmla="*/ 0 h 905"/>
              <a:gd name="T173" fmla="*/ 717 w 717"/>
              <a:gd name="T174" fmla="*/ 905 h 90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17" h="905">
                <a:moveTo>
                  <a:pt x="717" y="374"/>
                </a:moveTo>
                <a:lnTo>
                  <a:pt x="535" y="300"/>
                </a:lnTo>
                <a:lnTo>
                  <a:pt x="527" y="317"/>
                </a:lnTo>
                <a:lnTo>
                  <a:pt x="523" y="333"/>
                </a:lnTo>
                <a:lnTo>
                  <a:pt x="518" y="351"/>
                </a:lnTo>
                <a:lnTo>
                  <a:pt x="514" y="370"/>
                </a:lnTo>
                <a:lnTo>
                  <a:pt x="508" y="394"/>
                </a:lnTo>
                <a:lnTo>
                  <a:pt x="505" y="414"/>
                </a:lnTo>
                <a:lnTo>
                  <a:pt x="502" y="436"/>
                </a:lnTo>
                <a:lnTo>
                  <a:pt x="500" y="460"/>
                </a:lnTo>
                <a:lnTo>
                  <a:pt x="498" y="485"/>
                </a:lnTo>
                <a:lnTo>
                  <a:pt x="498" y="530"/>
                </a:lnTo>
                <a:lnTo>
                  <a:pt x="499" y="553"/>
                </a:lnTo>
                <a:lnTo>
                  <a:pt x="500" y="575"/>
                </a:lnTo>
                <a:lnTo>
                  <a:pt x="503" y="597"/>
                </a:lnTo>
                <a:lnTo>
                  <a:pt x="507" y="619"/>
                </a:lnTo>
                <a:lnTo>
                  <a:pt x="512" y="640"/>
                </a:lnTo>
                <a:lnTo>
                  <a:pt x="517" y="666"/>
                </a:lnTo>
                <a:lnTo>
                  <a:pt x="524" y="689"/>
                </a:lnTo>
                <a:lnTo>
                  <a:pt x="182" y="905"/>
                </a:lnTo>
                <a:lnTo>
                  <a:pt x="174" y="883"/>
                </a:lnTo>
                <a:lnTo>
                  <a:pt x="167" y="864"/>
                </a:lnTo>
                <a:lnTo>
                  <a:pt x="161" y="846"/>
                </a:lnTo>
                <a:lnTo>
                  <a:pt x="154" y="826"/>
                </a:lnTo>
                <a:lnTo>
                  <a:pt x="149" y="809"/>
                </a:lnTo>
                <a:lnTo>
                  <a:pt x="143" y="790"/>
                </a:lnTo>
                <a:lnTo>
                  <a:pt x="139" y="773"/>
                </a:lnTo>
                <a:lnTo>
                  <a:pt x="135" y="756"/>
                </a:lnTo>
                <a:lnTo>
                  <a:pt x="130" y="738"/>
                </a:lnTo>
                <a:lnTo>
                  <a:pt x="125" y="717"/>
                </a:lnTo>
                <a:lnTo>
                  <a:pt x="122" y="695"/>
                </a:lnTo>
                <a:lnTo>
                  <a:pt x="118" y="675"/>
                </a:lnTo>
                <a:lnTo>
                  <a:pt x="114" y="655"/>
                </a:lnTo>
                <a:lnTo>
                  <a:pt x="111" y="632"/>
                </a:lnTo>
                <a:lnTo>
                  <a:pt x="109" y="610"/>
                </a:lnTo>
                <a:lnTo>
                  <a:pt x="107" y="585"/>
                </a:lnTo>
                <a:lnTo>
                  <a:pt x="105" y="561"/>
                </a:lnTo>
                <a:lnTo>
                  <a:pt x="105" y="537"/>
                </a:lnTo>
                <a:lnTo>
                  <a:pt x="105" y="512"/>
                </a:lnTo>
                <a:lnTo>
                  <a:pt x="105" y="480"/>
                </a:lnTo>
                <a:lnTo>
                  <a:pt x="106" y="452"/>
                </a:lnTo>
                <a:lnTo>
                  <a:pt x="107" y="433"/>
                </a:lnTo>
                <a:lnTo>
                  <a:pt x="109" y="410"/>
                </a:lnTo>
                <a:lnTo>
                  <a:pt x="111" y="388"/>
                </a:lnTo>
                <a:lnTo>
                  <a:pt x="115" y="362"/>
                </a:lnTo>
                <a:lnTo>
                  <a:pt x="119" y="339"/>
                </a:lnTo>
                <a:lnTo>
                  <a:pt x="123" y="318"/>
                </a:lnTo>
                <a:lnTo>
                  <a:pt x="128" y="291"/>
                </a:lnTo>
                <a:lnTo>
                  <a:pt x="133" y="270"/>
                </a:lnTo>
                <a:lnTo>
                  <a:pt x="139" y="245"/>
                </a:lnTo>
                <a:lnTo>
                  <a:pt x="145" y="224"/>
                </a:lnTo>
                <a:lnTo>
                  <a:pt x="152" y="201"/>
                </a:lnTo>
                <a:lnTo>
                  <a:pt x="160" y="178"/>
                </a:lnTo>
                <a:lnTo>
                  <a:pt x="170" y="150"/>
                </a:lnTo>
                <a:lnTo>
                  <a:pt x="0" y="79"/>
                </a:lnTo>
                <a:lnTo>
                  <a:pt x="447" y="0"/>
                </a:lnTo>
                <a:lnTo>
                  <a:pt x="717" y="374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3" name="Freeform 13"/>
          <p:cNvSpPr>
            <a:spLocks/>
          </p:cNvSpPr>
          <p:nvPr/>
        </p:nvSpPr>
        <p:spPr bwMode="auto">
          <a:xfrm>
            <a:off x="6451601" y="4821238"/>
            <a:ext cx="1292225" cy="1230312"/>
          </a:xfrm>
          <a:custGeom>
            <a:avLst/>
            <a:gdLst>
              <a:gd name="T0" fmla="*/ 646 w 814"/>
              <a:gd name="T1" fmla="*/ 775 h 775"/>
              <a:gd name="T2" fmla="*/ 629 w 814"/>
              <a:gd name="T3" fmla="*/ 766 h 775"/>
              <a:gd name="T4" fmla="*/ 616 w 814"/>
              <a:gd name="T5" fmla="*/ 759 h 775"/>
              <a:gd name="T6" fmla="*/ 601 w 814"/>
              <a:gd name="T7" fmla="*/ 752 h 775"/>
              <a:gd name="T8" fmla="*/ 588 w 814"/>
              <a:gd name="T9" fmla="*/ 744 h 775"/>
              <a:gd name="T10" fmla="*/ 573 w 814"/>
              <a:gd name="T11" fmla="*/ 736 h 775"/>
              <a:gd name="T12" fmla="*/ 558 w 814"/>
              <a:gd name="T13" fmla="*/ 728 h 775"/>
              <a:gd name="T14" fmla="*/ 545 w 814"/>
              <a:gd name="T15" fmla="*/ 718 h 775"/>
              <a:gd name="T16" fmla="*/ 530 w 814"/>
              <a:gd name="T17" fmla="*/ 710 h 775"/>
              <a:gd name="T18" fmla="*/ 514 w 814"/>
              <a:gd name="T19" fmla="*/ 698 h 775"/>
              <a:gd name="T20" fmla="*/ 496 w 814"/>
              <a:gd name="T21" fmla="*/ 687 h 775"/>
              <a:gd name="T22" fmla="*/ 483 w 814"/>
              <a:gd name="T23" fmla="*/ 676 h 775"/>
              <a:gd name="T24" fmla="*/ 469 w 814"/>
              <a:gd name="T25" fmla="*/ 665 h 775"/>
              <a:gd name="T26" fmla="*/ 453 w 814"/>
              <a:gd name="T27" fmla="*/ 653 h 775"/>
              <a:gd name="T28" fmla="*/ 437 w 814"/>
              <a:gd name="T29" fmla="*/ 641 h 775"/>
              <a:gd name="T30" fmla="*/ 422 w 814"/>
              <a:gd name="T31" fmla="*/ 628 h 775"/>
              <a:gd name="T32" fmla="*/ 406 w 814"/>
              <a:gd name="T33" fmla="*/ 614 h 775"/>
              <a:gd name="T34" fmla="*/ 394 w 814"/>
              <a:gd name="T35" fmla="*/ 603 h 775"/>
              <a:gd name="T36" fmla="*/ 376 w 814"/>
              <a:gd name="T37" fmla="*/ 586 h 775"/>
              <a:gd name="T38" fmla="*/ 361 w 814"/>
              <a:gd name="T39" fmla="*/ 572 h 775"/>
              <a:gd name="T40" fmla="*/ 349 w 814"/>
              <a:gd name="T41" fmla="*/ 559 h 775"/>
              <a:gd name="T42" fmla="*/ 334 w 814"/>
              <a:gd name="T43" fmla="*/ 543 h 775"/>
              <a:gd name="T44" fmla="*/ 324 w 814"/>
              <a:gd name="T45" fmla="*/ 532 h 775"/>
              <a:gd name="T46" fmla="*/ 311 w 814"/>
              <a:gd name="T47" fmla="*/ 517 h 775"/>
              <a:gd name="T48" fmla="*/ 298 w 814"/>
              <a:gd name="T49" fmla="*/ 502 h 775"/>
              <a:gd name="T50" fmla="*/ 285 w 814"/>
              <a:gd name="T51" fmla="*/ 484 h 775"/>
              <a:gd name="T52" fmla="*/ 272 w 814"/>
              <a:gd name="T53" fmla="*/ 470 h 775"/>
              <a:gd name="T54" fmla="*/ 260 w 814"/>
              <a:gd name="T55" fmla="*/ 453 h 775"/>
              <a:gd name="T56" fmla="*/ 245 w 814"/>
              <a:gd name="T57" fmla="*/ 433 h 775"/>
              <a:gd name="T58" fmla="*/ 232 w 814"/>
              <a:gd name="T59" fmla="*/ 415 h 775"/>
              <a:gd name="T60" fmla="*/ 219 w 814"/>
              <a:gd name="T61" fmla="*/ 395 h 775"/>
              <a:gd name="T62" fmla="*/ 206 w 814"/>
              <a:gd name="T63" fmla="*/ 375 h 775"/>
              <a:gd name="T64" fmla="*/ 195 w 814"/>
              <a:gd name="T65" fmla="*/ 354 h 775"/>
              <a:gd name="T66" fmla="*/ 182 w 814"/>
              <a:gd name="T67" fmla="*/ 332 h 775"/>
              <a:gd name="T68" fmla="*/ 174 w 814"/>
              <a:gd name="T69" fmla="*/ 313 h 775"/>
              <a:gd name="T70" fmla="*/ 163 w 814"/>
              <a:gd name="T71" fmla="*/ 296 h 775"/>
              <a:gd name="T72" fmla="*/ 155 w 814"/>
              <a:gd name="T73" fmla="*/ 276 h 775"/>
              <a:gd name="T74" fmla="*/ 0 w 814"/>
              <a:gd name="T75" fmla="*/ 349 h 775"/>
              <a:gd name="T76" fmla="*/ 255 w 814"/>
              <a:gd name="T77" fmla="*/ 0 h 775"/>
              <a:gd name="T78" fmla="*/ 688 w 814"/>
              <a:gd name="T79" fmla="*/ 38 h 775"/>
              <a:gd name="T80" fmla="*/ 514 w 814"/>
              <a:gd name="T81" fmla="*/ 115 h 775"/>
              <a:gd name="T82" fmla="*/ 525 w 814"/>
              <a:gd name="T83" fmla="*/ 137 h 775"/>
              <a:gd name="T84" fmla="*/ 537 w 814"/>
              <a:gd name="T85" fmla="*/ 160 h 775"/>
              <a:gd name="T86" fmla="*/ 553 w 814"/>
              <a:gd name="T87" fmla="*/ 186 h 775"/>
              <a:gd name="T88" fmla="*/ 571 w 814"/>
              <a:gd name="T89" fmla="*/ 213 h 775"/>
              <a:gd name="T90" fmla="*/ 586 w 814"/>
              <a:gd name="T91" fmla="*/ 234 h 775"/>
              <a:gd name="T92" fmla="*/ 604 w 814"/>
              <a:gd name="T93" fmla="*/ 255 h 775"/>
              <a:gd name="T94" fmla="*/ 621 w 814"/>
              <a:gd name="T95" fmla="*/ 276 h 775"/>
              <a:gd name="T96" fmla="*/ 639 w 814"/>
              <a:gd name="T97" fmla="*/ 294 h 775"/>
              <a:gd name="T98" fmla="*/ 658 w 814"/>
              <a:gd name="T99" fmla="*/ 310 h 775"/>
              <a:gd name="T100" fmla="*/ 678 w 814"/>
              <a:gd name="T101" fmla="*/ 329 h 775"/>
              <a:gd name="T102" fmla="*/ 697 w 814"/>
              <a:gd name="T103" fmla="*/ 345 h 775"/>
              <a:gd name="T104" fmla="*/ 716 w 814"/>
              <a:gd name="T105" fmla="*/ 361 h 775"/>
              <a:gd name="T106" fmla="*/ 735 w 814"/>
              <a:gd name="T107" fmla="*/ 374 h 775"/>
              <a:gd name="T108" fmla="*/ 758 w 814"/>
              <a:gd name="T109" fmla="*/ 389 h 775"/>
              <a:gd name="T110" fmla="*/ 781 w 814"/>
              <a:gd name="T111" fmla="*/ 403 h 775"/>
              <a:gd name="T112" fmla="*/ 798 w 814"/>
              <a:gd name="T113" fmla="*/ 410 h 775"/>
              <a:gd name="T114" fmla="*/ 814 w 814"/>
              <a:gd name="T115" fmla="*/ 418 h 775"/>
              <a:gd name="T116" fmla="*/ 646 w 814"/>
              <a:gd name="T117" fmla="*/ 775 h 7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814"/>
              <a:gd name="T178" fmla="*/ 0 h 775"/>
              <a:gd name="T179" fmla="*/ 814 w 814"/>
              <a:gd name="T180" fmla="*/ 775 h 7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814" h="775">
                <a:moveTo>
                  <a:pt x="646" y="775"/>
                </a:moveTo>
                <a:lnTo>
                  <a:pt x="629" y="766"/>
                </a:lnTo>
                <a:lnTo>
                  <a:pt x="616" y="759"/>
                </a:lnTo>
                <a:lnTo>
                  <a:pt x="601" y="752"/>
                </a:lnTo>
                <a:lnTo>
                  <a:pt x="588" y="744"/>
                </a:lnTo>
                <a:lnTo>
                  <a:pt x="573" y="736"/>
                </a:lnTo>
                <a:lnTo>
                  <a:pt x="558" y="728"/>
                </a:lnTo>
                <a:lnTo>
                  <a:pt x="545" y="718"/>
                </a:lnTo>
                <a:lnTo>
                  <a:pt x="530" y="710"/>
                </a:lnTo>
                <a:lnTo>
                  <a:pt x="514" y="698"/>
                </a:lnTo>
                <a:lnTo>
                  <a:pt x="496" y="687"/>
                </a:lnTo>
                <a:lnTo>
                  <a:pt x="483" y="676"/>
                </a:lnTo>
                <a:lnTo>
                  <a:pt x="469" y="665"/>
                </a:lnTo>
                <a:lnTo>
                  <a:pt x="453" y="653"/>
                </a:lnTo>
                <a:lnTo>
                  <a:pt x="437" y="641"/>
                </a:lnTo>
                <a:lnTo>
                  <a:pt x="422" y="628"/>
                </a:lnTo>
                <a:lnTo>
                  <a:pt x="406" y="614"/>
                </a:lnTo>
                <a:lnTo>
                  <a:pt x="394" y="603"/>
                </a:lnTo>
                <a:lnTo>
                  <a:pt x="376" y="586"/>
                </a:lnTo>
                <a:lnTo>
                  <a:pt x="361" y="572"/>
                </a:lnTo>
                <a:lnTo>
                  <a:pt x="349" y="559"/>
                </a:lnTo>
                <a:lnTo>
                  <a:pt x="334" y="543"/>
                </a:lnTo>
                <a:lnTo>
                  <a:pt x="324" y="532"/>
                </a:lnTo>
                <a:lnTo>
                  <a:pt x="311" y="517"/>
                </a:lnTo>
                <a:lnTo>
                  <a:pt x="298" y="502"/>
                </a:lnTo>
                <a:lnTo>
                  <a:pt x="285" y="484"/>
                </a:lnTo>
                <a:lnTo>
                  <a:pt x="272" y="470"/>
                </a:lnTo>
                <a:lnTo>
                  <a:pt x="260" y="453"/>
                </a:lnTo>
                <a:lnTo>
                  <a:pt x="245" y="433"/>
                </a:lnTo>
                <a:lnTo>
                  <a:pt x="232" y="415"/>
                </a:lnTo>
                <a:lnTo>
                  <a:pt x="219" y="395"/>
                </a:lnTo>
                <a:lnTo>
                  <a:pt x="206" y="375"/>
                </a:lnTo>
                <a:lnTo>
                  <a:pt x="195" y="354"/>
                </a:lnTo>
                <a:lnTo>
                  <a:pt x="182" y="332"/>
                </a:lnTo>
                <a:lnTo>
                  <a:pt x="174" y="313"/>
                </a:lnTo>
                <a:lnTo>
                  <a:pt x="163" y="296"/>
                </a:lnTo>
                <a:lnTo>
                  <a:pt x="155" y="276"/>
                </a:lnTo>
                <a:lnTo>
                  <a:pt x="0" y="349"/>
                </a:lnTo>
                <a:lnTo>
                  <a:pt x="255" y="0"/>
                </a:lnTo>
                <a:lnTo>
                  <a:pt x="688" y="38"/>
                </a:lnTo>
                <a:lnTo>
                  <a:pt x="514" y="115"/>
                </a:lnTo>
                <a:lnTo>
                  <a:pt x="525" y="137"/>
                </a:lnTo>
                <a:lnTo>
                  <a:pt x="537" y="160"/>
                </a:lnTo>
                <a:lnTo>
                  <a:pt x="553" y="186"/>
                </a:lnTo>
                <a:lnTo>
                  <a:pt x="571" y="213"/>
                </a:lnTo>
                <a:lnTo>
                  <a:pt x="586" y="234"/>
                </a:lnTo>
                <a:lnTo>
                  <a:pt x="604" y="255"/>
                </a:lnTo>
                <a:lnTo>
                  <a:pt x="621" y="276"/>
                </a:lnTo>
                <a:lnTo>
                  <a:pt x="639" y="294"/>
                </a:lnTo>
                <a:lnTo>
                  <a:pt x="658" y="310"/>
                </a:lnTo>
                <a:lnTo>
                  <a:pt x="678" y="329"/>
                </a:lnTo>
                <a:lnTo>
                  <a:pt x="697" y="345"/>
                </a:lnTo>
                <a:lnTo>
                  <a:pt x="716" y="361"/>
                </a:lnTo>
                <a:lnTo>
                  <a:pt x="735" y="374"/>
                </a:lnTo>
                <a:lnTo>
                  <a:pt x="758" y="389"/>
                </a:lnTo>
                <a:lnTo>
                  <a:pt x="781" y="403"/>
                </a:lnTo>
                <a:lnTo>
                  <a:pt x="798" y="410"/>
                </a:lnTo>
                <a:lnTo>
                  <a:pt x="814" y="418"/>
                </a:lnTo>
                <a:lnTo>
                  <a:pt x="646" y="775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4" name="Freeform 14"/>
          <p:cNvSpPr>
            <a:spLocks/>
          </p:cNvSpPr>
          <p:nvPr/>
        </p:nvSpPr>
        <p:spPr bwMode="auto">
          <a:xfrm>
            <a:off x="7424738" y="5251451"/>
            <a:ext cx="1403350" cy="1122363"/>
          </a:xfrm>
          <a:custGeom>
            <a:avLst/>
            <a:gdLst>
              <a:gd name="T0" fmla="*/ 354 w 884"/>
              <a:gd name="T1" fmla="*/ 0 h 707"/>
              <a:gd name="T2" fmla="*/ 280 w 884"/>
              <a:gd name="T3" fmla="*/ 182 h 707"/>
              <a:gd name="T4" fmla="*/ 297 w 884"/>
              <a:gd name="T5" fmla="*/ 189 h 707"/>
              <a:gd name="T6" fmla="*/ 313 w 884"/>
              <a:gd name="T7" fmla="*/ 193 h 707"/>
              <a:gd name="T8" fmla="*/ 331 w 884"/>
              <a:gd name="T9" fmla="*/ 199 h 707"/>
              <a:gd name="T10" fmla="*/ 351 w 884"/>
              <a:gd name="T11" fmla="*/ 204 h 707"/>
              <a:gd name="T12" fmla="*/ 374 w 884"/>
              <a:gd name="T13" fmla="*/ 208 h 707"/>
              <a:gd name="T14" fmla="*/ 394 w 884"/>
              <a:gd name="T15" fmla="*/ 211 h 707"/>
              <a:gd name="T16" fmla="*/ 415 w 884"/>
              <a:gd name="T17" fmla="*/ 214 h 707"/>
              <a:gd name="T18" fmla="*/ 440 w 884"/>
              <a:gd name="T19" fmla="*/ 218 h 707"/>
              <a:gd name="T20" fmla="*/ 465 w 884"/>
              <a:gd name="T21" fmla="*/ 220 h 707"/>
              <a:gd name="T22" fmla="*/ 510 w 884"/>
              <a:gd name="T23" fmla="*/ 220 h 707"/>
              <a:gd name="T24" fmla="*/ 534 w 884"/>
              <a:gd name="T25" fmla="*/ 219 h 707"/>
              <a:gd name="T26" fmla="*/ 555 w 884"/>
              <a:gd name="T27" fmla="*/ 216 h 707"/>
              <a:gd name="T28" fmla="*/ 577 w 884"/>
              <a:gd name="T29" fmla="*/ 213 h 707"/>
              <a:gd name="T30" fmla="*/ 600 w 884"/>
              <a:gd name="T31" fmla="*/ 209 h 707"/>
              <a:gd name="T32" fmla="*/ 620 w 884"/>
              <a:gd name="T33" fmla="*/ 206 h 707"/>
              <a:gd name="T34" fmla="*/ 645 w 884"/>
              <a:gd name="T35" fmla="*/ 200 h 707"/>
              <a:gd name="T36" fmla="*/ 668 w 884"/>
              <a:gd name="T37" fmla="*/ 192 h 707"/>
              <a:gd name="T38" fmla="*/ 884 w 884"/>
              <a:gd name="T39" fmla="*/ 534 h 707"/>
              <a:gd name="T40" fmla="*/ 863 w 884"/>
              <a:gd name="T41" fmla="*/ 542 h 707"/>
              <a:gd name="T42" fmla="*/ 843 w 884"/>
              <a:gd name="T43" fmla="*/ 550 h 707"/>
              <a:gd name="T44" fmla="*/ 825 w 884"/>
              <a:gd name="T45" fmla="*/ 556 h 707"/>
              <a:gd name="T46" fmla="*/ 806 w 884"/>
              <a:gd name="T47" fmla="*/ 562 h 707"/>
              <a:gd name="T48" fmla="*/ 788 w 884"/>
              <a:gd name="T49" fmla="*/ 568 h 707"/>
              <a:gd name="T50" fmla="*/ 769 w 884"/>
              <a:gd name="T51" fmla="*/ 574 h 707"/>
              <a:gd name="T52" fmla="*/ 753 w 884"/>
              <a:gd name="T53" fmla="*/ 578 h 707"/>
              <a:gd name="T54" fmla="*/ 735 w 884"/>
              <a:gd name="T55" fmla="*/ 582 h 707"/>
              <a:gd name="T56" fmla="*/ 717 w 884"/>
              <a:gd name="T57" fmla="*/ 586 h 707"/>
              <a:gd name="T58" fmla="*/ 697 w 884"/>
              <a:gd name="T59" fmla="*/ 592 h 707"/>
              <a:gd name="T60" fmla="*/ 674 w 884"/>
              <a:gd name="T61" fmla="*/ 595 h 707"/>
              <a:gd name="T62" fmla="*/ 655 w 884"/>
              <a:gd name="T63" fmla="*/ 599 h 707"/>
              <a:gd name="T64" fmla="*/ 634 w 884"/>
              <a:gd name="T65" fmla="*/ 603 h 707"/>
              <a:gd name="T66" fmla="*/ 612 w 884"/>
              <a:gd name="T67" fmla="*/ 606 h 707"/>
              <a:gd name="T68" fmla="*/ 589 w 884"/>
              <a:gd name="T69" fmla="*/ 609 h 707"/>
              <a:gd name="T70" fmla="*/ 564 w 884"/>
              <a:gd name="T71" fmla="*/ 610 h 707"/>
              <a:gd name="T72" fmla="*/ 540 w 884"/>
              <a:gd name="T73" fmla="*/ 612 h 707"/>
              <a:gd name="T74" fmla="*/ 517 w 884"/>
              <a:gd name="T75" fmla="*/ 612 h 707"/>
              <a:gd name="T76" fmla="*/ 492 w 884"/>
              <a:gd name="T77" fmla="*/ 612 h 707"/>
              <a:gd name="T78" fmla="*/ 460 w 884"/>
              <a:gd name="T79" fmla="*/ 612 h 707"/>
              <a:gd name="T80" fmla="*/ 432 w 884"/>
              <a:gd name="T81" fmla="*/ 611 h 707"/>
              <a:gd name="T82" fmla="*/ 412 w 884"/>
              <a:gd name="T83" fmla="*/ 610 h 707"/>
              <a:gd name="T84" fmla="*/ 390 w 884"/>
              <a:gd name="T85" fmla="*/ 609 h 707"/>
              <a:gd name="T86" fmla="*/ 367 w 884"/>
              <a:gd name="T87" fmla="*/ 606 h 707"/>
              <a:gd name="T88" fmla="*/ 341 w 884"/>
              <a:gd name="T89" fmla="*/ 602 h 707"/>
              <a:gd name="T90" fmla="*/ 319 w 884"/>
              <a:gd name="T91" fmla="*/ 598 h 707"/>
              <a:gd name="T92" fmla="*/ 297 w 884"/>
              <a:gd name="T93" fmla="*/ 595 h 707"/>
              <a:gd name="T94" fmla="*/ 271 w 884"/>
              <a:gd name="T95" fmla="*/ 589 h 707"/>
              <a:gd name="T96" fmla="*/ 251 w 884"/>
              <a:gd name="T97" fmla="*/ 583 h 707"/>
              <a:gd name="T98" fmla="*/ 226 w 884"/>
              <a:gd name="T99" fmla="*/ 578 h 707"/>
              <a:gd name="T100" fmla="*/ 204 w 884"/>
              <a:gd name="T101" fmla="*/ 572 h 707"/>
              <a:gd name="T102" fmla="*/ 182 w 884"/>
              <a:gd name="T103" fmla="*/ 566 h 707"/>
              <a:gd name="T104" fmla="*/ 159 w 884"/>
              <a:gd name="T105" fmla="*/ 557 h 707"/>
              <a:gd name="T106" fmla="*/ 131 w 884"/>
              <a:gd name="T107" fmla="*/ 547 h 707"/>
              <a:gd name="T108" fmla="*/ 64 w 884"/>
              <a:gd name="T109" fmla="*/ 707 h 707"/>
              <a:gd name="T110" fmla="*/ 0 w 884"/>
              <a:gd name="T111" fmla="*/ 253 h 707"/>
              <a:gd name="T112" fmla="*/ 354 w 884"/>
              <a:gd name="T113" fmla="*/ 0 h 70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84"/>
              <a:gd name="T172" fmla="*/ 0 h 707"/>
              <a:gd name="T173" fmla="*/ 884 w 884"/>
              <a:gd name="T174" fmla="*/ 707 h 70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84" h="707">
                <a:moveTo>
                  <a:pt x="354" y="0"/>
                </a:moveTo>
                <a:lnTo>
                  <a:pt x="280" y="182"/>
                </a:lnTo>
                <a:lnTo>
                  <a:pt x="297" y="189"/>
                </a:lnTo>
                <a:lnTo>
                  <a:pt x="313" y="193"/>
                </a:lnTo>
                <a:lnTo>
                  <a:pt x="331" y="199"/>
                </a:lnTo>
                <a:lnTo>
                  <a:pt x="351" y="204"/>
                </a:lnTo>
                <a:lnTo>
                  <a:pt x="374" y="208"/>
                </a:lnTo>
                <a:lnTo>
                  <a:pt x="394" y="211"/>
                </a:lnTo>
                <a:lnTo>
                  <a:pt x="415" y="214"/>
                </a:lnTo>
                <a:lnTo>
                  <a:pt x="440" y="218"/>
                </a:lnTo>
                <a:lnTo>
                  <a:pt x="465" y="220"/>
                </a:lnTo>
                <a:lnTo>
                  <a:pt x="510" y="220"/>
                </a:lnTo>
                <a:lnTo>
                  <a:pt x="534" y="219"/>
                </a:lnTo>
                <a:lnTo>
                  <a:pt x="555" y="216"/>
                </a:lnTo>
                <a:lnTo>
                  <a:pt x="577" y="213"/>
                </a:lnTo>
                <a:lnTo>
                  <a:pt x="600" y="209"/>
                </a:lnTo>
                <a:lnTo>
                  <a:pt x="620" y="206"/>
                </a:lnTo>
                <a:lnTo>
                  <a:pt x="645" y="200"/>
                </a:lnTo>
                <a:lnTo>
                  <a:pt x="668" y="192"/>
                </a:lnTo>
                <a:lnTo>
                  <a:pt x="884" y="534"/>
                </a:lnTo>
                <a:lnTo>
                  <a:pt x="863" y="542"/>
                </a:lnTo>
                <a:lnTo>
                  <a:pt x="843" y="550"/>
                </a:lnTo>
                <a:lnTo>
                  <a:pt x="825" y="556"/>
                </a:lnTo>
                <a:lnTo>
                  <a:pt x="806" y="562"/>
                </a:lnTo>
                <a:lnTo>
                  <a:pt x="788" y="568"/>
                </a:lnTo>
                <a:lnTo>
                  <a:pt x="769" y="574"/>
                </a:lnTo>
                <a:lnTo>
                  <a:pt x="753" y="578"/>
                </a:lnTo>
                <a:lnTo>
                  <a:pt x="735" y="582"/>
                </a:lnTo>
                <a:lnTo>
                  <a:pt x="717" y="586"/>
                </a:lnTo>
                <a:lnTo>
                  <a:pt x="697" y="592"/>
                </a:lnTo>
                <a:lnTo>
                  <a:pt x="674" y="595"/>
                </a:lnTo>
                <a:lnTo>
                  <a:pt x="655" y="599"/>
                </a:lnTo>
                <a:lnTo>
                  <a:pt x="634" y="603"/>
                </a:lnTo>
                <a:lnTo>
                  <a:pt x="612" y="606"/>
                </a:lnTo>
                <a:lnTo>
                  <a:pt x="589" y="609"/>
                </a:lnTo>
                <a:lnTo>
                  <a:pt x="564" y="610"/>
                </a:lnTo>
                <a:lnTo>
                  <a:pt x="540" y="612"/>
                </a:lnTo>
                <a:lnTo>
                  <a:pt x="517" y="612"/>
                </a:lnTo>
                <a:lnTo>
                  <a:pt x="492" y="612"/>
                </a:lnTo>
                <a:lnTo>
                  <a:pt x="460" y="612"/>
                </a:lnTo>
                <a:lnTo>
                  <a:pt x="432" y="611"/>
                </a:lnTo>
                <a:lnTo>
                  <a:pt x="412" y="610"/>
                </a:lnTo>
                <a:lnTo>
                  <a:pt x="390" y="609"/>
                </a:lnTo>
                <a:lnTo>
                  <a:pt x="367" y="606"/>
                </a:lnTo>
                <a:lnTo>
                  <a:pt x="341" y="602"/>
                </a:lnTo>
                <a:lnTo>
                  <a:pt x="319" y="598"/>
                </a:lnTo>
                <a:lnTo>
                  <a:pt x="297" y="595"/>
                </a:lnTo>
                <a:lnTo>
                  <a:pt x="271" y="589"/>
                </a:lnTo>
                <a:lnTo>
                  <a:pt x="251" y="583"/>
                </a:lnTo>
                <a:lnTo>
                  <a:pt x="226" y="578"/>
                </a:lnTo>
                <a:lnTo>
                  <a:pt x="204" y="572"/>
                </a:lnTo>
                <a:lnTo>
                  <a:pt x="182" y="566"/>
                </a:lnTo>
                <a:lnTo>
                  <a:pt x="159" y="557"/>
                </a:lnTo>
                <a:lnTo>
                  <a:pt x="131" y="547"/>
                </a:lnTo>
                <a:lnTo>
                  <a:pt x="64" y="707"/>
                </a:lnTo>
                <a:lnTo>
                  <a:pt x="0" y="253"/>
                </a:lnTo>
                <a:lnTo>
                  <a:pt x="354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8435975" y="5030788"/>
            <a:ext cx="1219200" cy="1219200"/>
          </a:xfrm>
          <a:custGeom>
            <a:avLst/>
            <a:gdLst>
              <a:gd name="T0" fmla="*/ 768 w 768"/>
              <a:gd name="T1" fmla="*/ 169 h 768"/>
              <a:gd name="T2" fmla="*/ 759 w 768"/>
              <a:gd name="T3" fmla="*/ 186 h 768"/>
              <a:gd name="T4" fmla="*/ 752 w 768"/>
              <a:gd name="T5" fmla="*/ 199 h 768"/>
              <a:gd name="T6" fmla="*/ 744 w 768"/>
              <a:gd name="T7" fmla="*/ 214 h 768"/>
              <a:gd name="T8" fmla="*/ 738 w 768"/>
              <a:gd name="T9" fmla="*/ 228 h 768"/>
              <a:gd name="T10" fmla="*/ 729 w 768"/>
              <a:gd name="T11" fmla="*/ 242 h 768"/>
              <a:gd name="T12" fmla="*/ 720 w 768"/>
              <a:gd name="T13" fmla="*/ 257 h 768"/>
              <a:gd name="T14" fmla="*/ 712 w 768"/>
              <a:gd name="T15" fmla="*/ 271 h 768"/>
              <a:gd name="T16" fmla="*/ 702 w 768"/>
              <a:gd name="T17" fmla="*/ 285 h 768"/>
              <a:gd name="T18" fmla="*/ 691 w 768"/>
              <a:gd name="T19" fmla="*/ 301 h 768"/>
              <a:gd name="T20" fmla="*/ 679 w 768"/>
              <a:gd name="T21" fmla="*/ 318 h 768"/>
              <a:gd name="T22" fmla="*/ 670 w 768"/>
              <a:gd name="T23" fmla="*/ 331 h 768"/>
              <a:gd name="T24" fmla="*/ 658 w 768"/>
              <a:gd name="T25" fmla="*/ 345 h 768"/>
              <a:gd name="T26" fmla="*/ 646 w 768"/>
              <a:gd name="T27" fmla="*/ 362 h 768"/>
              <a:gd name="T28" fmla="*/ 633 w 768"/>
              <a:gd name="T29" fmla="*/ 379 h 768"/>
              <a:gd name="T30" fmla="*/ 621 w 768"/>
              <a:gd name="T31" fmla="*/ 393 h 768"/>
              <a:gd name="T32" fmla="*/ 607 w 768"/>
              <a:gd name="T33" fmla="*/ 409 h 768"/>
              <a:gd name="T34" fmla="*/ 595 w 768"/>
              <a:gd name="T35" fmla="*/ 422 h 768"/>
              <a:gd name="T36" fmla="*/ 579 w 768"/>
              <a:gd name="T37" fmla="*/ 439 h 768"/>
              <a:gd name="T38" fmla="*/ 565 w 768"/>
              <a:gd name="T39" fmla="*/ 454 h 768"/>
              <a:gd name="T40" fmla="*/ 551 w 768"/>
              <a:gd name="T41" fmla="*/ 467 h 768"/>
              <a:gd name="T42" fmla="*/ 536 w 768"/>
              <a:gd name="T43" fmla="*/ 481 h 768"/>
              <a:gd name="T44" fmla="*/ 524 w 768"/>
              <a:gd name="T45" fmla="*/ 492 h 768"/>
              <a:gd name="T46" fmla="*/ 510 w 768"/>
              <a:gd name="T47" fmla="*/ 504 h 768"/>
              <a:gd name="T48" fmla="*/ 495 w 768"/>
              <a:gd name="T49" fmla="*/ 517 h 768"/>
              <a:gd name="T50" fmla="*/ 478 w 768"/>
              <a:gd name="T51" fmla="*/ 531 h 768"/>
              <a:gd name="T52" fmla="*/ 463 w 768"/>
              <a:gd name="T53" fmla="*/ 542 h 768"/>
              <a:gd name="T54" fmla="*/ 447 w 768"/>
              <a:gd name="T55" fmla="*/ 555 h 768"/>
              <a:gd name="T56" fmla="*/ 426 w 768"/>
              <a:gd name="T57" fmla="*/ 569 h 768"/>
              <a:gd name="T58" fmla="*/ 408 w 768"/>
              <a:gd name="T59" fmla="*/ 582 h 768"/>
              <a:gd name="T60" fmla="*/ 389 w 768"/>
              <a:gd name="T61" fmla="*/ 596 h 768"/>
              <a:gd name="T62" fmla="*/ 369 w 768"/>
              <a:gd name="T63" fmla="*/ 609 h 768"/>
              <a:gd name="T64" fmla="*/ 348 w 768"/>
              <a:gd name="T65" fmla="*/ 621 h 768"/>
              <a:gd name="T66" fmla="*/ 454 w 768"/>
              <a:gd name="T67" fmla="*/ 768 h 768"/>
              <a:gd name="T68" fmla="*/ 32 w 768"/>
              <a:gd name="T69" fmla="*/ 579 h 768"/>
              <a:gd name="T70" fmla="*/ 0 w 768"/>
              <a:gd name="T71" fmla="*/ 203 h 768"/>
              <a:gd name="T72" fmla="*/ 88 w 768"/>
              <a:gd name="T73" fmla="*/ 309 h 768"/>
              <a:gd name="T74" fmla="*/ 108 w 768"/>
              <a:gd name="T75" fmla="*/ 300 h 768"/>
              <a:gd name="T76" fmla="*/ 128 w 768"/>
              <a:gd name="T77" fmla="*/ 289 h 768"/>
              <a:gd name="T78" fmla="*/ 154 w 768"/>
              <a:gd name="T79" fmla="*/ 277 h 768"/>
              <a:gd name="T80" fmla="*/ 180 w 768"/>
              <a:gd name="T81" fmla="*/ 262 h 768"/>
              <a:gd name="T82" fmla="*/ 206 w 768"/>
              <a:gd name="T83" fmla="*/ 244 h 768"/>
              <a:gd name="T84" fmla="*/ 228 w 768"/>
              <a:gd name="T85" fmla="*/ 229 h 768"/>
              <a:gd name="T86" fmla="*/ 249 w 768"/>
              <a:gd name="T87" fmla="*/ 211 h 768"/>
              <a:gd name="T88" fmla="*/ 270 w 768"/>
              <a:gd name="T89" fmla="*/ 193 h 768"/>
              <a:gd name="T90" fmla="*/ 286 w 768"/>
              <a:gd name="T91" fmla="*/ 176 h 768"/>
              <a:gd name="T92" fmla="*/ 304 w 768"/>
              <a:gd name="T93" fmla="*/ 157 h 768"/>
              <a:gd name="T94" fmla="*/ 323 w 768"/>
              <a:gd name="T95" fmla="*/ 136 h 768"/>
              <a:gd name="T96" fmla="*/ 339 w 768"/>
              <a:gd name="T97" fmla="*/ 118 h 768"/>
              <a:gd name="T98" fmla="*/ 354 w 768"/>
              <a:gd name="T99" fmla="*/ 98 h 768"/>
              <a:gd name="T100" fmla="*/ 368 w 768"/>
              <a:gd name="T101" fmla="*/ 80 h 768"/>
              <a:gd name="T102" fmla="*/ 383 w 768"/>
              <a:gd name="T103" fmla="*/ 56 h 768"/>
              <a:gd name="T104" fmla="*/ 396 w 768"/>
              <a:gd name="T105" fmla="*/ 34 h 768"/>
              <a:gd name="T106" fmla="*/ 404 w 768"/>
              <a:gd name="T107" fmla="*/ 17 h 768"/>
              <a:gd name="T108" fmla="*/ 411 w 768"/>
              <a:gd name="T109" fmla="*/ 0 h 768"/>
              <a:gd name="T110" fmla="*/ 768 w 768"/>
              <a:gd name="T111" fmla="*/ 169 h 7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68"/>
              <a:gd name="T169" fmla="*/ 0 h 768"/>
              <a:gd name="T170" fmla="*/ 768 w 768"/>
              <a:gd name="T171" fmla="*/ 768 h 7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68" h="768">
                <a:moveTo>
                  <a:pt x="768" y="169"/>
                </a:moveTo>
                <a:lnTo>
                  <a:pt x="759" y="186"/>
                </a:lnTo>
                <a:lnTo>
                  <a:pt x="752" y="199"/>
                </a:lnTo>
                <a:lnTo>
                  <a:pt x="744" y="214"/>
                </a:lnTo>
                <a:lnTo>
                  <a:pt x="738" y="228"/>
                </a:lnTo>
                <a:lnTo>
                  <a:pt x="729" y="242"/>
                </a:lnTo>
                <a:lnTo>
                  <a:pt x="720" y="257"/>
                </a:lnTo>
                <a:lnTo>
                  <a:pt x="712" y="271"/>
                </a:lnTo>
                <a:lnTo>
                  <a:pt x="702" y="285"/>
                </a:lnTo>
                <a:lnTo>
                  <a:pt x="691" y="301"/>
                </a:lnTo>
                <a:lnTo>
                  <a:pt x="679" y="318"/>
                </a:lnTo>
                <a:lnTo>
                  <a:pt x="670" y="331"/>
                </a:lnTo>
                <a:lnTo>
                  <a:pt x="658" y="345"/>
                </a:lnTo>
                <a:lnTo>
                  <a:pt x="646" y="362"/>
                </a:lnTo>
                <a:lnTo>
                  <a:pt x="633" y="379"/>
                </a:lnTo>
                <a:lnTo>
                  <a:pt x="621" y="393"/>
                </a:lnTo>
                <a:lnTo>
                  <a:pt x="607" y="409"/>
                </a:lnTo>
                <a:lnTo>
                  <a:pt x="595" y="422"/>
                </a:lnTo>
                <a:lnTo>
                  <a:pt x="579" y="439"/>
                </a:lnTo>
                <a:lnTo>
                  <a:pt x="565" y="454"/>
                </a:lnTo>
                <a:lnTo>
                  <a:pt x="551" y="467"/>
                </a:lnTo>
                <a:lnTo>
                  <a:pt x="536" y="481"/>
                </a:lnTo>
                <a:lnTo>
                  <a:pt x="524" y="492"/>
                </a:lnTo>
                <a:lnTo>
                  <a:pt x="510" y="504"/>
                </a:lnTo>
                <a:lnTo>
                  <a:pt x="495" y="517"/>
                </a:lnTo>
                <a:lnTo>
                  <a:pt x="478" y="531"/>
                </a:lnTo>
                <a:lnTo>
                  <a:pt x="463" y="542"/>
                </a:lnTo>
                <a:lnTo>
                  <a:pt x="447" y="555"/>
                </a:lnTo>
                <a:lnTo>
                  <a:pt x="426" y="569"/>
                </a:lnTo>
                <a:lnTo>
                  <a:pt x="408" y="582"/>
                </a:lnTo>
                <a:lnTo>
                  <a:pt x="389" y="596"/>
                </a:lnTo>
                <a:lnTo>
                  <a:pt x="369" y="609"/>
                </a:lnTo>
                <a:lnTo>
                  <a:pt x="348" y="621"/>
                </a:lnTo>
                <a:lnTo>
                  <a:pt x="454" y="768"/>
                </a:lnTo>
                <a:lnTo>
                  <a:pt x="32" y="579"/>
                </a:lnTo>
                <a:lnTo>
                  <a:pt x="0" y="203"/>
                </a:lnTo>
                <a:lnTo>
                  <a:pt x="88" y="309"/>
                </a:lnTo>
                <a:lnTo>
                  <a:pt x="108" y="300"/>
                </a:lnTo>
                <a:lnTo>
                  <a:pt x="128" y="289"/>
                </a:lnTo>
                <a:lnTo>
                  <a:pt x="154" y="277"/>
                </a:lnTo>
                <a:lnTo>
                  <a:pt x="180" y="262"/>
                </a:lnTo>
                <a:lnTo>
                  <a:pt x="206" y="244"/>
                </a:lnTo>
                <a:lnTo>
                  <a:pt x="228" y="229"/>
                </a:lnTo>
                <a:lnTo>
                  <a:pt x="249" y="211"/>
                </a:lnTo>
                <a:lnTo>
                  <a:pt x="270" y="193"/>
                </a:lnTo>
                <a:lnTo>
                  <a:pt x="286" y="176"/>
                </a:lnTo>
                <a:lnTo>
                  <a:pt x="304" y="157"/>
                </a:lnTo>
                <a:lnTo>
                  <a:pt x="323" y="136"/>
                </a:lnTo>
                <a:lnTo>
                  <a:pt x="339" y="118"/>
                </a:lnTo>
                <a:lnTo>
                  <a:pt x="354" y="98"/>
                </a:lnTo>
                <a:lnTo>
                  <a:pt x="368" y="80"/>
                </a:lnTo>
                <a:lnTo>
                  <a:pt x="383" y="56"/>
                </a:lnTo>
                <a:lnTo>
                  <a:pt x="396" y="34"/>
                </a:lnTo>
                <a:lnTo>
                  <a:pt x="404" y="17"/>
                </a:lnTo>
                <a:lnTo>
                  <a:pt x="411" y="0"/>
                </a:lnTo>
                <a:lnTo>
                  <a:pt x="768" y="16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6" name="Freeform 16"/>
          <p:cNvSpPr>
            <a:spLocks/>
          </p:cNvSpPr>
          <p:nvPr/>
        </p:nvSpPr>
        <p:spPr bwMode="auto">
          <a:xfrm>
            <a:off x="8843963" y="3941764"/>
            <a:ext cx="1123950" cy="1419225"/>
          </a:xfrm>
          <a:custGeom>
            <a:avLst/>
            <a:gdLst>
              <a:gd name="T0" fmla="*/ 0 w 708"/>
              <a:gd name="T1" fmla="*/ 568 h 894"/>
              <a:gd name="T2" fmla="*/ 176 w 708"/>
              <a:gd name="T3" fmla="*/ 634 h 894"/>
              <a:gd name="T4" fmla="*/ 185 w 708"/>
              <a:gd name="T5" fmla="*/ 612 h 894"/>
              <a:gd name="T6" fmla="*/ 193 w 708"/>
              <a:gd name="T7" fmla="*/ 591 h 894"/>
              <a:gd name="T8" fmla="*/ 198 w 708"/>
              <a:gd name="T9" fmla="*/ 571 h 894"/>
              <a:gd name="T10" fmla="*/ 203 w 708"/>
              <a:gd name="T11" fmla="*/ 553 h 894"/>
              <a:gd name="T12" fmla="*/ 209 w 708"/>
              <a:gd name="T13" fmla="*/ 533 h 894"/>
              <a:gd name="T14" fmla="*/ 213 w 708"/>
              <a:gd name="T15" fmla="*/ 510 h 894"/>
              <a:gd name="T16" fmla="*/ 216 w 708"/>
              <a:gd name="T17" fmla="*/ 489 h 894"/>
              <a:gd name="T18" fmla="*/ 219 w 708"/>
              <a:gd name="T19" fmla="*/ 468 h 894"/>
              <a:gd name="T20" fmla="*/ 222 w 708"/>
              <a:gd name="T21" fmla="*/ 444 h 894"/>
              <a:gd name="T22" fmla="*/ 223 w 708"/>
              <a:gd name="T23" fmla="*/ 419 h 894"/>
              <a:gd name="T24" fmla="*/ 223 w 708"/>
              <a:gd name="T25" fmla="*/ 374 h 894"/>
              <a:gd name="T26" fmla="*/ 222 w 708"/>
              <a:gd name="T27" fmla="*/ 350 h 894"/>
              <a:gd name="T28" fmla="*/ 221 w 708"/>
              <a:gd name="T29" fmla="*/ 329 h 894"/>
              <a:gd name="T30" fmla="*/ 218 w 708"/>
              <a:gd name="T31" fmla="*/ 307 h 894"/>
              <a:gd name="T32" fmla="*/ 214 w 708"/>
              <a:gd name="T33" fmla="*/ 284 h 894"/>
              <a:gd name="T34" fmla="*/ 210 w 708"/>
              <a:gd name="T35" fmla="*/ 264 h 894"/>
              <a:gd name="T36" fmla="*/ 204 w 708"/>
              <a:gd name="T37" fmla="*/ 239 h 894"/>
              <a:gd name="T38" fmla="*/ 197 w 708"/>
              <a:gd name="T39" fmla="*/ 214 h 894"/>
              <a:gd name="T40" fmla="*/ 538 w 708"/>
              <a:gd name="T41" fmla="*/ 0 h 894"/>
              <a:gd name="T42" fmla="*/ 547 w 708"/>
              <a:gd name="T43" fmla="*/ 21 h 894"/>
              <a:gd name="T44" fmla="*/ 554 w 708"/>
              <a:gd name="T45" fmla="*/ 40 h 894"/>
              <a:gd name="T46" fmla="*/ 560 w 708"/>
              <a:gd name="T47" fmla="*/ 58 h 894"/>
              <a:gd name="T48" fmla="*/ 567 w 708"/>
              <a:gd name="T49" fmla="*/ 77 h 894"/>
              <a:gd name="T50" fmla="*/ 572 w 708"/>
              <a:gd name="T51" fmla="*/ 95 h 894"/>
              <a:gd name="T52" fmla="*/ 578 w 708"/>
              <a:gd name="T53" fmla="*/ 114 h 894"/>
              <a:gd name="T54" fmla="*/ 582 w 708"/>
              <a:gd name="T55" fmla="*/ 131 h 894"/>
              <a:gd name="T56" fmla="*/ 587 w 708"/>
              <a:gd name="T57" fmla="*/ 148 h 894"/>
              <a:gd name="T58" fmla="*/ 591 w 708"/>
              <a:gd name="T59" fmla="*/ 166 h 894"/>
              <a:gd name="T60" fmla="*/ 596 w 708"/>
              <a:gd name="T61" fmla="*/ 186 h 894"/>
              <a:gd name="T62" fmla="*/ 599 w 708"/>
              <a:gd name="T63" fmla="*/ 209 h 894"/>
              <a:gd name="T64" fmla="*/ 603 w 708"/>
              <a:gd name="T65" fmla="*/ 228 h 894"/>
              <a:gd name="T66" fmla="*/ 608 w 708"/>
              <a:gd name="T67" fmla="*/ 249 h 894"/>
              <a:gd name="T68" fmla="*/ 611 w 708"/>
              <a:gd name="T69" fmla="*/ 271 h 894"/>
              <a:gd name="T70" fmla="*/ 612 w 708"/>
              <a:gd name="T71" fmla="*/ 294 h 894"/>
              <a:gd name="T72" fmla="*/ 614 w 708"/>
              <a:gd name="T73" fmla="*/ 319 h 894"/>
              <a:gd name="T74" fmla="*/ 616 w 708"/>
              <a:gd name="T75" fmla="*/ 343 h 894"/>
              <a:gd name="T76" fmla="*/ 616 w 708"/>
              <a:gd name="T77" fmla="*/ 366 h 894"/>
              <a:gd name="T78" fmla="*/ 616 w 708"/>
              <a:gd name="T79" fmla="*/ 392 h 894"/>
              <a:gd name="T80" fmla="*/ 616 w 708"/>
              <a:gd name="T81" fmla="*/ 423 h 894"/>
              <a:gd name="T82" fmla="*/ 615 w 708"/>
              <a:gd name="T83" fmla="*/ 451 h 894"/>
              <a:gd name="T84" fmla="*/ 614 w 708"/>
              <a:gd name="T85" fmla="*/ 471 h 894"/>
              <a:gd name="T86" fmla="*/ 612 w 708"/>
              <a:gd name="T87" fmla="*/ 493 h 894"/>
              <a:gd name="T88" fmla="*/ 611 w 708"/>
              <a:gd name="T89" fmla="*/ 516 h 894"/>
              <a:gd name="T90" fmla="*/ 607 w 708"/>
              <a:gd name="T91" fmla="*/ 543 h 894"/>
              <a:gd name="T92" fmla="*/ 602 w 708"/>
              <a:gd name="T93" fmla="*/ 565 h 894"/>
              <a:gd name="T94" fmla="*/ 598 w 708"/>
              <a:gd name="T95" fmla="*/ 587 h 894"/>
              <a:gd name="T96" fmla="*/ 593 w 708"/>
              <a:gd name="T97" fmla="*/ 613 h 894"/>
              <a:gd name="T98" fmla="*/ 588 w 708"/>
              <a:gd name="T99" fmla="*/ 633 h 894"/>
              <a:gd name="T100" fmla="*/ 582 w 708"/>
              <a:gd name="T101" fmla="*/ 658 h 894"/>
              <a:gd name="T102" fmla="*/ 576 w 708"/>
              <a:gd name="T103" fmla="*/ 680 h 894"/>
              <a:gd name="T104" fmla="*/ 569 w 708"/>
              <a:gd name="T105" fmla="*/ 702 h 894"/>
              <a:gd name="T106" fmla="*/ 561 w 708"/>
              <a:gd name="T107" fmla="*/ 725 h 894"/>
              <a:gd name="T108" fmla="*/ 552 w 708"/>
              <a:gd name="T109" fmla="*/ 753 h 894"/>
              <a:gd name="T110" fmla="*/ 542 w 708"/>
              <a:gd name="T111" fmla="*/ 782 h 894"/>
              <a:gd name="T112" fmla="*/ 708 w 708"/>
              <a:gd name="T113" fmla="*/ 850 h 894"/>
              <a:gd name="T114" fmla="*/ 290 w 708"/>
              <a:gd name="T115" fmla="*/ 894 h 894"/>
              <a:gd name="T116" fmla="*/ 0 w 708"/>
              <a:gd name="T117" fmla="*/ 568 h 8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08"/>
              <a:gd name="T178" fmla="*/ 0 h 894"/>
              <a:gd name="T179" fmla="*/ 708 w 708"/>
              <a:gd name="T180" fmla="*/ 894 h 89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08" h="894">
                <a:moveTo>
                  <a:pt x="0" y="568"/>
                </a:moveTo>
                <a:lnTo>
                  <a:pt x="176" y="634"/>
                </a:lnTo>
                <a:lnTo>
                  <a:pt x="185" y="612"/>
                </a:lnTo>
                <a:lnTo>
                  <a:pt x="193" y="591"/>
                </a:lnTo>
                <a:lnTo>
                  <a:pt x="198" y="571"/>
                </a:lnTo>
                <a:lnTo>
                  <a:pt x="203" y="553"/>
                </a:lnTo>
                <a:lnTo>
                  <a:pt x="209" y="533"/>
                </a:lnTo>
                <a:lnTo>
                  <a:pt x="213" y="510"/>
                </a:lnTo>
                <a:lnTo>
                  <a:pt x="216" y="489"/>
                </a:lnTo>
                <a:lnTo>
                  <a:pt x="219" y="468"/>
                </a:lnTo>
                <a:lnTo>
                  <a:pt x="222" y="444"/>
                </a:lnTo>
                <a:lnTo>
                  <a:pt x="223" y="419"/>
                </a:lnTo>
                <a:lnTo>
                  <a:pt x="223" y="374"/>
                </a:lnTo>
                <a:lnTo>
                  <a:pt x="222" y="350"/>
                </a:lnTo>
                <a:lnTo>
                  <a:pt x="221" y="329"/>
                </a:lnTo>
                <a:lnTo>
                  <a:pt x="218" y="307"/>
                </a:lnTo>
                <a:lnTo>
                  <a:pt x="214" y="284"/>
                </a:lnTo>
                <a:lnTo>
                  <a:pt x="210" y="264"/>
                </a:lnTo>
                <a:lnTo>
                  <a:pt x="204" y="239"/>
                </a:lnTo>
                <a:lnTo>
                  <a:pt x="197" y="214"/>
                </a:lnTo>
                <a:lnTo>
                  <a:pt x="538" y="0"/>
                </a:lnTo>
                <a:lnTo>
                  <a:pt x="547" y="21"/>
                </a:lnTo>
                <a:lnTo>
                  <a:pt x="554" y="40"/>
                </a:lnTo>
                <a:lnTo>
                  <a:pt x="560" y="58"/>
                </a:lnTo>
                <a:lnTo>
                  <a:pt x="567" y="77"/>
                </a:lnTo>
                <a:lnTo>
                  <a:pt x="572" y="95"/>
                </a:lnTo>
                <a:lnTo>
                  <a:pt x="578" y="114"/>
                </a:lnTo>
                <a:lnTo>
                  <a:pt x="582" y="131"/>
                </a:lnTo>
                <a:lnTo>
                  <a:pt x="587" y="148"/>
                </a:lnTo>
                <a:lnTo>
                  <a:pt x="591" y="166"/>
                </a:lnTo>
                <a:lnTo>
                  <a:pt x="596" y="186"/>
                </a:lnTo>
                <a:lnTo>
                  <a:pt x="599" y="209"/>
                </a:lnTo>
                <a:lnTo>
                  <a:pt x="603" y="228"/>
                </a:lnTo>
                <a:lnTo>
                  <a:pt x="608" y="249"/>
                </a:lnTo>
                <a:lnTo>
                  <a:pt x="611" y="271"/>
                </a:lnTo>
                <a:lnTo>
                  <a:pt x="612" y="294"/>
                </a:lnTo>
                <a:lnTo>
                  <a:pt x="614" y="319"/>
                </a:lnTo>
                <a:lnTo>
                  <a:pt x="616" y="343"/>
                </a:lnTo>
                <a:lnTo>
                  <a:pt x="616" y="366"/>
                </a:lnTo>
                <a:lnTo>
                  <a:pt x="616" y="392"/>
                </a:lnTo>
                <a:lnTo>
                  <a:pt x="616" y="423"/>
                </a:lnTo>
                <a:lnTo>
                  <a:pt x="615" y="451"/>
                </a:lnTo>
                <a:lnTo>
                  <a:pt x="614" y="471"/>
                </a:lnTo>
                <a:lnTo>
                  <a:pt x="612" y="493"/>
                </a:lnTo>
                <a:lnTo>
                  <a:pt x="611" y="516"/>
                </a:lnTo>
                <a:lnTo>
                  <a:pt x="607" y="543"/>
                </a:lnTo>
                <a:lnTo>
                  <a:pt x="602" y="565"/>
                </a:lnTo>
                <a:lnTo>
                  <a:pt x="598" y="587"/>
                </a:lnTo>
                <a:lnTo>
                  <a:pt x="593" y="613"/>
                </a:lnTo>
                <a:lnTo>
                  <a:pt x="588" y="633"/>
                </a:lnTo>
                <a:lnTo>
                  <a:pt x="582" y="658"/>
                </a:lnTo>
                <a:lnTo>
                  <a:pt x="576" y="680"/>
                </a:lnTo>
                <a:lnTo>
                  <a:pt x="569" y="702"/>
                </a:lnTo>
                <a:lnTo>
                  <a:pt x="561" y="725"/>
                </a:lnTo>
                <a:lnTo>
                  <a:pt x="552" y="753"/>
                </a:lnTo>
                <a:lnTo>
                  <a:pt x="542" y="782"/>
                </a:lnTo>
                <a:lnTo>
                  <a:pt x="708" y="850"/>
                </a:lnTo>
                <a:lnTo>
                  <a:pt x="290" y="894"/>
                </a:lnTo>
                <a:lnTo>
                  <a:pt x="0" y="568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8637589" y="3117850"/>
            <a:ext cx="1316037" cy="1252538"/>
          </a:xfrm>
          <a:custGeom>
            <a:avLst/>
            <a:gdLst>
              <a:gd name="T0" fmla="*/ 169 w 829"/>
              <a:gd name="T1" fmla="*/ 0 h 789"/>
              <a:gd name="T2" fmla="*/ 186 w 829"/>
              <a:gd name="T3" fmla="*/ 8 h 789"/>
              <a:gd name="T4" fmla="*/ 199 w 829"/>
              <a:gd name="T5" fmla="*/ 15 h 789"/>
              <a:gd name="T6" fmla="*/ 214 w 829"/>
              <a:gd name="T7" fmla="*/ 23 h 789"/>
              <a:gd name="T8" fmla="*/ 227 w 829"/>
              <a:gd name="T9" fmla="*/ 30 h 789"/>
              <a:gd name="T10" fmla="*/ 242 w 829"/>
              <a:gd name="T11" fmla="*/ 39 h 789"/>
              <a:gd name="T12" fmla="*/ 256 w 829"/>
              <a:gd name="T13" fmla="*/ 48 h 789"/>
              <a:gd name="T14" fmla="*/ 269 w 829"/>
              <a:gd name="T15" fmla="*/ 56 h 789"/>
              <a:gd name="T16" fmla="*/ 283 w 829"/>
              <a:gd name="T17" fmla="*/ 65 h 789"/>
              <a:gd name="T18" fmla="*/ 300 w 829"/>
              <a:gd name="T19" fmla="*/ 76 h 789"/>
              <a:gd name="T20" fmla="*/ 318 w 829"/>
              <a:gd name="T21" fmla="*/ 89 h 789"/>
              <a:gd name="T22" fmla="*/ 331 w 829"/>
              <a:gd name="T23" fmla="*/ 98 h 789"/>
              <a:gd name="T24" fmla="*/ 345 w 829"/>
              <a:gd name="T25" fmla="*/ 110 h 789"/>
              <a:gd name="T26" fmla="*/ 362 w 829"/>
              <a:gd name="T27" fmla="*/ 121 h 789"/>
              <a:gd name="T28" fmla="*/ 378 w 829"/>
              <a:gd name="T29" fmla="*/ 134 h 789"/>
              <a:gd name="T30" fmla="*/ 393 w 829"/>
              <a:gd name="T31" fmla="*/ 146 h 789"/>
              <a:gd name="T32" fmla="*/ 408 w 829"/>
              <a:gd name="T33" fmla="*/ 160 h 789"/>
              <a:gd name="T34" fmla="*/ 421 w 829"/>
              <a:gd name="T35" fmla="*/ 173 h 789"/>
              <a:gd name="T36" fmla="*/ 438 w 829"/>
              <a:gd name="T37" fmla="*/ 188 h 789"/>
              <a:gd name="T38" fmla="*/ 453 w 829"/>
              <a:gd name="T39" fmla="*/ 202 h 789"/>
              <a:gd name="T40" fmla="*/ 465 w 829"/>
              <a:gd name="T41" fmla="*/ 216 h 789"/>
              <a:gd name="T42" fmla="*/ 480 w 829"/>
              <a:gd name="T43" fmla="*/ 231 h 789"/>
              <a:gd name="T44" fmla="*/ 491 w 829"/>
              <a:gd name="T45" fmla="*/ 243 h 789"/>
              <a:gd name="T46" fmla="*/ 504 w 829"/>
              <a:gd name="T47" fmla="*/ 258 h 789"/>
              <a:gd name="T48" fmla="*/ 517 w 829"/>
              <a:gd name="T49" fmla="*/ 272 h 789"/>
              <a:gd name="T50" fmla="*/ 530 w 829"/>
              <a:gd name="T51" fmla="*/ 290 h 789"/>
              <a:gd name="T52" fmla="*/ 542 w 829"/>
              <a:gd name="T53" fmla="*/ 305 h 789"/>
              <a:gd name="T54" fmla="*/ 554 w 829"/>
              <a:gd name="T55" fmla="*/ 322 h 789"/>
              <a:gd name="T56" fmla="*/ 569 w 829"/>
              <a:gd name="T57" fmla="*/ 341 h 789"/>
              <a:gd name="T58" fmla="*/ 581 w 829"/>
              <a:gd name="T59" fmla="*/ 359 h 789"/>
              <a:gd name="T60" fmla="*/ 595 w 829"/>
              <a:gd name="T61" fmla="*/ 379 h 789"/>
              <a:gd name="T62" fmla="*/ 608 w 829"/>
              <a:gd name="T63" fmla="*/ 399 h 789"/>
              <a:gd name="T64" fmla="*/ 619 w 829"/>
              <a:gd name="T65" fmla="*/ 420 h 789"/>
              <a:gd name="T66" fmla="*/ 632 w 829"/>
              <a:gd name="T67" fmla="*/ 442 h 789"/>
              <a:gd name="T68" fmla="*/ 641 w 829"/>
              <a:gd name="T69" fmla="*/ 461 h 789"/>
              <a:gd name="T70" fmla="*/ 651 w 829"/>
              <a:gd name="T71" fmla="*/ 479 h 789"/>
              <a:gd name="T72" fmla="*/ 659 w 829"/>
              <a:gd name="T73" fmla="*/ 500 h 789"/>
              <a:gd name="T74" fmla="*/ 664 w 829"/>
              <a:gd name="T75" fmla="*/ 514 h 789"/>
              <a:gd name="T76" fmla="*/ 829 w 829"/>
              <a:gd name="T77" fmla="*/ 449 h 789"/>
              <a:gd name="T78" fmla="*/ 573 w 829"/>
              <a:gd name="T79" fmla="*/ 789 h 789"/>
              <a:gd name="T80" fmla="*/ 121 w 829"/>
              <a:gd name="T81" fmla="*/ 733 h 789"/>
              <a:gd name="T82" fmla="*/ 300 w 829"/>
              <a:gd name="T83" fmla="*/ 661 h 789"/>
              <a:gd name="T84" fmla="*/ 288 w 829"/>
              <a:gd name="T85" fmla="*/ 637 h 789"/>
              <a:gd name="T86" fmla="*/ 277 w 829"/>
              <a:gd name="T87" fmla="*/ 614 h 789"/>
              <a:gd name="T88" fmla="*/ 261 w 829"/>
              <a:gd name="T89" fmla="*/ 589 h 789"/>
              <a:gd name="T90" fmla="*/ 243 w 829"/>
              <a:gd name="T91" fmla="*/ 563 h 789"/>
              <a:gd name="T92" fmla="*/ 227 w 829"/>
              <a:gd name="T93" fmla="*/ 541 h 789"/>
              <a:gd name="T94" fmla="*/ 211 w 829"/>
              <a:gd name="T95" fmla="*/ 520 h 789"/>
              <a:gd name="T96" fmla="*/ 193 w 829"/>
              <a:gd name="T97" fmla="*/ 499 h 789"/>
              <a:gd name="T98" fmla="*/ 175 w 829"/>
              <a:gd name="T99" fmla="*/ 481 h 789"/>
              <a:gd name="T100" fmla="*/ 157 w 829"/>
              <a:gd name="T101" fmla="*/ 464 h 789"/>
              <a:gd name="T102" fmla="*/ 136 w 829"/>
              <a:gd name="T103" fmla="*/ 445 h 789"/>
              <a:gd name="T104" fmla="*/ 116 w 829"/>
              <a:gd name="T105" fmla="*/ 429 h 789"/>
              <a:gd name="T106" fmla="*/ 98 w 829"/>
              <a:gd name="T107" fmla="*/ 414 h 789"/>
              <a:gd name="T108" fmla="*/ 79 w 829"/>
              <a:gd name="T109" fmla="*/ 400 h 789"/>
              <a:gd name="T110" fmla="*/ 56 w 829"/>
              <a:gd name="T111" fmla="*/ 385 h 789"/>
              <a:gd name="T112" fmla="*/ 33 w 829"/>
              <a:gd name="T113" fmla="*/ 372 h 789"/>
              <a:gd name="T114" fmla="*/ 17 w 829"/>
              <a:gd name="T115" fmla="*/ 365 h 789"/>
              <a:gd name="T116" fmla="*/ 0 w 829"/>
              <a:gd name="T117" fmla="*/ 355 h 789"/>
              <a:gd name="T118" fmla="*/ 169 w 829"/>
              <a:gd name="T119" fmla="*/ 0 h 7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9"/>
              <a:gd name="T181" fmla="*/ 0 h 789"/>
              <a:gd name="T182" fmla="*/ 829 w 829"/>
              <a:gd name="T183" fmla="*/ 789 h 78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9" h="789">
                <a:moveTo>
                  <a:pt x="169" y="0"/>
                </a:moveTo>
                <a:lnTo>
                  <a:pt x="186" y="8"/>
                </a:lnTo>
                <a:lnTo>
                  <a:pt x="199" y="15"/>
                </a:lnTo>
                <a:lnTo>
                  <a:pt x="214" y="23"/>
                </a:lnTo>
                <a:lnTo>
                  <a:pt x="227" y="30"/>
                </a:lnTo>
                <a:lnTo>
                  <a:pt x="242" y="39"/>
                </a:lnTo>
                <a:lnTo>
                  <a:pt x="256" y="48"/>
                </a:lnTo>
                <a:lnTo>
                  <a:pt x="269" y="56"/>
                </a:lnTo>
                <a:lnTo>
                  <a:pt x="283" y="65"/>
                </a:lnTo>
                <a:lnTo>
                  <a:pt x="300" y="76"/>
                </a:lnTo>
                <a:lnTo>
                  <a:pt x="318" y="89"/>
                </a:lnTo>
                <a:lnTo>
                  <a:pt x="331" y="98"/>
                </a:lnTo>
                <a:lnTo>
                  <a:pt x="345" y="110"/>
                </a:lnTo>
                <a:lnTo>
                  <a:pt x="362" y="121"/>
                </a:lnTo>
                <a:lnTo>
                  <a:pt x="378" y="134"/>
                </a:lnTo>
                <a:lnTo>
                  <a:pt x="393" y="146"/>
                </a:lnTo>
                <a:lnTo>
                  <a:pt x="408" y="160"/>
                </a:lnTo>
                <a:lnTo>
                  <a:pt x="421" y="173"/>
                </a:lnTo>
                <a:lnTo>
                  <a:pt x="438" y="188"/>
                </a:lnTo>
                <a:lnTo>
                  <a:pt x="453" y="202"/>
                </a:lnTo>
                <a:lnTo>
                  <a:pt x="465" y="216"/>
                </a:lnTo>
                <a:lnTo>
                  <a:pt x="480" y="231"/>
                </a:lnTo>
                <a:lnTo>
                  <a:pt x="491" y="243"/>
                </a:lnTo>
                <a:lnTo>
                  <a:pt x="504" y="258"/>
                </a:lnTo>
                <a:lnTo>
                  <a:pt x="517" y="272"/>
                </a:lnTo>
                <a:lnTo>
                  <a:pt x="530" y="290"/>
                </a:lnTo>
                <a:lnTo>
                  <a:pt x="542" y="305"/>
                </a:lnTo>
                <a:lnTo>
                  <a:pt x="554" y="322"/>
                </a:lnTo>
                <a:lnTo>
                  <a:pt x="569" y="341"/>
                </a:lnTo>
                <a:lnTo>
                  <a:pt x="581" y="359"/>
                </a:lnTo>
                <a:lnTo>
                  <a:pt x="595" y="379"/>
                </a:lnTo>
                <a:lnTo>
                  <a:pt x="608" y="399"/>
                </a:lnTo>
                <a:lnTo>
                  <a:pt x="619" y="420"/>
                </a:lnTo>
                <a:lnTo>
                  <a:pt x="632" y="442"/>
                </a:lnTo>
                <a:lnTo>
                  <a:pt x="641" y="461"/>
                </a:lnTo>
                <a:lnTo>
                  <a:pt x="651" y="479"/>
                </a:lnTo>
                <a:lnTo>
                  <a:pt x="659" y="500"/>
                </a:lnTo>
                <a:lnTo>
                  <a:pt x="664" y="514"/>
                </a:lnTo>
                <a:lnTo>
                  <a:pt x="829" y="449"/>
                </a:lnTo>
                <a:lnTo>
                  <a:pt x="573" y="789"/>
                </a:lnTo>
                <a:lnTo>
                  <a:pt x="121" y="733"/>
                </a:lnTo>
                <a:lnTo>
                  <a:pt x="300" y="661"/>
                </a:lnTo>
                <a:lnTo>
                  <a:pt x="288" y="637"/>
                </a:lnTo>
                <a:lnTo>
                  <a:pt x="277" y="614"/>
                </a:lnTo>
                <a:lnTo>
                  <a:pt x="261" y="589"/>
                </a:lnTo>
                <a:lnTo>
                  <a:pt x="243" y="563"/>
                </a:lnTo>
                <a:lnTo>
                  <a:pt x="227" y="541"/>
                </a:lnTo>
                <a:lnTo>
                  <a:pt x="211" y="520"/>
                </a:lnTo>
                <a:lnTo>
                  <a:pt x="193" y="499"/>
                </a:lnTo>
                <a:lnTo>
                  <a:pt x="175" y="481"/>
                </a:lnTo>
                <a:lnTo>
                  <a:pt x="157" y="464"/>
                </a:lnTo>
                <a:lnTo>
                  <a:pt x="136" y="445"/>
                </a:lnTo>
                <a:lnTo>
                  <a:pt x="116" y="429"/>
                </a:lnTo>
                <a:lnTo>
                  <a:pt x="98" y="414"/>
                </a:lnTo>
                <a:lnTo>
                  <a:pt x="79" y="400"/>
                </a:lnTo>
                <a:lnTo>
                  <a:pt x="56" y="385"/>
                </a:lnTo>
                <a:lnTo>
                  <a:pt x="33" y="372"/>
                </a:lnTo>
                <a:lnTo>
                  <a:pt x="17" y="365"/>
                </a:lnTo>
                <a:lnTo>
                  <a:pt x="0" y="355"/>
                </a:lnTo>
                <a:lnTo>
                  <a:pt x="169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7716839" y="2797176"/>
            <a:ext cx="1271587" cy="1027113"/>
          </a:xfrm>
          <a:custGeom>
            <a:avLst/>
            <a:gdLst>
              <a:gd name="T0" fmla="*/ 427 w 801"/>
              <a:gd name="T1" fmla="*/ 647 h 647"/>
              <a:gd name="T2" fmla="*/ 480 w 801"/>
              <a:gd name="T3" fmla="*/ 521 h 647"/>
              <a:gd name="T4" fmla="*/ 463 w 801"/>
              <a:gd name="T5" fmla="*/ 516 h 647"/>
              <a:gd name="T6" fmla="*/ 444 w 801"/>
              <a:gd name="T7" fmla="*/ 512 h 647"/>
              <a:gd name="T8" fmla="*/ 420 w 801"/>
              <a:gd name="T9" fmla="*/ 507 h 647"/>
              <a:gd name="T10" fmla="*/ 400 w 801"/>
              <a:gd name="T11" fmla="*/ 504 h 647"/>
              <a:gd name="T12" fmla="*/ 378 w 801"/>
              <a:gd name="T13" fmla="*/ 500 h 647"/>
              <a:gd name="T14" fmla="*/ 354 w 801"/>
              <a:gd name="T15" fmla="*/ 498 h 647"/>
              <a:gd name="T16" fmla="*/ 329 w 801"/>
              <a:gd name="T17" fmla="*/ 496 h 647"/>
              <a:gd name="T18" fmla="*/ 284 w 801"/>
              <a:gd name="T19" fmla="*/ 496 h 647"/>
              <a:gd name="T20" fmla="*/ 261 w 801"/>
              <a:gd name="T21" fmla="*/ 497 h 647"/>
              <a:gd name="T22" fmla="*/ 239 w 801"/>
              <a:gd name="T23" fmla="*/ 499 h 647"/>
              <a:gd name="T24" fmla="*/ 217 w 801"/>
              <a:gd name="T25" fmla="*/ 502 h 647"/>
              <a:gd name="T26" fmla="*/ 195 w 801"/>
              <a:gd name="T27" fmla="*/ 506 h 647"/>
              <a:gd name="T28" fmla="*/ 174 w 801"/>
              <a:gd name="T29" fmla="*/ 510 h 647"/>
              <a:gd name="T30" fmla="*/ 149 w 801"/>
              <a:gd name="T31" fmla="*/ 515 h 647"/>
              <a:gd name="T32" fmla="*/ 127 w 801"/>
              <a:gd name="T33" fmla="*/ 522 h 647"/>
              <a:gd name="T34" fmla="*/ 184 w 801"/>
              <a:gd name="T35" fmla="*/ 256 h 647"/>
              <a:gd name="T36" fmla="*/ 0 w 801"/>
              <a:gd name="T37" fmla="*/ 150 h 647"/>
              <a:gd name="T38" fmla="*/ 9 w 801"/>
              <a:gd name="T39" fmla="*/ 147 h 647"/>
              <a:gd name="T40" fmla="*/ 28 w 801"/>
              <a:gd name="T41" fmla="*/ 141 h 647"/>
              <a:gd name="T42" fmla="*/ 43 w 801"/>
              <a:gd name="T43" fmla="*/ 137 h 647"/>
              <a:gd name="T44" fmla="*/ 60 w 801"/>
              <a:gd name="T45" fmla="*/ 132 h 647"/>
              <a:gd name="T46" fmla="*/ 80 w 801"/>
              <a:gd name="T47" fmla="*/ 127 h 647"/>
              <a:gd name="T48" fmla="*/ 96 w 801"/>
              <a:gd name="T49" fmla="*/ 123 h 647"/>
              <a:gd name="T50" fmla="*/ 118 w 801"/>
              <a:gd name="T51" fmla="*/ 118 h 647"/>
              <a:gd name="T52" fmla="*/ 137 w 801"/>
              <a:gd name="T53" fmla="*/ 115 h 647"/>
              <a:gd name="T54" fmla="*/ 159 w 801"/>
              <a:gd name="T55" fmla="*/ 112 h 647"/>
              <a:gd name="T56" fmla="*/ 182 w 801"/>
              <a:gd name="T57" fmla="*/ 108 h 647"/>
              <a:gd name="T58" fmla="*/ 204 w 801"/>
              <a:gd name="T59" fmla="*/ 106 h 647"/>
              <a:gd name="T60" fmla="*/ 229 w 801"/>
              <a:gd name="T61" fmla="*/ 105 h 647"/>
              <a:gd name="T62" fmla="*/ 253 w 801"/>
              <a:gd name="T63" fmla="*/ 103 h 647"/>
              <a:gd name="T64" fmla="*/ 278 w 801"/>
              <a:gd name="T65" fmla="*/ 103 h 647"/>
              <a:gd name="T66" fmla="*/ 303 w 801"/>
              <a:gd name="T67" fmla="*/ 103 h 647"/>
              <a:gd name="T68" fmla="*/ 334 w 801"/>
              <a:gd name="T69" fmla="*/ 103 h 647"/>
              <a:gd name="T70" fmla="*/ 362 w 801"/>
              <a:gd name="T71" fmla="*/ 104 h 647"/>
              <a:gd name="T72" fmla="*/ 381 w 801"/>
              <a:gd name="T73" fmla="*/ 105 h 647"/>
              <a:gd name="T74" fmla="*/ 404 w 801"/>
              <a:gd name="T75" fmla="*/ 107 h 647"/>
              <a:gd name="T76" fmla="*/ 426 w 801"/>
              <a:gd name="T77" fmla="*/ 109 h 647"/>
              <a:gd name="T78" fmla="*/ 452 w 801"/>
              <a:gd name="T79" fmla="*/ 113 h 647"/>
              <a:gd name="T80" fmla="*/ 474 w 801"/>
              <a:gd name="T81" fmla="*/ 117 h 647"/>
              <a:gd name="T82" fmla="*/ 495 w 801"/>
              <a:gd name="T83" fmla="*/ 121 h 647"/>
              <a:gd name="T84" fmla="*/ 523 w 801"/>
              <a:gd name="T85" fmla="*/ 126 h 647"/>
              <a:gd name="T86" fmla="*/ 544 w 801"/>
              <a:gd name="T87" fmla="*/ 132 h 647"/>
              <a:gd name="T88" fmla="*/ 569 w 801"/>
              <a:gd name="T89" fmla="*/ 138 h 647"/>
              <a:gd name="T90" fmla="*/ 590 w 801"/>
              <a:gd name="T91" fmla="*/ 143 h 647"/>
              <a:gd name="T92" fmla="*/ 613 w 801"/>
              <a:gd name="T93" fmla="*/ 150 h 647"/>
              <a:gd name="T94" fmla="*/ 636 w 801"/>
              <a:gd name="T95" fmla="*/ 158 h 647"/>
              <a:gd name="T96" fmla="*/ 704 w 801"/>
              <a:gd name="T97" fmla="*/ 0 h 647"/>
              <a:gd name="T98" fmla="*/ 801 w 801"/>
              <a:gd name="T99" fmla="*/ 439 h 647"/>
              <a:gd name="T100" fmla="*/ 427 w 801"/>
              <a:gd name="T101" fmla="*/ 647 h 6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801"/>
              <a:gd name="T154" fmla="*/ 0 h 647"/>
              <a:gd name="T155" fmla="*/ 801 w 801"/>
              <a:gd name="T156" fmla="*/ 647 h 6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801" h="647">
                <a:moveTo>
                  <a:pt x="427" y="647"/>
                </a:moveTo>
                <a:lnTo>
                  <a:pt x="480" y="521"/>
                </a:lnTo>
                <a:lnTo>
                  <a:pt x="463" y="516"/>
                </a:lnTo>
                <a:lnTo>
                  <a:pt x="444" y="512"/>
                </a:lnTo>
                <a:lnTo>
                  <a:pt x="420" y="507"/>
                </a:lnTo>
                <a:lnTo>
                  <a:pt x="400" y="504"/>
                </a:lnTo>
                <a:lnTo>
                  <a:pt x="378" y="500"/>
                </a:lnTo>
                <a:lnTo>
                  <a:pt x="354" y="498"/>
                </a:lnTo>
                <a:lnTo>
                  <a:pt x="329" y="496"/>
                </a:lnTo>
                <a:lnTo>
                  <a:pt x="284" y="496"/>
                </a:lnTo>
                <a:lnTo>
                  <a:pt x="261" y="497"/>
                </a:lnTo>
                <a:lnTo>
                  <a:pt x="239" y="499"/>
                </a:lnTo>
                <a:lnTo>
                  <a:pt x="217" y="502"/>
                </a:lnTo>
                <a:lnTo>
                  <a:pt x="195" y="506"/>
                </a:lnTo>
                <a:lnTo>
                  <a:pt x="174" y="510"/>
                </a:lnTo>
                <a:lnTo>
                  <a:pt x="149" y="515"/>
                </a:lnTo>
                <a:lnTo>
                  <a:pt x="127" y="522"/>
                </a:lnTo>
                <a:lnTo>
                  <a:pt x="184" y="256"/>
                </a:lnTo>
                <a:lnTo>
                  <a:pt x="0" y="150"/>
                </a:lnTo>
                <a:lnTo>
                  <a:pt x="9" y="147"/>
                </a:lnTo>
                <a:lnTo>
                  <a:pt x="28" y="141"/>
                </a:lnTo>
                <a:lnTo>
                  <a:pt x="43" y="137"/>
                </a:lnTo>
                <a:lnTo>
                  <a:pt x="60" y="132"/>
                </a:lnTo>
                <a:lnTo>
                  <a:pt x="80" y="127"/>
                </a:lnTo>
                <a:lnTo>
                  <a:pt x="96" y="123"/>
                </a:lnTo>
                <a:lnTo>
                  <a:pt x="118" y="118"/>
                </a:lnTo>
                <a:lnTo>
                  <a:pt x="137" y="115"/>
                </a:lnTo>
                <a:lnTo>
                  <a:pt x="159" y="112"/>
                </a:lnTo>
                <a:lnTo>
                  <a:pt x="182" y="108"/>
                </a:lnTo>
                <a:lnTo>
                  <a:pt x="204" y="106"/>
                </a:lnTo>
                <a:lnTo>
                  <a:pt x="229" y="105"/>
                </a:lnTo>
                <a:lnTo>
                  <a:pt x="253" y="103"/>
                </a:lnTo>
                <a:lnTo>
                  <a:pt x="278" y="103"/>
                </a:lnTo>
                <a:lnTo>
                  <a:pt x="303" y="103"/>
                </a:lnTo>
                <a:lnTo>
                  <a:pt x="334" y="103"/>
                </a:lnTo>
                <a:lnTo>
                  <a:pt x="362" y="104"/>
                </a:lnTo>
                <a:lnTo>
                  <a:pt x="381" y="105"/>
                </a:lnTo>
                <a:lnTo>
                  <a:pt x="404" y="107"/>
                </a:lnTo>
                <a:lnTo>
                  <a:pt x="426" y="109"/>
                </a:lnTo>
                <a:lnTo>
                  <a:pt x="452" y="113"/>
                </a:lnTo>
                <a:lnTo>
                  <a:pt x="474" y="117"/>
                </a:lnTo>
                <a:lnTo>
                  <a:pt x="495" y="121"/>
                </a:lnTo>
                <a:lnTo>
                  <a:pt x="523" y="126"/>
                </a:lnTo>
                <a:lnTo>
                  <a:pt x="544" y="132"/>
                </a:lnTo>
                <a:lnTo>
                  <a:pt x="569" y="138"/>
                </a:lnTo>
                <a:lnTo>
                  <a:pt x="590" y="143"/>
                </a:lnTo>
                <a:lnTo>
                  <a:pt x="613" y="150"/>
                </a:lnTo>
                <a:lnTo>
                  <a:pt x="636" y="158"/>
                </a:lnTo>
                <a:lnTo>
                  <a:pt x="704" y="0"/>
                </a:lnTo>
                <a:lnTo>
                  <a:pt x="801" y="439"/>
                </a:lnTo>
                <a:lnTo>
                  <a:pt x="427" y="647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1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  <p:bldP spid="51217" grpId="0" animBg="1"/>
      <p:bldP spid="512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929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ANALISIS DATA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idx="1"/>
          </p:nvPr>
        </p:nvSpPr>
        <p:spPr>
          <a:xfrm>
            <a:off x="1545348" y="1196752"/>
            <a:ext cx="829506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dirty="0" err="1"/>
              <a:t>Analisis</a:t>
            </a:r>
            <a:r>
              <a:rPr lang="en-US" sz="2800" dirty="0"/>
              <a:t> data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sistematis</a:t>
            </a:r>
            <a:r>
              <a:rPr lang="en-US" sz="2800" dirty="0"/>
              <a:t> data yang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wawancara</a:t>
            </a:r>
            <a:r>
              <a:rPr lang="en-US" sz="2800" dirty="0"/>
              <a:t>,  </a:t>
            </a:r>
            <a:r>
              <a:rPr lang="en-US" sz="2800" dirty="0" err="1"/>
              <a:t>catatan</a:t>
            </a:r>
            <a:r>
              <a:rPr lang="en-US" sz="2800" dirty="0"/>
              <a:t> </a:t>
            </a:r>
            <a:r>
              <a:rPr lang="en-US" sz="2800" dirty="0" err="1"/>
              <a:t>lapangan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dokumentasi</a:t>
            </a:r>
            <a:r>
              <a:rPr lang="en-US" sz="2800" dirty="0"/>
              <a:t>,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cara</a:t>
            </a:r>
            <a:r>
              <a:rPr lang="en-US" sz="2800" dirty="0"/>
              <a:t> </a:t>
            </a:r>
            <a:r>
              <a:rPr lang="en-US" sz="2800" dirty="0" err="1"/>
              <a:t>mengorganisasikan</a:t>
            </a:r>
            <a:r>
              <a:rPr lang="en-US" sz="2800" dirty="0"/>
              <a:t> data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kategori</a:t>
            </a:r>
            <a:r>
              <a:rPr lang="en-US" sz="2800" dirty="0"/>
              <a:t>, </a:t>
            </a:r>
            <a:r>
              <a:rPr lang="en-US" sz="2800" dirty="0" err="1"/>
              <a:t>menjabarkan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unit-unit,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sintesa</a:t>
            </a:r>
            <a:r>
              <a:rPr lang="en-US" sz="2800" dirty="0"/>
              <a:t>, </a:t>
            </a:r>
            <a:r>
              <a:rPr lang="en-US" sz="2800" dirty="0" err="1"/>
              <a:t>menyusun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, </a:t>
            </a:r>
            <a:r>
              <a:rPr lang="en-US" sz="2800" dirty="0" err="1"/>
              <a:t>memilih</a:t>
            </a:r>
            <a:r>
              <a:rPr lang="en-US" sz="2800" dirty="0"/>
              <a:t> </a:t>
            </a:r>
            <a:r>
              <a:rPr lang="en-US" sz="2800" dirty="0" err="1"/>
              <a:t>mana</a:t>
            </a:r>
            <a:r>
              <a:rPr lang="en-US" sz="2800" dirty="0"/>
              <a:t> yang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dipejari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kesimpulan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difahami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orang</a:t>
            </a:r>
            <a:r>
              <a:rPr lang="en-US" sz="2800" dirty="0"/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18544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47528" y="413792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d-I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ERIMAKASIH – SEE you NEXT WEEK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007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</p:spPr>
        <p:txBody>
          <a:bodyPr/>
          <a:lstStyle/>
          <a:p>
            <a:r>
              <a:rPr lang="en-US" sz="4000" b="1" dirty="0"/>
              <a:t>SUMBER  PENGETAHUAN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208088"/>
            <a:ext cx="7777559" cy="452596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2"/>
                </a:solidFill>
                <a:latin typeface="+mj-lt"/>
              </a:rPr>
              <a:t>Sumber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pengetahuan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dalam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dunia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ini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berawal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dari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sikap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yang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meragukan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setiap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gejala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yg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ada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di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alam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semesta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ini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.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Manusia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tidak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mau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menerima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saja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hal-hal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yang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ada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termasuk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nasib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dirinya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sendiri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2"/>
                </a:solidFill>
                <a:latin typeface="+mj-lt"/>
              </a:rPr>
              <a:t>Rene  Descartes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pernah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berkata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“DE  OMNIBUS  DUBITANDUM”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yang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berarti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,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bahwa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“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segala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sesuatu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harus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+mj-lt"/>
              </a:rPr>
              <a:t>diragukan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”. </a:t>
            </a:r>
          </a:p>
          <a:p>
            <a:pPr algn="just">
              <a:lnSpc>
                <a:spcPct val="80000"/>
              </a:lnSpc>
            </a:pPr>
            <a:r>
              <a:rPr lang="sv-SE" sz="2800" dirty="0">
                <a:solidFill>
                  <a:schemeClr val="tx2"/>
                </a:solidFill>
                <a:latin typeface="+mj-lt"/>
              </a:rPr>
              <a:t>Persoalan  mengenai  kriteria  utk  menetapkan  kebenaran  itu  sulit  dipercaya.  Dari  berbagai  aliran,  mk muncul  berbagai  kriteria  kebenaran.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92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/>
          <a:lstStyle/>
          <a:p>
            <a:r>
              <a:rPr lang="sv-SE" sz="4000" b="1" dirty="0"/>
              <a:t>KRITERIA  KEBENARAN</a:t>
            </a:r>
            <a:r>
              <a:rPr lang="en-US" sz="4000" b="1" dirty="0"/>
              <a:t>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1196975"/>
            <a:ext cx="7993583" cy="4929188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sv-SE" sz="2800" dirty="0">
                <a:solidFill>
                  <a:schemeClr val="tx2"/>
                </a:solidFill>
                <a:latin typeface="+mj-lt"/>
              </a:rPr>
              <a:t>Salah  satu  kriteria  kebenaran  adalah  adanya  konsistensi  dengan  pernyataan  terdahulu  yang  dianggap  benar</a:t>
            </a:r>
            <a:r>
              <a:rPr lang="en-US" sz="28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sv-SE" sz="2800" dirty="0">
                <a:solidFill>
                  <a:schemeClr val="tx2"/>
                </a:solidFill>
                <a:latin typeface="+mj-lt"/>
              </a:rPr>
              <a:t>Beberapa  kriteria  kebenaran </a:t>
            </a:r>
          </a:p>
          <a:p>
            <a:pPr lvl="1" algn="just">
              <a:lnSpc>
                <a:spcPct val="80000"/>
              </a:lnSpc>
            </a:pPr>
            <a:r>
              <a:rPr lang="sv-SE" sz="2400" b="1" dirty="0">
                <a:solidFill>
                  <a:schemeClr val="tx2"/>
                </a:solidFill>
                <a:latin typeface="+mj-lt"/>
              </a:rPr>
              <a:t>Teori  Koherensi   (Konsisten)</a:t>
            </a:r>
            <a:r>
              <a:rPr lang="sv-SE" sz="2400" dirty="0">
                <a:solidFill>
                  <a:schemeClr val="tx2"/>
                </a:solidFill>
                <a:latin typeface="+mj-lt"/>
              </a:rPr>
              <a:t>, suatu pernyataan  dianggap  benar  bila  pernyataan  itu  bersifat  koheren  dan  konsisten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fi-FI" sz="2400" b="1" dirty="0">
                <a:solidFill>
                  <a:schemeClr val="tx2"/>
                </a:solidFill>
                <a:latin typeface="+mj-lt"/>
              </a:rPr>
              <a:t>Teori  Korespondensi (Pernyataan sesuai kenyataan)</a:t>
            </a:r>
            <a:r>
              <a:rPr lang="fi-FI" sz="24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sz="2400" dirty="0">
                <a:solidFill>
                  <a:schemeClr val="tx2"/>
                </a:solidFill>
                <a:latin typeface="+mj-lt"/>
              </a:rPr>
              <a:t>suatu  pernyataan  dianggap  benar  apabila  materi  pengetahuan  yang  dikandung  berkorespondensi  dengan  objek  yang  dituju  oleh  pernyataan  tersebut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(</a:t>
            </a:r>
            <a:r>
              <a:rPr lang="it-IT" sz="2400" dirty="0">
                <a:solidFill>
                  <a:schemeClr val="tx2"/>
                </a:solidFill>
                <a:latin typeface="+mj-lt"/>
              </a:rPr>
              <a:t>Bertrand  Russel)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 algn="just">
              <a:lnSpc>
                <a:spcPct val="80000"/>
              </a:lnSpc>
            </a:pPr>
            <a:r>
              <a:rPr lang="it-IT" sz="2400" b="1" dirty="0">
                <a:solidFill>
                  <a:schemeClr val="tx2"/>
                </a:solidFill>
                <a:latin typeface="+mj-lt"/>
              </a:rPr>
              <a:t>Teori  Pragmatis (Kegunaan di lapangan)</a:t>
            </a:r>
            <a:r>
              <a:rPr lang="it-IT" sz="2400" dirty="0">
                <a:solidFill>
                  <a:schemeClr val="tx2"/>
                </a:solidFill>
                <a:latin typeface="+mj-lt"/>
              </a:rPr>
              <a:t>, kebenaran  suatu  pernyataan  diukur  dengan  kriteria  apakah  pernyataan  tersebut  bersifat  fungsional  dalam kehidupan  praktis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(</a:t>
            </a:r>
            <a:r>
              <a:rPr lang="it-IT" sz="2400" dirty="0">
                <a:solidFill>
                  <a:schemeClr val="tx2"/>
                </a:solidFill>
                <a:latin typeface="+mj-lt"/>
              </a:rPr>
              <a:t>Charles  S  Pierce), suatu  teori  tidak  akan  abadi,  dalam  jangka  waktu  tertentu  itu  dapat  diubah  dengan  mengadakan  revisi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85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</TotalTime>
  <Words>2516</Words>
  <Application>Microsoft Office PowerPoint</Application>
  <PresentationFormat>Widescreen</PresentationFormat>
  <Paragraphs>368</Paragraphs>
  <Slides>74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Albertus Extra Bold</vt:lpstr>
      <vt:lpstr>Aldhabi</vt:lpstr>
      <vt:lpstr>AR CHRISTY</vt:lpstr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METOPEL / Pertemuan 1-2 sejarah Penelitian dan jenis penelitian </vt:lpstr>
      <vt:lpstr>KONTRAK MKA METOPEL</vt:lpstr>
      <vt:lpstr>PowerPoint Presentation</vt:lpstr>
      <vt:lpstr>PowerPoint Presentation</vt:lpstr>
      <vt:lpstr>PowerPoint Presentation</vt:lpstr>
      <vt:lpstr>MANUSIA MENCARI KEBENARAN</vt:lpstr>
      <vt:lpstr>Berbagai  Cara  Mencari  Kebenaran </vt:lpstr>
      <vt:lpstr>SUMBER  PENGETAHUAN </vt:lpstr>
      <vt:lpstr>KRITERIA  KEBENARAN </vt:lpstr>
      <vt:lpstr>METOPEL</vt:lpstr>
      <vt:lpstr>PowerPoint Presentation</vt:lpstr>
      <vt:lpstr>PENELITIAN ADALAH....</vt:lpstr>
      <vt:lpstr>PowerPoint Presentation</vt:lpstr>
      <vt:lpstr>PowerPoint Presentation</vt:lpstr>
      <vt:lpstr>PowerPoint Presentation</vt:lpstr>
      <vt:lpstr>Reasons for not writing</vt:lpstr>
      <vt:lpstr>HOW to write</vt:lpstr>
      <vt:lpstr>Points to ponder prior writing to final project (SKRIPSI)</vt:lpstr>
      <vt:lpstr>PowerPoint Presentation</vt:lpstr>
      <vt:lpstr>PowerPoint Presentation</vt:lpstr>
      <vt:lpstr>Citation Index Services</vt:lpstr>
      <vt:lpstr>Journal indexed  by SCOPUS</vt:lpstr>
      <vt:lpstr>Publications publish by SpringerLink</vt:lpstr>
      <vt:lpstr>Publications indexed by SCOPUS </vt:lpstr>
      <vt:lpstr>Reviewer for the paper indexed by Scopus</vt:lpstr>
      <vt:lpstr>Sejarah Penelitian</vt:lpstr>
      <vt:lpstr>Sejarah Penelitian</vt:lpstr>
      <vt:lpstr>PowerPoint Presentation</vt:lpstr>
      <vt:lpstr>PowerPoint Presentation</vt:lpstr>
      <vt:lpstr>PowerPoint Presentation</vt:lpstr>
      <vt:lpstr>PENELITIAN / RESEARCH</vt:lpstr>
      <vt:lpstr>PowerPoint Presentation</vt:lpstr>
      <vt:lpstr>PowerPoint Presentation</vt:lpstr>
      <vt:lpstr>PowerPoint Presentation</vt:lpstr>
      <vt:lpstr>PowerPoint Presentation</vt:lpstr>
      <vt:lpstr>Pengertian metodologi Penelitian</vt:lpstr>
      <vt:lpstr>Penelitian sebagai suatu proses</vt:lpstr>
      <vt:lpstr>PowerPoint Presentation</vt:lpstr>
      <vt:lpstr>Pendekatan Ilmiah</vt:lpstr>
      <vt:lpstr>Berpikir Ilmiah</vt:lpstr>
      <vt:lpstr>Beberapa Langkah Dalam Metode Ilmiah</vt:lpstr>
      <vt:lpstr>Pendekatan non ilmiah </vt:lpstr>
      <vt:lpstr>Perbedaan pendekatan ilmiah dan non ilmiah</vt:lpstr>
      <vt:lpstr>“Agus sakit perut selama seminggu”  </vt:lpstr>
      <vt:lpstr>PowerPoint Presentation</vt:lpstr>
      <vt:lpstr>PowerPoint Presentation</vt:lpstr>
      <vt:lpstr>CONTOH :</vt:lpstr>
      <vt:lpstr>PowerPoint Presentation</vt:lpstr>
      <vt:lpstr>Jenis-Jenis Penelitian (Prof. Sutrisno Hadi, MA) </vt:lpstr>
      <vt:lpstr>Jenis-Jenis Penelitian</vt:lpstr>
      <vt:lpstr>Kuantitatif vs Kualitatif</vt:lpstr>
      <vt:lpstr>Kuantitatif vs Kualitatif</vt:lpstr>
      <vt:lpstr>Kuantitatif vs Kualitatif</vt:lpstr>
      <vt:lpstr>PAHAMI JENIS PENELITIAN</vt:lpstr>
      <vt:lpstr>JENIS PENELITIAN BERDASARKAN SIFAT DATA DAN TEKNIK ANALISIS</vt:lpstr>
      <vt:lpstr>JENIS PENELITIAN..(LANJUTAN)</vt:lpstr>
      <vt:lpstr>JENIS PENELITIAN.. (LANJUTAN)</vt:lpstr>
      <vt:lpstr>Jurusan computing (teknik informatika, sistem informasi, ilmu komputer</vt:lpstr>
      <vt:lpstr>Tahapan penelitian sebenarnya hanya ada empat: </vt:lpstr>
      <vt:lpstr>Tahapan penelitian sebenarnya hanya ada empat:</vt:lpstr>
      <vt:lpstr>BE AWARE...</vt:lpstr>
      <vt:lpstr>BE AWARE...</vt:lpstr>
      <vt:lpstr>Lalu bagaimana?</vt:lpstr>
      <vt:lpstr>Judul: Mengembangkan Situs Portal Traffic Tinggi dengan Teknik Search Engine Optimization (SEO)</vt:lpstr>
      <vt:lpstr>Judul: Multimedia pembelajaran Berbasis “Real Constructivisme” untuk Mata Kuliah Bahasa Formal dan Automata</vt:lpstr>
      <vt:lpstr>Judul: Mengembangkan Sistem Informasi.....</vt:lpstr>
      <vt:lpstr>MASALAH SEBELUM DAN SESUDAH  MASUK OBYEK PENELITIAN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DATA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METOPEL / Pertemuan 1-2 sejarah Penelitian dan jenis penelitian </dc:title>
  <dc:creator>ASUS</dc:creator>
  <cp:lastModifiedBy>ASUS</cp:lastModifiedBy>
  <cp:revision>1</cp:revision>
  <dcterms:created xsi:type="dcterms:W3CDTF">2020-03-30T13:24:20Z</dcterms:created>
  <dcterms:modified xsi:type="dcterms:W3CDTF">2020-03-30T13:29:02Z</dcterms:modified>
</cp:coreProperties>
</file>