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7" r:id="rId1"/>
  </p:sldMasterIdLst>
  <p:notesMasterIdLst>
    <p:notesMasterId r:id="rId30"/>
  </p:notesMasterIdLst>
  <p:handoutMasterIdLst>
    <p:handoutMasterId r:id="rId31"/>
  </p:handoutMasterIdLst>
  <p:sldIdLst>
    <p:sldId id="256" r:id="rId2"/>
    <p:sldId id="262" r:id="rId3"/>
    <p:sldId id="263" r:id="rId4"/>
    <p:sldId id="264" r:id="rId5"/>
    <p:sldId id="265" r:id="rId6"/>
    <p:sldId id="266" r:id="rId7"/>
    <p:sldId id="267" r:id="rId8"/>
    <p:sldId id="257" r:id="rId9"/>
    <p:sldId id="258" r:id="rId10"/>
    <p:sldId id="261" r:id="rId11"/>
    <p:sldId id="260"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Lst>
  <p:sldSz cx="9144000" cy="6858000" type="screen4x3"/>
  <p:notesSz cx="6858000" cy="9144000"/>
  <p:defaultTextStyle>
    <a:defPPr>
      <a:defRPr lang="id-ID"/>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808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113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smtClean="0"/>
            </a:lvl1pPr>
          </a:lstStyle>
          <a:p>
            <a:pPr>
              <a:defRPr/>
            </a:pPr>
            <a:endParaRPr lang="en-US" altLang="en-US"/>
          </a:p>
        </p:txBody>
      </p:sp>
      <p:sp>
        <p:nvSpPr>
          <p:cNvPr id="91139"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smtClean="0"/>
            </a:lvl1pPr>
          </a:lstStyle>
          <a:p>
            <a:pPr>
              <a:defRPr/>
            </a:pPr>
            <a:fld id="{841E8CE7-EB21-4987-81DB-68A184E16CD9}" type="datetimeFigureOut">
              <a:rPr lang="en-US" altLang="en-US"/>
              <a:pPr>
                <a:defRPr/>
              </a:pPr>
              <a:t>4/25/2017</a:t>
            </a:fld>
            <a:endParaRPr lang="en-US" altLang="en-US"/>
          </a:p>
        </p:txBody>
      </p:sp>
      <p:sp>
        <p:nvSpPr>
          <p:cNvPr id="91140"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smtClean="0"/>
            </a:lvl1pPr>
          </a:lstStyle>
          <a:p>
            <a:pPr>
              <a:defRPr/>
            </a:pPr>
            <a:endParaRPr lang="en-US" altLang="en-US"/>
          </a:p>
        </p:txBody>
      </p:sp>
      <p:sp>
        <p:nvSpPr>
          <p:cNvPr id="91141"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smtClean="0"/>
            </a:lvl1pPr>
          </a:lstStyle>
          <a:p>
            <a:pPr>
              <a:defRPr/>
            </a:pPr>
            <a:fld id="{B401516E-BAF8-45E8-8BC9-FB05268344D4}" type="slidenum">
              <a:rPr lang="en-US" altLang="en-US"/>
              <a:pPr>
                <a:defRPr/>
              </a:pPr>
              <a:t>‹#›</a:t>
            </a:fld>
            <a:endParaRPr lang="en-US" altLang="en-US"/>
          </a:p>
        </p:txBody>
      </p:sp>
    </p:spTree>
    <p:extLst>
      <p:ext uri="{BB962C8B-B14F-4D97-AF65-F5344CB8AC3E}">
        <p14:creationId xmlns:p14="http://schemas.microsoft.com/office/powerpoint/2010/main" val="192978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11ADEF6C-5B4F-431B-8A3A-686ABF885F1F}" type="datetimeFigureOut">
              <a:rPr lang="id-ID"/>
              <a:pPr>
                <a:defRPr/>
              </a:pPr>
              <a:t>25/04/2017</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id-ID"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id-ID" noProof="0" smtClean="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8947ED1E-4DBB-405D-8F20-6DBAF4BB78A4}" type="slidenum">
              <a:rPr lang="id-ID"/>
              <a:pPr>
                <a:defRPr/>
              </a:pPr>
              <a:t>‹#›</a:t>
            </a:fld>
            <a:endParaRPr lang="id-ID"/>
          </a:p>
        </p:txBody>
      </p:sp>
    </p:spTree>
    <p:extLst>
      <p:ext uri="{BB962C8B-B14F-4D97-AF65-F5344CB8AC3E}">
        <p14:creationId xmlns:p14="http://schemas.microsoft.com/office/powerpoint/2010/main" val="21249494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40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EE239C3B-D6EA-436B-8237-C9BEEE03D150}" type="slidenum">
              <a:rPr lang="id-ID" altLang="en-US" smtClean="0">
                <a:latin typeface="Arial" charset="0"/>
              </a:rPr>
              <a:pPr/>
              <a:t>12</a:t>
            </a:fld>
            <a:endParaRPr lang="id-ID" altLang="en-US"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1200">
                <a:solidFill>
                  <a:schemeClr val="tx1"/>
                </a:solidFill>
                <a:latin typeface="Calibri" pitchFamily="34" charset="0"/>
              </a:defRPr>
            </a:lvl1pPr>
            <a:lvl2pPr marL="742950" indent="-285750">
              <a:defRPr sz="1200">
                <a:solidFill>
                  <a:schemeClr val="tx1"/>
                </a:solidFill>
                <a:latin typeface="Calibri" pitchFamily="34" charset="0"/>
              </a:defRPr>
            </a:lvl2pPr>
            <a:lvl3pPr marL="1143000" indent="-228600">
              <a:defRPr sz="1200">
                <a:solidFill>
                  <a:schemeClr val="tx1"/>
                </a:solidFill>
                <a:latin typeface="Calibri" pitchFamily="34" charset="0"/>
              </a:defRPr>
            </a:lvl3pPr>
            <a:lvl4pPr marL="1600200" indent="-228600">
              <a:defRPr sz="1200">
                <a:solidFill>
                  <a:schemeClr val="tx1"/>
                </a:solidFill>
                <a:latin typeface="Calibri" pitchFamily="34" charset="0"/>
              </a:defRPr>
            </a:lvl4pPr>
            <a:lvl5pPr marL="2057400" indent="-228600">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fld id="{7076A9CF-0306-4C57-A94B-6E2ED7F623A6}" type="slidenum">
              <a:rPr lang="id-ID" altLang="en-US" smtClean="0">
                <a:latin typeface="Arial" charset="0"/>
              </a:rPr>
              <a:pPr/>
              <a:t>13</a:t>
            </a:fld>
            <a:endParaRPr lang="id-ID" altLang="en-US"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Rectangle 3"/>
          <p:cNvSpPr>
            <a:spLocks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9096"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US" altLang="en-US" noProof="0" smtClean="0"/>
              <a:t>Click to edit Master subtitle style</a:t>
            </a:r>
          </a:p>
        </p:txBody>
      </p:sp>
      <p:sp>
        <p:nvSpPr>
          <p:cNvPr id="89100"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altLang="en-US" noProof="0" smtClean="0"/>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fld id="{93D2EC76-DFA2-4959-8092-5C1830EC1707}" type="datetimeFigureOut">
              <a:rPr lang="id-ID" altLang="en-US"/>
              <a:pPr>
                <a:defRPr/>
              </a:pPr>
              <a:t>25/04/2017</a:t>
            </a:fld>
            <a:endParaRPr lang="en-US" altLang="en-US"/>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ltLang="en-US"/>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A6DAC8DC-CE2D-439F-A118-B407D1BFB1A9}" type="slidenum">
              <a:rPr lang="en-US" altLang="en-US"/>
              <a:pPr>
                <a:defRPr/>
              </a:pPr>
              <a:t>‹#›</a:t>
            </a:fld>
            <a:endParaRPr lang="en-US" altLang="en-US"/>
          </a:p>
        </p:txBody>
      </p:sp>
    </p:spTree>
    <p:extLst>
      <p:ext uri="{BB962C8B-B14F-4D97-AF65-F5344CB8AC3E}">
        <p14:creationId xmlns:p14="http://schemas.microsoft.com/office/powerpoint/2010/main" val="8624309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fld id="{B5C18021-0E79-493E-8D30-A00FC3730F18}" type="datetimeFigureOut">
              <a:rPr lang="id-ID" altLang="en-US"/>
              <a:pPr>
                <a:defRPr/>
              </a:pPr>
              <a:t>25/04/2017</a:t>
            </a:fld>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5FD8BE30-5A9B-4F06-9533-D77D93054E3C}" type="slidenum">
              <a:rPr lang="en-US" altLang="en-US"/>
              <a:pPr>
                <a:defRPr/>
              </a:pPr>
              <a:t>‹#›</a:t>
            </a:fld>
            <a:endParaRPr lang="en-US" altLang="en-US"/>
          </a:p>
        </p:txBody>
      </p:sp>
    </p:spTree>
    <p:extLst>
      <p:ext uri="{BB962C8B-B14F-4D97-AF65-F5344CB8AC3E}">
        <p14:creationId xmlns:p14="http://schemas.microsoft.com/office/powerpoint/2010/main" val="41722125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fld id="{5611FEB8-E2EA-47B4-811F-438D09F03683}" type="datetimeFigureOut">
              <a:rPr lang="id-ID" altLang="en-US"/>
              <a:pPr>
                <a:defRPr/>
              </a:pPr>
              <a:t>25/04/2017</a:t>
            </a:fld>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6FF79F69-54B9-4571-82B1-2191C73297ED}" type="slidenum">
              <a:rPr lang="en-US" altLang="en-US"/>
              <a:pPr>
                <a:defRPr/>
              </a:pPr>
              <a:t>‹#›</a:t>
            </a:fld>
            <a:endParaRPr lang="en-US" altLang="en-US"/>
          </a:p>
        </p:txBody>
      </p:sp>
    </p:spTree>
    <p:extLst>
      <p:ext uri="{BB962C8B-B14F-4D97-AF65-F5344CB8AC3E}">
        <p14:creationId xmlns:p14="http://schemas.microsoft.com/office/powerpoint/2010/main" val="423556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fld id="{951C05A1-38B4-4BE0-B81C-9900A97FE9DA}" type="datetimeFigureOut">
              <a:rPr lang="id-ID" altLang="en-US"/>
              <a:pPr>
                <a:defRPr/>
              </a:pPr>
              <a:t>25/04/2017</a:t>
            </a:fld>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1534859C-B565-415B-83F3-AB7DA61276EA}" type="slidenum">
              <a:rPr lang="en-US" altLang="en-US"/>
              <a:pPr>
                <a:defRPr/>
              </a:pPr>
              <a:t>‹#›</a:t>
            </a:fld>
            <a:endParaRPr lang="en-US" altLang="en-US"/>
          </a:p>
        </p:txBody>
      </p:sp>
    </p:spTree>
    <p:extLst>
      <p:ext uri="{BB962C8B-B14F-4D97-AF65-F5344CB8AC3E}">
        <p14:creationId xmlns:p14="http://schemas.microsoft.com/office/powerpoint/2010/main" val="33856064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fld id="{793B5B94-3D5C-41E0-A7B2-A6E9E67390AC}" type="datetimeFigureOut">
              <a:rPr lang="id-ID" altLang="en-US"/>
              <a:pPr>
                <a:defRPr/>
              </a:pPr>
              <a:t>25/04/2017</a:t>
            </a:fld>
            <a:endParaRPr lang="en-US" alt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13"/>
          <p:cNvSpPr>
            <a:spLocks noGrp="1" noChangeArrowheads="1"/>
          </p:cNvSpPr>
          <p:nvPr>
            <p:ph type="sldNum" sz="quarter" idx="12"/>
          </p:nvPr>
        </p:nvSpPr>
        <p:spPr>
          <a:ln/>
        </p:spPr>
        <p:txBody>
          <a:bodyPr/>
          <a:lstStyle>
            <a:lvl1pPr>
              <a:defRPr/>
            </a:lvl1pPr>
          </a:lstStyle>
          <a:p>
            <a:pPr>
              <a:defRPr/>
            </a:pPr>
            <a:fld id="{F6AA947C-4DBB-4587-80D9-3E611FBDE743}" type="slidenum">
              <a:rPr lang="en-US" altLang="en-US"/>
              <a:pPr>
                <a:defRPr/>
              </a:pPr>
              <a:t>‹#›</a:t>
            </a:fld>
            <a:endParaRPr lang="en-US" altLang="en-US"/>
          </a:p>
        </p:txBody>
      </p:sp>
    </p:spTree>
    <p:extLst>
      <p:ext uri="{BB962C8B-B14F-4D97-AF65-F5344CB8AC3E}">
        <p14:creationId xmlns:p14="http://schemas.microsoft.com/office/powerpoint/2010/main" val="3365073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fld id="{02992909-7B54-4D1B-B566-8590331A1DD7}" type="datetimeFigureOut">
              <a:rPr lang="id-ID" altLang="en-US"/>
              <a:pPr>
                <a:defRPr/>
              </a:pPr>
              <a:t>25/04/2017</a:t>
            </a:fld>
            <a:endParaRPr lang="en-US"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p:cNvSpPr>
            <a:spLocks noGrp="1" noChangeArrowheads="1"/>
          </p:cNvSpPr>
          <p:nvPr>
            <p:ph type="sldNum" sz="quarter" idx="12"/>
          </p:nvPr>
        </p:nvSpPr>
        <p:spPr>
          <a:ln/>
        </p:spPr>
        <p:txBody>
          <a:bodyPr/>
          <a:lstStyle>
            <a:lvl1pPr>
              <a:defRPr/>
            </a:lvl1pPr>
          </a:lstStyle>
          <a:p>
            <a:pPr>
              <a:defRPr/>
            </a:pPr>
            <a:fld id="{1FE8ED5A-ADEC-441D-8C2E-9AC3EAAD7259}" type="slidenum">
              <a:rPr lang="en-US" altLang="en-US"/>
              <a:pPr>
                <a:defRPr/>
              </a:pPr>
              <a:t>‹#›</a:t>
            </a:fld>
            <a:endParaRPr lang="en-US" altLang="en-US"/>
          </a:p>
        </p:txBody>
      </p:sp>
    </p:spTree>
    <p:extLst>
      <p:ext uri="{BB962C8B-B14F-4D97-AF65-F5344CB8AC3E}">
        <p14:creationId xmlns:p14="http://schemas.microsoft.com/office/powerpoint/2010/main" val="1097050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fld id="{97A1D3BC-30A3-4672-81A5-B324868C8DD4}" type="datetimeFigureOut">
              <a:rPr lang="id-ID" altLang="en-US"/>
              <a:pPr>
                <a:defRPr/>
              </a:pPr>
              <a:t>25/04/2017</a:t>
            </a:fld>
            <a:endParaRPr lang="en-US" alt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13"/>
          <p:cNvSpPr>
            <a:spLocks noGrp="1" noChangeArrowheads="1"/>
          </p:cNvSpPr>
          <p:nvPr>
            <p:ph type="sldNum" sz="quarter" idx="12"/>
          </p:nvPr>
        </p:nvSpPr>
        <p:spPr>
          <a:ln/>
        </p:spPr>
        <p:txBody>
          <a:bodyPr/>
          <a:lstStyle>
            <a:lvl1pPr>
              <a:defRPr/>
            </a:lvl1pPr>
          </a:lstStyle>
          <a:p>
            <a:pPr>
              <a:defRPr/>
            </a:pPr>
            <a:fld id="{EFDD8AC6-E306-4F4A-97F6-48D3C16BCB5E}" type="slidenum">
              <a:rPr lang="en-US" altLang="en-US"/>
              <a:pPr>
                <a:defRPr/>
              </a:pPr>
              <a:t>‹#›</a:t>
            </a:fld>
            <a:endParaRPr lang="en-US" altLang="en-US"/>
          </a:p>
        </p:txBody>
      </p:sp>
    </p:spTree>
    <p:extLst>
      <p:ext uri="{BB962C8B-B14F-4D97-AF65-F5344CB8AC3E}">
        <p14:creationId xmlns:p14="http://schemas.microsoft.com/office/powerpoint/2010/main" val="355244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fld id="{DCD451A4-D537-497F-A867-27AD36427008}" type="datetimeFigureOut">
              <a:rPr lang="id-ID" altLang="en-US"/>
              <a:pPr>
                <a:defRPr/>
              </a:pPr>
              <a:t>25/04/2017</a:t>
            </a:fld>
            <a:endParaRPr lang="en-US" alt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13"/>
          <p:cNvSpPr>
            <a:spLocks noGrp="1" noChangeArrowheads="1"/>
          </p:cNvSpPr>
          <p:nvPr>
            <p:ph type="sldNum" sz="quarter" idx="12"/>
          </p:nvPr>
        </p:nvSpPr>
        <p:spPr>
          <a:ln/>
        </p:spPr>
        <p:txBody>
          <a:bodyPr/>
          <a:lstStyle>
            <a:lvl1pPr>
              <a:defRPr/>
            </a:lvl1pPr>
          </a:lstStyle>
          <a:p>
            <a:pPr>
              <a:defRPr/>
            </a:pPr>
            <a:fld id="{A94CD2DF-7D3B-40EE-8F27-E89CDF9C2892}" type="slidenum">
              <a:rPr lang="en-US" altLang="en-US"/>
              <a:pPr>
                <a:defRPr/>
              </a:pPr>
              <a:t>‹#›</a:t>
            </a:fld>
            <a:endParaRPr lang="en-US" altLang="en-US"/>
          </a:p>
        </p:txBody>
      </p:sp>
    </p:spTree>
    <p:extLst>
      <p:ext uri="{BB962C8B-B14F-4D97-AF65-F5344CB8AC3E}">
        <p14:creationId xmlns:p14="http://schemas.microsoft.com/office/powerpoint/2010/main" val="5327547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fld id="{2C76B9ED-F30B-4249-A813-EB74D7F7D2F4}" type="datetimeFigureOut">
              <a:rPr lang="id-ID" altLang="en-US"/>
              <a:pPr>
                <a:defRPr/>
              </a:pPr>
              <a:t>25/04/2017</a:t>
            </a:fld>
            <a:endParaRPr lang="en-US" alt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13"/>
          <p:cNvSpPr>
            <a:spLocks noGrp="1" noChangeArrowheads="1"/>
          </p:cNvSpPr>
          <p:nvPr>
            <p:ph type="sldNum" sz="quarter" idx="12"/>
          </p:nvPr>
        </p:nvSpPr>
        <p:spPr>
          <a:ln/>
        </p:spPr>
        <p:txBody>
          <a:bodyPr/>
          <a:lstStyle>
            <a:lvl1pPr>
              <a:defRPr/>
            </a:lvl1pPr>
          </a:lstStyle>
          <a:p>
            <a:pPr>
              <a:defRPr/>
            </a:pPr>
            <a:fld id="{C43332EE-5508-4C0C-8A15-D27440EA9B1A}" type="slidenum">
              <a:rPr lang="en-US" altLang="en-US"/>
              <a:pPr>
                <a:defRPr/>
              </a:pPr>
              <a:t>‹#›</a:t>
            </a:fld>
            <a:endParaRPr lang="en-US" altLang="en-US"/>
          </a:p>
        </p:txBody>
      </p:sp>
    </p:spTree>
    <p:extLst>
      <p:ext uri="{BB962C8B-B14F-4D97-AF65-F5344CB8AC3E}">
        <p14:creationId xmlns:p14="http://schemas.microsoft.com/office/powerpoint/2010/main" val="3082288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fld id="{9E660343-8116-40DE-983E-79FFB2ADEECE}" type="datetimeFigureOut">
              <a:rPr lang="id-ID" altLang="en-US"/>
              <a:pPr>
                <a:defRPr/>
              </a:pPr>
              <a:t>25/04/2017</a:t>
            </a:fld>
            <a:endParaRPr lang="en-US"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p:cNvSpPr>
            <a:spLocks noGrp="1" noChangeArrowheads="1"/>
          </p:cNvSpPr>
          <p:nvPr>
            <p:ph type="sldNum" sz="quarter" idx="12"/>
          </p:nvPr>
        </p:nvSpPr>
        <p:spPr>
          <a:ln/>
        </p:spPr>
        <p:txBody>
          <a:bodyPr/>
          <a:lstStyle>
            <a:lvl1pPr>
              <a:defRPr/>
            </a:lvl1pPr>
          </a:lstStyle>
          <a:p>
            <a:pPr>
              <a:defRPr/>
            </a:pPr>
            <a:fld id="{9DB94509-1618-4091-88AB-6CC7EB408B1D}" type="slidenum">
              <a:rPr lang="en-US" altLang="en-US"/>
              <a:pPr>
                <a:defRPr/>
              </a:pPr>
              <a:t>‹#›</a:t>
            </a:fld>
            <a:endParaRPr lang="en-US" altLang="en-US"/>
          </a:p>
        </p:txBody>
      </p:sp>
    </p:spTree>
    <p:extLst>
      <p:ext uri="{BB962C8B-B14F-4D97-AF65-F5344CB8AC3E}">
        <p14:creationId xmlns:p14="http://schemas.microsoft.com/office/powerpoint/2010/main" val="18274717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fld id="{CE81359A-F525-4948-8BD6-A30AB59FC2DB}" type="datetimeFigureOut">
              <a:rPr lang="id-ID" altLang="en-US"/>
              <a:pPr>
                <a:defRPr/>
              </a:pPr>
              <a:t>25/04/2017</a:t>
            </a:fld>
            <a:endParaRPr lang="en-US" alt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13"/>
          <p:cNvSpPr>
            <a:spLocks noGrp="1" noChangeArrowheads="1"/>
          </p:cNvSpPr>
          <p:nvPr>
            <p:ph type="sldNum" sz="quarter" idx="12"/>
          </p:nvPr>
        </p:nvSpPr>
        <p:spPr>
          <a:ln/>
        </p:spPr>
        <p:txBody>
          <a:bodyPr/>
          <a:lstStyle>
            <a:lvl1pPr>
              <a:defRPr/>
            </a:lvl1pPr>
          </a:lstStyle>
          <a:p>
            <a:pPr>
              <a:defRPr/>
            </a:pPr>
            <a:fld id="{ACB824DF-0743-49E7-B1F9-C40B1BE4D654}" type="slidenum">
              <a:rPr lang="en-US" altLang="en-US"/>
              <a:pPr>
                <a:defRPr/>
              </a:pPr>
              <a:t>‹#›</a:t>
            </a:fld>
            <a:endParaRPr lang="en-US" altLang="en-US"/>
          </a:p>
        </p:txBody>
      </p:sp>
    </p:spTree>
    <p:extLst>
      <p:ext uri="{BB962C8B-B14F-4D97-AF65-F5344CB8AC3E}">
        <p14:creationId xmlns:p14="http://schemas.microsoft.com/office/powerpoint/2010/main" val="1004808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88075"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smtClean="0"/>
            </a:lvl1pPr>
          </a:lstStyle>
          <a:p>
            <a:pPr>
              <a:defRPr/>
            </a:pPr>
            <a:fld id="{428C2142-B447-4FB4-98E0-CAEC596614C2}" type="datetimeFigureOut">
              <a:rPr lang="id-ID" altLang="en-US"/>
              <a:pPr>
                <a:defRPr/>
              </a:pPr>
              <a:t>25/04/2017</a:t>
            </a:fld>
            <a:endParaRPr lang="en-US" altLang="en-US"/>
          </a:p>
        </p:txBody>
      </p:sp>
      <p:sp>
        <p:nvSpPr>
          <p:cNvPr id="88076"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smtClean="0"/>
            </a:lvl1pPr>
          </a:lstStyle>
          <a:p>
            <a:pPr>
              <a:defRPr/>
            </a:pPr>
            <a:endParaRPr lang="en-US" altLang="en-US"/>
          </a:p>
        </p:txBody>
      </p:sp>
      <p:sp>
        <p:nvSpPr>
          <p:cNvPr id="88077"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a:defRPr sz="2600" b="1" smtClean="0">
                <a:solidFill>
                  <a:schemeClr val="bg1"/>
                </a:solidFill>
              </a:defRPr>
            </a:lvl1pPr>
          </a:lstStyle>
          <a:p>
            <a:pPr>
              <a:defRPr/>
            </a:pPr>
            <a:fld id="{8A3A3221-0416-4F2D-854B-3EB7512AFFA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70"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0" name="AutoShape 8"/>
          <p:cNvSpPr>
            <a:spLocks noGrp="1" noChangeArrowheads="1"/>
          </p:cNvSpPr>
          <p:nvPr>
            <p:ph type="ctrTitle"/>
          </p:nvPr>
        </p:nvSpPr>
        <p:spPr/>
        <p:txBody>
          <a:bodyPr/>
          <a:lstStyle/>
          <a:p>
            <a:pPr eaLnBrk="1" hangingPunct="1">
              <a:defRPr/>
            </a:pPr>
            <a:r>
              <a:rPr lang="en-US" altLang="en-US" smtClean="0">
                <a:solidFill>
                  <a:srgbClr val="080808"/>
                </a:solidFill>
                <a:effectLst>
                  <a:outerShdw blurRad="38100" dist="38100" dir="2700000" algn="tl">
                    <a:srgbClr val="C0C0C0"/>
                  </a:outerShdw>
                </a:effectLst>
              </a:rPr>
              <a:t>PENANGANAN KESALAHAN DAN </a:t>
            </a:r>
            <a:br>
              <a:rPr lang="en-US" altLang="en-US" smtClean="0">
                <a:solidFill>
                  <a:srgbClr val="080808"/>
                </a:solidFill>
                <a:effectLst>
                  <a:outerShdw blurRad="38100" dist="38100" dir="2700000" algn="tl">
                    <a:srgbClr val="C0C0C0"/>
                  </a:outerShdw>
                </a:effectLst>
              </a:rPr>
            </a:br>
            <a:r>
              <a:rPr lang="en-US" altLang="en-US" smtClean="0">
                <a:solidFill>
                  <a:srgbClr val="080808"/>
                </a:solidFill>
                <a:effectLst>
                  <a:outerShdw blurRad="38100" dist="38100" dir="2700000" algn="tl">
                    <a:srgbClr val="C0C0C0"/>
                  </a:outerShdw>
                </a:effectLst>
              </a:rPr>
              <a:t>HELP DOKUMENTASI</a:t>
            </a:r>
          </a:p>
        </p:txBody>
      </p:sp>
      <p:cxnSp>
        <p:nvCxnSpPr>
          <p:cNvPr id="5" name="Straight Connector 4"/>
          <p:cNvCxnSpPr/>
          <p:nvPr/>
        </p:nvCxnSpPr>
        <p:spPr>
          <a:xfrm>
            <a:off x="0" y="617538"/>
            <a:ext cx="9144000" cy="1587"/>
          </a:xfrm>
          <a:prstGeom prst="line">
            <a:avLst/>
          </a:prstGeom>
          <a:ln w="38100"/>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Error Message</a:t>
            </a:r>
          </a:p>
        </p:txBody>
      </p:sp>
      <p:sp>
        <p:nvSpPr>
          <p:cNvPr id="71683" name="Rectangle 3"/>
          <p:cNvSpPr>
            <a:spLocks noGrp="1" noChangeArrowheads="1"/>
          </p:cNvSpPr>
          <p:nvPr>
            <p:ph type="body" idx="4294967295"/>
          </p:nvPr>
        </p:nvSpPr>
        <p:spPr/>
        <p:txBody>
          <a:bodyPr/>
          <a:lstStyle/>
          <a:p>
            <a:pPr eaLnBrk="1" hangingPunct="1">
              <a:buFont typeface="Wingdings" pitchFamily="2" charset="2"/>
              <a:buNone/>
              <a:defRPr/>
            </a:pPr>
            <a:r>
              <a:rPr lang="en-US" altLang="en-US" sz="2400" smtClean="0">
                <a:effectLst>
                  <a:outerShdw blurRad="38100" dist="38100" dir="2700000" algn="tl">
                    <a:srgbClr val="C0C0C0"/>
                  </a:outerShdw>
                </a:effectLst>
              </a:rPr>
              <a:t>	Error Message dapat dilihat pada proses penyimpanan data.</a:t>
            </a:r>
          </a:p>
          <a:p>
            <a:pPr eaLnBrk="1" hangingPunct="1">
              <a:buFont typeface="Wingdings" pitchFamily="2" charset="2"/>
              <a:buNone/>
              <a:defRPr/>
            </a:pPr>
            <a:r>
              <a:rPr lang="en-US" altLang="en-US" sz="2400" smtClean="0">
                <a:effectLst>
                  <a:outerShdw blurRad="38100" dist="38100" dir="2700000" algn="tl">
                    <a:srgbClr val="C0C0C0"/>
                  </a:outerShdw>
                </a:effectLst>
              </a:rPr>
              <a:t>	Ketika anda menekan tombol </a:t>
            </a:r>
            <a:r>
              <a:rPr lang="en-US" altLang="en-US" sz="2400" smtClean="0">
                <a:solidFill>
                  <a:schemeClr val="hlink"/>
                </a:solidFill>
                <a:effectLst>
                  <a:outerShdw blurRad="38100" dist="38100" dir="2700000" algn="tl">
                    <a:srgbClr val="C0C0C0"/>
                  </a:outerShdw>
                </a:effectLst>
              </a:rPr>
              <a:t>Simpan</a:t>
            </a:r>
            <a:r>
              <a:rPr lang="en-US" altLang="en-US" sz="2400" smtClean="0">
                <a:effectLst>
                  <a:outerShdw blurRad="38100" dist="38100" dir="2700000" algn="tl">
                    <a:srgbClr val="C0C0C0"/>
                  </a:outerShdw>
                </a:effectLst>
              </a:rPr>
              <a:t>, maka sistem akan meminta untuk mengisikan </a:t>
            </a:r>
            <a:r>
              <a:rPr lang="en-US" altLang="en-US" sz="2400" smtClean="0">
                <a:solidFill>
                  <a:schemeClr val="bg2"/>
                </a:solidFill>
                <a:effectLst>
                  <a:outerShdw blurRad="38100" dist="38100" dir="2700000" algn="tl">
                    <a:srgbClr val="C0C0C0"/>
                  </a:outerShdw>
                </a:effectLst>
              </a:rPr>
              <a:t>text box pada nrp</a:t>
            </a:r>
            <a:r>
              <a:rPr lang="en-US" altLang="en-US" sz="2400" smtClean="0">
                <a:effectLst>
                  <a:outerShdw blurRad="38100" dist="38100" dir="2700000" algn="tl">
                    <a:srgbClr val="C0C0C0"/>
                  </a:outerShdw>
                </a:effectLst>
              </a:rPr>
              <a:t>. </a:t>
            </a:r>
          </a:p>
          <a:p>
            <a:pPr eaLnBrk="1" hangingPunct="1">
              <a:buFont typeface="Wingdings" pitchFamily="2" charset="2"/>
              <a:buNone/>
              <a:defRPr/>
            </a:pPr>
            <a:r>
              <a:rPr lang="en-US" altLang="en-US" sz="2400" smtClean="0">
                <a:effectLst>
                  <a:outerShdw blurRad="38100" dist="38100" dir="2700000" algn="tl">
                    <a:srgbClr val="C0C0C0"/>
                  </a:outerShdw>
                </a:effectLst>
              </a:rPr>
              <a:t>	Apabila text box tersebut belum terisi tetapi anda sudah menjalankan proses penyimpanan, maka error message akan muncul seketika untuk memberikan informasi bahwa nrp harus diisi terlebih dahulu.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Bentuk-bentuk penanganan kesalahan</a:t>
            </a:r>
          </a:p>
        </p:txBody>
      </p:sp>
      <p:sp>
        <p:nvSpPr>
          <p:cNvPr id="70659" name="Rectangle 3"/>
          <p:cNvSpPr>
            <a:spLocks noGrp="1" noChangeArrowheads="1"/>
          </p:cNvSpPr>
          <p:nvPr>
            <p:ph type="body" idx="4294967295"/>
          </p:nvPr>
        </p:nvSpPr>
        <p:spPr/>
        <p:txBody>
          <a:bodyPr/>
          <a:lstStyle/>
          <a:p>
            <a:pPr eaLnBrk="1" hangingPunct="1">
              <a:defRPr/>
            </a:pPr>
            <a:r>
              <a:rPr lang="en-US" altLang="en-US" smtClean="0">
                <a:effectLst>
                  <a:outerShdw blurRad="38100" dist="38100" dir="2700000" algn="tl">
                    <a:srgbClr val="C0C0C0"/>
                  </a:outerShdw>
                </a:effectLst>
              </a:rPr>
              <a:t>Selalu deklarasikan variabel.</a:t>
            </a:r>
          </a:p>
          <a:p>
            <a:pPr eaLnBrk="1" hangingPunct="1">
              <a:buFont typeface="Wingdings" pitchFamily="2" charset="2"/>
              <a:buNone/>
              <a:defRPr/>
            </a:pPr>
            <a:r>
              <a:rPr lang="en-US" altLang="en-US" smtClean="0">
                <a:effectLst>
                  <a:outerShdw blurRad="38100" dist="38100" dir="2700000" algn="tl">
                    <a:srgbClr val="C0C0C0"/>
                  </a:outerShdw>
                </a:effectLst>
              </a:rPr>
              <a:t>	misal; int jari_jari;</a:t>
            </a:r>
          </a:p>
          <a:p>
            <a:pPr eaLnBrk="1" hangingPunct="1">
              <a:buFont typeface="Wingdings" pitchFamily="2" charset="2"/>
              <a:buNone/>
              <a:defRPr/>
            </a:pPr>
            <a:r>
              <a:rPr lang="en-US" altLang="en-US" smtClean="0">
                <a:effectLst>
                  <a:outerShdw blurRad="38100" dist="38100" dir="2700000" algn="tl">
                    <a:srgbClr val="C0C0C0"/>
                  </a:outerShdw>
                </a:effectLst>
              </a:rPr>
              <a:t>		     char A;</a:t>
            </a:r>
          </a:p>
          <a:p>
            <a:pPr eaLnBrk="1" hangingPunct="1">
              <a:defRPr/>
            </a:pPr>
            <a:r>
              <a:rPr lang="en-US" altLang="en-US" smtClean="0">
                <a:effectLst>
                  <a:outerShdw blurRad="38100" dist="38100" dir="2700000" algn="tl">
                    <a:srgbClr val="C0C0C0"/>
                  </a:outerShdw>
                </a:effectLst>
              </a:rPr>
              <a:t>Kenali Jenis Bug, Bug yang timbul pada sebuah aplikasi memiliki karateristik. Karena itu selalu baca dan perhatikan baik-baik pesan kesalahan yang timbul.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chorCtr="1"/>
          <a:lstStyle/>
          <a:p>
            <a:pPr eaLnBrk="1" hangingPunct="1">
              <a:defRPr/>
            </a:pPr>
            <a:r>
              <a:rPr lang="en-US" altLang="en-US" b="0" smtClean="0">
                <a:effectLst>
                  <a:outerShdw blurRad="38100" dist="38100" dir="2700000" algn="tl">
                    <a:srgbClr val="C0C0C0"/>
                  </a:outerShdw>
                </a:effectLst>
              </a:rPr>
              <a:t>Beberapa Jenis Bug</a:t>
            </a:r>
            <a:endParaRPr lang="id-ID" altLang="en-US" b="0" smtClean="0">
              <a:effectLst>
                <a:outerShdw blurRad="38100" dist="38100" dir="2700000" algn="tl">
                  <a:srgbClr val="C0C0C0"/>
                </a:outerShdw>
              </a:effectLst>
            </a:endParaRPr>
          </a:p>
        </p:txBody>
      </p:sp>
      <p:sp>
        <p:nvSpPr>
          <p:cNvPr id="3" name="Content Placeholder 2"/>
          <p:cNvSpPr>
            <a:spLocks noGrp="1"/>
          </p:cNvSpPr>
          <p:nvPr>
            <p:ph idx="4294967295"/>
          </p:nvPr>
        </p:nvSpPr>
        <p:spPr>
          <a:xfrm>
            <a:off x="381000" y="2590800"/>
            <a:ext cx="8229600" cy="3505200"/>
          </a:xfrm>
        </p:spPr>
        <p:txBody>
          <a:bodyPr/>
          <a:lstStyle/>
          <a:p>
            <a:pPr marL="514350" indent="-514350" eaLnBrk="1" hangingPunct="1">
              <a:buFont typeface="Arial" charset="0"/>
              <a:buAutoNum type="arabicPeriod"/>
              <a:defRPr/>
            </a:pPr>
            <a:r>
              <a:rPr lang="en-US" altLang="en-US" sz="2000" smtClean="0">
                <a:effectLst>
                  <a:outerShdw blurRad="38100" dist="38100" dir="2700000" algn="tl">
                    <a:srgbClr val="C0C0C0"/>
                  </a:outerShdw>
                </a:effectLst>
              </a:rPr>
              <a:t>Divide By Zero.</a:t>
            </a:r>
            <a:br>
              <a:rPr lang="en-US" altLang="en-US" sz="2000" smtClean="0">
                <a:effectLst>
                  <a:outerShdw blurRad="38100" dist="38100" dir="2700000" algn="tl">
                    <a:srgbClr val="C0C0C0"/>
                  </a:outerShdw>
                </a:effectLst>
              </a:rPr>
            </a:br>
            <a:r>
              <a:rPr lang="en-US" altLang="en-US" sz="2000" smtClean="0">
                <a:effectLst>
                  <a:outerShdw blurRad="38100" dist="38100" dir="2700000" algn="tl">
                    <a:srgbClr val="C0C0C0"/>
                  </a:outerShdw>
                </a:effectLst>
              </a:rPr>
              <a:t>Jika pada sebuah pembagian, pembagi bernilai 0, maka program akan terhenti dan mengalami error.</a:t>
            </a:r>
          </a:p>
          <a:p>
            <a:pPr marL="514350" indent="-514350" eaLnBrk="1" hangingPunct="1">
              <a:buFont typeface="Arial" charset="0"/>
              <a:buAutoNum type="arabicPeriod"/>
              <a:defRPr/>
            </a:pPr>
            <a:endParaRPr lang="en-US" altLang="en-US" sz="2000" smtClean="0">
              <a:effectLst>
                <a:outerShdw blurRad="38100" dist="38100" dir="2700000" algn="tl">
                  <a:srgbClr val="C0C0C0"/>
                </a:outerShdw>
              </a:effectLst>
            </a:endParaRPr>
          </a:p>
          <a:p>
            <a:pPr marL="514350" indent="-514350" eaLnBrk="1" hangingPunct="1">
              <a:buFont typeface="Arial" charset="0"/>
              <a:buAutoNum type="arabicPeriod"/>
              <a:defRPr/>
            </a:pPr>
            <a:r>
              <a:rPr lang="en-US" altLang="en-US" sz="2000" smtClean="0">
                <a:effectLst>
                  <a:outerShdw blurRad="38100" dist="38100" dir="2700000" algn="tl">
                    <a:srgbClr val="C0C0C0"/>
                  </a:outerShdw>
                </a:effectLst>
              </a:rPr>
              <a:t>Infinite Loop, menjalankan program tanpa henti</a:t>
            </a:r>
          </a:p>
          <a:p>
            <a:pPr marL="514350" indent="-514350" eaLnBrk="1" hangingPunct="1">
              <a:buFont typeface="Wingdings" pitchFamily="2" charset="2"/>
              <a:buNone/>
              <a:defRPr/>
            </a:pPr>
            <a:r>
              <a:rPr lang="en-US" altLang="en-US" sz="2000" smtClean="0">
                <a:effectLst>
                  <a:outerShdw blurRad="38100" dist="38100" dir="2700000" algn="tl">
                    <a:srgbClr val="C0C0C0"/>
                  </a:outerShdw>
                </a:effectLst>
              </a:rPr>
              <a:t>	</a:t>
            </a:r>
            <a:r>
              <a:rPr lang="en-US" altLang="en-US" sz="2000" i="1" smtClean="0">
                <a:solidFill>
                  <a:srgbClr val="0000FF"/>
                </a:solidFill>
                <a:effectLst>
                  <a:outerShdw blurRad="38100" dist="38100" dir="2700000" algn="tl">
                    <a:srgbClr val="C0C0C0"/>
                  </a:outerShdw>
                </a:effectLst>
              </a:rPr>
              <a:t>void main()</a:t>
            </a:r>
          </a:p>
          <a:p>
            <a:pPr marL="514350" indent="-514350" eaLnBrk="1" hangingPunct="1">
              <a:buFont typeface="Wingdings" pitchFamily="2" charset="2"/>
              <a:buNone/>
              <a:defRPr/>
            </a:pPr>
            <a:r>
              <a:rPr lang="en-US" altLang="en-US" sz="2000" i="1" smtClean="0">
                <a:solidFill>
                  <a:srgbClr val="0000FF"/>
                </a:solidFill>
                <a:effectLst>
                  <a:outerShdw blurRad="38100" dist="38100" dir="2700000" algn="tl">
                    <a:srgbClr val="C0C0C0"/>
                  </a:outerShdw>
                </a:effectLst>
              </a:rPr>
              <a:t>	{</a:t>
            </a:r>
          </a:p>
          <a:p>
            <a:pPr marL="514350" indent="-514350" eaLnBrk="1" hangingPunct="1">
              <a:buFont typeface="Wingdings" pitchFamily="2" charset="2"/>
              <a:buNone/>
              <a:defRPr/>
            </a:pPr>
            <a:r>
              <a:rPr lang="en-US" altLang="en-US" sz="2000" i="1" smtClean="0">
                <a:solidFill>
                  <a:srgbClr val="0000FF"/>
                </a:solidFill>
                <a:effectLst>
                  <a:outerShdw blurRad="38100" dist="38100" dir="2700000" algn="tl">
                    <a:srgbClr val="C0C0C0"/>
                  </a:outerShdw>
                </a:effectLst>
              </a:rPr>
              <a:t>      	for (;; )</a:t>
            </a:r>
          </a:p>
          <a:p>
            <a:pPr marL="514350" indent="-514350" eaLnBrk="1" hangingPunct="1">
              <a:buFont typeface="Wingdings" pitchFamily="2" charset="2"/>
              <a:buNone/>
              <a:defRPr/>
            </a:pPr>
            <a:r>
              <a:rPr lang="en-US" altLang="en-US" sz="2000" i="1" smtClean="0">
                <a:solidFill>
                  <a:srgbClr val="0000FF"/>
                </a:solidFill>
                <a:effectLst>
                  <a:outerShdw blurRad="38100" dist="38100" dir="2700000" algn="tl">
                    <a:srgbClr val="C0C0C0"/>
                  </a:outerShdw>
                </a:effectLst>
              </a:rPr>
              <a:t>           printf (“Tanpa henti ….\n”);</a:t>
            </a:r>
          </a:p>
          <a:p>
            <a:pPr marL="514350" indent="-514350" eaLnBrk="1" hangingPunct="1">
              <a:buFont typeface="Wingdings" pitchFamily="2" charset="2"/>
              <a:buNone/>
              <a:defRPr/>
            </a:pPr>
            <a:r>
              <a:rPr lang="en-US" altLang="en-US" sz="2000" i="1" smtClean="0">
                <a:solidFill>
                  <a:srgbClr val="0000FF"/>
                </a:solidFill>
                <a:effectLst>
                  <a:outerShdw blurRad="38100" dist="38100" dir="2700000" algn="tl">
                    <a:srgbClr val="C0C0C0"/>
                  </a:outerShdw>
                </a:effectLst>
              </a:rPr>
              <a:t>	}</a:t>
            </a:r>
            <a:endParaRPr lang="id-ID" altLang="en-US" sz="2000"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Beberapa jenis bug</a:t>
            </a:r>
            <a:endParaRPr lang="id-ID" altLang="en-US" smtClean="0">
              <a:effectLst>
                <a:outerShdw blurRad="38100" dist="38100" dir="2700000" algn="tl">
                  <a:srgbClr val="C0C0C0"/>
                </a:outerShdw>
              </a:effectLst>
            </a:endParaRPr>
          </a:p>
        </p:txBody>
      </p:sp>
      <p:sp>
        <p:nvSpPr>
          <p:cNvPr id="3" name="Content Placeholder 2"/>
          <p:cNvSpPr>
            <a:spLocks noGrp="1"/>
          </p:cNvSpPr>
          <p:nvPr>
            <p:ph idx="4294967295"/>
          </p:nvPr>
        </p:nvSpPr>
        <p:spPr/>
        <p:txBody>
          <a:bodyPr/>
          <a:lstStyle/>
          <a:p>
            <a:pPr eaLnBrk="1" hangingPunct="1">
              <a:buFont typeface="Wingdings" pitchFamily="2" charset="2"/>
              <a:buNone/>
              <a:defRPr/>
            </a:pPr>
            <a:r>
              <a:rPr lang="en-US" altLang="en-US" sz="2400" smtClean="0">
                <a:effectLst>
                  <a:outerShdw blurRad="38100" dist="38100" dir="2700000" algn="tl">
                    <a:srgbClr val="C0C0C0"/>
                  </a:outerShdw>
                </a:effectLst>
              </a:rPr>
              <a:t>3. Arithmatic overflow or Underflow.</a:t>
            </a:r>
            <a:br>
              <a:rPr lang="en-US" altLang="en-US" sz="2400" smtClean="0">
                <a:effectLst>
                  <a:outerShdw blurRad="38100" dist="38100" dir="2700000" algn="tl">
                    <a:srgbClr val="C0C0C0"/>
                  </a:outerShdw>
                </a:effectLst>
              </a:rPr>
            </a:br>
            <a:endParaRPr lang="en-US" altLang="en-US" sz="2400" smtClean="0">
              <a:effectLst>
                <a:outerShdw blurRad="38100" dist="38100" dir="2700000" algn="tl">
                  <a:srgbClr val="C0C0C0"/>
                </a:outerShdw>
              </a:effectLst>
            </a:endParaRPr>
          </a:p>
          <a:p>
            <a:pPr eaLnBrk="1" hangingPunct="1">
              <a:buFont typeface="Wingdings" pitchFamily="2" charset="2"/>
              <a:buNone/>
              <a:defRPr/>
            </a:pPr>
            <a:r>
              <a:rPr lang="en-US" altLang="en-US" sz="2400" smtClean="0">
                <a:effectLst>
                  <a:outerShdw blurRad="38100" dist="38100" dir="2700000" algn="tl">
                    <a:srgbClr val="C0C0C0"/>
                  </a:outerShdw>
                </a:effectLst>
              </a:rPr>
              <a:t>	Overflow terjadi saat sebuah perhitungan menghasilkan nilai yang lebih besar daripada nilai yang dapat ditampung oleh media/variabel penyimpan. </a:t>
            </a:r>
          </a:p>
          <a:p>
            <a:pPr eaLnBrk="1" hangingPunct="1">
              <a:buFont typeface="Wingdings" pitchFamily="2" charset="2"/>
              <a:buNone/>
              <a:defRPr/>
            </a:pPr>
            <a:endParaRPr lang="en-US" altLang="en-US" sz="2400" smtClean="0">
              <a:effectLst>
                <a:outerShdw blurRad="38100" dist="38100" dir="2700000" algn="tl">
                  <a:srgbClr val="C0C0C0"/>
                </a:outerShdw>
              </a:effectLst>
            </a:endParaRPr>
          </a:p>
          <a:p>
            <a:pPr eaLnBrk="1" hangingPunct="1">
              <a:buFont typeface="Wingdings" pitchFamily="2" charset="2"/>
              <a:buNone/>
              <a:defRPr/>
            </a:pPr>
            <a:r>
              <a:rPr lang="en-US" altLang="en-US" sz="2400" smtClean="0">
                <a:effectLst>
                  <a:outerShdw blurRad="38100" dist="38100" dir="2700000" algn="tl">
                    <a:srgbClr val="C0C0C0"/>
                  </a:outerShdw>
                </a:effectLst>
              </a:rPr>
              <a:t>	Underflow merupakan kebalikannya.</a:t>
            </a:r>
          </a:p>
          <a:p>
            <a:pPr eaLnBrk="1" hangingPunct="1">
              <a:buFont typeface="Wingdings" pitchFamily="2" charset="2"/>
              <a:buNone/>
              <a:defRPr/>
            </a:pPr>
            <a:r>
              <a:rPr lang="en-US" altLang="en-US" sz="2400" smtClean="0">
                <a:effectLst>
                  <a:outerShdw blurRad="38100" dist="38100" dir="2700000" algn="tl">
                    <a:srgbClr val="C0C0C0"/>
                  </a:outerShdw>
                </a:effectLst>
              </a:rPr>
              <a:t>	misal; int menyimpan 2 byte (</a:t>
            </a:r>
            <a:r>
              <a:rPr lang="en-US" altLang="en-US" sz="2400" smtClean="0"/>
              <a:t>-32768 hingga +32767) jika &gt; gunakan long</a:t>
            </a:r>
            <a:endParaRPr lang="id-ID" altLang="en-US" sz="2400"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Bentuk-bentuk Penanganan kesalahan</a:t>
            </a:r>
            <a:endParaRPr lang="id-ID" altLang="en-US" smtClean="0">
              <a:effectLst>
                <a:outerShdw blurRad="38100" dist="38100" dir="2700000" algn="tl">
                  <a:srgbClr val="C0C0C0"/>
                </a:outerShdw>
              </a:effectLst>
            </a:endParaRPr>
          </a:p>
        </p:txBody>
      </p:sp>
      <p:sp>
        <p:nvSpPr>
          <p:cNvPr id="3" name="Content Placeholder 2"/>
          <p:cNvSpPr>
            <a:spLocks noGrp="1"/>
          </p:cNvSpPr>
          <p:nvPr>
            <p:ph idx="4294967295"/>
          </p:nvPr>
        </p:nvSpPr>
        <p:spPr/>
        <p:txBody>
          <a:bodyPr/>
          <a:lstStyle/>
          <a:p>
            <a:pPr eaLnBrk="1" hangingPunct="1">
              <a:defRPr/>
            </a:pPr>
            <a:r>
              <a:rPr lang="en-US" altLang="en-US" smtClean="0">
                <a:effectLst>
                  <a:outerShdw blurRad="38100" dist="38100" dir="2700000" algn="tl">
                    <a:srgbClr val="C0C0C0"/>
                  </a:outerShdw>
                </a:effectLst>
              </a:rPr>
              <a:t>Beri komentar, utk mempermudah mempelajari kode-kode program yg pernah dibuat.</a:t>
            </a:r>
          </a:p>
          <a:p>
            <a:pPr eaLnBrk="1" hangingPunct="1">
              <a:buFont typeface="Wingdings" pitchFamily="2" charset="2"/>
              <a:buNone/>
              <a:defRPr/>
            </a:pPr>
            <a:endParaRPr lang="id-ID" altLang="en-US"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62000" y="609600"/>
            <a:ext cx="7924800" cy="1143000"/>
          </a:xfrm>
        </p:spPr>
        <p:txBody>
          <a:bodyPr anchor="ctr" anchorCtr="1"/>
          <a:lstStyle/>
          <a:p>
            <a:pPr eaLnBrk="1" hangingPunct="1">
              <a:defRPr/>
            </a:pPr>
            <a:r>
              <a:rPr lang="en-US" altLang="en-US" smtClean="0">
                <a:effectLst>
                  <a:outerShdw blurRad="38100" dist="38100" dir="2700000" algn="tl">
                    <a:srgbClr val="C0C0C0"/>
                  </a:outerShdw>
                </a:effectLst>
              </a:rPr>
              <a:t>Help Dokumentasi</a:t>
            </a:r>
            <a:endParaRPr lang="id-ID" altLang="en-US" smtClean="0">
              <a:effectLst>
                <a:outerShdw blurRad="38100" dist="38100" dir="2700000" algn="tl">
                  <a:srgbClr val="C0C0C0"/>
                </a:outerShdw>
              </a:effectLst>
            </a:endParaRPr>
          </a:p>
        </p:txBody>
      </p:sp>
      <p:sp>
        <p:nvSpPr>
          <p:cNvPr id="3" name="Content Placeholder 2"/>
          <p:cNvSpPr>
            <a:spLocks noGrp="1"/>
          </p:cNvSpPr>
          <p:nvPr>
            <p:ph idx="4294967295"/>
          </p:nvPr>
        </p:nvSpPr>
        <p:spPr>
          <a:xfrm>
            <a:off x="914400" y="2362200"/>
            <a:ext cx="8229600" cy="3733800"/>
          </a:xfrm>
        </p:spPr>
        <p:txBody>
          <a:bodyPr/>
          <a:lstStyle/>
          <a:p>
            <a:pPr eaLnBrk="1" hangingPunct="1">
              <a:defRPr/>
            </a:pPr>
            <a:r>
              <a:rPr lang="en-US" altLang="en-US" smtClean="0">
                <a:effectLst>
                  <a:outerShdw blurRad="38100" dist="38100" dir="2700000" algn="tl">
                    <a:srgbClr val="C0C0C0"/>
                  </a:outerShdw>
                </a:effectLst>
              </a:rPr>
              <a:t>Sifat-sifat</a:t>
            </a:r>
          </a:p>
          <a:p>
            <a:pPr eaLnBrk="1" hangingPunct="1">
              <a:buFont typeface="Wingdings" pitchFamily="2" charset="2"/>
              <a:buNone/>
              <a:defRPr/>
            </a:pPr>
            <a:r>
              <a:rPr lang="en-US" altLang="en-US" smtClean="0">
                <a:effectLst>
                  <a:outerShdw blurRad="38100" dist="38100" dir="2700000" algn="tl">
                    <a:srgbClr val="C0C0C0"/>
                  </a:outerShdw>
                </a:effectLst>
              </a:rPr>
              <a:t>	- </a:t>
            </a:r>
            <a:r>
              <a:rPr lang="en-US" altLang="en-US" sz="1800" smtClean="0">
                <a:effectLst>
                  <a:outerShdw blurRad="38100" dist="38100" dir="2700000" algn="tl">
                    <a:srgbClr val="C0C0C0"/>
                  </a:outerShdw>
                </a:effectLst>
              </a:rPr>
              <a:t>availability</a:t>
            </a:r>
            <a:endParaRPr lang="id-ID" altLang="en-US" sz="1800" smtClean="0">
              <a:effectLst>
                <a:outerShdw blurRad="38100" dist="38100" dir="2700000" algn="tl">
                  <a:srgbClr val="C0C0C0"/>
                </a:outerShdw>
              </a:effectLst>
            </a:endParaRPr>
          </a:p>
          <a:p>
            <a:pPr eaLnBrk="1" hangingPunct="1">
              <a:buFont typeface="Wingdings" pitchFamily="2" charset="2"/>
              <a:buNone/>
              <a:defRPr/>
            </a:pPr>
            <a:r>
              <a:rPr lang="en-US" altLang="en-US" sz="1800" smtClean="0">
                <a:effectLst>
                  <a:outerShdw blurRad="38100" dist="38100" dir="2700000" algn="tl">
                    <a:srgbClr val="C0C0C0"/>
                  </a:outerShdw>
                </a:effectLst>
              </a:rPr>
              <a:t>	- accuracy&amp; completeness</a:t>
            </a:r>
            <a:endParaRPr lang="id-ID" altLang="en-US" sz="1800" smtClean="0">
              <a:effectLst>
                <a:outerShdw blurRad="38100" dist="38100" dir="2700000" algn="tl">
                  <a:srgbClr val="C0C0C0"/>
                </a:outerShdw>
              </a:effectLst>
            </a:endParaRPr>
          </a:p>
          <a:p>
            <a:pPr eaLnBrk="1" hangingPunct="1">
              <a:buFont typeface="Wingdings" pitchFamily="2" charset="2"/>
              <a:buNone/>
              <a:defRPr/>
            </a:pPr>
            <a:r>
              <a:rPr lang="en-US" altLang="en-US" sz="1800" smtClean="0">
                <a:effectLst>
                  <a:outerShdw blurRad="38100" dist="38100" dir="2700000" algn="tl">
                    <a:srgbClr val="C0C0C0"/>
                  </a:outerShdw>
                </a:effectLst>
              </a:rPr>
              <a:t>	- consistency</a:t>
            </a:r>
            <a:endParaRPr lang="id-ID" altLang="en-US" sz="1800" smtClean="0">
              <a:effectLst>
                <a:outerShdw blurRad="38100" dist="38100" dir="2700000" algn="tl">
                  <a:srgbClr val="C0C0C0"/>
                </a:outerShdw>
              </a:effectLst>
            </a:endParaRPr>
          </a:p>
          <a:p>
            <a:pPr eaLnBrk="1" hangingPunct="1">
              <a:buFont typeface="Wingdings" pitchFamily="2" charset="2"/>
              <a:buNone/>
              <a:defRPr/>
            </a:pPr>
            <a:r>
              <a:rPr lang="en-US" altLang="en-US" sz="1800" smtClean="0">
                <a:effectLst>
                  <a:outerShdw blurRad="38100" dist="38100" dir="2700000" algn="tl">
                    <a:srgbClr val="C0C0C0"/>
                  </a:outerShdw>
                </a:effectLst>
              </a:rPr>
              <a:t>	- robustness</a:t>
            </a:r>
            <a:endParaRPr lang="id-ID" altLang="en-US" sz="1800" smtClean="0">
              <a:effectLst>
                <a:outerShdw blurRad="38100" dist="38100" dir="2700000" algn="tl">
                  <a:srgbClr val="C0C0C0"/>
                </a:outerShdw>
              </a:effectLst>
            </a:endParaRPr>
          </a:p>
          <a:p>
            <a:pPr eaLnBrk="1" hangingPunct="1">
              <a:buFont typeface="Wingdings" pitchFamily="2" charset="2"/>
              <a:buNone/>
              <a:defRPr/>
            </a:pPr>
            <a:r>
              <a:rPr lang="en-US" altLang="en-US" sz="1800" smtClean="0">
                <a:effectLst>
                  <a:outerShdw blurRad="38100" dist="38100" dir="2700000" algn="tl">
                    <a:srgbClr val="C0C0C0"/>
                  </a:outerShdw>
                </a:effectLst>
              </a:rPr>
              <a:t>	- flexibility</a:t>
            </a:r>
            <a:endParaRPr lang="id-ID" altLang="en-US" sz="1800" smtClean="0">
              <a:effectLst>
                <a:outerShdw blurRad="38100" dist="38100" dir="2700000" algn="tl">
                  <a:srgbClr val="C0C0C0"/>
                </a:outerShdw>
              </a:effectLst>
            </a:endParaRPr>
          </a:p>
          <a:p>
            <a:pPr eaLnBrk="1" hangingPunct="1">
              <a:buFont typeface="Wingdings" pitchFamily="2" charset="2"/>
              <a:buNone/>
              <a:defRPr/>
            </a:pPr>
            <a:r>
              <a:rPr lang="en-US" altLang="en-US" sz="1800" smtClean="0">
                <a:effectLst>
                  <a:outerShdw blurRad="38100" dist="38100" dir="2700000" algn="tl">
                    <a:srgbClr val="C0C0C0"/>
                  </a:outerShdw>
                </a:effectLst>
              </a:rPr>
              <a:t>	- </a:t>
            </a:r>
            <a:r>
              <a:rPr lang="id-ID" altLang="en-US" sz="1800" smtClean="0">
                <a:effectLst>
                  <a:outerShdw blurRad="38100" dist="38100" dir="2700000" algn="tl">
                    <a:srgbClr val="C0C0C0"/>
                  </a:outerShdw>
                </a:effectLst>
              </a:rPr>
              <a:t>unobtrusiveness</a:t>
            </a:r>
            <a:endParaRPr lang="en-US" altLang="en-US" sz="1800" smtClean="0">
              <a:effectLst>
                <a:outerShdw blurRad="38100" dist="38100" dir="2700000" algn="tl">
                  <a:srgbClr val="C0C0C0"/>
                </a:outerShdw>
              </a:effectLst>
            </a:endParaRPr>
          </a:p>
          <a:p>
            <a:pPr eaLnBrk="1" hangingPunct="1">
              <a:defRPr/>
            </a:pPr>
            <a:r>
              <a:rPr lang="en-US" altLang="en-US" smtClean="0">
                <a:effectLst>
                  <a:outerShdw blurRad="38100" dist="38100" dir="2700000" algn="tl">
                    <a:srgbClr val="C0C0C0"/>
                  </a:outerShdw>
                </a:effectLst>
              </a:rPr>
              <a:t>Jenis; </a:t>
            </a:r>
            <a:r>
              <a:rPr lang="id-ID" altLang="en-US" sz="1800" smtClean="0">
                <a:effectLst>
                  <a:outerShdw blurRad="38100" dist="38100" dir="2700000" algn="tl">
                    <a:srgbClr val="C0C0C0"/>
                  </a:outerShdw>
                </a:effectLst>
              </a:rPr>
              <a:t>paper based</a:t>
            </a:r>
            <a:r>
              <a:rPr lang="en-US" altLang="en-US" sz="1800" smtClean="0">
                <a:effectLst>
                  <a:outerShdw blurRad="38100" dist="38100" dir="2700000" algn="tl">
                    <a:srgbClr val="C0C0C0"/>
                  </a:outerShdw>
                </a:effectLst>
              </a:rPr>
              <a:t> dan </a:t>
            </a:r>
            <a:r>
              <a:rPr lang="id-ID" altLang="en-US" sz="1800" smtClean="0">
                <a:effectLst>
                  <a:outerShdw blurRad="38100" dist="38100" dir="2700000" algn="tl">
                    <a:srgbClr val="C0C0C0"/>
                  </a:outerShdw>
                </a:effectLst>
              </a:rPr>
              <a:t>computer based</a:t>
            </a:r>
            <a:endParaRPr lang="en-US" altLang="en-US" sz="1800" smtClean="0">
              <a:effectLst>
                <a:outerShdw blurRad="38100" dist="38100" dir="2700000" algn="tl">
                  <a:srgbClr val="C0C0C0"/>
                </a:outerShdw>
              </a:effectLst>
            </a:endParaRPr>
          </a:p>
          <a:p>
            <a:pPr eaLnBrk="1" hangingPunct="1">
              <a:defRPr/>
            </a:pPr>
            <a:r>
              <a:rPr lang="en-US" altLang="en-US" smtClean="0">
                <a:effectLst>
                  <a:outerShdw blurRad="38100" dist="38100" dir="2700000" algn="tl">
                    <a:srgbClr val="C0C0C0"/>
                  </a:outerShdw>
                </a:effectLst>
              </a:rPr>
              <a:t>Perancangan; </a:t>
            </a:r>
            <a:r>
              <a:rPr lang="id-ID" altLang="en-US" sz="1800" smtClean="0">
                <a:effectLst>
                  <a:outerShdw blurRad="38100" dist="38100" dir="2700000" algn="tl">
                    <a:srgbClr val="C0C0C0"/>
                  </a:outerShdw>
                </a:effectLst>
              </a:rPr>
              <a:t>how requested</a:t>
            </a:r>
            <a:r>
              <a:rPr lang="en-US" altLang="en-US" sz="1800" smtClean="0">
                <a:effectLst>
                  <a:outerShdw blurRad="38100" dist="38100" dir="2700000" algn="tl">
                    <a:srgbClr val="C0C0C0"/>
                  </a:outerShdw>
                </a:effectLst>
              </a:rPr>
              <a:t>, </a:t>
            </a:r>
            <a:r>
              <a:rPr lang="id-ID" altLang="en-US" sz="1800" smtClean="0">
                <a:effectLst>
                  <a:outerShdw blurRad="38100" dist="38100" dir="2700000" algn="tl">
                    <a:srgbClr val="C0C0C0"/>
                  </a:outerShdw>
                </a:effectLst>
              </a:rPr>
              <a:t>how displayed</a:t>
            </a:r>
            <a:endParaRPr lang="id-ID" altLang="en-US"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Sifat-sifat Help</a:t>
            </a:r>
            <a:endParaRPr lang="id-ID" altLang="en-US" smtClean="0">
              <a:effectLst>
                <a:outerShdw blurRad="38100" dist="38100" dir="2700000" algn="tl">
                  <a:srgbClr val="C0C0C0"/>
                </a:outerShdw>
              </a:effectLst>
            </a:endParaRPr>
          </a:p>
        </p:txBody>
      </p:sp>
      <p:sp>
        <p:nvSpPr>
          <p:cNvPr id="3" name="Content Placeholder 2"/>
          <p:cNvSpPr>
            <a:spLocks noGrp="1"/>
          </p:cNvSpPr>
          <p:nvPr>
            <p:ph idx="4294967295"/>
          </p:nvPr>
        </p:nvSpPr>
        <p:spPr/>
        <p:txBody>
          <a:bodyPr/>
          <a:lstStyle/>
          <a:p>
            <a:pPr eaLnBrk="1" hangingPunct="1">
              <a:defRPr/>
            </a:pPr>
            <a:r>
              <a:rPr lang="id-ID" altLang="en-US" i="1" smtClean="0">
                <a:effectLst>
                  <a:outerShdw blurRad="38100" dist="38100" dir="2700000" algn="tl">
                    <a:srgbClr val="C0C0C0"/>
                  </a:outerShdw>
                </a:effectLst>
              </a:rPr>
              <a:t>Availability</a:t>
            </a:r>
            <a:r>
              <a:rPr lang="en-US" altLang="en-US" i="1" smtClean="0">
                <a:effectLst>
                  <a:outerShdw blurRad="38100" dist="38100" dir="2700000" algn="tl">
                    <a:srgbClr val="C0C0C0"/>
                  </a:outerShdw>
                </a:effectLst>
              </a:rPr>
              <a:t>, </a:t>
            </a:r>
            <a:r>
              <a:rPr lang="id-ID" altLang="en-US" smtClean="0">
                <a:effectLst>
                  <a:outerShdw blurRad="38100" dist="38100" dir="2700000" algn="tl">
                    <a:srgbClr val="C0C0C0"/>
                  </a:outerShdw>
                </a:effectLst>
              </a:rPr>
              <a:t>User dapat menggunakan bantuan pada setiap waktu selama berinteraksi dengan sistem. User tidak perlu keluar dari aplikasi selama bekerja untuk membuka aplikasi bantuan. </a:t>
            </a:r>
            <a:endParaRPr lang="en-US" altLang="en-US" smtClean="0">
              <a:effectLst>
                <a:outerShdw blurRad="38100" dist="38100" dir="2700000" algn="tl">
                  <a:srgbClr val="C0C0C0"/>
                </a:outerShdw>
              </a:effectLst>
            </a:endParaRPr>
          </a:p>
          <a:p>
            <a:pPr eaLnBrk="1" hangingPunct="1">
              <a:defRPr/>
            </a:pPr>
            <a:endParaRPr lang="id-ID" altLang="en-US" smtClean="0">
              <a:effectLst>
                <a:outerShdw blurRad="38100" dist="38100" dir="2700000" algn="tl">
                  <a:srgbClr val="C0C0C0"/>
                </a:outerShdw>
              </a:effectLst>
            </a:endParaRPr>
          </a:p>
          <a:p>
            <a:pPr eaLnBrk="1" hangingPunct="1">
              <a:defRPr/>
            </a:pPr>
            <a:r>
              <a:rPr lang="id-ID" altLang="en-US" i="1" smtClean="0">
                <a:effectLst>
                  <a:outerShdw blurRad="38100" dist="38100" dir="2700000" algn="tl">
                    <a:srgbClr val="C0C0C0"/>
                  </a:outerShdw>
                </a:effectLst>
              </a:rPr>
              <a:t>Accuracy dan completeness</a:t>
            </a:r>
            <a:r>
              <a:rPr lang="en-US" altLang="en-US" i="1" smtClean="0">
                <a:effectLst>
                  <a:outerShdw blurRad="38100" dist="38100" dir="2700000" algn="tl">
                    <a:srgbClr val="C0C0C0"/>
                  </a:outerShdw>
                </a:effectLst>
              </a:rPr>
              <a:t>, </a:t>
            </a:r>
            <a:r>
              <a:rPr lang="id-ID" altLang="en-US" smtClean="0">
                <a:effectLst>
                  <a:outerShdw blurRad="38100" dist="38100" dir="2700000" algn="tl">
                    <a:srgbClr val="C0C0C0"/>
                  </a:outerShdw>
                </a:effectLst>
              </a:rPr>
              <a:t>Bantuan ini seharusnya tersedia secara lengkap dan akurat.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Sifat-sifat Help</a:t>
            </a:r>
            <a:endParaRPr lang="id-ID" altLang="en-US" smtClean="0">
              <a:effectLst>
                <a:outerShdw blurRad="38100" dist="38100" dir="2700000" algn="tl">
                  <a:srgbClr val="C0C0C0"/>
                </a:outerShdw>
              </a:effectLst>
            </a:endParaRPr>
          </a:p>
        </p:txBody>
      </p:sp>
      <p:sp>
        <p:nvSpPr>
          <p:cNvPr id="3" name="Content Placeholder 2"/>
          <p:cNvSpPr>
            <a:spLocks noGrp="1"/>
          </p:cNvSpPr>
          <p:nvPr>
            <p:ph idx="4294967295"/>
          </p:nvPr>
        </p:nvSpPr>
        <p:spPr>
          <a:xfrm>
            <a:off x="457200" y="2438400"/>
            <a:ext cx="8229600" cy="5029200"/>
          </a:xfrm>
        </p:spPr>
        <p:txBody>
          <a:bodyPr/>
          <a:lstStyle/>
          <a:p>
            <a:pPr eaLnBrk="1" hangingPunct="1">
              <a:defRPr/>
            </a:pPr>
            <a:r>
              <a:rPr lang="id-ID" altLang="en-US" i="1" smtClean="0">
                <a:effectLst>
                  <a:outerShdw blurRad="38100" dist="38100" dir="2700000" algn="tl">
                    <a:srgbClr val="C0C0C0"/>
                  </a:outerShdw>
                </a:effectLst>
              </a:rPr>
              <a:t>Consistency</a:t>
            </a:r>
            <a:r>
              <a:rPr lang="en-US" altLang="en-US" i="1" smtClean="0">
                <a:effectLst>
                  <a:outerShdw blurRad="38100" dist="38100" dir="2700000" algn="tl">
                    <a:srgbClr val="C0C0C0"/>
                  </a:outerShdw>
                </a:effectLst>
              </a:rPr>
              <a:t>, konsisten p</a:t>
            </a:r>
            <a:r>
              <a:rPr lang="id-ID" altLang="en-US" smtClean="0">
                <a:effectLst>
                  <a:outerShdw blurRad="38100" dist="38100" dir="2700000" algn="tl">
                    <a:srgbClr val="C0C0C0"/>
                  </a:outerShdw>
                </a:effectLst>
              </a:rPr>
              <a:t>ada sistem yang ada, juga konsisten antara jenis online dan jenis tercetak, juga konsisten dari sisi content, terminologi dan bentuk presentasi. </a:t>
            </a:r>
            <a:endParaRPr lang="en-US" altLang="en-US" smtClean="0">
              <a:effectLst>
                <a:outerShdw blurRad="38100" dist="38100" dir="2700000" algn="tl">
                  <a:srgbClr val="C0C0C0"/>
                </a:outerShdw>
              </a:effectLst>
            </a:endParaRPr>
          </a:p>
          <a:p>
            <a:pPr eaLnBrk="1" hangingPunct="1">
              <a:defRPr/>
            </a:pPr>
            <a:endParaRPr lang="en-US" altLang="en-US" smtClean="0">
              <a:effectLst>
                <a:outerShdw blurRad="38100" dist="38100" dir="2700000" algn="tl">
                  <a:srgbClr val="C0C0C0"/>
                </a:outerShdw>
              </a:effectLst>
            </a:endParaRPr>
          </a:p>
          <a:p>
            <a:pPr eaLnBrk="1" hangingPunct="1">
              <a:defRPr/>
            </a:pPr>
            <a:r>
              <a:rPr lang="id-ID" altLang="en-US" i="1" smtClean="0">
                <a:effectLst>
                  <a:outerShdw blurRad="38100" dist="38100" dir="2700000" algn="tl">
                    <a:srgbClr val="C0C0C0"/>
                  </a:outerShdw>
                </a:effectLst>
              </a:rPr>
              <a:t>Robustness</a:t>
            </a:r>
            <a:r>
              <a:rPr lang="en-US" altLang="en-US" i="1" smtClean="0">
                <a:effectLst>
                  <a:outerShdw blurRad="38100" dist="38100" dir="2700000" algn="tl">
                    <a:srgbClr val="C0C0C0"/>
                  </a:outerShdw>
                </a:effectLst>
              </a:rPr>
              <a:t>, </a:t>
            </a:r>
            <a:r>
              <a:rPr lang="id-ID" altLang="en-US" smtClean="0">
                <a:effectLst>
                  <a:outerShdw blurRad="38100" dist="38100" dir="2700000" algn="tl">
                    <a:srgbClr val="C0C0C0"/>
                  </a:outerShdw>
                </a:effectLst>
              </a:rPr>
              <a:t>biasanya digunakan oleh orang yang sedang dalam kesulitan karena sistem mempunyai perilaku yang tidak diharapkan atau mempunyai kesalaha</a:t>
            </a:r>
            <a:r>
              <a:rPr lang="en-US" altLang="en-US" smtClean="0">
                <a:effectLst>
                  <a:outerShdw blurRad="38100" dist="38100" dir="2700000" algn="tl">
                    <a:srgbClr val="C0C0C0"/>
                  </a:outerShdw>
                </a:effectLst>
              </a:rPr>
              <a:t>n</a:t>
            </a:r>
            <a:endParaRPr lang="id-ID" altLang="en-US"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Sifat-sifat Help</a:t>
            </a:r>
            <a:endParaRPr lang="id-ID" altLang="en-US" smtClean="0">
              <a:effectLst>
                <a:outerShdw blurRad="38100" dist="38100" dir="2700000" algn="tl">
                  <a:srgbClr val="C0C0C0"/>
                </a:outerShdw>
              </a:effectLst>
            </a:endParaRPr>
          </a:p>
        </p:txBody>
      </p:sp>
      <p:sp>
        <p:nvSpPr>
          <p:cNvPr id="3" name="Content Placeholder 2"/>
          <p:cNvSpPr>
            <a:spLocks noGrp="1"/>
          </p:cNvSpPr>
          <p:nvPr>
            <p:ph idx="4294967295"/>
          </p:nvPr>
        </p:nvSpPr>
        <p:spPr/>
        <p:txBody>
          <a:bodyPr/>
          <a:lstStyle/>
          <a:p>
            <a:pPr eaLnBrk="1" hangingPunct="1">
              <a:defRPr/>
            </a:pPr>
            <a:r>
              <a:rPr lang="en-US" altLang="en-US" smtClean="0">
                <a:effectLst>
                  <a:outerShdw blurRad="38100" dist="38100" dir="2700000" algn="tl">
                    <a:srgbClr val="C0C0C0"/>
                  </a:outerShdw>
                </a:effectLst>
              </a:rPr>
              <a:t>Flexibility, </a:t>
            </a:r>
            <a:r>
              <a:rPr lang="id-ID" altLang="en-US" smtClean="0">
                <a:effectLst>
                  <a:outerShdw blurRad="38100" dist="38100" dir="2700000" algn="tl">
                    <a:srgbClr val="C0C0C0"/>
                  </a:outerShdw>
                </a:effectLst>
              </a:rPr>
              <a:t>membantu setiap user berinteraksi sesuai dengan keinginannya. </a:t>
            </a:r>
            <a:endParaRPr lang="en-US" altLang="en-US" smtClean="0">
              <a:effectLst>
                <a:outerShdw blurRad="38100" dist="38100" dir="2700000" algn="tl">
                  <a:srgbClr val="C0C0C0"/>
                </a:outerShdw>
              </a:effectLst>
            </a:endParaRPr>
          </a:p>
          <a:p>
            <a:pPr eaLnBrk="1" hangingPunct="1">
              <a:defRPr/>
            </a:pPr>
            <a:endParaRPr lang="id-ID" altLang="en-US" smtClean="0">
              <a:effectLst>
                <a:outerShdw blurRad="38100" dist="38100" dir="2700000" algn="tl">
                  <a:srgbClr val="C0C0C0"/>
                </a:outerShdw>
              </a:effectLst>
            </a:endParaRPr>
          </a:p>
          <a:p>
            <a:pPr eaLnBrk="1" hangingPunct="1">
              <a:defRPr/>
            </a:pPr>
            <a:r>
              <a:rPr lang="id-ID" altLang="en-US" i="1" smtClean="0">
                <a:effectLst>
                  <a:outerShdw blurRad="38100" dist="38100" dir="2700000" algn="tl">
                    <a:srgbClr val="C0C0C0"/>
                  </a:outerShdw>
                </a:effectLst>
              </a:rPr>
              <a:t>Unobtrusiveness</a:t>
            </a:r>
            <a:r>
              <a:rPr lang="en-US" altLang="en-US" i="1" smtClean="0">
                <a:effectLst>
                  <a:outerShdw blurRad="38100" dist="38100" dir="2700000" algn="tl">
                    <a:srgbClr val="C0C0C0"/>
                  </a:outerShdw>
                </a:effectLst>
              </a:rPr>
              <a:t>, </a:t>
            </a:r>
            <a:r>
              <a:rPr lang="id-ID" altLang="en-US" smtClean="0">
                <a:effectLst>
                  <a:outerShdw blurRad="38100" dist="38100" dir="2700000" algn="tl">
                    <a:srgbClr val="C0C0C0"/>
                  </a:outerShdw>
                </a:effectLst>
              </a:rPr>
              <a:t>seharusnya tidak mencegah user dalam melanjutkan pekerjaannya atau terpengaruh dengan aplikasi user</a:t>
            </a:r>
            <a:r>
              <a:rPr lang="en-US" altLang="en-US" smtClean="0">
                <a:effectLst>
                  <a:outerShdw blurRad="38100" dist="38100" dir="2700000" algn="tl">
                    <a:srgbClr val="C0C0C0"/>
                  </a:outerShdw>
                </a:effectLst>
              </a:rPr>
              <a:t>.</a:t>
            </a:r>
            <a:r>
              <a:rPr lang="id-ID" altLang="en-US" smtClean="0">
                <a:effectLst>
                  <a:outerShdw blurRad="38100" dist="38100" dir="2700000" algn="tl">
                    <a:srgbClr val="C0C0C0"/>
                  </a:outerShdw>
                </a:effectLst>
              </a:rPr>
              <a:t> Untuk menghindari ini digunakan presentasi pada layar yang terpisah</a:t>
            </a:r>
            <a:r>
              <a:rPr lang="en-US" altLang="en-US" smtClean="0">
                <a:effectLst>
                  <a:outerShdw blurRad="38100" dist="38100" dir="2700000" algn="tl">
                    <a:srgbClr val="C0C0C0"/>
                  </a:outerShdw>
                </a:effectLst>
              </a:rPr>
              <a:t>.</a:t>
            </a:r>
            <a:endParaRPr lang="id-ID" altLang="en-US"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Jenis Help</a:t>
            </a:r>
            <a:endParaRPr lang="id-ID" altLang="en-US" smtClean="0">
              <a:effectLst>
                <a:outerShdw blurRad="38100" dist="38100" dir="2700000" algn="tl">
                  <a:srgbClr val="C0C0C0"/>
                </a:outerShdw>
              </a:effectLst>
            </a:endParaRPr>
          </a:p>
        </p:txBody>
      </p:sp>
      <p:sp>
        <p:nvSpPr>
          <p:cNvPr id="3" name="Content Placeholder 2"/>
          <p:cNvSpPr>
            <a:spLocks noGrp="1"/>
          </p:cNvSpPr>
          <p:nvPr>
            <p:ph idx="4294967295"/>
          </p:nvPr>
        </p:nvSpPr>
        <p:spPr/>
        <p:txBody>
          <a:bodyPr/>
          <a:lstStyle/>
          <a:p>
            <a:pPr eaLnBrk="1" hangingPunct="1">
              <a:defRPr/>
            </a:pPr>
            <a:r>
              <a:rPr lang="id-ID" altLang="en-US" smtClean="0">
                <a:effectLst>
                  <a:outerShdw blurRad="38100" dist="38100" dir="2700000" algn="tl">
                    <a:srgbClr val="C0C0C0"/>
                  </a:outerShdw>
                </a:effectLst>
              </a:rPr>
              <a:t>Paper based (dukungan tercetak)</a:t>
            </a:r>
          </a:p>
          <a:p>
            <a:pPr eaLnBrk="1" hangingPunct="1">
              <a:buFont typeface="Wingdings" pitchFamily="2" charset="2"/>
              <a:buNone/>
              <a:defRPr/>
            </a:pPr>
            <a:r>
              <a:rPr lang="en-US" altLang="en-US" smtClean="0">
                <a:effectLst>
                  <a:outerShdw blurRad="38100" dist="38100" dir="2700000" algn="tl">
                    <a:srgbClr val="C0C0C0"/>
                  </a:outerShdw>
                </a:effectLst>
              </a:rPr>
              <a:t>	kelebihan:</a:t>
            </a:r>
          </a:p>
          <a:p>
            <a:pPr eaLnBrk="1" hangingPunct="1">
              <a:buFont typeface="Wingdings" pitchFamily="2" charset="2"/>
              <a:buNone/>
              <a:defRPr/>
            </a:pPr>
            <a:endParaRPr lang="en-US" altLang="en-US" smtClean="0">
              <a:effectLst>
                <a:outerShdw blurRad="38100" dist="38100" dir="2700000" algn="tl">
                  <a:srgbClr val="C0C0C0"/>
                </a:outerShdw>
              </a:effectLst>
            </a:endParaRPr>
          </a:p>
          <a:p>
            <a:pPr lvl="1" eaLnBrk="1" hangingPunct="1">
              <a:defRPr/>
            </a:pPr>
            <a:r>
              <a:rPr lang="id-ID" altLang="en-US" smtClean="0">
                <a:effectLst>
                  <a:outerShdw blurRad="38100" dist="38100" dir="2700000" algn="tl">
                    <a:srgbClr val="C0C0C0"/>
                  </a:outerShdw>
                </a:effectLst>
              </a:rPr>
              <a:t>pengguna dapat menggunakan program pendukung ini di luar masa pengerjaan tugas</a:t>
            </a:r>
            <a:endParaRPr lang="en-US" altLang="en-US" smtClean="0">
              <a:effectLst>
                <a:outerShdw blurRad="38100" dist="38100" dir="2700000" algn="tl">
                  <a:srgbClr val="C0C0C0"/>
                </a:outerShdw>
              </a:effectLst>
            </a:endParaRPr>
          </a:p>
          <a:p>
            <a:pPr lvl="1" eaLnBrk="1" hangingPunct="1">
              <a:defRPr/>
            </a:pPr>
            <a:r>
              <a:rPr lang="en-US" altLang="en-US" smtClean="0">
                <a:effectLst>
                  <a:outerShdw blurRad="38100" dist="38100" dir="2700000" algn="tl">
                    <a:srgbClr val="C0C0C0"/>
                  </a:outerShdw>
                </a:effectLst>
              </a:rPr>
              <a:t>pengguna dpt </a:t>
            </a:r>
            <a:r>
              <a:rPr lang="id-ID" altLang="en-US" smtClean="0">
                <a:effectLst>
                  <a:outerShdw blurRad="38100" dist="38100" dir="2700000" algn="tl">
                    <a:srgbClr val="C0C0C0"/>
                  </a:outerShdw>
                </a:effectLst>
              </a:rPr>
              <a:t>menuliskan catatan tertentu yang diperoleh saat menjalankan sistem.</a:t>
            </a:r>
          </a:p>
          <a:p>
            <a:pPr eaLnBrk="1" hangingPunct="1">
              <a:buFont typeface="Wingdings" pitchFamily="2" charset="2"/>
              <a:buNone/>
              <a:defRPr/>
            </a:pPr>
            <a:endParaRPr lang="id-ID" altLang="en-US"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Error (Kesalahan)</a:t>
            </a:r>
            <a:endParaRPr lang="id-ID" altLang="en-US" smtClean="0">
              <a:effectLst>
                <a:outerShdw blurRad="38100" dist="38100" dir="2700000" algn="tl">
                  <a:srgbClr val="C0C0C0"/>
                </a:outerShdw>
              </a:effectLst>
            </a:endParaRPr>
          </a:p>
        </p:txBody>
      </p:sp>
      <p:sp>
        <p:nvSpPr>
          <p:cNvPr id="3" name="Content Placeholder 2"/>
          <p:cNvSpPr>
            <a:spLocks noGrp="1"/>
          </p:cNvSpPr>
          <p:nvPr>
            <p:ph idx="4294967295"/>
          </p:nvPr>
        </p:nvSpPr>
        <p:spPr/>
        <p:txBody>
          <a:bodyPr/>
          <a:lstStyle/>
          <a:p>
            <a:pPr eaLnBrk="1" hangingPunct="1">
              <a:defRPr/>
            </a:pPr>
            <a:r>
              <a:rPr lang="en-US" altLang="en-US" smtClean="0">
                <a:effectLst>
                  <a:outerShdw blurRad="38100" dist="38100" dir="2700000" algn="tl">
                    <a:srgbClr val="C0C0C0"/>
                  </a:outerShdw>
                </a:effectLst>
              </a:rPr>
              <a:t>Hampir tidak ada aplikasi yg berjalan sempurna sebelum melewati berbagai rentetan kesalahan</a:t>
            </a:r>
          </a:p>
          <a:p>
            <a:pPr eaLnBrk="1" hangingPunct="1">
              <a:defRPr/>
            </a:pPr>
            <a:endParaRPr lang="en-US" altLang="en-US" smtClean="0">
              <a:effectLst>
                <a:outerShdw blurRad="38100" dist="38100" dir="2700000" algn="tl">
                  <a:srgbClr val="C0C0C0"/>
                </a:outerShdw>
              </a:effectLst>
            </a:endParaRPr>
          </a:p>
          <a:p>
            <a:pPr eaLnBrk="1" hangingPunct="1">
              <a:defRPr/>
            </a:pPr>
            <a:r>
              <a:rPr lang="en-US" altLang="en-US" smtClean="0">
                <a:effectLst>
                  <a:outerShdw blurRad="38100" dist="38100" dir="2700000" algn="tl">
                    <a:srgbClr val="C0C0C0"/>
                  </a:outerShdw>
                </a:effectLst>
              </a:rPr>
              <a:t>Semakin besar aplikasi yang dibuat, semakin banyak kesalahan yang dapat timbul. </a:t>
            </a:r>
            <a:endParaRPr lang="id-ID" altLang="en-US"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Paper Based</a:t>
            </a:r>
            <a:endParaRPr lang="id-ID" altLang="en-US" smtClean="0">
              <a:effectLst>
                <a:outerShdw blurRad="38100" dist="38100" dir="2700000" algn="tl">
                  <a:srgbClr val="C0C0C0"/>
                </a:outerShdw>
              </a:effectLst>
            </a:endParaRPr>
          </a:p>
        </p:txBody>
      </p:sp>
      <p:sp>
        <p:nvSpPr>
          <p:cNvPr id="3" name="Content Placeholder 2"/>
          <p:cNvSpPr>
            <a:spLocks noGrp="1"/>
          </p:cNvSpPr>
          <p:nvPr>
            <p:ph idx="4294967295"/>
          </p:nvPr>
        </p:nvSpPr>
        <p:spPr/>
        <p:txBody>
          <a:bodyPr/>
          <a:lstStyle/>
          <a:p>
            <a:pPr eaLnBrk="1" hangingPunct="1">
              <a:buFont typeface="Wingdings" pitchFamily="2" charset="2"/>
              <a:buNone/>
              <a:defRPr/>
            </a:pPr>
            <a:r>
              <a:rPr lang="en-US" altLang="en-US" smtClean="0">
                <a:effectLst>
                  <a:outerShdw blurRad="38100" dist="38100" dir="2700000" algn="tl">
                    <a:srgbClr val="C0C0C0"/>
                  </a:outerShdw>
                </a:effectLst>
              </a:rPr>
              <a:t>	Kekurangan:</a:t>
            </a:r>
          </a:p>
          <a:p>
            <a:pPr eaLnBrk="1" hangingPunct="1">
              <a:defRPr/>
            </a:pPr>
            <a:r>
              <a:rPr lang="id-ID" altLang="en-US" smtClean="0">
                <a:effectLst>
                  <a:outerShdw blurRad="38100" dist="38100" dir="2700000" algn="tl">
                    <a:srgbClr val="C0C0C0"/>
                  </a:outerShdw>
                </a:effectLst>
              </a:rPr>
              <a:t>agak sulit mendeskripsikan sesuatu yang bergerak</a:t>
            </a:r>
            <a:endParaRPr lang="en-US" altLang="en-US" smtClean="0">
              <a:effectLst>
                <a:outerShdw blurRad="38100" dist="38100" dir="2700000" algn="tl">
                  <a:srgbClr val="C0C0C0"/>
                </a:outerShdw>
              </a:effectLst>
            </a:endParaRPr>
          </a:p>
          <a:p>
            <a:pPr eaLnBrk="1" hangingPunct="1">
              <a:defRPr/>
            </a:pPr>
            <a:r>
              <a:rPr lang="id-ID" altLang="en-US" smtClean="0">
                <a:effectLst>
                  <a:outerShdw blurRad="38100" dist="38100" dir="2700000" algn="tl">
                    <a:srgbClr val="C0C0C0"/>
                  </a:outerShdw>
                </a:effectLst>
              </a:rPr>
              <a:t>sulit menyesuaikan antara sesuatu yang dibaca dengan kenyataan sebenarnya di dalam sistem</a:t>
            </a:r>
            <a:endParaRPr lang="en-US" altLang="en-US" smtClean="0">
              <a:effectLst>
                <a:outerShdw blurRad="38100" dist="38100" dir="2700000" algn="tl">
                  <a:srgbClr val="C0C0C0"/>
                </a:outerShdw>
              </a:effectLst>
            </a:endParaRPr>
          </a:p>
          <a:p>
            <a:pPr eaLnBrk="1" hangingPunct="1">
              <a:defRPr/>
            </a:pPr>
            <a:r>
              <a:rPr lang="en-US" altLang="en-US" smtClean="0">
                <a:effectLst>
                  <a:outerShdw blurRad="38100" dist="38100" dir="2700000" algn="tl">
                    <a:srgbClr val="C0C0C0"/>
                  </a:outerShdw>
                </a:effectLst>
              </a:rPr>
              <a:t>pen</a:t>
            </a:r>
            <a:r>
              <a:rPr lang="id-ID" altLang="en-US" smtClean="0">
                <a:effectLst>
                  <a:outerShdw blurRad="38100" dist="38100" dir="2700000" algn="tl">
                    <a:srgbClr val="C0C0C0"/>
                  </a:outerShdw>
                </a:effectLst>
              </a:rPr>
              <a:t>gguna akan kesulitan membaca saat menjalankan sistem, karena kurang praktis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Jenis Help</a:t>
            </a:r>
            <a:endParaRPr lang="id-ID" altLang="en-US" smtClean="0">
              <a:effectLst>
                <a:outerShdw blurRad="38100" dist="38100" dir="2700000" algn="tl">
                  <a:srgbClr val="C0C0C0"/>
                </a:outerShdw>
              </a:effectLst>
            </a:endParaRPr>
          </a:p>
        </p:txBody>
      </p:sp>
      <p:sp>
        <p:nvSpPr>
          <p:cNvPr id="3" name="Content Placeholder 2"/>
          <p:cNvSpPr>
            <a:spLocks noGrp="1"/>
          </p:cNvSpPr>
          <p:nvPr>
            <p:ph idx="4294967295"/>
          </p:nvPr>
        </p:nvSpPr>
        <p:spPr/>
        <p:txBody>
          <a:bodyPr/>
          <a:lstStyle/>
          <a:p>
            <a:pPr eaLnBrk="1" hangingPunct="1">
              <a:defRPr/>
            </a:pPr>
            <a:r>
              <a:rPr lang="en-US" altLang="en-US" smtClean="0">
                <a:effectLst>
                  <a:outerShdw blurRad="38100" dist="38100" dir="2700000" algn="tl">
                    <a:srgbClr val="C0C0C0"/>
                  </a:outerShdw>
                </a:effectLst>
              </a:rPr>
              <a:t>Computer Based</a:t>
            </a:r>
          </a:p>
          <a:p>
            <a:pPr eaLnBrk="1" hangingPunct="1">
              <a:buFont typeface="Wingdings" pitchFamily="2" charset="2"/>
              <a:buNone/>
              <a:defRPr/>
            </a:pPr>
            <a:r>
              <a:rPr lang="en-US" altLang="en-US" smtClean="0">
                <a:effectLst>
                  <a:outerShdw blurRad="38100" dist="38100" dir="2700000" algn="tl">
                    <a:srgbClr val="C0C0C0"/>
                  </a:outerShdw>
                </a:effectLst>
              </a:rPr>
              <a:t>	</a:t>
            </a:r>
            <a:r>
              <a:rPr lang="en-US" altLang="en-US" sz="2000" smtClean="0">
                <a:effectLst>
                  <a:outerShdw blurRad="38100" dist="38100" dir="2700000" algn="tl">
                    <a:srgbClr val="C0C0C0"/>
                  </a:outerShdw>
                </a:effectLst>
              </a:rPr>
              <a:t>Jenisnya dapat berupa:</a:t>
            </a:r>
          </a:p>
          <a:p>
            <a:pPr eaLnBrk="1" hangingPunct="1">
              <a:buFont typeface="Wingdings" pitchFamily="2" charset="2"/>
              <a:buNone/>
              <a:defRPr/>
            </a:pPr>
            <a:r>
              <a:rPr lang="en-US" altLang="en-US" sz="2000" smtClean="0">
                <a:effectLst>
                  <a:outerShdw blurRad="38100" dist="38100" dir="2700000" algn="tl">
                    <a:srgbClr val="C0C0C0"/>
                  </a:outerShdw>
                </a:effectLst>
              </a:rPr>
              <a:t>	- C</a:t>
            </a:r>
            <a:r>
              <a:rPr lang="id-ID" altLang="en-US" sz="2000" smtClean="0">
                <a:effectLst>
                  <a:outerShdw blurRad="38100" dist="38100" dir="2700000" algn="tl">
                    <a:srgbClr val="C0C0C0"/>
                  </a:outerShdw>
                </a:effectLst>
              </a:rPr>
              <a:t>ommand assistance</a:t>
            </a:r>
            <a:r>
              <a:rPr lang="en-US" altLang="en-US" sz="2000" smtClean="0">
                <a:effectLst>
                  <a:outerShdw blurRad="38100" dist="38100" dir="2700000" algn="tl">
                    <a:srgbClr val="C0C0C0"/>
                  </a:outerShdw>
                </a:effectLst>
              </a:rPr>
              <a:t> </a:t>
            </a:r>
            <a:r>
              <a:rPr lang="id-ID" altLang="en-US" sz="2000" smtClean="0">
                <a:effectLst>
                  <a:outerShdw blurRad="38100" dist="38100" dir="2700000" algn="tl">
                    <a:srgbClr val="C0C0C0"/>
                  </a:outerShdw>
                </a:effectLst>
              </a:rPr>
              <a:t>ditemui pada sistem DOS dan UNIX. Pengguna dapat menggunakan bantuan dengan mengetikkan parameter tertentu. </a:t>
            </a:r>
            <a:endParaRPr lang="en-US" altLang="en-US" sz="2000" smtClean="0">
              <a:effectLst>
                <a:outerShdw blurRad="38100" dist="38100" dir="2700000" algn="tl">
                  <a:srgbClr val="C0C0C0"/>
                </a:outerShdw>
              </a:effectLst>
            </a:endParaRPr>
          </a:p>
          <a:p>
            <a:pPr eaLnBrk="1" hangingPunct="1">
              <a:buFont typeface="Wingdings" pitchFamily="2" charset="2"/>
              <a:buNone/>
              <a:defRPr/>
            </a:pPr>
            <a:r>
              <a:rPr lang="en-US" altLang="en-US" sz="2000" smtClean="0">
                <a:effectLst>
                  <a:outerShdw blurRad="38100" dist="38100" dir="2700000" algn="tl">
                    <a:srgbClr val="C0C0C0"/>
                  </a:outerShdw>
                </a:effectLst>
              </a:rPr>
              <a:t>	- C</a:t>
            </a:r>
            <a:r>
              <a:rPr lang="id-ID" altLang="en-US" sz="2000" smtClean="0">
                <a:effectLst>
                  <a:outerShdw blurRad="38100" dist="38100" dir="2700000" algn="tl">
                    <a:srgbClr val="C0C0C0"/>
                  </a:outerShdw>
                </a:effectLst>
              </a:rPr>
              <a:t>ommand prompts yaitu jenis bantuan yang biasanya tampil bila pengguna melakukan kesalahan sederhana misalnya kesalahan sintaks, biasanya berupa prompts perbaikan sehingga mengarahkan pengguna untuk memperbaiki.</a:t>
            </a:r>
          </a:p>
          <a:p>
            <a:pPr eaLnBrk="1" hangingPunct="1">
              <a:buFont typeface="Wingdings" pitchFamily="2" charset="2"/>
              <a:buNone/>
              <a:defRPr/>
            </a:pPr>
            <a:endParaRPr lang="id-ID" altLang="en-US" smtClean="0">
              <a:effectLst>
                <a:outerShdw blurRad="38100" dist="38100" dir="2700000" algn="tl">
                  <a:srgbClr val="C0C0C0"/>
                </a:outerShdw>
              </a:effectLst>
            </a:endParaRPr>
          </a:p>
          <a:p>
            <a:pPr eaLnBrk="1" hangingPunct="1">
              <a:buFont typeface="Wingdings" pitchFamily="2" charset="2"/>
              <a:buNone/>
              <a:defRPr/>
            </a:pPr>
            <a:endParaRPr lang="id-ID" altLang="en-US"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Jenis Help</a:t>
            </a:r>
            <a:endParaRPr lang="id-ID" altLang="en-US" smtClean="0">
              <a:effectLst>
                <a:outerShdw blurRad="38100" dist="38100" dir="2700000" algn="tl">
                  <a:srgbClr val="C0C0C0"/>
                </a:outerShdw>
              </a:effectLst>
            </a:endParaRPr>
          </a:p>
        </p:txBody>
      </p:sp>
      <p:sp>
        <p:nvSpPr>
          <p:cNvPr id="3" name="Content Placeholder 2"/>
          <p:cNvSpPr>
            <a:spLocks noGrp="1"/>
          </p:cNvSpPr>
          <p:nvPr>
            <p:ph idx="4294967295"/>
          </p:nvPr>
        </p:nvSpPr>
        <p:spPr>
          <a:xfrm>
            <a:off x="381000" y="2209800"/>
            <a:ext cx="8382000" cy="4419600"/>
          </a:xfrm>
        </p:spPr>
        <p:txBody>
          <a:bodyPr/>
          <a:lstStyle/>
          <a:p>
            <a:pPr marL="533400" indent="-533400" eaLnBrk="1" hangingPunct="1">
              <a:buFontTx/>
              <a:buAutoNum type="arabicPeriod"/>
              <a:defRPr/>
            </a:pPr>
            <a:r>
              <a:rPr lang="id-ID" altLang="en-US" sz="2400" smtClean="0">
                <a:effectLst>
                  <a:outerShdw blurRad="38100" dist="38100" dir="2700000" algn="tl">
                    <a:srgbClr val="C0C0C0"/>
                  </a:outerShdw>
                </a:effectLst>
              </a:rPr>
              <a:t>context sensitive help</a:t>
            </a:r>
            <a:r>
              <a:rPr lang="en-US" altLang="en-US" sz="2400" smtClean="0">
                <a:effectLst>
                  <a:outerShdw blurRad="38100" dist="38100" dir="2700000" algn="tl">
                    <a:srgbClr val="C0C0C0"/>
                  </a:outerShdw>
                </a:effectLst>
              </a:rPr>
              <a:t>, </a:t>
            </a:r>
            <a:r>
              <a:rPr lang="id-ID" altLang="en-US" sz="2400" smtClean="0">
                <a:effectLst>
                  <a:outerShdw blurRad="38100" dist="38100" dir="2700000" algn="tl">
                    <a:srgbClr val="C0C0C0"/>
                  </a:outerShdw>
                </a:effectLst>
              </a:rPr>
              <a:t>Jenis ini berbentuk menu based system yang menyediakan bantuan pada menu option. Mulai dari yang memiliki pengetahuan khusus dari user khusus hingga tersedianya kunci bantuan sederhana yang diinterpretasikan sesuai dengan konteks yang akan dipanggil dan akan ditampilkan.</a:t>
            </a:r>
            <a:endParaRPr lang="en-US" altLang="en-US" sz="2400" smtClean="0">
              <a:effectLst>
                <a:outerShdw blurRad="38100" dist="38100" dir="2700000" algn="tl">
                  <a:srgbClr val="C0C0C0"/>
                </a:outerShdw>
              </a:effectLst>
            </a:endParaRPr>
          </a:p>
          <a:p>
            <a:pPr marL="533400" indent="-533400" eaLnBrk="1" hangingPunct="1">
              <a:buFontTx/>
              <a:buAutoNum type="arabicPeriod"/>
              <a:defRPr/>
            </a:pPr>
            <a:endParaRPr lang="id-ID" altLang="en-US" sz="2400" smtClean="0">
              <a:effectLst>
                <a:outerShdw blurRad="38100" dist="38100" dir="2700000" algn="tl">
                  <a:srgbClr val="C0C0C0"/>
                </a:outerShdw>
              </a:effectLst>
            </a:endParaRPr>
          </a:p>
          <a:p>
            <a:pPr marL="533400" indent="-533400" eaLnBrk="1" hangingPunct="1">
              <a:buFontTx/>
              <a:buAutoNum type="arabicPeriod"/>
              <a:defRPr/>
            </a:pPr>
            <a:r>
              <a:rPr lang="it-IT" altLang="en-US" sz="2400" smtClean="0">
                <a:effectLst>
                  <a:outerShdw blurRad="38100" dist="38100" dir="2700000" algn="tl">
                    <a:srgbClr val="C0C0C0"/>
                  </a:outerShdw>
                </a:effectLst>
              </a:rPr>
              <a:t>online documentation/ tutorial</a:t>
            </a:r>
            <a:r>
              <a:rPr lang="en-US" altLang="en-US" sz="2400" smtClean="0">
                <a:effectLst>
                  <a:outerShdw blurRad="38100" dist="38100" dir="2700000" algn="tl">
                    <a:srgbClr val="C0C0C0"/>
                  </a:outerShdw>
                </a:effectLst>
              </a:rPr>
              <a:t>, </a:t>
            </a:r>
            <a:r>
              <a:rPr lang="it-IT" altLang="en-US" sz="2400" smtClean="0">
                <a:effectLst>
                  <a:outerShdw blurRad="38100" dist="38100" dir="2700000" algn="tl">
                    <a:srgbClr val="C0C0C0"/>
                  </a:outerShdw>
                </a:effectLst>
              </a:rPr>
              <a:t>Jenis ini tersedia secara online di internet/ intranet, khususnya untuk aplikasi yang diproduksi secara massal. </a:t>
            </a:r>
            <a:r>
              <a:rPr lang="id-ID" altLang="en-US" sz="2400" smtClean="0">
                <a:effectLst>
                  <a:outerShdw blurRad="38100" dist="38100" dir="2700000" algn="tl">
                    <a:srgbClr val="C0C0C0"/>
                  </a:outerShdw>
                </a:effectLst>
              </a:rPr>
              <a:t>Tersedia pula update bantuan bila muncul versi terbaru.</a:t>
            </a:r>
            <a:endParaRPr lang="id-ID" altLang="en-US"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Merancang Help</a:t>
            </a:r>
            <a:endParaRPr lang="id-ID" altLang="en-US" smtClean="0">
              <a:effectLst>
                <a:outerShdw blurRad="38100" dist="38100" dir="2700000" algn="tl">
                  <a:srgbClr val="C0C0C0"/>
                </a:outerShdw>
              </a:effectLst>
            </a:endParaRPr>
          </a:p>
        </p:txBody>
      </p:sp>
      <p:sp>
        <p:nvSpPr>
          <p:cNvPr id="3" name="Content Placeholder 2"/>
          <p:cNvSpPr>
            <a:spLocks noGrp="1"/>
          </p:cNvSpPr>
          <p:nvPr>
            <p:ph idx="4294967295"/>
          </p:nvPr>
        </p:nvSpPr>
        <p:spPr/>
        <p:txBody>
          <a:bodyPr/>
          <a:lstStyle/>
          <a:p>
            <a:pPr eaLnBrk="1" hangingPunct="1">
              <a:defRPr/>
            </a:pPr>
            <a:r>
              <a:rPr lang="en-US" altLang="en-US" smtClean="0">
                <a:effectLst>
                  <a:outerShdw blurRad="38100" dist="38100" dir="2700000" algn="tl">
                    <a:srgbClr val="C0C0C0"/>
                  </a:outerShdw>
                </a:effectLst>
              </a:rPr>
              <a:t>Bagaimana system help dipanggil? </a:t>
            </a:r>
          </a:p>
          <a:p>
            <a:pPr eaLnBrk="1" hangingPunct="1">
              <a:defRPr/>
            </a:pPr>
            <a:endParaRPr lang="en-US" altLang="en-US" smtClean="0">
              <a:effectLst>
                <a:outerShdw blurRad="38100" dist="38100" dir="2700000" algn="tl">
                  <a:srgbClr val="C0C0C0"/>
                </a:outerShdw>
              </a:effectLst>
            </a:endParaRPr>
          </a:p>
          <a:p>
            <a:pPr eaLnBrk="1" hangingPunct="1">
              <a:buFont typeface="Wingdings" pitchFamily="2" charset="2"/>
              <a:buNone/>
              <a:defRPr/>
            </a:pPr>
            <a:r>
              <a:rPr lang="en-US" altLang="en-US" smtClean="0">
                <a:effectLst>
                  <a:outerShdw blurRad="38100" dist="38100" dir="2700000" algn="tl">
                    <a:srgbClr val="C0C0C0"/>
                  </a:outerShdw>
                </a:effectLst>
              </a:rPr>
              <a:t>	Pilihan pertama bagi perancang untuk membuat bagaiman bantuan dapat diakses oleh user. Terdapat beberapa pilihan. Bantuan ini dapat berupa command, tombol fungsi yang dapat memilih on atau off atau aplikasi yang terpisah. </a:t>
            </a:r>
            <a:endParaRPr lang="id-ID" altLang="en-US"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ubtitle 4"/>
          <p:cNvSpPr>
            <a:spLocks noGrp="1"/>
          </p:cNvSpPr>
          <p:nvPr>
            <p:ph type="subTitle" idx="1"/>
          </p:nvPr>
        </p:nvSpPr>
        <p:spPr/>
        <p:txBody>
          <a:bodyPr/>
          <a:lstStyle/>
          <a:p>
            <a:pPr eaLnBrk="1" hangingPunct="1"/>
            <a:r>
              <a:rPr lang="en-US" b="1" smtClean="0"/>
              <a:t>Presentasi</a:t>
            </a:r>
          </a:p>
          <a:p>
            <a:pPr eaLnBrk="1" hangingPunct="1"/>
            <a:r>
              <a:rPr lang="en-US" b="1" smtClean="0"/>
              <a:t>Implementasi</a:t>
            </a:r>
            <a:endParaRPr lang="en-US" smtClean="0"/>
          </a:p>
        </p:txBody>
      </p:sp>
      <p:sp>
        <p:nvSpPr>
          <p:cNvPr id="2" name="Title 1"/>
          <p:cNvSpPr>
            <a:spLocks noGrp="1"/>
          </p:cNvSpPr>
          <p:nvPr>
            <p:ph type="ctrTitle" sz="quarter"/>
          </p:nvPr>
        </p:nvSpPr>
        <p:spPr/>
        <p:txBody>
          <a:bodyPr anchorCtr="1"/>
          <a:lstStyle/>
          <a:p>
            <a:pPr eaLnBrk="1" hangingPunct="1">
              <a:defRPr/>
            </a:pPr>
            <a:r>
              <a:rPr lang="en-US" dirty="0" err="1" smtClean="0"/>
              <a:t>Merancang</a:t>
            </a:r>
            <a:r>
              <a:rPr lang="en-US" dirty="0" smtClean="0"/>
              <a:t> user support </a:t>
            </a:r>
            <a:r>
              <a:rPr lang="en-US" dirty="0" err="1" smtClean="0"/>
              <a:t>harus</a:t>
            </a:r>
            <a:r>
              <a:rPr lang="en-US" dirty="0" smtClean="0"/>
              <a:t> </a:t>
            </a:r>
            <a:r>
              <a:rPr lang="en-US" dirty="0" err="1" smtClean="0"/>
              <a:t>memperhatikan</a:t>
            </a:r>
            <a:endParaRPr lang="id-ID" altLang="en-US" dirty="0"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2"/>
          <p:cNvSpPr>
            <a:spLocks noGrp="1"/>
          </p:cNvSpPr>
          <p:nvPr>
            <p:ph type="title"/>
          </p:nvPr>
        </p:nvSpPr>
        <p:spPr/>
        <p:txBody>
          <a:bodyPr/>
          <a:lstStyle/>
          <a:p>
            <a:pPr eaLnBrk="1" hangingPunct="1"/>
            <a:r>
              <a:rPr lang="en-US" smtClean="0"/>
              <a:t>How is help requested ?</a:t>
            </a:r>
          </a:p>
        </p:txBody>
      </p:sp>
      <p:sp>
        <p:nvSpPr>
          <p:cNvPr id="4" name="Content Placeholder 3"/>
          <p:cNvSpPr>
            <a:spLocks noGrp="1"/>
          </p:cNvSpPr>
          <p:nvPr>
            <p:ph idx="1"/>
          </p:nvPr>
        </p:nvSpPr>
        <p:spPr/>
        <p:txBody>
          <a:bodyPr/>
          <a:lstStyle/>
          <a:p>
            <a:pPr eaLnBrk="1" hangingPunct="1">
              <a:defRPr/>
            </a:pPr>
            <a:r>
              <a:rPr lang="it-IT" b="1" dirty="0" smtClean="0"/>
              <a:t>Pilihan pertama bagi perancang untuk membuat bagaimana </a:t>
            </a:r>
            <a:r>
              <a:rPr lang="en-US" b="1" dirty="0" err="1" smtClean="0"/>
              <a:t>bantuan</a:t>
            </a:r>
            <a:r>
              <a:rPr lang="en-US" b="1" dirty="0" smtClean="0"/>
              <a:t> </a:t>
            </a:r>
            <a:r>
              <a:rPr lang="en-US" b="1" dirty="0" err="1" smtClean="0"/>
              <a:t>dapat</a:t>
            </a:r>
            <a:r>
              <a:rPr lang="en-US" b="1" dirty="0" smtClean="0"/>
              <a:t> </a:t>
            </a:r>
            <a:r>
              <a:rPr lang="en-US" b="1" dirty="0" err="1" smtClean="0"/>
              <a:t>diakses</a:t>
            </a:r>
            <a:r>
              <a:rPr lang="en-US" b="1" dirty="0" smtClean="0"/>
              <a:t> </a:t>
            </a:r>
            <a:r>
              <a:rPr lang="en-US" b="1" dirty="0" err="1" smtClean="0"/>
              <a:t>oleh</a:t>
            </a:r>
            <a:r>
              <a:rPr lang="en-US" b="1" dirty="0" smtClean="0"/>
              <a:t> user. </a:t>
            </a:r>
            <a:r>
              <a:rPr lang="en-US" b="1" dirty="0" err="1" smtClean="0"/>
              <a:t>Terdapat</a:t>
            </a:r>
            <a:r>
              <a:rPr lang="en-US" b="1" dirty="0" smtClean="0"/>
              <a:t> </a:t>
            </a:r>
            <a:r>
              <a:rPr lang="en-US" b="1" dirty="0" err="1" smtClean="0"/>
              <a:t>beberapa</a:t>
            </a:r>
            <a:r>
              <a:rPr lang="en-US" b="1" dirty="0" smtClean="0"/>
              <a:t> </a:t>
            </a:r>
            <a:r>
              <a:rPr lang="en-US" b="1" dirty="0" err="1" smtClean="0"/>
              <a:t>pilihan</a:t>
            </a:r>
            <a:r>
              <a:rPr lang="en-US" b="1" dirty="0" smtClean="0"/>
              <a:t>. </a:t>
            </a:r>
            <a:r>
              <a:rPr lang="en-US" b="1" dirty="0" err="1" smtClean="0"/>
              <a:t>Bantuan</a:t>
            </a:r>
            <a:r>
              <a:rPr lang="en-US" b="1" dirty="0" smtClean="0"/>
              <a:t> </a:t>
            </a:r>
            <a:r>
              <a:rPr lang="en-US" b="1" dirty="0" err="1" smtClean="0"/>
              <a:t>ini</a:t>
            </a:r>
            <a:r>
              <a:rPr lang="en-US" b="1" dirty="0" smtClean="0"/>
              <a:t> </a:t>
            </a:r>
            <a:r>
              <a:rPr lang="en-US" b="1" dirty="0" err="1" smtClean="0"/>
              <a:t>dapat</a:t>
            </a:r>
            <a:r>
              <a:rPr lang="en-US" b="1" dirty="0" smtClean="0"/>
              <a:t> </a:t>
            </a:r>
            <a:r>
              <a:rPr lang="en-US" b="1" dirty="0" err="1" smtClean="0"/>
              <a:t>berupa</a:t>
            </a:r>
            <a:r>
              <a:rPr lang="en-US" b="1" dirty="0" smtClean="0"/>
              <a:t> command, button </a:t>
            </a:r>
            <a:r>
              <a:rPr lang="en-US" b="1" dirty="0" err="1" smtClean="0"/>
              <a:t>fungsi</a:t>
            </a:r>
            <a:r>
              <a:rPr lang="en-US" b="1" dirty="0" smtClean="0"/>
              <a:t> yang </a:t>
            </a:r>
            <a:r>
              <a:rPr lang="en-US" b="1" dirty="0" err="1" smtClean="0"/>
              <a:t>dapat</a:t>
            </a:r>
            <a:r>
              <a:rPr lang="en-US" b="1" dirty="0" smtClean="0"/>
              <a:t> </a:t>
            </a:r>
            <a:r>
              <a:rPr lang="en-US" b="1" dirty="0" err="1" smtClean="0"/>
              <a:t>memilih</a:t>
            </a:r>
            <a:r>
              <a:rPr lang="en-US" b="1" dirty="0" smtClean="0"/>
              <a:t> on </a:t>
            </a:r>
            <a:r>
              <a:rPr lang="en-US" b="1" dirty="0" err="1" smtClean="0"/>
              <a:t>atau</a:t>
            </a:r>
            <a:r>
              <a:rPr lang="en-US" b="1" dirty="0" smtClean="0"/>
              <a:t> off </a:t>
            </a:r>
            <a:r>
              <a:rPr lang="en-US" b="1" dirty="0" err="1" smtClean="0"/>
              <a:t>atau</a:t>
            </a:r>
            <a:r>
              <a:rPr lang="en-US" b="1" dirty="0" smtClean="0"/>
              <a:t> </a:t>
            </a:r>
            <a:r>
              <a:rPr lang="en-US" b="1" dirty="0" err="1" smtClean="0"/>
              <a:t>aplikasi</a:t>
            </a:r>
            <a:r>
              <a:rPr lang="en-US" b="1" dirty="0" smtClean="0"/>
              <a:t> yang </a:t>
            </a:r>
            <a:r>
              <a:rPr lang="en-US" b="1" dirty="0" err="1" smtClean="0"/>
              <a:t>terpisah</a:t>
            </a:r>
            <a:r>
              <a:rPr lang="en-US" b="1" dirty="0" smtClean="0"/>
              <a:t>.</a:t>
            </a:r>
          </a:p>
          <a:p>
            <a:pPr marL="0" indent="0" eaLnBrk="1" hangingPunct="1">
              <a:buFont typeface="Wingdings" pitchFamily="2" charset="2"/>
              <a:buNone/>
              <a:defRPr/>
            </a:pPr>
            <a:endParaRPr lang="en-US" dirty="0" smtClean="0"/>
          </a:p>
          <a:p>
            <a:pPr eaLnBrk="1" hangingPunct="1">
              <a:defRPr/>
            </a:pPr>
            <a:endParaRPr lang="en-US"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US" smtClean="0"/>
              <a:t>How is help displayed?</a:t>
            </a:r>
          </a:p>
        </p:txBody>
      </p:sp>
      <p:sp>
        <p:nvSpPr>
          <p:cNvPr id="28675" name="Content Placeholder 2"/>
          <p:cNvSpPr>
            <a:spLocks noGrp="1"/>
          </p:cNvSpPr>
          <p:nvPr>
            <p:ph idx="1"/>
          </p:nvPr>
        </p:nvSpPr>
        <p:spPr/>
        <p:txBody>
          <a:bodyPr/>
          <a:lstStyle/>
          <a:p>
            <a:pPr eaLnBrk="1" hangingPunct="1"/>
            <a:r>
              <a:rPr lang="sv-SE" b="1" smtClean="0"/>
              <a:t>Bagaimana bantuan akan dapat dilihat oleh user. Dalam system </a:t>
            </a:r>
            <a:r>
              <a:rPr lang="en-US" b="1" smtClean="0"/>
              <a:t>window mungkin ditampilkan dalam window yang baru. Dalam system lain mungkin dalam layar yang penuh atau bagian dari layar. Alternatif lain dapat berbentuk pop-up box atau tingkat command line</a:t>
            </a:r>
          </a:p>
          <a:p>
            <a:pPr eaLnBrk="1" hangingPunct="1"/>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2"/>
          <p:cNvSpPr>
            <a:spLocks noGrp="1"/>
          </p:cNvSpPr>
          <p:nvPr>
            <p:ph type="title"/>
          </p:nvPr>
        </p:nvSpPr>
        <p:spPr/>
        <p:txBody>
          <a:bodyPr/>
          <a:lstStyle/>
          <a:p>
            <a:pPr eaLnBrk="1" hangingPunct="1"/>
            <a:r>
              <a:rPr lang="en-US" smtClean="0"/>
              <a:t>Effective presentation of help</a:t>
            </a:r>
          </a:p>
        </p:txBody>
      </p:sp>
      <p:sp>
        <p:nvSpPr>
          <p:cNvPr id="29699" name="Content Placeholder 3"/>
          <p:cNvSpPr>
            <a:spLocks noGrp="1"/>
          </p:cNvSpPr>
          <p:nvPr>
            <p:ph idx="1"/>
          </p:nvPr>
        </p:nvSpPr>
        <p:spPr>
          <a:xfrm>
            <a:off x="688975" y="2590800"/>
            <a:ext cx="7693025" cy="2743200"/>
          </a:xfrm>
        </p:spPr>
        <p:txBody>
          <a:bodyPr/>
          <a:lstStyle/>
          <a:p>
            <a:pPr eaLnBrk="1" hangingPunct="1"/>
            <a:r>
              <a:rPr lang="en-US" b="1" smtClean="0"/>
              <a:t>Tidak menjadi masalah teknologi apa yang digunakan untuk membuatnya akan tetapi yang perlu diperhatikan dan menjadi suatu prinsip yakni keefektifan.</a:t>
            </a:r>
            <a:endParaRPr lang="en-US" smtClean="0"/>
          </a:p>
          <a:p>
            <a:pPr eaLnBrk="1" hangingPunct="1"/>
            <a:endParaRPr lang="en-US"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err="1" smtClean="0">
                <a:solidFill>
                  <a:schemeClr val="tx1"/>
                </a:solidFill>
                <a:latin typeface="+mn-lt"/>
                <a:ea typeface="+mn-ea"/>
                <a:cs typeface="+mn-cs"/>
              </a:rPr>
              <a:t>Masalah</a:t>
            </a:r>
            <a:r>
              <a:rPr lang="en-US" dirty="0" smtClean="0">
                <a:solidFill>
                  <a:schemeClr val="tx1"/>
                </a:solidFill>
                <a:latin typeface="+mn-lt"/>
                <a:ea typeface="+mn-ea"/>
                <a:cs typeface="+mn-cs"/>
              </a:rPr>
              <a:t> </a:t>
            </a:r>
            <a:r>
              <a:rPr lang="en-US" dirty="0" err="1" smtClean="0">
                <a:solidFill>
                  <a:schemeClr val="tx1"/>
                </a:solidFill>
                <a:latin typeface="+mn-lt"/>
                <a:ea typeface="+mn-ea"/>
                <a:cs typeface="+mn-cs"/>
              </a:rPr>
              <a:t>implementasi</a:t>
            </a:r>
            <a:endParaRPr lang="en-US" dirty="0" smtClean="0"/>
          </a:p>
        </p:txBody>
      </p:sp>
      <p:sp>
        <p:nvSpPr>
          <p:cNvPr id="30723" name="Content Placeholder 2"/>
          <p:cNvSpPr>
            <a:spLocks noGrp="1"/>
          </p:cNvSpPr>
          <p:nvPr>
            <p:ph idx="1"/>
          </p:nvPr>
        </p:nvSpPr>
        <p:spPr>
          <a:xfrm>
            <a:off x="838200" y="2362200"/>
            <a:ext cx="7693025" cy="4267200"/>
          </a:xfrm>
        </p:spPr>
        <p:txBody>
          <a:bodyPr/>
          <a:lstStyle/>
          <a:p>
            <a:pPr eaLnBrk="1" hangingPunct="1"/>
            <a:r>
              <a:rPr lang="pt-BR" sz="2400" b="1" smtClean="0"/>
              <a:t>Para perancang harus membuat keputusan untuk implementasi </a:t>
            </a:r>
            <a:r>
              <a:rPr lang="en-US" sz="2400" b="1" smtClean="0"/>
              <a:t>berupa secara fisik maupun pilihan yang tersedia untuk user. Keputusan ini sudah termasuk dalam pertanyaan command operating system, apakah berbentuk meta-command atau applikasi? Hambatan fisik berupa screen space, kapasitas memori dan kecepatan.</a:t>
            </a:r>
          </a:p>
          <a:p>
            <a:pPr eaLnBrk="1" hangingPunct="1"/>
            <a:endParaRPr lang="en-US" sz="2400" b="1" smtClean="0"/>
          </a:p>
          <a:p>
            <a:pPr eaLnBrk="1" hangingPunct="1"/>
            <a:r>
              <a:rPr lang="en-US" sz="2400" b="1" smtClean="0"/>
              <a:t>Masalah lain adalah bagaimana struktur data bantuan : apakah berbentuk single file, hierarchy file atau database ?</a:t>
            </a:r>
            <a:endParaRPr lang="en-US" sz="24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Penyebab Kesalahan Program</a:t>
            </a:r>
            <a:endParaRPr lang="id-ID" altLang="en-US" smtClean="0">
              <a:effectLst>
                <a:outerShdw blurRad="38100" dist="38100" dir="2700000" algn="tl">
                  <a:srgbClr val="C0C0C0"/>
                </a:outerShdw>
              </a:effectLst>
            </a:endParaRPr>
          </a:p>
        </p:txBody>
      </p:sp>
      <p:sp>
        <p:nvSpPr>
          <p:cNvPr id="3" name="Content Placeholder 2"/>
          <p:cNvSpPr>
            <a:spLocks noGrp="1"/>
          </p:cNvSpPr>
          <p:nvPr>
            <p:ph idx="4294967295"/>
          </p:nvPr>
        </p:nvSpPr>
        <p:spPr>
          <a:xfrm>
            <a:off x="457200" y="2438400"/>
            <a:ext cx="8305800" cy="4343400"/>
          </a:xfrm>
        </p:spPr>
        <p:txBody>
          <a:bodyPr/>
          <a:lstStyle/>
          <a:p>
            <a:pPr eaLnBrk="1" hangingPunct="1">
              <a:lnSpc>
                <a:spcPct val="90000"/>
              </a:lnSpc>
              <a:buFont typeface="Wingdings" pitchFamily="2" charset="2"/>
              <a:buNone/>
              <a:defRPr/>
            </a:pPr>
            <a:r>
              <a:rPr lang="en-US" altLang="en-US" smtClean="0">
                <a:effectLst>
                  <a:outerShdw blurRad="38100" dist="38100" dir="2700000" algn="tl">
                    <a:srgbClr val="C0C0C0"/>
                  </a:outerShdw>
                </a:effectLst>
              </a:rPr>
              <a:t>1. Kesalahan sintaksis yang bisa dideteksi kompiler biasa disebut </a:t>
            </a:r>
            <a:r>
              <a:rPr lang="en-US" altLang="en-US" i="1" smtClean="0">
                <a:effectLst>
                  <a:outerShdw blurRad="38100" dist="38100" dir="2700000" algn="tl">
                    <a:srgbClr val="C0C0C0"/>
                  </a:outerShdw>
                </a:effectLst>
              </a:rPr>
              <a:t>compile-time error,</a:t>
            </a:r>
          </a:p>
          <a:p>
            <a:pPr eaLnBrk="1" hangingPunct="1">
              <a:lnSpc>
                <a:spcPct val="90000"/>
              </a:lnSpc>
              <a:buFont typeface="Wingdings" pitchFamily="2" charset="2"/>
              <a:buNone/>
              <a:defRPr/>
            </a:pPr>
            <a:r>
              <a:rPr lang="en-US" altLang="en-US" i="1" smtClean="0">
                <a:effectLst>
                  <a:outerShdw blurRad="38100" dist="38100" dir="2700000" algn="tl">
                    <a:srgbClr val="C0C0C0"/>
                  </a:outerShdw>
                </a:effectLst>
              </a:rPr>
              <a:t>	</a:t>
            </a:r>
            <a:r>
              <a:rPr lang="en-US" altLang="en-US" smtClean="0">
                <a:effectLst>
                  <a:outerShdw blurRad="38100" dist="38100" dir="2700000" algn="tl">
                    <a:srgbClr val="C0C0C0"/>
                  </a:outerShdw>
                </a:effectLst>
              </a:rPr>
              <a:t>dimana perintah atau statemen menyalahi aturan pengkodean yang dimiliki oleh bahasa pemrograman yang digunakan.</a:t>
            </a:r>
          </a:p>
          <a:p>
            <a:pPr eaLnBrk="1" hangingPunct="1">
              <a:lnSpc>
                <a:spcPct val="90000"/>
              </a:lnSpc>
              <a:buFont typeface="Wingdings" pitchFamily="2" charset="2"/>
              <a:buNone/>
              <a:defRPr/>
            </a:pPr>
            <a:endParaRPr lang="en-US" altLang="en-US" smtClean="0">
              <a:effectLst>
                <a:outerShdw blurRad="38100" dist="38100" dir="2700000" algn="tl">
                  <a:srgbClr val="C0C0C0"/>
                </a:outerShdw>
              </a:effectLst>
            </a:endParaRPr>
          </a:p>
          <a:p>
            <a:pPr eaLnBrk="1" hangingPunct="1">
              <a:lnSpc>
                <a:spcPct val="90000"/>
              </a:lnSpc>
              <a:buFont typeface="Wingdings" pitchFamily="2" charset="2"/>
              <a:buNone/>
              <a:defRPr/>
            </a:pPr>
            <a:r>
              <a:rPr lang="en-US" altLang="en-US" smtClean="0">
                <a:effectLst>
                  <a:outerShdw blurRad="38100" dist="38100" dir="2700000" algn="tl">
                    <a:srgbClr val="C0C0C0"/>
                  </a:outerShdw>
                </a:effectLst>
              </a:rPr>
              <a:t>	Beberapa bahasa pemrograman, disediakan fasilitas Auto Syntax Check, dimana muncul sebuah pesan peringatan ketika Anda mengetikkan sintaks yang salah.</a:t>
            </a:r>
            <a:endParaRPr lang="id-ID" altLang="en-US"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Contoh</a:t>
            </a:r>
            <a:endParaRPr lang="id-ID" altLang="en-US" smtClean="0">
              <a:effectLst>
                <a:outerShdw blurRad="38100" dist="38100" dir="2700000" algn="tl">
                  <a:srgbClr val="C0C0C0"/>
                </a:outerShdw>
              </a:effectLst>
            </a:endParaRPr>
          </a:p>
        </p:txBody>
      </p:sp>
      <p:sp>
        <p:nvSpPr>
          <p:cNvPr id="3" name="Content Placeholder 2"/>
          <p:cNvSpPr>
            <a:spLocks noGrp="1"/>
          </p:cNvSpPr>
          <p:nvPr>
            <p:ph idx="4294967295"/>
          </p:nvPr>
        </p:nvSpPr>
        <p:spPr/>
        <p:txBody>
          <a:bodyPr/>
          <a:lstStyle/>
          <a:p>
            <a:pPr eaLnBrk="1" hangingPunct="1">
              <a:lnSpc>
                <a:spcPct val="90000"/>
              </a:lnSpc>
              <a:buFontTx/>
              <a:buChar char="-"/>
              <a:defRPr/>
            </a:pPr>
            <a:r>
              <a:rPr lang="en-US" altLang="en-US" smtClean="0">
                <a:effectLst>
                  <a:outerShdw blurRad="38100" dist="38100" dir="2700000" algn="tl">
                    <a:srgbClr val="C0C0C0"/>
                  </a:outerShdw>
                </a:effectLst>
              </a:rPr>
              <a:t>bahasa pemrograman Java, setiap statemen diwajibkan diakhiri dengan tanda titik koma (;). </a:t>
            </a:r>
          </a:p>
          <a:p>
            <a:pPr eaLnBrk="1" hangingPunct="1">
              <a:lnSpc>
                <a:spcPct val="90000"/>
              </a:lnSpc>
              <a:buFontTx/>
              <a:buChar char="-"/>
              <a:defRPr/>
            </a:pPr>
            <a:r>
              <a:rPr lang="en-US" altLang="en-US" smtClean="0">
                <a:effectLst>
                  <a:outerShdw blurRad="38100" dist="38100" dir="2700000" algn="tl">
                    <a:srgbClr val="C0C0C0"/>
                  </a:outerShdw>
                </a:effectLst>
              </a:rPr>
              <a:t>Kesalahan penulisan keyword, seperti : for,if</a:t>
            </a:r>
          </a:p>
          <a:p>
            <a:pPr eaLnBrk="1" hangingPunct="1">
              <a:lnSpc>
                <a:spcPct val="90000"/>
              </a:lnSpc>
              <a:buFont typeface="Wingdings" pitchFamily="2" charset="2"/>
              <a:buNone/>
              <a:defRPr/>
            </a:pPr>
            <a:r>
              <a:rPr lang="en-US" altLang="en-US" smtClean="0">
                <a:effectLst>
                  <a:outerShdw blurRad="38100" dist="38100" dir="2700000" algn="tl">
                    <a:srgbClr val="C0C0C0"/>
                  </a:outerShdw>
                </a:effectLst>
              </a:rPr>
              <a:t>-	Pada operasi aritmatika kekurangan jumlah </a:t>
            </a:r>
            <a:r>
              <a:rPr lang="en-US" altLang="en-US" i="1" smtClean="0">
                <a:effectLst>
                  <a:outerShdw blurRad="38100" dist="38100" dir="2700000" algn="tl">
                    <a:srgbClr val="C0C0C0"/>
                  </a:outerShdw>
                </a:effectLst>
              </a:rPr>
              <a:t>paranthesis</a:t>
            </a:r>
            <a:r>
              <a:rPr lang="en-US" altLang="en-US" smtClean="0">
                <a:effectLst>
                  <a:outerShdw blurRad="38100" dist="38100" dir="2700000" algn="tl">
                    <a:srgbClr val="C0C0C0"/>
                  </a:outerShdw>
                </a:effectLst>
              </a:rPr>
              <a:t> (kurung). </a:t>
            </a:r>
          </a:p>
          <a:p>
            <a:pPr lvl="3" algn="just" eaLnBrk="1" hangingPunct="1">
              <a:buFontTx/>
              <a:buNone/>
              <a:defRPr/>
            </a:pPr>
            <a:r>
              <a:rPr lang="en-US" altLang="en-US" sz="2800" smtClean="0">
                <a:effectLst>
                  <a:outerShdw blurRad="38100" dist="38100" dir="2700000" algn="tl">
                    <a:srgbClr val="C0C0C0"/>
                  </a:outerShdw>
                </a:effectLst>
              </a:rPr>
              <a:t>contoh : A = X+(B*(C+D)</a:t>
            </a:r>
          </a:p>
          <a:p>
            <a:pPr eaLnBrk="1" hangingPunct="1">
              <a:buFont typeface="Wingdings" pitchFamily="2" charset="2"/>
              <a:buNone/>
              <a:defRPr/>
            </a:pPr>
            <a:endParaRPr lang="id-ID" altLang="en-US" sz="3200"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Penyebab Kesalahan Program</a:t>
            </a:r>
            <a:endParaRPr lang="id-ID" altLang="en-US" smtClean="0">
              <a:effectLst>
                <a:outerShdw blurRad="38100" dist="38100" dir="2700000" algn="tl">
                  <a:srgbClr val="C0C0C0"/>
                </a:outerShdw>
              </a:effectLst>
            </a:endParaRPr>
          </a:p>
        </p:txBody>
      </p:sp>
      <p:sp>
        <p:nvSpPr>
          <p:cNvPr id="3" name="Content Placeholder 2"/>
          <p:cNvSpPr>
            <a:spLocks noGrp="1"/>
          </p:cNvSpPr>
          <p:nvPr>
            <p:ph idx="4294967295"/>
          </p:nvPr>
        </p:nvSpPr>
        <p:spPr/>
        <p:txBody>
          <a:bodyPr/>
          <a:lstStyle/>
          <a:p>
            <a:pPr eaLnBrk="1" hangingPunct="1">
              <a:lnSpc>
                <a:spcPct val="90000"/>
              </a:lnSpc>
              <a:buFont typeface="Wingdings" pitchFamily="2" charset="2"/>
              <a:buNone/>
              <a:defRPr/>
            </a:pPr>
            <a:r>
              <a:rPr lang="en-US" altLang="en-US" smtClean="0">
                <a:effectLst>
                  <a:outerShdw blurRad="38100" dist="38100" dir="2700000" algn="tl">
                    <a:srgbClr val="C0C0C0"/>
                  </a:outerShdw>
                </a:effectLst>
              </a:rPr>
              <a:t>2. Kesalahan run-time ketika program dijalankan biasa disebut </a:t>
            </a:r>
            <a:r>
              <a:rPr lang="en-US" altLang="en-US" i="1" smtClean="0">
                <a:effectLst>
                  <a:outerShdw blurRad="38100" dist="38100" dir="2700000" algn="tl">
                    <a:srgbClr val="C0C0C0"/>
                  </a:outerShdw>
                </a:effectLst>
              </a:rPr>
              <a:t>run-time error</a:t>
            </a:r>
            <a:r>
              <a:rPr lang="en-US" altLang="en-US" smtClean="0">
                <a:effectLst>
                  <a:outerShdw blurRad="38100" dist="38100" dir="2700000" algn="tl">
                    <a:srgbClr val="C0C0C0"/>
                  </a:outerShdw>
                </a:effectLst>
              </a:rPr>
              <a:t> atau </a:t>
            </a:r>
            <a:r>
              <a:rPr lang="en-US" altLang="en-US" i="1" smtClean="0">
                <a:effectLst>
                  <a:outerShdw blurRad="38100" dist="38100" dir="2700000" algn="tl">
                    <a:srgbClr val="C0C0C0"/>
                  </a:outerShdw>
                </a:effectLst>
              </a:rPr>
              <a:t>fatal error, </a:t>
            </a:r>
            <a:r>
              <a:rPr lang="en-US" altLang="en-US" smtClean="0">
                <a:effectLst>
                  <a:outerShdw blurRad="38100" dist="38100" dir="2700000" algn="tl">
                    <a:srgbClr val="C0C0C0"/>
                  </a:outerShdw>
                </a:effectLst>
              </a:rPr>
              <a:t>terjadi ketika kode program melakukan sesuatu yang tidak dimungkinkan.</a:t>
            </a:r>
            <a:endParaRPr lang="id-ID" altLang="en-US"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Contoh</a:t>
            </a:r>
            <a:endParaRPr lang="id-ID" altLang="en-US" smtClean="0">
              <a:effectLst>
                <a:outerShdw blurRad="38100" dist="38100" dir="2700000" algn="tl">
                  <a:srgbClr val="C0C0C0"/>
                </a:outerShdw>
              </a:effectLst>
            </a:endParaRPr>
          </a:p>
        </p:txBody>
      </p:sp>
      <p:sp>
        <p:nvSpPr>
          <p:cNvPr id="3" name="Content Placeholder 2"/>
          <p:cNvSpPr>
            <a:spLocks noGrp="1"/>
          </p:cNvSpPr>
          <p:nvPr>
            <p:ph idx="4294967295"/>
          </p:nvPr>
        </p:nvSpPr>
        <p:spPr/>
        <p:txBody>
          <a:bodyPr/>
          <a:lstStyle/>
          <a:p>
            <a:pPr eaLnBrk="1" hangingPunct="1">
              <a:buFont typeface="Wingdings" pitchFamily="2" charset="2"/>
              <a:buNone/>
              <a:defRPr/>
            </a:pPr>
            <a:r>
              <a:rPr lang="en-US" altLang="en-US" smtClean="0">
                <a:effectLst>
                  <a:outerShdw blurRad="38100" dist="38100" dir="2700000" algn="tl">
                    <a:srgbClr val="C0C0C0"/>
                  </a:outerShdw>
                </a:effectLst>
              </a:rPr>
              <a:t>- Tipe data yang salah, misal tipe data integer digunakan utk string.</a:t>
            </a:r>
          </a:p>
          <a:p>
            <a:pPr eaLnBrk="1" hangingPunct="1">
              <a:buFont typeface="Wingdings" pitchFamily="2" charset="2"/>
              <a:buNone/>
              <a:defRPr/>
            </a:pPr>
            <a:r>
              <a:rPr lang="en-US" altLang="en-US" smtClean="0">
                <a:effectLst>
                  <a:outerShdw blurRad="38100" dist="38100" dir="2700000" algn="tl">
                    <a:srgbClr val="C0C0C0"/>
                  </a:outerShdw>
                </a:effectLst>
              </a:rPr>
              <a:t>-  Variabel yg belum didefinisikan tapi digunakan dlm operasi</a:t>
            </a:r>
            <a:endParaRPr lang="id-ID" altLang="en-US"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p:txBody>
          <a:bodyPr anchor="ctr" anchorCtr="1"/>
          <a:lstStyle/>
          <a:p>
            <a:pPr eaLnBrk="1" hangingPunct="1">
              <a:defRPr/>
            </a:pPr>
            <a:r>
              <a:rPr lang="en-US" altLang="en-US" smtClean="0">
                <a:effectLst>
                  <a:outerShdw blurRad="38100" dist="38100" dir="2700000" algn="tl">
                    <a:srgbClr val="C0C0C0"/>
                  </a:outerShdw>
                </a:effectLst>
              </a:rPr>
              <a:t>Penyebab Kesalahan Program</a:t>
            </a:r>
            <a:endParaRPr lang="id-ID" altLang="en-US" smtClean="0">
              <a:effectLst>
                <a:outerShdw blurRad="38100" dist="38100" dir="2700000" algn="tl">
                  <a:srgbClr val="C0C0C0"/>
                </a:outerShdw>
              </a:effectLst>
            </a:endParaRPr>
          </a:p>
        </p:txBody>
      </p:sp>
      <p:sp>
        <p:nvSpPr>
          <p:cNvPr id="3" name="Content Placeholder 2"/>
          <p:cNvSpPr>
            <a:spLocks noGrp="1"/>
          </p:cNvSpPr>
          <p:nvPr>
            <p:ph idx="4294967295"/>
          </p:nvPr>
        </p:nvSpPr>
        <p:spPr/>
        <p:txBody>
          <a:bodyPr/>
          <a:lstStyle/>
          <a:p>
            <a:pPr eaLnBrk="1" hangingPunct="1">
              <a:buFont typeface="Wingdings" pitchFamily="2" charset="2"/>
              <a:buNone/>
              <a:defRPr/>
            </a:pPr>
            <a:r>
              <a:rPr lang="en-US" altLang="en-US" smtClean="0">
                <a:effectLst>
                  <a:outerShdw blurRad="38100" dist="38100" dir="2700000" algn="tl">
                    <a:srgbClr val="C0C0C0"/>
                  </a:outerShdw>
                </a:effectLst>
              </a:rPr>
              <a:t>3. Kesalahan Logika, aplikasi berjalan tanpa pesan kesalahan, tetapi mengeluarkan hasil yang tidak diharapkan</a:t>
            </a:r>
          </a:p>
          <a:p>
            <a:pPr eaLnBrk="1" hangingPunct="1">
              <a:buFont typeface="Wingdings" pitchFamily="2" charset="2"/>
              <a:buNone/>
              <a:defRPr/>
            </a:pPr>
            <a:r>
              <a:rPr lang="en-US" altLang="en-US" smtClean="0">
                <a:effectLst>
                  <a:outerShdw blurRad="38100" dist="38100" dir="2700000" algn="tl">
                    <a:srgbClr val="C0C0C0"/>
                  </a:outerShdw>
                </a:effectLst>
              </a:rPr>
              <a:t>	Misalnya;  jika aplikasi Anda menghasilkan perhitungan yang salah.</a:t>
            </a:r>
          </a:p>
          <a:p>
            <a:pPr eaLnBrk="1" hangingPunct="1">
              <a:buFont typeface="Wingdings" pitchFamily="2" charset="2"/>
              <a:buNone/>
              <a:defRPr/>
            </a:pPr>
            <a:r>
              <a:rPr lang="en-US" altLang="en-US" smtClean="0">
                <a:effectLst>
                  <a:outerShdw blurRad="38100" dist="38100" dir="2700000" algn="tl">
                    <a:srgbClr val="C0C0C0"/>
                  </a:outerShdw>
                </a:effectLst>
              </a:rPr>
              <a:t>		A= A + (B/C)</a:t>
            </a:r>
          </a:p>
          <a:p>
            <a:pPr eaLnBrk="1" hangingPunct="1">
              <a:buFont typeface="Wingdings" pitchFamily="2" charset="2"/>
              <a:buNone/>
              <a:defRPr/>
            </a:pPr>
            <a:r>
              <a:rPr lang="en-US" altLang="en-US" smtClean="0">
                <a:effectLst>
                  <a:outerShdw blurRad="38100" dist="38100" dir="2700000" algn="tl">
                    <a:srgbClr val="C0C0C0"/>
                  </a:outerShdw>
                </a:effectLst>
              </a:rPr>
              <a:t>			≠</a:t>
            </a:r>
          </a:p>
          <a:p>
            <a:pPr eaLnBrk="1" hangingPunct="1">
              <a:buFont typeface="Wingdings" pitchFamily="2" charset="2"/>
              <a:buNone/>
              <a:defRPr/>
            </a:pPr>
            <a:r>
              <a:rPr lang="en-US" altLang="en-US" smtClean="0">
                <a:effectLst>
                  <a:outerShdw blurRad="38100" dist="38100" dir="2700000" algn="tl">
                    <a:srgbClr val="C0C0C0"/>
                  </a:outerShdw>
                </a:effectLst>
              </a:rPr>
              <a:t>		A=(A+B)/C</a:t>
            </a:r>
            <a:endParaRPr lang="id-ID" altLang="en-US" smtClean="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p:txBody>
          <a:bodyPr anchor="ctr" anchorCtr="1"/>
          <a:lstStyle/>
          <a:p>
            <a:pPr eaLnBrk="1" hangingPunct="1">
              <a:defRPr/>
            </a:pPr>
            <a:r>
              <a:rPr lang="en-US" altLang="en-US" sz="3200" smtClean="0">
                <a:effectLst>
                  <a:outerShdw blurRad="38100" dist="38100" dir="2700000" algn="tl">
                    <a:srgbClr val="C0C0C0"/>
                  </a:outerShdw>
                </a:effectLst>
              </a:rPr>
              <a:t>Bentuk-bentuk penanganan Kesalahan</a:t>
            </a:r>
          </a:p>
        </p:txBody>
      </p:sp>
      <p:sp>
        <p:nvSpPr>
          <p:cNvPr id="27651" name="Rectangle 3"/>
          <p:cNvSpPr>
            <a:spLocks noGrp="1" noChangeArrowheads="1"/>
          </p:cNvSpPr>
          <p:nvPr>
            <p:ph type="body" idx="4294967295"/>
          </p:nvPr>
        </p:nvSpPr>
        <p:spPr/>
        <p:txBody>
          <a:bodyPr/>
          <a:lstStyle/>
          <a:p>
            <a:pPr eaLnBrk="1" hangingPunct="1">
              <a:defRPr/>
            </a:pPr>
            <a:r>
              <a:rPr lang="en-US" altLang="en-US" sz="2400" smtClean="0">
                <a:effectLst>
                  <a:outerShdw blurRad="38100" dist="38100" dir="2700000" algn="tl">
                    <a:srgbClr val="C0C0C0"/>
                  </a:outerShdw>
                </a:effectLst>
              </a:rPr>
              <a:t>Validasi pemasukan, misalnya jika pengguna harus memasukkan bilangan positif, sementara ia memasukkan data negatif atau nol, maka harus ada mekanisme untuk mengulang pemasukan data tersebut. </a:t>
            </a:r>
          </a:p>
          <a:p>
            <a:pPr eaLnBrk="1" hangingPunct="1">
              <a:defRPr/>
            </a:pPr>
            <a:endParaRPr lang="en-US" altLang="en-US" sz="2400" smtClean="0">
              <a:effectLst>
                <a:outerShdw blurRad="38100" dist="38100" dir="2700000" algn="tl">
                  <a:srgbClr val="C0C0C0"/>
                </a:outerShdw>
              </a:effectLst>
            </a:endParaRPr>
          </a:p>
          <a:p>
            <a:pPr eaLnBrk="1" hangingPunct="1">
              <a:defRPr/>
            </a:pPr>
            <a:r>
              <a:rPr lang="en-US" altLang="en-US" sz="2400" smtClean="0">
                <a:effectLst>
                  <a:outerShdw blurRad="38100" dist="38100" dir="2700000" algn="tl">
                    <a:srgbClr val="C0C0C0"/>
                  </a:outerShdw>
                </a:effectLst>
              </a:rPr>
              <a:t>Proteksi pengguna: program memberi peringatan ketika pengguna melakukan suatu tindakan secara tidak sengaja, misalnya penghapusan berkas.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idx="4294967295"/>
          </p:nvPr>
        </p:nvSpPr>
        <p:spPr/>
        <p:txBody>
          <a:bodyPr anchor="ctr" anchorCtr="1"/>
          <a:lstStyle/>
          <a:p>
            <a:pPr eaLnBrk="1" hangingPunct="1">
              <a:defRPr/>
            </a:pPr>
            <a:r>
              <a:rPr lang="en-US" altLang="en-US" sz="3200" smtClean="0">
                <a:effectLst>
                  <a:outerShdw blurRad="38100" dist="38100" dir="2700000" algn="tl">
                    <a:srgbClr val="C0C0C0"/>
                  </a:outerShdw>
                </a:effectLst>
              </a:rPr>
              <a:t>Bentuk – bentuk Penanganan Kesalahan</a:t>
            </a:r>
          </a:p>
        </p:txBody>
      </p:sp>
      <p:sp>
        <p:nvSpPr>
          <p:cNvPr id="53251" name="Rectangle 3"/>
          <p:cNvSpPr>
            <a:spLocks noGrp="1" noChangeArrowheads="1"/>
          </p:cNvSpPr>
          <p:nvPr>
            <p:ph type="body" idx="4294967295"/>
          </p:nvPr>
        </p:nvSpPr>
        <p:spPr/>
        <p:txBody>
          <a:bodyPr/>
          <a:lstStyle/>
          <a:p>
            <a:pPr eaLnBrk="1" hangingPunct="1">
              <a:defRPr/>
            </a:pPr>
            <a:r>
              <a:rPr lang="en-US" altLang="en-US" smtClean="0">
                <a:effectLst>
                  <a:outerShdw blurRad="38100" dist="38100" dir="2700000" algn="tl">
                    <a:srgbClr val="C0C0C0"/>
                  </a:outerShdw>
                </a:effectLst>
              </a:rPr>
              <a:t>Pemulihan dari kesalahan: tersedianya mekanisme untuk membatalkan tindakan yang baru saja dilakukan. </a:t>
            </a:r>
          </a:p>
          <a:p>
            <a:pPr eaLnBrk="1" hangingPunct="1">
              <a:defRPr/>
            </a:pPr>
            <a:endParaRPr lang="en-US" altLang="en-US" smtClean="0">
              <a:effectLst>
                <a:outerShdw blurRad="38100" dist="38100" dir="2700000" algn="tl">
                  <a:srgbClr val="C0C0C0"/>
                </a:outerShdw>
              </a:effectLst>
            </a:endParaRPr>
          </a:p>
          <a:p>
            <a:pPr eaLnBrk="1" hangingPunct="1">
              <a:defRPr/>
            </a:pPr>
            <a:r>
              <a:rPr lang="en-US" altLang="en-US" smtClean="0">
                <a:effectLst>
                  <a:outerShdw blurRad="38100" dist="38100" dir="2700000" algn="tl">
                    <a:srgbClr val="C0C0C0"/>
                  </a:outerShdw>
                </a:effectLst>
              </a:rPr>
              <a:t>Penampilan pesan salah yang tepat dan sesuai dengan kesalahan yang terjadi pada waktu itu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508</TotalTime>
  <Words>684</Words>
  <Application>Microsoft Office PowerPoint</Application>
  <PresentationFormat>On-screen Show (4:3)</PresentationFormat>
  <Paragraphs>121</Paragraphs>
  <Slides>28</Slides>
  <Notes>24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Wingdings</vt:lpstr>
      <vt:lpstr>Calibri</vt:lpstr>
      <vt:lpstr>Times New Roman</vt:lpstr>
      <vt:lpstr>Capsules</vt:lpstr>
      <vt:lpstr>PENANGANAN KESALAHAN DAN  HELP DOKUMENTASI</vt:lpstr>
      <vt:lpstr>Error (Kesalahan)</vt:lpstr>
      <vt:lpstr>Penyebab Kesalahan Program</vt:lpstr>
      <vt:lpstr>Contoh</vt:lpstr>
      <vt:lpstr>Penyebab Kesalahan Program</vt:lpstr>
      <vt:lpstr>Contoh</vt:lpstr>
      <vt:lpstr>Penyebab Kesalahan Program</vt:lpstr>
      <vt:lpstr>Bentuk-bentuk penanganan Kesalahan</vt:lpstr>
      <vt:lpstr>Bentuk – bentuk Penanganan Kesalahan</vt:lpstr>
      <vt:lpstr>Error Message</vt:lpstr>
      <vt:lpstr>Bentuk-bentuk penanganan kesalahan</vt:lpstr>
      <vt:lpstr>Beberapa Jenis Bug</vt:lpstr>
      <vt:lpstr>Beberapa jenis bug</vt:lpstr>
      <vt:lpstr>Bentuk-bentuk Penanganan kesalahan</vt:lpstr>
      <vt:lpstr>Help Dokumentasi</vt:lpstr>
      <vt:lpstr>Sifat-sifat Help</vt:lpstr>
      <vt:lpstr>Sifat-sifat Help</vt:lpstr>
      <vt:lpstr>Sifat-sifat Help</vt:lpstr>
      <vt:lpstr>Jenis Help</vt:lpstr>
      <vt:lpstr>Paper Based</vt:lpstr>
      <vt:lpstr>Jenis Help</vt:lpstr>
      <vt:lpstr>Jenis Help</vt:lpstr>
      <vt:lpstr>Merancang Help</vt:lpstr>
      <vt:lpstr>Merancang user support harus memperhatikan</vt:lpstr>
      <vt:lpstr>How is help requested ?</vt:lpstr>
      <vt:lpstr>How is help displayed?</vt:lpstr>
      <vt:lpstr>Effective presentation of help</vt:lpstr>
      <vt:lpstr>Masalah implementasi</vt:lpstr>
    </vt:vector>
  </TitlesOfParts>
  <Company>Trunojoyo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Pertemuan 9</dc:title>
  <dc:creator>M. Latif</dc:creator>
  <cp:lastModifiedBy>Hafsah</cp:lastModifiedBy>
  <cp:revision>58</cp:revision>
  <dcterms:created xsi:type="dcterms:W3CDTF">2009-05-19T04:05:30Z</dcterms:created>
  <dcterms:modified xsi:type="dcterms:W3CDTF">2017-04-25T22:05:15Z</dcterms:modified>
</cp:coreProperties>
</file>