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1"/>
  </p:notesMasterIdLst>
  <p:sldIdLst>
    <p:sldId id="256" r:id="rId2"/>
    <p:sldId id="257" r:id="rId3"/>
    <p:sldId id="258" r:id="rId4"/>
    <p:sldId id="262" r:id="rId5"/>
    <p:sldId id="263" r:id="rId6"/>
    <p:sldId id="264" r:id="rId7"/>
    <p:sldId id="265" r:id="rId8"/>
    <p:sldId id="269" r:id="rId9"/>
    <p:sldId id="266" r:id="rId10"/>
    <p:sldId id="267" r:id="rId11"/>
    <p:sldId id="271" r:id="rId12"/>
    <p:sldId id="270" r:id="rId13"/>
    <p:sldId id="277" r:id="rId14"/>
    <p:sldId id="272" r:id="rId15"/>
    <p:sldId id="273" r:id="rId16"/>
    <p:sldId id="274" r:id="rId17"/>
    <p:sldId id="275" r:id="rId18"/>
    <p:sldId id="276" r:id="rId19"/>
    <p:sldId id="26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1B00"/>
    <a:srgbClr val="FFFF37"/>
    <a:srgbClr val="FFB3BE"/>
    <a:srgbClr val="FFE4B3"/>
    <a:srgbClr val="EBDDE7"/>
    <a:srgbClr val="F8025A"/>
    <a:srgbClr val="234600"/>
    <a:srgbClr val="336600"/>
    <a:srgbClr val="EE006C"/>
    <a:srgbClr val="FFA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03" autoAdjust="0"/>
    <p:restoredTop sz="94660"/>
  </p:normalViewPr>
  <p:slideViewPr>
    <p:cSldViewPr>
      <p:cViewPr varScale="1">
        <p:scale>
          <a:sx n="70" d="100"/>
          <a:sy n="70" d="100"/>
        </p:scale>
        <p:origin x="-135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0D29AA-F43B-4CD7-85AC-D414598993D8}" type="datetimeFigureOut">
              <a:rPr lang="en-US" smtClean="0"/>
              <a:pPr/>
              <a:t>5/4/2017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FEF6B-4C21-4628-A3D9-3F4FF5CE8A45}" type="slidenum">
              <a:rPr lang="en-US" smtClean="0"/>
              <a:pPr/>
              <a:t>‹#›</a:t>
            </a:fld>
            <a:endParaRPr lang="en-US"/>
          </a:p>
        </p:txBody>
      </p:sp>
    </p:spTree>
    <p:extLst>
      <p:ext uri="{BB962C8B-B14F-4D97-AF65-F5344CB8AC3E}">
        <p14:creationId xmlns:p14="http://schemas.microsoft.com/office/powerpoint/2010/main" val="1900314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07079" y="1596540"/>
            <a:ext cx="7787955" cy="1527050"/>
          </a:xfrm>
        </p:spPr>
        <p:txBody>
          <a:bodyPr>
            <a:normAutofit/>
          </a:bodyPr>
          <a:lstStyle>
            <a:lvl1pPr algn="r">
              <a:defRPr sz="3600">
                <a:solidFill>
                  <a:srgbClr val="0070C0"/>
                </a:solidFill>
                <a:effectLst>
                  <a:outerShdw blurRad="50800" dist="38100" dir="2700000" algn="tl" rotWithShape="0">
                    <a:prstClr val="black">
                      <a:alpha val="60000"/>
                    </a:prstClr>
                  </a:outerShdw>
                </a:effectLst>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601669" y="3429000"/>
            <a:ext cx="8099473" cy="1221640"/>
          </a:xfrm>
        </p:spPr>
        <p:txBody>
          <a:bodyPr>
            <a:normAutofit/>
          </a:bodyPr>
          <a:lstStyle>
            <a:lvl1pPr marL="0" indent="0" algn="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a:t>
            </a:r>
          </a:p>
          <a:p>
            <a:r>
              <a:rPr lang="en-US" dirty="0" smtClean="0"/>
              <a:t>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5/4/2017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5/4/2017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5/4/2017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670" y="374900"/>
            <a:ext cx="8093365" cy="763525"/>
          </a:xfrm>
        </p:spPr>
        <p:txBody>
          <a:bodyPr>
            <a:normAutofit/>
          </a:bodyPr>
          <a:lstStyle>
            <a:lvl1pPr algn="r">
              <a:defRPr sz="3600">
                <a:solidFill>
                  <a:srgbClr val="0070C0"/>
                </a:solidFill>
                <a:effectLst>
                  <a:outerShdw blurRad="50800" dist="38100" dir="2700000" algn="tl" rotWithShape="0">
                    <a:prstClr val="black">
                      <a:alpha val="60000"/>
                    </a:prst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601670" y="1901950"/>
            <a:ext cx="8093365" cy="4428445"/>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5/4/2017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28721" y="527605"/>
            <a:ext cx="6719019" cy="916230"/>
          </a:xfrm>
          <a:noFill/>
        </p:spPr>
        <p:txBody>
          <a:bodyPr>
            <a:normAutofit/>
          </a:bodyPr>
          <a:lstStyle>
            <a:lvl1pPr algn="l">
              <a:defRPr sz="3600">
                <a:solidFill>
                  <a:srgbClr val="0070C0"/>
                </a:solidFill>
                <a:effectLst>
                  <a:outerShdw blurRad="50800" dist="38100" dir="2700000" algn="tl" rotWithShape="0">
                    <a:prstClr val="black">
                      <a:alpha val="60000"/>
                    </a:prst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2128721" y="1596540"/>
            <a:ext cx="6719018" cy="4733854"/>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5/4/2017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5/4/2017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5/4/2017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4" y="374900"/>
            <a:ext cx="8398775" cy="763525"/>
          </a:xfrm>
        </p:spPr>
        <p:txBody>
          <a:bodyPr>
            <a:normAutofit/>
          </a:bodyPr>
          <a:lstStyle>
            <a:lvl1pPr algn="r">
              <a:defRPr sz="3600">
                <a:solidFill>
                  <a:srgbClr val="0070C0"/>
                </a:solidFill>
                <a:effectLst>
                  <a:outerShdw blurRad="50800" dist="38100" dir="2700000" algn="tl" rotWithShape="0">
                    <a:prstClr val="black">
                      <a:alpha val="60000"/>
                    </a:prstClr>
                  </a:outerShdw>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901950"/>
            <a:ext cx="4048424" cy="610820"/>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512770"/>
            <a:ext cx="4048423" cy="3311079"/>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572000" y="1882908"/>
            <a:ext cx="4225160" cy="63976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572000" y="2512770"/>
            <a:ext cx="4225159" cy="3311079"/>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5/4/2017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5/4/2017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5/4/2017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5/4/2017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siswandapratama12tkj2.wordpress.com/2014/10/20/firewall-pengertian-fungsi-manfaat-dan-cara-kerja-firewall/JyLw" TargetMode="External"/><Relationship Id="rId7" Type="http://schemas.openxmlformats.org/officeDocument/2006/relationships/image" Target="../media/image4.png"/><Relationship Id="rId2" Type="http://schemas.openxmlformats.org/officeDocument/2006/relationships/hyperlink" Target="https://encrypted-tbn0.gstatic.com/images?q=tbn:ANd9GcTgeG3kZRWaMXNzCKUyA6VC_z5lM_CmtgXbrhgySTiHP6f6jR" TargetMode="External"/><Relationship Id="rId1" Type="http://schemas.openxmlformats.org/officeDocument/2006/relationships/slideLayout" Target="../slideLayouts/slideLayout3.xml"/><Relationship Id="rId6" Type="http://schemas.openxmlformats.org/officeDocument/2006/relationships/hyperlink" Target="http://ppttemplate.net/?utm_source=ppt&amp;utm_medium=logo&amp;utm_term=thanksgiving&amp;utm_content=0056&amp;utm_campaign=ppt" TargetMode="External"/><Relationship Id="rId5" Type="http://schemas.openxmlformats.org/officeDocument/2006/relationships/hyperlink" Target="http://adhifadlilah1489.blog.widyatama.ac.id/2015/12/23/perngertian-fungsi-manfaat-dan-cara-kerja-firewall-pada-jaringan/" TargetMode="External"/><Relationship Id="rId4" Type="http://schemas.openxmlformats.org/officeDocument/2006/relationships/hyperlink" Target="http://dosenit.com/jaringan-komputer/security-jaringan/kelebihan-dan-kekurangan-firewal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hyperlink" Target="http://ppttemplate.net/?utm_source=ppt&amp;utm_medium=logo&amp;utm_term=thanksgiving&amp;utm_content=0056&amp;utm_campaign=ppt"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6.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1670" y="1443835"/>
            <a:ext cx="8093365" cy="1527050"/>
          </a:xfrm>
        </p:spPr>
        <p:txBody>
          <a:bodyPr>
            <a:normAutofit/>
          </a:bodyPr>
          <a:lstStyle/>
          <a:p>
            <a:r>
              <a:rPr lang="id-ID" dirty="0" smtClean="0"/>
              <a:t>Firewall dan Routing </a:t>
            </a:r>
            <a:br>
              <a:rPr lang="id-ID" dirty="0" smtClean="0"/>
            </a:br>
            <a:r>
              <a:rPr lang="id-ID" dirty="0" smtClean="0"/>
              <a:t>Filtering</a:t>
            </a:r>
            <a:endParaRPr lang="en-US" dirty="0"/>
          </a:p>
        </p:txBody>
      </p:sp>
      <p:sp>
        <p:nvSpPr>
          <p:cNvPr id="3" name="Subtitle 2"/>
          <p:cNvSpPr>
            <a:spLocks noGrp="1"/>
          </p:cNvSpPr>
          <p:nvPr>
            <p:ph type="subTitle" idx="1"/>
          </p:nvPr>
        </p:nvSpPr>
        <p:spPr>
          <a:xfrm>
            <a:off x="3635896" y="3573016"/>
            <a:ext cx="4997021" cy="2736304"/>
          </a:xfrm>
        </p:spPr>
        <p:txBody>
          <a:bodyPr>
            <a:normAutofit fontScale="92500"/>
          </a:bodyPr>
          <a:lstStyle/>
          <a:p>
            <a:pPr marL="514350" indent="-514350" algn="just">
              <a:buAutoNum type="arabicPeriod"/>
            </a:pPr>
            <a:r>
              <a:rPr lang="en-US" dirty="0" smtClean="0"/>
              <a:t>M. </a:t>
            </a:r>
            <a:r>
              <a:rPr lang="en-US" dirty="0" err="1" smtClean="0"/>
              <a:t>Hervian</a:t>
            </a:r>
            <a:r>
              <a:rPr lang="en-US" dirty="0" smtClean="0"/>
              <a:t> 123140035</a:t>
            </a:r>
          </a:p>
          <a:p>
            <a:pPr marL="514350" indent="-514350" algn="just">
              <a:buAutoNum type="arabicPeriod"/>
            </a:pPr>
            <a:r>
              <a:rPr lang="en-US" dirty="0" err="1" smtClean="0"/>
              <a:t>Nurul</a:t>
            </a:r>
            <a:r>
              <a:rPr lang="en-US" dirty="0" smtClean="0"/>
              <a:t> </a:t>
            </a:r>
            <a:r>
              <a:rPr lang="en-US" dirty="0" err="1" smtClean="0"/>
              <a:t>Aini</a:t>
            </a:r>
            <a:r>
              <a:rPr lang="en-US" dirty="0" smtClean="0"/>
              <a:t> 123140049</a:t>
            </a:r>
          </a:p>
          <a:p>
            <a:pPr marL="514350" indent="-514350" algn="just">
              <a:buAutoNum type="arabicPeriod"/>
            </a:pPr>
            <a:r>
              <a:rPr lang="en-US" dirty="0" err="1" smtClean="0"/>
              <a:t>Vebrina</a:t>
            </a:r>
            <a:r>
              <a:rPr lang="en-US" dirty="0" smtClean="0"/>
              <a:t> </a:t>
            </a:r>
            <a:r>
              <a:rPr lang="en-US" dirty="0" err="1" smtClean="0"/>
              <a:t>Ramadani</a:t>
            </a:r>
            <a:r>
              <a:rPr lang="en-US" dirty="0" smtClean="0"/>
              <a:t> 123140063</a:t>
            </a:r>
          </a:p>
          <a:p>
            <a:pPr marL="514350" indent="-514350" algn="just">
              <a:buAutoNum type="arabicPeriod"/>
            </a:pPr>
            <a:r>
              <a:rPr lang="en-US" dirty="0" smtClean="0"/>
              <a:t>R. </a:t>
            </a:r>
            <a:r>
              <a:rPr lang="en-US" dirty="0" err="1" smtClean="0"/>
              <a:t>Bangkit</a:t>
            </a:r>
            <a:r>
              <a:rPr lang="en-US" dirty="0" smtClean="0"/>
              <a:t> P 123140185</a:t>
            </a:r>
          </a:p>
          <a:p>
            <a:pPr marL="514350" indent="-514350" algn="just">
              <a:buAutoNum type="arabicPeriod"/>
            </a:pPr>
            <a:r>
              <a:rPr lang="en-US" dirty="0" smtClean="0"/>
              <a:t>Padang S 123140195</a:t>
            </a:r>
            <a:endParaRPr lang="en-US" dirty="0"/>
          </a:p>
        </p:txBody>
      </p:sp>
      <p:pic>
        <p:nvPicPr>
          <p:cNvPr id="4"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34130" y="374900"/>
            <a:ext cx="6413611" cy="1053836"/>
          </a:xfrm>
        </p:spPr>
        <p:txBody>
          <a:bodyPr>
            <a:normAutofit/>
          </a:bodyPr>
          <a:lstStyle/>
          <a:p>
            <a:r>
              <a:rPr lang="id-ID" dirty="0" smtClean="0"/>
              <a:t>Kelebihan Firewall</a:t>
            </a:r>
            <a:endParaRPr lang="en-US" dirty="0"/>
          </a:p>
        </p:txBody>
      </p:sp>
      <p:sp>
        <p:nvSpPr>
          <p:cNvPr id="5" name="Content Placeholder 4"/>
          <p:cNvSpPr>
            <a:spLocks noGrp="1"/>
          </p:cNvSpPr>
          <p:nvPr>
            <p:ph idx="1"/>
          </p:nvPr>
        </p:nvSpPr>
        <p:spPr>
          <a:xfrm>
            <a:off x="2571736" y="1428736"/>
            <a:ext cx="6413611" cy="5139527"/>
          </a:xfrm>
        </p:spPr>
        <p:txBody>
          <a:bodyPr>
            <a:normAutofit fontScale="92500" lnSpcReduction="20000"/>
          </a:bodyPr>
          <a:lstStyle/>
          <a:p>
            <a:pPr algn="just"/>
            <a:r>
              <a:rPr lang="id-ID" dirty="0" smtClean="0"/>
              <a:t>Kelebihan:</a:t>
            </a:r>
          </a:p>
          <a:p>
            <a:pPr algn="just">
              <a:buNone/>
            </a:pPr>
            <a:r>
              <a:rPr lang="id-ID" dirty="0" smtClean="0"/>
              <a:t>	1. </a:t>
            </a:r>
            <a:r>
              <a:rPr lang="sv-SE" dirty="0" smtClean="0"/>
              <a:t>Mendeteksi adanya malware atau ancaman dari sebuah situs</a:t>
            </a:r>
          </a:p>
          <a:p>
            <a:pPr algn="just">
              <a:buNone/>
            </a:pPr>
            <a:r>
              <a:rPr lang="id-ID" dirty="0" smtClean="0"/>
              <a:t>	2. Menjaga agar user tidak diarahkan ke dalam situs yang berbahaya</a:t>
            </a:r>
          </a:p>
          <a:p>
            <a:pPr algn="just">
              <a:buNone/>
            </a:pPr>
            <a:r>
              <a:rPr lang="id-ID" dirty="0" smtClean="0"/>
              <a:t>	3. Memblokir situs – situs tertentu</a:t>
            </a:r>
          </a:p>
          <a:p>
            <a:pPr algn="just">
              <a:buNone/>
            </a:pPr>
            <a:r>
              <a:rPr lang="id-ID" dirty="0" smtClean="0"/>
              <a:t>	4. Memperingatkan user ketika akan mendownload apapun yang berasal dari situs yang tidak aman</a:t>
            </a:r>
          </a:p>
          <a:p>
            <a:pPr algn="just">
              <a:buNone/>
            </a:pPr>
            <a:r>
              <a:rPr lang="id-ID" dirty="0" smtClean="0"/>
              <a:t>	5. Mencegah pembajakan terhadap komputer user melalui jaringan komputer</a:t>
            </a:r>
          </a:p>
          <a:p>
            <a:pPr algn="just">
              <a:buNone/>
            </a:pPr>
            <a:r>
              <a:rPr lang="id-ID" dirty="0" smtClean="0"/>
              <a:t>	6. </a:t>
            </a:r>
            <a:r>
              <a:rPr lang="fi-FI" dirty="0" smtClean="0"/>
              <a:t>Sangat berguna ketika user melakukan koneksi jaringan pada tempat umum</a:t>
            </a:r>
            <a:endParaRPr lang="id-ID" dirty="0" smtClean="0"/>
          </a:p>
        </p:txBody>
      </p:sp>
      <p:pic>
        <p:nvPicPr>
          <p:cNvPr id="6"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34130" y="374900"/>
            <a:ext cx="6413611" cy="1053836"/>
          </a:xfrm>
        </p:spPr>
        <p:txBody>
          <a:bodyPr>
            <a:normAutofit/>
          </a:bodyPr>
          <a:lstStyle/>
          <a:p>
            <a:r>
              <a:rPr lang="id-ID" dirty="0" smtClean="0"/>
              <a:t>Kekurangan Firewall</a:t>
            </a:r>
            <a:endParaRPr lang="en-US" dirty="0"/>
          </a:p>
        </p:txBody>
      </p:sp>
      <p:sp>
        <p:nvSpPr>
          <p:cNvPr id="5" name="Content Placeholder 4"/>
          <p:cNvSpPr>
            <a:spLocks noGrp="1"/>
          </p:cNvSpPr>
          <p:nvPr>
            <p:ph idx="1"/>
          </p:nvPr>
        </p:nvSpPr>
        <p:spPr>
          <a:xfrm>
            <a:off x="2571736" y="1428736"/>
            <a:ext cx="6413611" cy="5139527"/>
          </a:xfrm>
        </p:spPr>
        <p:txBody>
          <a:bodyPr>
            <a:normAutofit/>
          </a:bodyPr>
          <a:lstStyle/>
          <a:p>
            <a:pPr algn="just"/>
            <a:r>
              <a:rPr lang="id-ID" dirty="0" smtClean="0"/>
              <a:t>Kekurangan:</a:t>
            </a:r>
          </a:p>
          <a:p>
            <a:pPr algn="just">
              <a:buNone/>
            </a:pPr>
            <a:r>
              <a:rPr lang="id-ID" dirty="0" smtClean="0"/>
              <a:t>	1. Bukan merupakan antivirus, sehingga tidak pas untuk mencegah masuknya virus</a:t>
            </a:r>
          </a:p>
          <a:p>
            <a:pPr algn="just">
              <a:buNone/>
            </a:pPr>
            <a:r>
              <a:rPr lang="id-ID" dirty="0" smtClean="0"/>
              <a:t>	2. </a:t>
            </a:r>
            <a:r>
              <a:rPr lang="sv-SE" dirty="0" smtClean="0"/>
              <a:t>Firewall tidak dapat membantu mencegah pencurian data ataupun peretasan yang dilakukan dari dalam</a:t>
            </a:r>
          </a:p>
          <a:p>
            <a:pPr algn="just">
              <a:buNone/>
            </a:pPr>
            <a:r>
              <a:rPr lang="id-ID" dirty="0" smtClean="0"/>
              <a:t>	3. Tidak semua malware bisa terdeteksi dengan baik</a:t>
            </a:r>
          </a:p>
        </p:txBody>
      </p:sp>
      <p:pic>
        <p:nvPicPr>
          <p:cNvPr id="6"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34130" y="374900"/>
            <a:ext cx="6413611" cy="1053836"/>
          </a:xfrm>
        </p:spPr>
        <p:txBody>
          <a:bodyPr>
            <a:normAutofit/>
          </a:bodyPr>
          <a:lstStyle/>
          <a:p>
            <a:r>
              <a:rPr lang="id-ID" dirty="0" smtClean="0"/>
              <a:t>Mengapa Firewall?</a:t>
            </a:r>
            <a:endParaRPr lang="en-US" dirty="0"/>
          </a:p>
        </p:txBody>
      </p:sp>
      <p:sp>
        <p:nvSpPr>
          <p:cNvPr id="5" name="Content Placeholder 4"/>
          <p:cNvSpPr>
            <a:spLocks noGrp="1"/>
          </p:cNvSpPr>
          <p:nvPr>
            <p:ph idx="1"/>
          </p:nvPr>
        </p:nvSpPr>
        <p:spPr>
          <a:xfrm>
            <a:off x="2571736" y="1428736"/>
            <a:ext cx="6413611" cy="5139527"/>
          </a:xfrm>
        </p:spPr>
        <p:txBody>
          <a:bodyPr>
            <a:normAutofit fontScale="85000" lnSpcReduction="10000"/>
          </a:bodyPr>
          <a:lstStyle/>
          <a:p>
            <a:pPr algn="just"/>
            <a:r>
              <a:rPr lang="id-ID" dirty="0" smtClean="0"/>
              <a:t>Firewall memberikan keamanan di sejumlah ancaman online seperti login Remote, backdoors Trojan, pembajakan Sesi, serangan DOS &amp; DDOS, virus, cookie mencuri dan banyak lagi. Efektivitas keamanan tergantung pada cara Anda mengkonfigurasi firewall dan bagaimana Anda mengatur aturan filter. Namun ancaman utama seperti DOS dan serangan DDOS kadang-kadang dapat mengelola untuk melewati firewall dan melakukan kerusakan server. Meskipun firewall bukanlah jawaban yang lengkap terhadap ancaman online, dapat paling efektif menangani serangan dan memberikan keamanan untuk komputer sampai batas maksimal.</a:t>
            </a:r>
            <a:endParaRPr lang="id-ID" dirty="0"/>
          </a:p>
        </p:txBody>
      </p:sp>
      <p:pic>
        <p:nvPicPr>
          <p:cNvPr id="6"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Router</a:t>
            </a:r>
            <a:endParaRPr lang="en-US" dirty="0"/>
          </a:p>
        </p:txBody>
      </p:sp>
      <p:sp>
        <p:nvSpPr>
          <p:cNvPr id="3" name="Content Placeholder 2"/>
          <p:cNvSpPr>
            <a:spLocks noGrp="1"/>
          </p:cNvSpPr>
          <p:nvPr>
            <p:ph idx="1"/>
          </p:nvPr>
        </p:nvSpPr>
        <p:spPr/>
        <p:txBody>
          <a:bodyPr/>
          <a:lstStyle/>
          <a:p>
            <a:r>
              <a:rPr lang="en-US" b="1" dirty="0"/>
              <a:t>Router</a:t>
            </a:r>
            <a:r>
              <a:rPr lang="en-US" dirty="0"/>
              <a:t> </a:t>
            </a:r>
            <a:r>
              <a:rPr lang="en-US" dirty="0" err="1"/>
              <a:t>adalah</a:t>
            </a:r>
            <a:r>
              <a:rPr lang="en-US" dirty="0"/>
              <a:t> </a:t>
            </a:r>
            <a:r>
              <a:rPr lang="en-US" dirty="0" err="1"/>
              <a:t>sebuah</a:t>
            </a:r>
            <a:r>
              <a:rPr lang="en-US" dirty="0"/>
              <a:t> </a:t>
            </a:r>
            <a:r>
              <a:rPr lang="en-US" dirty="0" err="1"/>
              <a:t>alat</a:t>
            </a:r>
            <a:r>
              <a:rPr lang="en-US" dirty="0"/>
              <a:t> yang </a:t>
            </a:r>
            <a:r>
              <a:rPr lang="en-US" dirty="0" err="1"/>
              <a:t>mengirimkan</a:t>
            </a:r>
            <a:r>
              <a:rPr lang="en-US" dirty="0"/>
              <a:t> </a:t>
            </a:r>
            <a:r>
              <a:rPr lang="en-US" dirty="0" err="1"/>
              <a:t>paket</a:t>
            </a:r>
            <a:r>
              <a:rPr lang="en-US" dirty="0"/>
              <a:t> data </a:t>
            </a:r>
            <a:r>
              <a:rPr lang="en-US" dirty="0" err="1"/>
              <a:t>melalui</a:t>
            </a:r>
            <a:r>
              <a:rPr lang="en-US" dirty="0"/>
              <a:t> </a:t>
            </a:r>
            <a:r>
              <a:rPr lang="en-US" dirty="0" err="1"/>
              <a:t>sebuah</a:t>
            </a:r>
            <a:r>
              <a:rPr lang="en-US" dirty="0"/>
              <a:t> </a:t>
            </a:r>
            <a:r>
              <a:rPr lang="en-US" dirty="0" err="1"/>
              <a:t>jaringan</a:t>
            </a:r>
            <a:r>
              <a:rPr lang="en-US" dirty="0"/>
              <a:t> </a:t>
            </a:r>
            <a:r>
              <a:rPr lang="en-US" dirty="0" err="1"/>
              <a:t>atau</a:t>
            </a:r>
            <a:r>
              <a:rPr lang="en-US" dirty="0"/>
              <a:t> Internet </a:t>
            </a:r>
            <a:r>
              <a:rPr lang="en-US" dirty="0" err="1"/>
              <a:t>menuju</a:t>
            </a:r>
            <a:r>
              <a:rPr lang="en-US" dirty="0"/>
              <a:t> </a:t>
            </a:r>
            <a:r>
              <a:rPr lang="en-US" dirty="0" err="1"/>
              <a:t>tujuannya</a:t>
            </a:r>
            <a:r>
              <a:rPr lang="en-US" dirty="0"/>
              <a:t>, </a:t>
            </a:r>
            <a:r>
              <a:rPr lang="en-US" dirty="0" err="1"/>
              <a:t>melalui</a:t>
            </a:r>
            <a:r>
              <a:rPr lang="en-US" dirty="0"/>
              <a:t> </a:t>
            </a:r>
            <a:r>
              <a:rPr lang="en-US" dirty="0" err="1"/>
              <a:t>sebuah</a:t>
            </a:r>
            <a:r>
              <a:rPr lang="en-US" dirty="0"/>
              <a:t> proses yang </a:t>
            </a:r>
            <a:r>
              <a:rPr lang="en-US" dirty="0" err="1"/>
              <a:t>dikenal</a:t>
            </a:r>
            <a:r>
              <a:rPr lang="en-US" dirty="0"/>
              <a:t> </a:t>
            </a:r>
            <a:r>
              <a:rPr lang="en-US" dirty="0" err="1"/>
              <a:t>sebagai</a:t>
            </a:r>
            <a:r>
              <a:rPr lang="en-US" dirty="0"/>
              <a:t> routing. Proses routing </a:t>
            </a:r>
            <a:r>
              <a:rPr lang="en-US" dirty="0" err="1"/>
              <a:t>terjadi</a:t>
            </a:r>
            <a:r>
              <a:rPr lang="en-US" dirty="0"/>
              <a:t> </a:t>
            </a:r>
            <a:r>
              <a:rPr lang="en-US" dirty="0" err="1"/>
              <a:t>pada</a:t>
            </a:r>
            <a:r>
              <a:rPr lang="en-US" dirty="0"/>
              <a:t> </a:t>
            </a:r>
            <a:r>
              <a:rPr lang="en-US" dirty="0" err="1"/>
              <a:t>lapisan</a:t>
            </a:r>
            <a:r>
              <a:rPr lang="en-US" dirty="0"/>
              <a:t> 3 (</a:t>
            </a:r>
            <a:r>
              <a:rPr lang="en-US" dirty="0" err="1"/>
              <a:t>Lapisan</a:t>
            </a:r>
            <a:r>
              <a:rPr lang="en-US" dirty="0"/>
              <a:t> </a:t>
            </a:r>
            <a:r>
              <a:rPr lang="en-US" dirty="0" err="1"/>
              <a:t>jaringan</a:t>
            </a:r>
            <a:r>
              <a:rPr lang="en-US" dirty="0"/>
              <a:t> </a:t>
            </a:r>
            <a:r>
              <a:rPr lang="en-US" dirty="0" err="1"/>
              <a:t>seperti</a:t>
            </a:r>
            <a:r>
              <a:rPr lang="en-US" dirty="0"/>
              <a:t> Internet Protocol) </a:t>
            </a:r>
            <a:r>
              <a:rPr lang="en-US" dirty="0" err="1"/>
              <a:t>dari</a:t>
            </a:r>
            <a:r>
              <a:rPr lang="en-US" dirty="0"/>
              <a:t> stack </a:t>
            </a:r>
            <a:r>
              <a:rPr lang="en-US" dirty="0" err="1"/>
              <a:t>protokol</a:t>
            </a:r>
            <a:r>
              <a:rPr lang="en-US" dirty="0"/>
              <a:t> </a:t>
            </a:r>
            <a:r>
              <a:rPr lang="en-US" dirty="0" err="1"/>
              <a:t>tujuh</a:t>
            </a:r>
            <a:r>
              <a:rPr lang="en-US" dirty="0"/>
              <a:t>-lapis OSI.</a:t>
            </a:r>
            <a:endParaRPr lang="en-US" dirty="0"/>
          </a:p>
        </p:txBody>
      </p:sp>
    </p:spTree>
    <p:extLst>
      <p:ext uri="{BB962C8B-B14F-4D97-AF65-F5344CB8AC3E}">
        <p14:creationId xmlns:p14="http://schemas.microsoft.com/office/powerpoint/2010/main" val="3685391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Packet Filtering- Router</a:t>
            </a: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en-US" dirty="0"/>
              <a:t>Packet-filtering </a:t>
            </a:r>
            <a:r>
              <a:rPr lang="en-US" dirty="0" err="1"/>
              <a:t>diselesaikan</a:t>
            </a:r>
            <a:r>
              <a:rPr lang="en-US" dirty="0"/>
              <a:t> </a:t>
            </a:r>
            <a:r>
              <a:rPr lang="en-US" dirty="0" err="1"/>
              <a:t>dengan</a:t>
            </a:r>
            <a:r>
              <a:rPr lang="en-US" dirty="0"/>
              <a:t> </a:t>
            </a:r>
            <a:r>
              <a:rPr lang="en-US" dirty="0" err="1"/>
              <a:t>menggunakan</a:t>
            </a:r>
            <a:r>
              <a:rPr lang="en-US" dirty="0"/>
              <a:t> router yang </a:t>
            </a:r>
            <a:r>
              <a:rPr lang="en-US" dirty="0" err="1"/>
              <a:t>dapat</a:t>
            </a:r>
            <a:r>
              <a:rPr lang="en-US" dirty="0"/>
              <a:t> </a:t>
            </a:r>
            <a:r>
              <a:rPr lang="en-US" dirty="0" err="1"/>
              <a:t>meneruskan</a:t>
            </a:r>
            <a:r>
              <a:rPr lang="en-US" dirty="0"/>
              <a:t> </a:t>
            </a:r>
            <a:r>
              <a:rPr lang="en-US" dirty="0" err="1"/>
              <a:t>paket</a:t>
            </a:r>
            <a:r>
              <a:rPr lang="en-US" dirty="0"/>
              <a:t> </a:t>
            </a:r>
            <a:r>
              <a:rPr lang="en-US" dirty="0" err="1"/>
              <a:t>sesuai</a:t>
            </a:r>
            <a:r>
              <a:rPr lang="en-US" dirty="0"/>
              <a:t> </a:t>
            </a:r>
            <a:r>
              <a:rPr lang="en-US" dirty="0" err="1"/>
              <a:t>dengan</a:t>
            </a:r>
            <a:r>
              <a:rPr lang="en-US" dirty="0"/>
              <a:t> filtering rules.</a:t>
            </a:r>
          </a:p>
          <a:p>
            <a:pPr>
              <a:lnSpc>
                <a:spcPct val="90000"/>
              </a:lnSpc>
            </a:pPr>
            <a:r>
              <a:rPr lang="en-US" dirty="0" err="1"/>
              <a:t>Informasi</a:t>
            </a:r>
            <a:r>
              <a:rPr lang="en-US" dirty="0"/>
              <a:t> yang </a:t>
            </a:r>
            <a:r>
              <a:rPr lang="en-US" dirty="0" err="1"/>
              <a:t>dapat</a:t>
            </a:r>
            <a:r>
              <a:rPr lang="en-US" dirty="0"/>
              <a:t> </a:t>
            </a:r>
            <a:r>
              <a:rPr lang="en-US" dirty="0" err="1"/>
              <a:t>ditangkap</a:t>
            </a:r>
            <a:r>
              <a:rPr lang="en-US" dirty="0"/>
              <a:t> </a:t>
            </a:r>
            <a:r>
              <a:rPr lang="en-US" dirty="0" err="1"/>
              <a:t>dari</a:t>
            </a:r>
            <a:r>
              <a:rPr lang="en-US" dirty="0"/>
              <a:t> packet header :</a:t>
            </a:r>
          </a:p>
          <a:p>
            <a:pPr>
              <a:lnSpc>
                <a:spcPct val="90000"/>
              </a:lnSpc>
              <a:buFontTx/>
              <a:buNone/>
            </a:pPr>
            <a:r>
              <a:rPr lang="en-US" dirty="0"/>
              <a:t>	- IP address </a:t>
            </a:r>
            <a:r>
              <a:rPr lang="en-US" dirty="0" err="1"/>
              <a:t>sumber</a:t>
            </a:r>
            <a:r>
              <a:rPr lang="en-US" dirty="0"/>
              <a:t> </a:t>
            </a:r>
            <a:r>
              <a:rPr lang="en-US" dirty="0" err="1"/>
              <a:t>dan</a:t>
            </a:r>
            <a:r>
              <a:rPr lang="en-US" dirty="0"/>
              <a:t> </a:t>
            </a:r>
            <a:r>
              <a:rPr lang="en-US" dirty="0" err="1"/>
              <a:t>tujuan</a:t>
            </a:r>
            <a:endParaRPr lang="en-US" dirty="0"/>
          </a:p>
          <a:p>
            <a:pPr>
              <a:lnSpc>
                <a:spcPct val="90000"/>
              </a:lnSpc>
              <a:buFontTx/>
              <a:buNone/>
            </a:pPr>
            <a:r>
              <a:rPr lang="en-US" dirty="0"/>
              <a:t>	- </a:t>
            </a:r>
            <a:r>
              <a:rPr lang="en-US" dirty="0" err="1"/>
              <a:t>Nomor</a:t>
            </a:r>
            <a:r>
              <a:rPr lang="en-US" dirty="0"/>
              <a:t> port TCP/UDP </a:t>
            </a:r>
            <a:r>
              <a:rPr lang="en-US" dirty="0" err="1"/>
              <a:t>sumber</a:t>
            </a:r>
            <a:r>
              <a:rPr lang="en-US" dirty="0"/>
              <a:t> </a:t>
            </a:r>
            <a:r>
              <a:rPr lang="en-US" dirty="0" err="1"/>
              <a:t>dan</a:t>
            </a:r>
            <a:r>
              <a:rPr lang="en-US" dirty="0"/>
              <a:t> </a:t>
            </a:r>
            <a:r>
              <a:rPr lang="en-US" dirty="0" err="1"/>
              <a:t>tujuan</a:t>
            </a:r>
            <a:endParaRPr lang="en-US" dirty="0"/>
          </a:p>
          <a:p>
            <a:pPr>
              <a:lnSpc>
                <a:spcPct val="90000"/>
              </a:lnSpc>
              <a:buFontTx/>
              <a:buNone/>
            </a:pPr>
            <a:r>
              <a:rPr lang="en-US" dirty="0"/>
              <a:t>	- </a:t>
            </a:r>
            <a:r>
              <a:rPr lang="en-US" dirty="0" err="1"/>
              <a:t>Tipe</a:t>
            </a:r>
            <a:r>
              <a:rPr lang="en-US" dirty="0"/>
              <a:t> ICMP message</a:t>
            </a:r>
          </a:p>
          <a:p>
            <a:pPr>
              <a:lnSpc>
                <a:spcPct val="90000"/>
              </a:lnSpc>
              <a:buFontTx/>
              <a:buNone/>
            </a:pPr>
            <a:r>
              <a:rPr lang="en-US" dirty="0"/>
              <a:t>	- </a:t>
            </a:r>
            <a:r>
              <a:rPr lang="en-US" dirty="0" err="1"/>
              <a:t>Informasi</a:t>
            </a:r>
            <a:r>
              <a:rPr lang="en-US" dirty="0"/>
              <a:t> encapsulated protocol (TCP, UDP,   	ICMP </a:t>
            </a:r>
            <a:r>
              <a:rPr lang="en-US" dirty="0" err="1"/>
              <a:t>atau</a:t>
            </a:r>
            <a:r>
              <a:rPr lang="en-US" dirty="0"/>
              <a:t> IP tunnel)</a:t>
            </a:r>
          </a:p>
          <a:p>
            <a:endParaRPr lang="en-US" dirty="0"/>
          </a:p>
        </p:txBody>
      </p:sp>
    </p:spTree>
    <p:extLst>
      <p:ext uri="{BB962C8B-B14F-4D97-AF65-F5344CB8AC3E}">
        <p14:creationId xmlns:p14="http://schemas.microsoft.com/office/powerpoint/2010/main" val="35138787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err="1"/>
              <a:t>Ilustrasi</a:t>
            </a:r>
            <a:r>
              <a:rPr lang="en-US" dirty="0"/>
              <a:t> Packet-filtering Router</a:t>
            </a:r>
          </a:p>
        </p:txBody>
      </p:sp>
      <p:pic>
        <p:nvPicPr>
          <p:cNvPr id="4" name="Picture 4" descr="pack_filte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03648" y="1556792"/>
            <a:ext cx="6984776" cy="504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53395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Contoh</a:t>
            </a:r>
            <a:r>
              <a:rPr lang="en-US" dirty="0"/>
              <a:t> Rule Packet-filtering</a:t>
            </a:r>
          </a:p>
        </p:txBody>
      </p:sp>
      <p:pic>
        <p:nvPicPr>
          <p:cNvPr id="4" name="Picture 4" descr="rule_packfil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59632" y="1700808"/>
            <a:ext cx="6912768" cy="424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68769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Packet-Filtering Firewall</a:t>
            </a:r>
          </a:p>
        </p:txBody>
      </p:sp>
      <p:sp>
        <p:nvSpPr>
          <p:cNvPr id="3" name="Content Placeholder 2"/>
          <p:cNvSpPr>
            <a:spLocks noGrp="1"/>
          </p:cNvSpPr>
          <p:nvPr>
            <p:ph idx="1"/>
          </p:nvPr>
        </p:nvSpPr>
        <p:spPr/>
        <p:txBody>
          <a:bodyPr/>
          <a:lstStyle/>
          <a:p>
            <a:r>
              <a:rPr lang="en-US" dirty="0" err="1"/>
              <a:t>Terdiri</a:t>
            </a:r>
            <a:r>
              <a:rPr lang="en-US" dirty="0"/>
              <a:t> </a:t>
            </a:r>
            <a:r>
              <a:rPr lang="en-US" dirty="0" err="1"/>
              <a:t>dari</a:t>
            </a:r>
            <a:r>
              <a:rPr lang="en-US" dirty="0"/>
              <a:t> </a:t>
            </a:r>
            <a:r>
              <a:rPr lang="en-US" dirty="0" err="1"/>
              <a:t>sebuah</a:t>
            </a:r>
            <a:r>
              <a:rPr lang="en-US" dirty="0"/>
              <a:t> router yang </a:t>
            </a:r>
            <a:r>
              <a:rPr lang="en-US" dirty="0" err="1"/>
              <a:t>diletakkan</a:t>
            </a:r>
            <a:r>
              <a:rPr lang="en-US" dirty="0"/>
              <a:t> </a:t>
            </a:r>
            <a:r>
              <a:rPr lang="en-US" dirty="0" err="1"/>
              <a:t>diantara</a:t>
            </a:r>
            <a:r>
              <a:rPr lang="en-US" dirty="0"/>
              <a:t> </a:t>
            </a:r>
            <a:r>
              <a:rPr lang="en-US" dirty="0" err="1"/>
              <a:t>jaringan</a:t>
            </a:r>
            <a:r>
              <a:rPr lang="en-US" dirty="0"/>
              <a:t> </a:t>
            </a:r>
            <a:r>
              <a:rPr lang="en-US" dirty="0" err="1"/>
              <a:t>eksternal</a:t>
            </a:r>
            <a:r>
              <a:rPr lang="en-US" dirty="0"/>
              <a:t> </a:t>
            </a:r>
            <a:r>
              <a:rPr lang="en-US" dirty="0" err="1"/>
              <a:t>dan</a:t>
            </a:r>
            <a:r>
              <a:rPr lang="en-US" dirty="0"/>
              <a:t> </a:t>
            </a:r>
            <a:r>
              <a:rPr lang="en-US" dirty="0" err="1"/>
              <a:t>jaringan</a:t>
            </a:r>
            <a:r>
              <a:rPr lang="en-US" dirty="0"/>
              <a:t> internal yang </a:t>
            </a:r>
            <a:r>
              <a:rPr lang="en-US" dirty="0" err="1"/>
              <a:t>aman</a:t>
            </a:r>
            <a:r>
              <a:rPr lang="en-US" dirty="0"/>
              <a:t>.  </a:t>
            </a:r>
          </a:p>
          <a:p>
            <a:r>
              <a:rPr lang="en-US" dirty="0"/>
              <a:t>Rule Packet Filtering </a:t>
            </a:r>
            <a:r>
              <a:rPr lang="en-US" dirty="0" err="1"/>
              <a:t>didefinisikan</a:t>
            </a:r>
            <a:r>
              <a:rPr lang="en-US" dirty="0"/>
              <a:t> </a:t>
            </a:r>
            <a:r>
              <a:rPr lang="en-US" dirty="0" err="1"/>
              <a:t>untuk</a:t>
            </a:r>
            <a:r>
              <a:rPr lang="en-US" dirty="0"/>
              <a:t> </a:t>
            </a:r>
            <a:r>
              <a:rPr lang="en-US" dirty="0" err="1"/>
              <a:t>mengijinkan</a:t>
            </a:r>
            <a:r>
              <a:rPr lang="en-US" dirty="0"/>
              <a:t> </a:t>
            </a:r>
            <a:r>
              <a:rPr lang="en-US" dirty="0" err="1"/>
              <a:t>atau</a:t>
            </a:r>
            <a:r>
              <a:rPr lang="en-US" dirty="0"/>
              <a:t> </a:t>
            </a:r>
            <a:r>
              <a:rPr lang="en-US" dirty="0" err="1"/>
              <a:t>menolak</a:t>
            </a:r>
            <a:r>
              <a:rPr lang="en-US" dirty="0"/>
              <a:t> traffic.</a:t>
            </a:r>
          </a:p>
        </p:txBody>
      </p:sp>
    </p:spTree>
    <p:extLst>
      <p:ext uri="{BB962C8B-B14F-4D97-AF65-F5344CB8AC3E}">
        <p14:creationId xmlns:p14="http://schemas.microsoft.com/office/powerpoint/2010/main" val="40801109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Ilustrasi</a:t>
            </a:r>
            <a:r>
              <a:rPr lang="en-US" dirty="0"/>
              <a:t> Packet-Filtering Firewall</a:t>
            </a:r>
          </a:p>
        </p:txBody>
      </p:sp>
      <p:pic>
        <p:nvPicPr>
          <p:cNvPr id="4" name="Picture 4" descr="pack_filt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3608" y="2006600"/>
            <a:ext cx="7416823" cy="4518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26111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34130" y="374900"/>
            <a:ext cx="6413611" cy="916229"/>
          </a:xfrm>
        </p:spPr>
        <p:txBody>
          <a:bodyPr>
            <a:normAutofit/>
          </a:bodyPr>
          <a:lstStyle/>
          <a:p>
            <a:r>
              <a:rPr lang="id-ID" dirty="0" smtClean="0"/>
              <a:t>Daftar Pustaka</a:t>
            </a:r>
            <a:endParaRPr lang="en-US" dirty="0"/>
          </a:p>
        </p:txBody>
      </p:sp>
      <p:sp>
        <p:nvSpPr>
          <p:cNvPr id="5" name="Content Placeholder 4"/>
          <p:cNvSpPr>
            <a:spLocks noGrp="1"/>
          </p:cNvSpPr>
          <p:nvPr>
            <p:ph idx="1"/>
          </p:nvPr>
        </p:nvSpPr>
        <p:spPr>
          <a:xfrm>
            <a:off x="2571736" y="1428736"/>
            <a:ext cx="6413611" cy="5139527"/>
          </a:xfrm>
        </p:spPr>
        <p:txBody>
          <a:bodyPr>
            <a:normAutofit fontScale="92500" lnSpcReduction="10000"/>
          </a:bodyPr>
          <a:lstStyle/>
          <a:p>
            <a:r>
              <a:rPr lang="id-ID" dirty="0" smtClean="0">
                <a:hlinkClick r:id="rId2"/>
              </a:rPr>
              <a:t>https://encrypted-tbn0.gstatic.com/images?q=tbn:ANd9GcTgeG3kZRWaMXNzCKUyA6VC_z5lM_CmtgXbrhgySTiHP6f6jR</a:t>
            </a:r>
            <a:endParaRPr lang="id-ID" dirty="0" smtClean="0"/>
          </a:p>
          <a:p>
            <a:r>
              <a:rPr lang="id-ID" dirty="0" smtClean="0">
                <a:hlinkClick r:id="rId3"/>
              </a:rPr>
              <a:t>https://siswandapratama12tkj2.wordpress.com/2014/10/20/firewall-pengertian-fungsi-manfaat-dan-cara-kerja-firewall/JyLw</a:t>
            </a:r>
            <a:endParaRPr lang="id-ID" dirty="0" smtClean="0"/>
          </a:p>
          <a:p>
            <a:r>
              <a:rPr lang="id-ID" dirty="0" smtClean="0">
                <a:hlinkClick r:id="rId4"/>
              </a:rPr>
              <a:t>http://dosenit.com/jaringan-komputer/security-jaringan/kelebihan-dan-kekurangan-firewall</a:t>
            </a:r>
            <a:endParaRPr lang="id-ID" dirty="0" smtClean="0"/>
          </a:p>
          <a:p>
            <a:r>
              <a:rPr lang="id-ID" dirty="0" smtClean="0">
                <a:hlinkClick r:id="rId5"/>
              </a:rPr>
              <a:t>http://adhifadlilah1489.blog.widyatama.ac.id/2015/12/23/perngertian-fungsi-manfaat-dan-cara-kerja-firewall-pada-jaringan/</a:t>
            </a:r>
            <a:endParaRPr lang="id-ID" dirty="0" smtClean="0"/>
          </a:p>
          <a:p>
            <a:endParaRPr lang="id-ID" dirty="0" smtClean="0"/>
          </a:p>
          <a:p>
            <a:endParaRPr lang="id-ID" dirty="0"/>
          </a:p>
        </p:txBody>
      </p:sp>
      <p:pic>
        <p:nvPicPr>
          <p:cNvPr id="6" name="Picture 2" descr="E:\cloud\drive\websites\ppttemplate\ppt\logo-ppttemplate.png">
            <a:hlinkClick r:id="rId6"/>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671" y="374901"/>
            <a:ext cx="7919908" cy="916230"/>
          </a:xfrm>
        </p:spPr>
        <p:txBody>
          <a:bodyPr>
            <a:normAutofit/>
          </a:bodyPr>
          <a:lstStyle/>
          <a:p>
            <a:r>
              <a:rPr lang="id-ID" dirty="0" smtClean="0"/>
              <a:t>Pengertian Firewall</a:t>
            </a:r>
            <a:endParaRPr lang="en-US" dirty="0"/>
          </a:p>
        </p:txBody>
      </p:sp>
      <p:sp>
        <p:nvSpPr>
          <p:cNvPr id="3" name="Content Placeholder 2"/>
          <p:cNvSpPr>
            <a:spLocks noGrp="1"/>
          </p:cNvSpPr>
          <p:nvPr>
            <p:ph idx="1"/>
          </p:nvPr>
        </p:nvSpPr>
        <p:spPr>
          <a:xfrm>
            <a:off x="571472" y="2000240"/>
            <a:ext cx="8266821" cy="4428445"/>
          </a:xfrm>
        </p:spPr>
        <p:txBody>
          <a:bodyPr>
            <a:normAutofit fontScale="92500" lnSpcReduction="20000"/>
          </a:bodyPr>
          <a:lstStyle/>
          <a:p>
            <a:pPr algn="just" fontAlgn="base"/>
            <a:r>
              <a:rPr lang="id-ID" dirty="0" smtClean="0"/>
              <a:t>Firewall adalah sebuah sistem atau perangkat yang mengizinkan lalu lintas jaringan yang dianggap aman untuk melaluinya dan mencegah lalu lintas jaringan yang tidak aman. Umumnya, sebuah firewall diiplementasikan dalam sebuah mesin terdedikasi, yang berjalan pada pintu gerbang (gateway) antara jaringan lokal dan jaringan lainnya.</a:t>
            </a:r>
          </a:p>
          <a:p>
            <a:pPr algn="just" fontAlgn="base"/>
            <a:r>
              <a:rPr lang="id-ID" dirty="0" smtClean="0"/>
              <a:t>Firewall umumnya juga digunakan untuk mengontrol akses terhadap siapa saja yang memiliki akses terhadap jaringan pribadi dari pihak luar. Saat ini, istilah firewall menjadi istilah generik yang merujuk pada sistem yang mengatur komunikasi antar dua jaringan yang berbeda.</a:t>
            </a:r>
            <a:endParaRPr lang="en-US" dirty="0" smtClean="0"/>
          </a:p>
          <a:p>
            <a:pPr algn="just"/>
            <a:endParaRPr lang="en-US" dirty="0"/>
          </a:p>
        </p:txBody>
      </p:sp>
      <p:pic>
        <p:nvPicPr>
          <p:cNvPr id="4"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3309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75" y="374901"/>
            <a:ext cx="7787955" cy="916230"/>
          </a:xfrm>
        </p:spPr>
        <p:txBody>
          <a:bodyPr>
            <a:normAutofit/>
          </a:bodyPr>
          <a:lstStyle/>
          <a:p>
            <a:r>
              <a:rPr lang="id-ID" dirty="0" smtClean="0"/>
              <a:t>Ilustrasi Firewall</a:t>
            </a:r>
            <a:endParaRPr lang="en-US" dirty="0"/>
          </a:p>
        </p:txBody>
      </p:sp>
      <p:pic>
        <p:nvPicPr>
          <p:cNvPr id="10" name="Content Placeholder 9" descr="Firewall-Attacks-300x240.jpg"/>
          <p:cNvPicPr>
            <a:picLocks noGrp="1" noChangeAspect="1"/>
          </p:cNvPicPr>
          <p:nvPr>
            <p:ph sz="half" idx="2"/>
          </p:nvPr>
        </p:nvPicPr>
        <p:blipFill>
          <a:blip r:embed="rId2"/>
          <a:stretch>
            <a:fillRect/>
          </a:stretch>
        </p:blipFill>
        <p:spPr>
          <a:xfrm>
            <a:off x="285720" y="2214554"/>
            <a:ext cx="5000660" cy="4214842"/>
          </a:xfrm>
        </p:spPr>
      </p:pic>
      <p:pic>
        <p:nvPicPr>
          <p:cNvPr id="12" name="Content Placeholder 11" descr="Firewall-300x164.png"/>
          <p:cNvPicPr>
            <a:picLocks noGrp="1" noChangeAspect="1"/>
          </p:cNvPicPr>
          <p:nvPr>
            <p:ph sz="quarter" idx="4"/>
          </p:nvPr>
        </p:nvPicPr>
        <p:blipFill>
          <a:blip r:embed="rId3"/>
          <a:stretch>
            <a:fillRect/>
          </a:stretch>
        </p:blipFill>
        <p:spPr>
          <a:xfrm>
            <a:off x="5229224" y="2214554"/>
            <a:ext cx="3629055" cy="4000528"/>
          </a:xfrm>
        </p:spPr>
      </p:pic>
      <p:pic>
        <p:nvPicPr>
          <p:cNvPr id="9" name="Picture 2" descr="E:\cloud\drive\websites\ppttemplate\ppt\logo-ppttemplate.png">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07837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34130" y="374900"/>
            <a:ext cx="6413611" cy="916229"/>
          </a:xfrm>
        </p:spPr>
        <p:txBody>
          <a:bodyPr>
            <a:normAutofit/>
          </a:bodyPr>
          <a:lstStyle/>
          <a:p>
            <a:r>
              <a:rPr lang="id-ID" dirty="0" smtClean="0"/>
              <a:t>Fungsi Firewall</a:t>
            </a:r>
            <a:endParaRPr lang="en-US" dirty="0"/>
          </a:p>
        </p:txBody>
      </p:sp>
      <p:sp>
        <p:nvSpPr>
          <p:cNvPr id="5" name="Content Placeholder 4"/>
          <p:cNvSpPr>
            <a:spLocks noGrp="1"/>
          </p:cNvSpPr>
          <p:nvPr>
            <p:ph idx="1"/>
          </p:nvPr>
        </p:nvSpPr>
        <p:spPr>
          <a:xfrm>
            <a:off x="2571736" y="1428736"/>
            <a:ext cx="6413611" cy="5139527"/>
          </a:xfrm>
        </p:spPr>
        <p:txBody>
          <a:bodyPr>
            <a:normAutofit fontScale="92500" lnSpcReduction="20000"/>
          </a:bodyPr>
          <a:lstStyle/>
          <a:p>
            <a:pPr algn="just"/>
            <a:r>
              <a:rPr lang="id-ID" dirty="0" smtClean="0"/>
              <a:t>Mengontrol dan mengawasi paket data yang mengalir di jaringan Firewall harus dapat mengatur, memfilter dan mengontrol lalu lintas data yang diizin untuk mengakses jaringan privat yang dilindungi firewall.</a:t>
            </a:r>
          </a:p>
          <a:p>
            <a:pPr algn="just"/>
            <a:r>
              <a:rPr lang="id-ID" dirty="0" smtClean="0"/>
              <a:t> Melakukan autentifikasi terhadap akses.</a:t>
            </a:r>
          </a:p>
          <a:p>
            <a:pPr algn="just"/>
            <a:r>
              <a:rPr lang="id-ID" dirty="0" smtClean="0"/>
              <a:t>Aplikasi proxy Firewall mampu memeriksa lebih dari sekedar header dari paket data, kemampuan ini menuntut firewall untuk mampu mendeteksi protokol aplikasi tertentu yang spesifikasi.</a:t>
            </a:r>
          </a:p>
          <a:p>
            <a:pPr algn="just"/>
            <a:r>
              <a:rPr lang="id-ID" dirty="0" smtClean="0"/>
              <a:t>Mencatat setiap transaksi kejadian yang terjadi di firewall. Ini Memungkinkan membantu sebagai pendeteksian dini akan penjebolan jaringan.</a:t>
            </a:r>
            <a:endParaRPr lang="id-ID" dirty="0"/>
          </a:p>
        </p:txBody>
      </p:sp>
      <p:pic>
        <p:nvPicPr>
          <p:cNvPr id="6"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34130" y="374900"/>
            <a:ext cx="6413611" cy="916229"/>
          </a:xfrm>
        </p:spPr>
        <p:txBody>
          <a:bodyPr>
            <a:normAutofit/>
          </a:bodyPr>
          <a:lstStyle/>
          <a:p>
            <a:r>
              <a:rPr lang="id-ID" dirty="0" smtClean="0"/>
              <a:t>Beberapa Karakteristik Firewall</a:t>
            </a:r>
            <a:endParaRPr lang="en-US" dirty="0"/>
          </a:p>
        </p:txBody>
      </p:sp>
      <p:sp>
        <p:nvSpPr>
          <p:cNvPr id="5" name="Content Placeholder 4"/>
          <p:cNvSpPr>
            <a:spLocks noGrp="1"/>
          </p:cNvSpPr>
          <p:nvPr>
            <p:ph idx="1"/>
          </p:nvPr>
        </p:nvSpPr>
        <p:spPr>
          <a:xfrm>
            <a:off x="2571736" y="1428736"/>
            <a:ext cx="6413611" cy="5139527"/>
          </a:xfrm>
        </p:spPr>
        <p:txBody>
          <a:bodyPr>
            <a:normAutofit fontScale="85000" lnSpcReduction="10000"/>
          </a:bodyPr>
          <a:lstStyle/>
          <a:p>
            <a:pPr algn="just"/>
            <a:r>
              <a:rPr lang="id-ID" dirty="0" smtClean="0"/>
              <a:t>Firewall harus lebih kuat dan kebal terhadap serangan luar. Hal ini berarti bahwa Sistem Operasi akan relatif lebih aman dan penggunaan sistemnya dapat dipercaya.</a:t>
            </a:r>
          </a:p>
          <a:p>
            <a:pPr algn="just"/>
            <a:r>
              <a:rPr lang="id-ID" dirty="0" smtClean="0"/>
              <a:t>Hanya aktivitas atau kegiatan yang dikenal/terdaftar saja yang dapat melewati atau melakukan hubungan. Hal ini dilakukan dengan menyetting policy pada konfigurasi keamanan lokal.</a:t>
            </a:r>
          </a:p>
          <a:p>
            <a:pPr algn="just"/>
            <a:r>
              <a:rPr lang="id-ID" dirty="0" smtClean="0"/>
              <a:t>Semua aktivitas atau kegiatan dari dalam ke luar harus melewati firewall. Hal ini dilakukan dengan membatasi atau memblok semua akses terhadap jaringan lokal, kecuali jika melewati firewall terlebih dahulu.</a:t>
            </a:r>
            <a:endParaRPr lang="id-ID" dirty="0"/>
          </a:p>
        </p:txBody>
      </p:sp>
      <p:pic>
        <p:nvPicPr>
          <p:cNvPr id="6"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34130" y="374900"/>
            <a:ext cx="6413611" cy="916229"/>
          </a:xfrm>
        </p:spPr>
        <p:txBody>
          <a:bodyPr>
            <a:normAutofit/>
          </a:bodyPr>
          <a:lstStyle/>
          <a:p>
            <a:r>
              <a:rPr lang="id-ID" dirty="0" smtClean="0"/>
              <a:t>Tipe-tipe Firewall</a:t>
            </a:r>
            <a:endParaRPr lang="en-US" dirty="0"/>
          </a:p>
        </p:txBody>
      </p:sp>
      <p:sp>
        <p:nvSpPr>
          <p:cNvPr id="5" name="Content Placeholder 4"/>
          <p:cNvSpPr>
            <a:spLocks noGrp="1"/>
          </p:cNvSpPr>
          <p:nvPr>
            <p:ph idx="1"/>
          </p:nvPr>
        </p:nvSpPr>
        <p:spPr>
          <a:xfrm>
            <a:off x="2571736" y="1428736"/>
            <a:ext cx="6413611" cy="5139527"/>
          </a:xfrm>
        </p:spPr>
        <p:txBody>
          <a:bodyPr>
            <a:normAutofit fontScale="77500" lnSpcReduction="20000"/>
          </a:bodyPr>
          <a:lstStyle/>
          <a:p>
            <a:pPr algn="just" fontAlgn="base">
              <a:buNone/>
            </a:pPr>
            <a:r>
              <a:rPr lang="id-ID" dirty="0" smtClean="0"/>
              <a:t>	Firewall sendiri mempunyai empat tipe, yaitu :</a:t>
            </a:r>
          </a:p>
          <a:p>
            <a:pPr algn="just" fontAlgn="base"/>
            <a:r>
              <a:rPr lang="id-ID" dirty="0" smtClean="0"/>
              <a:t>Screened Subnet Firewall ini menyediakan keamanan yang sangat baik dan sangat tinggi daripada tipe firewall lainnya, karena membuat Demilitarized Zone (DMZ) diantara jaringan internal dan jaringan eksternal.</a:t>
            </a:r>
          </a:p>
          <a:p>
            <a:pPr algn="just" fontAlgn="base"/>
            <a:r>
              <a:rPr lang="id-ID" dirty="0" smtClean="0"/>
              <a:t>Screened Host Firewall ini terdiri dari sebuah bastion host (host yang berupa application level gateway) dan dua router packet filtering.</a:t>
            </a:r>
          </a:p>
          <a:p>
            <a:pPr algn="just" fontAlgn="base"/>
            <a:r>
              <a:rPr lang="id-ID" dirty="0" smtClean="0"/>
              <a:t>Dual-homed Gateway Firewall ini sedikitnya memiliki dua IP address dan dua interface jaringan dan apabila ada serangan dari luar dan tidak dikenal maka akan diblok.</a:t>
            </a:r>
          </a:p>
          <a:p>
            <a:pPr algn="just" fontAlgn="base"/>
            <a:r>
              <a:rPr lang="id-ID" dirty="0" smtClean="0"/>
              <a:t>Packet-filtering Firewall ini terdiri dari router diantara jaringan internal dan eksternal yang aman. Tipe ini untuk menolak dan mengijinkan trafik.</a:t>
            </a:r>
            <a:endParaRPr lang="id-ID" dirty="0"/>
          </a:p>
        </p:txBody>
      </p:sp>
      <p:pic>
        <p:nvPicPr>
          <p:cNvPr id="6"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34130" y="374900"/>
            <a:ext cx="6413611" cy="916229"/>
          </a:xfrm>
        </p:spPr>
        <p:txBody>
          <a:bodyPr>
            <a:normAutofit/>
          </a:bodyPr>
          <a:lstStyle/>
          <a:p>
            <a:r>
              <a:rPr lang="id-ID" dirty="0" smtClean="0"/>
              <a:t>Cara Kerja Firewall</a:t>
            </a:r>
            <a:endParaRPr lang="en-US" dirty="0"/>
          </a:p>
        </p:txBody>
      </p:sp>
      <p:sp>
        <p:nvSpPr>
          <p:cNvPr id="5" name="Content Placeholder 4"/>
          <p:cNvSpPr>
            <a:spLocks noGrp="1"/>
          </p:cNvSpPr>
          <p:nvPr>
            <p:ph idx="1"/>
          </p:nvPr>
        </p:nvSpPr>
        <p:spPr>
          <a:xfrm>
            <a:off x="2571736" y="1428736"/>
            <a:ext cx="6413611" cy="5139527"/>
          </a:xfrm>
        </p:spPr>
        <p:txBody>
          <a:bodyPr>
            <a:normAutofit lnSpcReduction="10000"/>
          </a:bodyPr>
          <a:lstStyle/>
          <a:p>
            <a:pPr algn="just"/>
            <a:r>
              <a:rPr lang="id-ID" i="1" dirty="0" smtClean="0"/>
              <a:t>Cara Kerja Firewall</a:t>
            </a:r>
            <a:r>
              <a:rPr lang="id-ID" dirty="0" smtClean="0"/>
              <a:t> dari komputer adalah menutup port kecuali untuk beberapa port tertentu yang perlu tetap terbuka.  Firewall di komputer bertindak sebagai garis pertahanan terdepan dalam mencegah semua jenis hacking ke dalam jaringan, karena, setiap hacker yang mencoba untuk menembus ke dalam jaringan komputer akan mencari port yang terbuka yang dapat diaksesnya. Dengan bantuan fire-wall, informasi sensitif atau tidak layak dapat dicegah melalui interface</a:t>
            </a:r>
            <a:r>
              <a:rPr lang="id-ID" smtClean="0"/>
              <a:t>. </a:t>
            </a:r>
            <a:endParaRPr lang="id-ID" dirty="0"/>
          </a:p>
        </p:txBody>
      </p:sp>
      <p:pic>
        <p:nvPicPr>
          <p:cNvPr id="6"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75" y="374901"/>
            <a:ext cx="7787955" cy="916230"/>
          </a:xfrm>
        </p:spPr>
        <p:txBody>
          <a:bodyPr>
            <a:normAutofit/>
          </a:bodyPr>
          <a:lstStyle/>
          <a:p>
            <a:r>
              <a:rPr lang="id-ID" dirty="0" smtClean="0"/>
              <a:t>Manfaat Firewall</a:t>
            </a:r>
            <a:endParaRPr lang="en-US" dirty="0"/>
          </a:p>
        </p:txBody>
      </p:sp>
      <p:pic>
        <p:nvPicPr>
          <p:cNvPr id="9"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p:cNvSpPr>
            <a:spLocks noGrp="1"/>
          </p:cNvSpPr>
          <p:nvPr>
            <p:ph sz="half" idx="2"/>
          </p:nvPr>
        </p:nvSpPr>
        <p:spPr>
          <a:xfrm>
            <a:off x="448965" y="2285992"/>
            <a:ext cx="4694539" cy="3537857"/>
          </a:xfrm>
        </p:spPr>
        <p:txBody>
          <a:bodyPr/>
          <a:lstStyle/>
          <a:p>
            <a:pPr algn="just"/>
            <a:r>
              <a:rPr lang="id-ID" dirty="0" smtClean="0"/>
              <a:t>Mengatur lalu intas/trafik data antar jaringan</a:t>
            </a:r>
          </a:p>
          <a:p>
            <a:pPr algn="just"/>
            <a:r>
              <a:rPr lang="id-ID" dirty="0" smtClean="0"/>
              <a:t>Dapat mengatur port atau paket data yang diperbolehkan atau ditolak.</a:t>
            </a:r>
          </a:p>
          <a:p>
            <a:pPr algn="just"/>
            <a:r>
              <a:rPr lang="id-ID" dirty="0" smtClean="0"/>
              <a:t>Autentikasi terhadap akses</a:t>
            </a:r>
          </a:p>
          <a:p>
            <a:pPr algn="just"/>
            <a:r>
              <a:rPr lang="id-ID" dirty="0" smtClean="0"/>
              <a:t>Memonitoring atau mencatat lalu lintas jaringan</a:t>
            </a:r>
          </a:p>
          <a:p>
            <a:pPr algn="just"/>
            <a:endParaRPr lang="id-ID" dirty="0"/>
          </a:p>
        </p:txBody>
      </p:sp>
      <p:pic>
        <p:nvPicPr>
          <p:cNvPr id="8" name="Content Placeholder 7" descr="images.jpg"/>
          <p:cNvPicPr>
            <a:picLocks noGrp="1" noChangeAspect="1"/>
          </p:cNvPicPr>
          <p:nvPr>
            <p:ph sz="quarter" idx="4"/>
          </p:nvPr>
        </p:nvPicPr>
        <p:blipFill>
          <a:blip r:embed="rId4"/>
          <a:stretch>
            <a:fillRect/>
          </a:stretch>
        </p:blipFill>
        <p:spPr>
          <a:xfrm>
            <a:off x="5072066" y="1571612"/>
            <a:ext cx="3857652" cy="4500594"/>
          </a:xfrm>
        </p:spPr>
      </p:pic>
    </p:spTree>
    <p:extLst>
      <p:ext uri="{BB962C8B-B14F-4D97-AF65-F5344CB8AC3E}">
        <p14:creationId xmlns:p14="http://schemas.microsoft.com/office/powerpoint/2010/main" val="4170783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34130" y="374900"/>
            <a:ext cx="6413611" cy="916229"/>
          </a:xfrm>
        </p:spPr>
        <p:txBody>
          <a:bodyPr>
            <a:normAutofit/>
          </a:bodyPr>
          <a:lstStyle/>
          <a:p>
            <a:r>
              <a:rPr lang="id-ID" dirty="0" smtClean="0"/>
              <a:t>Metode Firewall</a:t>
            </a:r>
            <a:endParaRPr lang="en-US" dirty="0"/>
          </a:p>
        </p:txBody>
      </p:sp>
      <p:sp>
        <p:nvSpPr>
          <p:cNvPr id="5" name="Content Placeholder 4"/>
          <p:cNvSpPr>
            <a:spLocks noGrp="1"/>
          </p:cNvSpPr>
          <p:nvPr>
            <p:ph idx="1"/>
          </p:nvPr>
        </p:nvSpPr>
        <p:spPr>
          <a:xfrm>
            <a:off x="2571736" y="1428736"/>
            <a:ext cx="6413611" cy="5139527"/>
          </a:xfrm>
        </p:spPr>
        <p:txBody>
          <a:bodyPr>
            <a:normAutofit fontScale="77500" lnSpcReduction="20000"/>
          </a:bodyPr>
          <a:lstStyle/>
          <a:p>
            <a:pPr algn="just" fontAlgn="base"/>
            <a:r>
              <a:rPr lang="id-ID" dirty="0" smtClean="0"/>
              <a:t>Packet Filtering: Pada metode ini paket (potongan kecil data) dianalisa dan dibandingkan denganfilter. filter paket memiliki seperangkat aturan yang datang dengan tindakan menerima dan menolak yang pra-dikonfigurasi atau dapat dikonfigurasi secara manual oleh administrator firewall.. Jika paket berhasil membuatnya melalui filter ini maka itu diperbolehkan untuk mencapai tujuan, kalau tidak akan dibuang.</a:t>
            </a:r>
          </a:p>
          <a:p>
            <a:pPr algn="just" fontAlgn="base"/>
            <a:r>
              <a:rPr lang="id-ID" dirty="0" smtClean="0"/>
              <a:t>Stateful Inspeksi: Ini adalah metode baru yang tidak menganalisa isi dari paket. Sebaliknya ia membandingkan aspek kunci tertentu setiap paket database sumber terpercaya. Kedua paket yang masuk dan keluar dibandingkan terhadap database ini dan jika perbandingan menghasilkan pertandingan yang wajar, maka paket yang diizinkan untuk melakukan perjalanan lebih lanjut. Jika tidak, mereka akan dibuang.</a:t>
            </a:r>
            <a:endParaRPr lang="id-ID" dirty="0"/>
          </a:p>
        </p:txBody>
      </p:sp>
      <p:pic>
        <p:nvPicPr>
          <p:cNvPr id="6"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570</Words>
  <Application>Microsoft Office PowerPoint</Application>
  <PresentationFormat>On-screen Show (4:3)</PresentationFormat>
  <Paragraphs>70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Firewall dan Routing  Filtering</vt:lpstr>
      <vt:lpstr>Pengertian Firewall</vt:lpstr>
      <vt:lpstr>Ilustrasi Firewall</vt:lpstr>
      <vt:lpstr>Fungsi Firewall</vt:lpstr>
      <vt:lpstr>Beberapa Karakteristik Firewall</vt:lpstr>
      <vt:lpstr>Tipe-tipe Firewall</vt:lpstr>
      <vt:lpstr>Cara Kerja Firewall</vt:lpstr>
      <vt:lpstr>Manfaat Firewall</vt:lpstr>
      <vt:lpstr>Metode Firewall</vt:lpstr>
      <vt:lpstr>Kelebihan Firewall</vt:lpstr>
      <vt:lpstr>Kekurangan Firewall</vt:lpstr>
      <vt:lpstr>Mengapa Firewall?</vt:lpstr>
      <vt:lpstr>Router</vt:lpstr>
      <vt:lpstr>Packet Filtering- Router</vt:lpstr>
      <vt:lpstr> Ilustrasi Packet-filtering Router</vt:lpstr>
      <vt:lpstr>Contoh Rule Packet-filtering</vt:lpstr>
      <vt:lpstr>Packet-Filtering Firewall</vt:lpstr>
      <vt:lpstr>Ilustrasi Packet-Filtering Firewall</vt:lpstr>
      <vt:lpstr>Daftar Pustaka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2015-04-09T21:35:33Z</dcterms:created>
  <dcterms:modified xsi:type="dcterms:W3CDTF">2017-05-04T07:29:29Z</dcterms:modified>
</cp:coreProperties>
</file>