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1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90479AAD-9131-4D4A-85D2-F84ADE27C267}" type="datetimeFigureOut">
              <a:rPr lang="id-ID" smtClean="0"/>
              <a:t>06/02/2017</a:t>
            </a:fld>
            <a:endParaRPr lang="id-ID"/>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id-ID"/>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1FDD4DC4-6B24-402A-96B7-E8AC7546102C}" type="slidenum">
              <a:rPr lang="id-ID" smtClean="0"/>
              <a:t>‹#›</a:t>
            </a:fld>
            <a:endParaRPr lang="id-ID"/>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479AAD-9131-4D4A-85D2-F84ADE27C267}" type="datetimeFigureOut">
              <a:rPr lang="id-ID" smtClean="0"/>
              <a:t>06/02/2017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FDD4DC4-6B24-402A-96B7-E8AC7546102C}"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479AAD-9131-4D4A-85D2-F84ADE27C267}" type="datetimeFigureOut">
              <a:rPr lang="id-ID" smtClean="0"/>
              <a:t>06/02/2017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FDD4DC4-6B24-402A-96B7-E8AC7546102C}"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479AAD-9131-4D4A-85D2-F84ADE27C267}" type="datetimeFigureOut">
              <a:rPr lang="id-ID" smtClean="0"/>
              <a:t>06/02/2017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FDD4DC4-6B24-402A-96B7-E8AC7546102C}"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479AAD-9131-4D4A-85D2-F84ADE27C267}" type="datetimeFigureOut">
              <a:rPr lang="id-ID" smtClean="0"/>
              <a:t>06/02/2017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FDD4DC4-6B24-402A-96B7-E8AC7546102C}"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90479AAD-9131-4D4A-85D2-F84ADE27C267}" type="datetimeFigureOut">
              <a:rPr lang="id-ID" smtClean="0"/>
              <a:t>06/02/2017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FDD4DC4-6B24-402A-96B7-E8AC7546102C}" type="slidenum">
              <a:rPr lang="id-ID" smtClean="0"/>
              <a:t>‹#›</a:t>
            </a:fld>
            <a:endParaRPr lang="id-ID"/>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479AAD-9131-4D4A-85D2-F84ADE27C267}" type="datetimeFigureOut">
              <a:rPr lang="id-ID" smtClean="0"/>
              <a:t>06/02/2017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FDD4DC4-6B24-402A-96B7-E8AC7546102C}"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0479AAD-9131-4D4A-85D2-F84ADE27C267}" type="datetimeFigureOut">
              <a:rPr lang="id-ID" smtClean="0"/>
              <a:t>06/02/2017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FDD4DC4-6B24-402A-96B7-E8AC7546102C}"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479AAD-9131-4D4A-85D2-F84ADE27C267}" type="datetimeFigureOut">
              <a:rPr lang="id-ID" smtClean="0"/>
              <a:t>06/02/2017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FDD4DC4-6B24-402A-96B7-E8AC7546102C}"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0479AAD-9131-4D4A-85D2-F84ADE27C267}" type="datetimeFigureOut">
              <a:rPr lang="id-ID" smtClean="0"/>
              <a:t>06/02/2017</a:t>
            </a:fld>
            <a:endParaRPr lang="id-ID"/>
          </a:p>
        </p:txBody>
      </p:sp>
      <p:sp>
        <p:nvSpPr>
          <p:cNvPr id="7" name="Slide Number Placeholder 6"/>
          <p:cNvSpPr>
            <a:spLocks noGrp="1"/>
          </p:cNvSpPr>
          <p:nvPr>
            <p:ph type="sldNum" sz="quarter" idx="12"/>
          </p:nvPr>
        </p:nvSpPr>
        <p:spPr/>
        <p:txBody>
          <a:bodyPr/>
          <a:lstStyle/>
          <a:p>
            <a:fld id="{1FDD4DC4-6B24-402A-96B7-E8AC7546102C}" type="slidenum">
              <a:rPr lang="id-ID" smtClean="0"/>
              <a:t>‹#›</a:t>
            </a:fld>
            <a:endParaRPr lang="id-ID"/>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d-ID"/>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479AAD-9131-4D4A-85D2-F84ADE27C267}" type="datetimeFigureOut">
              <a:rPr lang="id-ID" smtClean="0"/>
              <a:t>06/02/2017</a:t>
            </a:fld>
            <a:endParaRPr lang="id-ID"/>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d-ID"/>
          </a:p>
        </p:txBody>
      </p:sp>
      <p:sp>
        <p:nvSpPr>
          <p:cNvPr id="7" name="Slide Number Placeholder 6"/>
          <p:cNvSpPr>
            <a:spLocks noGrp="1"/>
          </p:cNvSpPr>
          <p:nvPr>
            <p:ph type="sldNum" sz="quarter" idx="12"/>
          </p:nvPr>
        </p:nvSpPr>
        <p:spPr/>
        <p:txBody>
          <a:bodyPr/>
          <a:lstStyle/>
          <a:p>
            <a:fld id="{1FDD4DC4-6B24-402A-96B7-E8AC7546102C}"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90479AAD-9131-4D4A-85D2-F84ADE27C267}" type="datetimeFigureOut">
              <a:rPr lang="id-ID" smtClean="0"/>
              <a:t>06/02/2017</a:t>
            </a:fld>
            <a:endParaRPr lang="id-ID"/>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id-ID"/>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1FDD4DC4-6B24-402A-96B7-E8AC7546102C}"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16016" y="260648"/>
            <a:ext cx="3313355" cy="1702160"/>
          </a:xfrm>
        </p:spPr>
        <p:txBody>
          <a:bodyPr>
            <a:normAutofit fontScale="90000"/>
          </a:bodyPr>
          <a:lstStyle/>
          <a:p>
            <a:r>
              <a:rPr lang="id-ID" b="1" dirty="0" smtClean="0">
                <a:effectLst>
                  <a:outerShdw blurRad="38100" dist="38100" dir="2700000" algn="tl">
                    <a:srgbClr val="000000">
                      <a:alpha val="43137"/>
                    </a:srgbClr>
                  </a:outerShdw>
                </a:effectLst>
              </a:rPr>
              <a:t>Penyimpanan dan Transportasi Bahan</a:t>
            </a:r>
            <a:endParaRPr lang="id-ID" b="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4775454" y="4581128"/>
            <a:ext cx="3309803" cy="664104"/>
          </a:xfrm>
        </p:spPr>
        <p:txBody>
          <a:bodyPr>
            <a:normAutofit/>
          </a:bodyPr>
          <a:lstStyle/>
          <a:p>
            <a:r>
              <a:rPr lang="id-ID" sz="1600" dirty="0" smtClean="0"/>
              <a:t>Pertemuan ke 4</a:t>
            </a:r>
          </a:p>
          <a:p>
            <a:r>
              <a:rPr lang="id-ID" sz="1600" dirty="0" smtClean="0"/>
              <a:t>By </a:t>
            </a:r>
            <a:r>
              <a:rPr lang="id-ID" sz="1600" dirty="0" smtClean="0"/>
              <a:t>Retno Ringgani, S.T., M.Eng</a:t>
            </a:r>
            <a:endParaRPr lang="id-ID" sz="1600" dirty="0"/>
          </a:p>
        </p:txBody>
      </p:sp>
      <p:sp>
        <p:nvSpPr>
          <p:cNvPr id="4" name="Title 1"/>
          <p:cNvSpPr txBox="1">
            <a:spLocks/>
          </p:cNvSpPr>
          <p:nvPr/>
        </p:nvSpPr>
        <p:spPr>
          <a:xfrm>
            <a:off x="4644008" y="2492896"/>
            <a:ext cx="3572697" cy="1702160"/>
          </a:xfrm>
          <a:prstGeom prst="rect">
            <a:avLst/>
          </a:prstGeom>
        </p:spPr>
        <p:txBody>
          <a:bodyPr vert="horz" lIns="91440" tIns="45720" rIns="91440" bIns="45720" rtlCol="0" anchor="b">
            <a:normAutofit/>
          </a:bodyPr>
          <a:lstStyle>
            <a:lvl1pPr algn="l" defTabSz="9144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fontAlgn="base"/>
            <a:r>
              <a:rPr lang="id-ID" sz="2800" b="1" cap="all" dirty="0" smtClean="0">
                <a:effectLst>
                  <a:outerShdw blurRad="38100" dist="38100" dir="2700000" algn="tl">
                    <a:srgbClr val="000000">
                      <a:alpha val="43137"/>
                    </a:srgbClr>
                  </a:outerShdw>
                </a:effectLst>
              </a:rPr>
              <a:t>Alat transportasi bahan padat</a:t>
            </a:r>
            <a:endParaRPr lang="id-ID" sz="2800" b="1" cap="all"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760497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764704"/>
            <a:ext cx="7704856" cy="5256584"/>
          </a:xfrm>
        </p:spPr>
        <p:txBody>
          <a:bodyPr>
            <a:normAutofit fontScale="92500"/>
          </a:bodyPr>
          <a:lstStyle/>
          <a:p>
            <a:pPr marL="68580" indent="0" algn="just">
              <a:buNone/>
            </a:pPr>
            <a:r>
              <a:rPr lang="id-ID" dirty="0" smtClean="0"/>
              <a:t>Karakteristik </a:t>
            </a:r>
            <a:r>
              <a:rPr lang="id-ID" dirty="0"/>
              <a:t>dan performance dari scaper </a:t>
            </a:r>
            <a:r>
              <a:rPr lang="id-ID" dirty="0" smtClean="0"/>
              <a:t>conveyor : </a:t>
            </a:r>
          </a:p>
          <a:p>
            <a:pPr algn="just"/>
            <a:r>
              <a:rPr lang="id-ID" dirty="0" smtClean="0"/>
              <a:t>Dapat beroperasi dengan kemiringan sampat 45°.</a:t>
            </a:r>
          </a:p>
          <a:p>
            <a:pPr algn="just"/>
            <a:r>
              <a:rPr lang="id-ID" dirty="0" smtClean="0"/>
              <a:t>Mempunyai </a:t>
            </a:r>
            <a:r>
              <a:rPr lang="id-ID" dirty="0"/>
              <a:t>kecepatan maksimum 150 ft/m.</a:t>
            </a:r>
          </a:p>
          <a:p>
            <a:pPr algn="just"/>
            <a:r>
              <a:rPr lang="id-ID" dirty="0"/>
              <a:t>Kapasitas pengangkutan hingga 360 ton/jam. </a:t>
            </a:r>
          </a:p>
          <a:p>
            <a:pPr algn="just"/>
            <a:r>
              <a:rPr lang="id-ID" dirty="0"/>
              <a:t>Harganya murah. </a:t>
            </a:r>
            <a:endParaRPr lang="id-ID" dirty="0" smtClean="0"/>
          </a:p>
          <a:p>
            <a:pPr marL="68580" indent="0" algn="just">
              <a:buNone/>
            </a:pPr>
            <a:endParaRPr lang="id-ID" dirty="0"/>
          </a:p>
          <a:p>
            <a:pPr marL="68580" indent="0" algn="just">
              <a:buNone/>
            </a:pPr>
            <a:r>
              <a:rPr lang="id-ID" dirty="0" smtClean="0"/>
              <a:t>Kelemahan </a:t>
            </a:r>
            <a:r>
              <a:rPr lang="id-ID" dirty="0"/>
              <a:t>- kelemahan pada scraper </a:t>
            </a:r>
            <a:r>
              <a:rPr lang="id-ID" dirty="0" smtClean="0"/>
              <a:t>conveyor :</a:t>
            </a:r>
            <a:endParaRPr lang="id-ID" dirty="0"/>
          </a:p>
          <a:p>
            <a:pPr algn="just"/>
            <a:r>
              <a:rPr lang="id-ID" dirty="0"/>
              <a:t>Mempunyai jarak yang pendek. </a:t>
            </a:r>
          </a:p>
          <a:p>
            <a:pPr algn="just"/>
            <a:r>
              <a:rPr lang="id-ID" dirty="0"/>
              <a:t>Tenaganya tidak konstan. </a:t>
            </a:r>
          </a:p>
          <a:p>
            <a:pPr algn="just"/>
            <a:r>
              <a:rPr lang="id-ID" dirty="0"/>
              <a:t>Biaya perawatan yang besar seperti service secara teratur. </a:t>
            </a:r>
          </a:p>
          <a:p>
            <a:pPr algn="just"/>
            <a:r>
              <a:rPr lang="id-ID" dirty="0"/>
              <a:t>Mengangkut beban yang ringan dan tidak tetap. </a:t>
            </a:r>
          </a:p>
          <a:p>
            <a:pPr algn="just"/>
            <a:endParaRPr lang="id-ID" dirty="0"/>
          </a:p>
        </p:txBody>
      </p:sp>
    </p:spTree>
    <p:extLst>
      <p:ext uri="{BB962C8B-B14F-4D97-AF65-F5344CB8AC3E}">
        <p14:creationId xmlns:p14="http://schemas.microsoft.com/office/powerpoint/2010/main" val="3414644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3267" y="453450"/>
            <a:ext cx="7848872" cy="5544616"/>
          </a:xfrm>
        </p:spPr>
        <p:txBody>
          <a:bodyPr/>
          <a:lstStyle/>
          <a:p>
            <a:pPr marL="68580" indent="0">
              <a:buNone/>
            </a:pPr>
            <a:r>
              <a:rPr lang="id-ID" b="1" u="sng" dirty="0"/>
              <a:t>b. Apron Conveyor</a:t>
            </a:r>
            <a:r>
              <a:rPr lang="id-ID" b="1" dirty="0"/>
              <a:t> </a:t>
            </a:r>
            <a:endParaRPr lang="id-ID" b="1" dirty="0" smtClean="0"/>
          </a:p>
          <a:p>
            <a:pPr marL="68580" indent="0">
              <a:buNone/>
            </a:pPr>
            <a:endParaRPr lang="id-ID" b="1" dirty="0"/>
          </a:p>
        </p:txBody>
      </p:sp>
      <p:pic>
        <p:nvPicPr>
          <p:cNvPr id="6148" name="Picture 4" descr="https://lh5.googleusercontent.com/-baIShXpitZY/TXpSRMxayQI/AAAAAAAAAHk/a65Mms-mR34/s160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196752"/>
            <a:ext cx="4320480" cy="504707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552151" y="332656"/>
            <a:ext cx="3923928" cy="6463308"/>
          </a:xfrm>
          <a:prstGeom prst="rect">
            <a:avLst/>
          </a:prstGeom>
          <a:solidFill>
            <a:schemeClr val="bg1"/>
          </a:solidFill>
          <a:ln>
            <a:solidFill>
              <a:schemeClr val="bg1"/>
            </a:solidFill>
          </a:ln>
        </p:spPr>
        <p:txBody>
          <a:bodyPr wrap="square">
            <a:spAutoFit/>
          </a:bodyPr>
          <a:lstStyle/>
          <a:p>
            <a:pPr algn="just"/>
            <a:r>
              <a:rPr lang="id-ID" dirty="0"/>
              <a:t>Apron Conveyor digunakan untuk variasi yang lebih luas dan untuk beban yang lebih berat dengan jarak yang pendek</a:t>
            </a:r>
            <a:r>
              <a:rPr lang="id-ID" dirty="0" smtClean="0"/>
              <a:t>.</a:t>
            </a:r>
          </a:p>
          <a:p>
            <a:pPr algn="just"/>
            <a:endParaRPr lang="id-ID" dirty="0" smtClean="0"/>
          </a:p>
          <a:p>
            <a:pPr algn="just"/>
            <a:r>
              <a:rPr lang="id-ID" dirty="0" smtClean="0"/>
              <a:t>Apron </a:t>
            </a:r>
            <a:r>
              <a:rPr lang="id-ID" dirty="0"/>
              <a:t>Conveyor yang sederhana terdiri dari dua rantai yang dibuat dari mata rantai yang dapat ditempa dan ditanggalkan dengan alat tambahan A. Palang kayu dipasang pada alat tambahan A diantara rantai dengan seluruh tumpuan dari tarikan conveyor</a:t>
            </a:r>
            <a:r>
              <a:rPr lang="id-ID" dirty="0" smtClean="0"/>
              <a:t>.</a:t>
            </a:r>
          </a:p>
          <a:p>
            <a:pPr algn="just"/>
            <a:endParaRPr lang="id-ID" dirty="0"/>
          </a:p>
          <a:p>
            <a:pPr algn="just"/>
            <a:r>
              <a:rPr lang="id-ID" dirty="0" smtClean="0"/>
              <a:t>Untuk </a:t>
            </a:r>
            <a:r>
              <a:rPr lang="id-ID" dirty="0"/>
              <a:t>bahan yang berat dan pengangkutan yang lama dapat ditambahkan roda (roller) pada alat tambahan A. Selain digunakan roller, palang kayu dapat juga digantikan dengan plat baja untuk mengangkut bahan yang berat.</a:t>
            </a:r>
            <a:endParaRPr lang="id-ID" dirty="0"/>
          </a:p>
        </p:txBody>
      </p:sp>
    </p:spTree>
    <p:extLst>
      <p:ext uri="{BB962C8B-B14F-4D97-AF65-F5344CB8AC3E}">
        <p14:creationId xmlns:p14="http://schemas.microsoft.com/office/powerpoint/2010/main" val="25153614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92696"/>
            <a:ext cx="8280920" cy="5328592"/>
          </a:xfrm>
        </p:spPr>
        <p:txBody>
          <a:bodyPr>
            <a:normAutofit/>
          </a:bodyPr>
          <a:lstStyle/>
          <a:p>
            <a:pPr marL="68580" indent="0">
              <a:buNone/>
            </a:pPr>
            <a:r>
              <a:rPr lang="id-ID" dirty="0"/>
              <a:t>Karakteristik dan performance dan apron </a:t>
            </a:r>
            <a:r>
              <a:rPr lang="id-ID" dirty="0" smtClean="0"/>
              <a:t>conveyor :</a:t>
            </a:r>
            <a:r>
              <a:rPr lang="id-ID" dirty="0"/>
              <a:t> </a:t>
            </a:r>
          </a:p>
          <a:p>
            <a:r>
              <a:rPr lang="id-ID" dirty="0"/>
              <a:t>Dapat beroperasi dengan kemiringan hingga 25°.</a:t>
            </a:r>
          </a:p>
          <a:p>
            <a:r>
              <a:rPr lang="id-ID" dirty="0"/>
              <a:t>Kapasitas pcngangkutan hingga 100 ton/jam. </a:t>
            </a:r>
          </a:p>
          <a:p>
            <a:r>
              <a:rPr lang="id-ID" dirty="0"/>
              <a:t>Kecepatan maksimum 100 ft/m. </a:t>
            </a:r>
          </a:p>
          <a:p>
            <a:r>
              <a:rPr lang="id-ID" dirty="0"/>
              <a:t>Dapat digunakan untuk bahan yang kasar, berminyak maupun yang besar.</a:t>
            </a:r>
          </a:p>
          <a:p>
            <a:r>
              <a:rPr lang="id-ID" dirty="0"/>
              <a:t>Perawatan murah.  </a:t>
            </a:r>
            <a:endParaRPr lang="id-ID" dirty="0" smtClean="0"/>
          </a:p>
          <a:p>
            <a:pPr marL="68580" indent="0">
              <a:buNone/>
            </a:pPr>
            <a:endParaRPr lang="id-ID" dirty="0"/>
          </a:p>
          <a:p>
            <a:pPr marL="68580" indent="0">
              <a:buNone/>
            </a:pPr>
            <a:r>
              <a:rPr lang="id-ID" dirty="0"/>
              <a:t>Kelemahan -kelemahan apron konveyor : </a:t>
            </a:r>
          </a:p>
          <a:p>
            <a:r>
              <a:rPr lang="id-ID" dirty="0"/>
              <a:t>Kecepatan yang relatif rendah. </a:t>
            </a:r>
          </a:p>
          <a:p>
            <a:r>
              <a:rPr lang="id-ID" dirty="0"/>
              <a:t>Kapasitas pengangkutan yang kecil </a:t>
            </a:r>
          </a:p>
          <a:p>
            <a:r>
              <a:rPr lang="id-ID" dirty="0"/>
              <a:t>Hanya satu arah gerakan  </a:t>
            </a:r>
          </a:p>
          <a:p>
            <a:endParaRPr lang="id-ID" dirty="0"/>
          </a:p>
        </p:txBody>
      </p:sp>
    </p:spTree>
    <p:extLst>
      <p:ext uri="{BB962C8B-B14F-4D97-AF65-F5344CB8AC3E}">
        <p14:creationId xmlns:p14="http://schemas.microsoft.com/office/powerpoint/2010/main" val="31964254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764704"/>
            <a:ext cx="7848872" cy="5472608"/>
          </a:xfrm>
        </p:spPr>
        <p:txBody>
          <a:bodyPr/>
          <a:lstStyle/>
          <a:p>
            <a:pPr marL="68580" indent="0">
              <a:buNone/>
            </a:pPr>
            <a:r>
              <a:rPr lang="id-ID" b="1" u="sng" dirty="0"/>
              <a:t>c. Bucket Conveyor</a:t>
            </a:r>
            <a:r>
              <a:rPr lang="id-ID" dirty="0"/>
              <a:t> </a:t>
            </a:r>
            <a:endParaRPr lang="id-ID" dirty="0" smtClean="0"/>
          </a:p>
          <a:p>
            <a:pPr marL="68580" indent="0">
              <a:buNone/>
            </a:pPr>
            <a:endParaRPr lang="id-ID"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484784"/>
            <a:ext cx="3552825" cy="238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722130" y="4077072"/>
            <a:ext cx="4572000" cy="923330"/>
          </a:xfrm>
          <a:prstGeom prst="rect">
            <a:avLst/>
          </a:prstGeom>
        </p:spPr>
        <p:txBody>
          <a:bodyPr>
            <a:spAutoFit/>
          </a:bodyPr>
          <a:lstStyle/>
          <a:p>
            <a:r>
              <a:rPr lang="id-ID" dirty="0"/>
              <a:t>Bucket Conveyor sebenarnya merupakan bentuk yang menyerupai conveyor apron yang dalam. </a:t>
            </a:r>
            <a:endParaRPr lang="id-ID" dirty="0"/>
          </a:p>
        </p:txBody>
      </p:sp>
    </p:spTree>
    <p:extLst>
      <p:ext uri="{BB962C8B-B14F-4D97-AF65-F5344CB8AC3E}">
        <p14:creationId xmlns:p14="http://schemas.microsoft.com/office/powerpoint/2010/main" val="1079769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764704"/>
            <a:ext cx="7776864" cy="5472608"/>
          </a:xfrm>
        </p:spPr>
        <p:txBody>
          <a:bodyPr>
            <a:normAutofit fontScale="92500" lnSpcReduction="10000"/>
          </a:bodyPr>
          <a:lstStyle/>
          <a:p>
            <a:pPr marL="68580" indent="0">
              <a:buNone/>
            </a:pPr>
            <a:r>
              <a:rPr lang="id-ID" dirty="0"/>
              <a:t>Karakteristik dan performance dari bucket conveyor: </a:t>
            </a:r>
          </a:p>
          <a:p>
            <a:r>
              <a:rPr lang="id-ID" dirty="0"/>
              <a:t>Bucket terbuat dari baja </a:t>
            </a:r>
          </a:p>
          <a:p>
            <a:r>
              <a:rPr lang="id-ID" dirty="0"/>
              <a:t>Bucket digerakkan dengan rantai </a:t>
            </a:r>
          </a:p>
          <a:p>
            <a:r>
              <a:rPr lang="id-ID" dirty="0"/>
              <a:t>Biaya relatif murah. </a:t>
            </a:r>
          </a:p>
          <a:p>
            <a:r>
              <a:rPr lang="id-ID" dirty="0"/>
              <a:t>Rangkaian sederhana. </a:t>
            </a:r>
          </a:p>
          <a:p>
            <a:r>
              <a:rPr lang="id-ID" dirty="0"/>
              <a:t>Dapat digunakan untuk mengangkut bahan bentuk bongkahan. </a:t>
            </a:r>
          </a:p>
          <a:p>
            <a:r>
              <a:rPr lang="id-ID" dirty="0"/>
              <a:t>Kecepatan sampai dengan 100 ft/m. </a:t>
            </a:r>
          </a:p>
          <a:p>
            <a:r>
              <a:rPr lang="id-ID" dirty="0"/>
              <a:t>Kapasitas kecil 100 ton/jam. </a:t>
            </a:r>
            <a:endParaRPr lang="id-ID" dirty="0" smtClean="0"/>
          </a:p>
          <a:p>
            <a:pPr marL="68580" indent="0">
              <a:buNone/>
            </a:pPr>
            <a:endParaRPr lang="id-ID" dirty="0"/>
          </a:p>
          <a:p>
            <a:pPr marL="68580" indent="0">
              <a:buNone/>
            </a:pPr>
            <a:r>
              <a:rPr lang="id-ID" dirty="0"/>
              <a:t>Kelemahan -kelemahan bucket conveyor: </a:t>
            </a:r>
          </a:p>
          <a:p>
            <a:r>
              <a:rPr lang="id-ID" dirty="0"/>
              <a:t>Ukuran partikel yang diangkut 2-3 in. </a:t>
            </a:r>
          </a:p>
          <a:p>
            <a:r>
              <a:rPr lang="id-ID" dirty="0"/>
              <a:t>Investasi mahal. </a:t>
            </a:r>
          </a:p>
          <a:p>
            <a:r>
              <a:rPr lang="id-ID" dirty="0"/>
              <a:t>Kecepatan rendah.</a:t>
            </a:r>
          </a:p>
          <a:p>
            <a:endParaRPr lang="id-ID" dirty="0"/>
          </a:p>
        </p:txBody>
      </p:sp>
    </p:spTree>
    <p:extLst>
      <p:ext uri="{BB962C8B-B14F-4D97-AF65-F5344CB8AC3E}">
        <p14:creationId xmlns:p14="http://schemas.microsoft.com/office/powerpoint/2010/main" val="3609677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620688"/>
            <a:ext cx="7776864" cy="5688632"/>
          </a:xfrm>
        </p:spPr>
        <p:txBody>
          <a:bodyPr/>
          <a:lstStyle/>
          <a:p>
            <a:pPr marL="68580" indent="0">
              <a:buNone/>
            </a:pPr>
            <a:r>
              <a:rPr lang="id-ID" b="1" u="sng" dirty="0"/>
              <a:t>d. Bucket Elevator</a:t>
            </a:r>
            <a:r>
              <a:rPr lang="id-ID" b="1" dirty="0"/>
              <a:t> </a:t>
            </a:r>
            <a:endParaRPr lang="id-ID" b="1"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920" y="1124744"/>
            <a:ext cx="4695825" cy="280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649137" y="3925094"/>
            <a:ext cx="7920880" cy="2585323"/>
          </a:xfrm>
          <a:prstGeom prst="rect">
            <a:avLst/>
          </a:prstGeom>
        </p:spPr>
        <p:txBody>
          <a:bodyPr wrap="square">
            <a:spAutoFit/>
          </a:bodyPr>
          <a:lstStyle/>
          <a:p>
            <a:r>
              <a:rPr lang="id-ID" dirty="0"/>
              <a:t>Belt, scraper maupun apron conveyor mengangkut material dengan kemiringan yang terbatas. Belt conveyor jarang beroperasi pada sudut yang lebih besar dari 15-20° dan scraper jarang melebihi 30°. Sedangkan kadangkala diperlukan pengangkutan material dengan kemiringan yang curam. Untuk itu dapat digunakan Bucket Elevalor. Secara umum bucket elevator terdiri dari timba -timba (bucket) yang dibawa oleh rantai atau sabuk yang bergerak. Timba -timba (bucket) yang digunakan memiliki beberapa bentuk sesuai dengan fungsinya masing -masing</a:t>
            </a:r>
            <a:endParaRPr lang="id-ID" dirty="0"/>
          </a:p>
        </p:txBody>
      </p:sp>
    </p:spTree>
    <p:extLst>
      <p:ext uri="{BB962C8B-B14F-4D97-AF65-F5344CB8AC3E}">
        <p14:creationId xmlns:p14="http://schemas.microsoft.com/office/powerpoint/2010/main" val="3162772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908720"/>
            <a:ext cx="7848872" cy="5256584"/>
          </a:xfrm>
        </p:spPr>
        <p:txBody>
          <a:bodyPr/>
          <a:lstStyle/>
          <a:p>
            <a:pPr marL="68580" indent="0">
              <a:buNone/>
            </a:pPr>
            <a:r>
              <a:rPr lang="id-ID" dirty="0"/>
              <a:t>Bentuk - bentuk dari timba -timba (bucket) dapat dibagi atas : </a:t>
            </a:r>
            <a:endParaRPr lang="id-ID" dirty="0" smtClean="0"/>
          </a:p>
          <a:p>
            <a:pPr marL="68580" indent="0">
              <a:buNone/>
            </a:pPr>
            <a:endParaRPr lang="id-ID" dirty="0" smtClean="0"/>
          </a:p>
          <a:p>
            <a:pPr marL="68580" indent="0">
              <a:buNone/>
            </a:pPr>
            <a:r>
              <a:rPr lang="id-ID" dirty="0" smtClean="0"/>
              <a:t>- Minneapolis Type</a:t>
            </a:r>
          </a:p>
          <a:p>
            <a:pPr marL="68580" indent="0">
              <a:buNone/>
            </a:pPr>
            <a:r>
              <a:rPr lang="id-ID" dirty="0" smtClean="0"/>
              <a:t>Bentuk </a:t>
            </a:r>
            <a:r>
              <a:rPr lang="id-ID" dirty="0"/>
              <a:t>ini hampir dipakai di </a:t>
            </a:r>
            <a:r>
              <a:rPr lang="id-ID" dirty="0" smtClean="0"/>
              <a:t>seluruh</a:t>
            </a:r>
          </a:p>
          <a:p>
            <a:pPr marL="68580" indent="0">
              <a:buNone/>
            </a:pPr>
            <a:r>
              <a:rPr lang="id-ID" dirty="0" smtClean="0"/>
              <a:t>dunia</a:t>
            </a:r>
            <a:r>
              <a:rPr lang="id-ID" dirty="0"/>
              <a:t>. Dipergunakan untuk </a:t>
            </a:r>
            <a:r>
              <a:rPr lang="id-ID" dirty="0" smtClean="0"/>
              <a:t>mengangkut</a:t>
            </a:r>
          </a:p>
          <a:p>
            <a:pPr marL="68580" indent="0">
              <a:buNone/>
            </a:pPr>
            <a:r>
              <a:rPr lang="id-ID" dirty="0" smtClean="0"/>
              <a:t>butiran </a:t>
            </a:r>
            <a:r>
              <a:rPr lang="id-ID" dirty="0"/>
              <a:t>dan material kering yang sudah lumat. </a:t>
            </a:r>
            <a:endParaRPr lang="id-ID" dirty="0" smtClean="0"/>
          </a:p>
          <a:p>
            <a:pPr marL="68580" indent="0">
              <a:buNone/>
            </a:pPr>
            <a:endParaRPr lang="id-ID" dirty="0" smtClean="0"/>
          </a:p>
          <a:p>
            <a:pPr marL="68580" indent="0">
              <a:buNone/>
            </a:pPr>
            <a:r>
              <a:rPr lang="id-ID" dirty="0" smtClean="0"/>
              <a:t>- </a:t>
            </a:r>
            <a:r>
              <a:rPr lang="en-US" dirty="0" smtClean="0"/>
              <a:t>Buckets for </a:t>
            </a:r>
            <a:r>
              <a:rPr lang="en-US" dirty="0"/>
              <a:t>Wet or Sticky Materials. </a:t>
            </a:r>
            <a:endParaRPr lang="id-ID"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1556792"/>
            <a:ext cx="1752600" cy="141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4869160"/>
            <a:ext cx="1762125" cy="136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3635896" y="4869160"/>
            <a:ext cx="4572000" cy="2308324"/>
          </a:xfrm>
          <a:prstGeom prst="rect">
            <a:avLst/>
          </a:prstGeom>
        </p:spPr>
        <p:txBody>
          <a:bodyPr>
            <a:spAutoFit/>
          </a:bodyPr>
          <a:lstStyle/>
          <a:p>
            <a:r>
              <a:rPr lang="id-ID" sz="2400" dirty="0"/>
              <a:t>Bucket yang lebih datar. Dipergunakan untuk mengangkut material yang cenderung lengket. </a:t>
            </a:r>
          </a:p>
          <a:p>
            <a:r>
              <a:rPr lang="id-ID" sz="2400" dirty="0"/>
              <a:t/>
            </a:r>
            <a:br>
              <a:rPr lang="id-ID" sz="2400" dirty="0"/>
            </a:br>
            <a:endParaRPr lang="id-ID" sz="2400" dirty="0"/>
          </a:p>
        </p:txBody>
      </p:sp>
    </p:spTree>
    <p:extLst>
      <p:ext uri="{BB962C8B-B14F-4D97-AF65-F5344CB8AC3E}">
        <p14:creationId xmlns:p14="http://schemas.microsoft.com/office/powerpoint/2010/main" val="3101086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620688"/>
            <a:ext cx="7776864" cy="5616624"/>
          </a:xfrm>
        </p:spPr>
        <p:txBody>
          <a:bodyPr/>
          <a:lstStyle/>
          <a:p>
            <a:r>
              <a:rPr lang="en-US" dirty="0"/>
              <a:t>Stamped Steel Bucket for Crushed </a:t>
            </a:r>
            <a:r>
              <a:rPr lang="en-US" dirty="0" smtClean="0"/>
              <a:t>Rock</a:t>
            </a:r>
            <a:endParaRPr lang="id-ID" dirty="0" smtClean="0"/>
          </a:p>
          <a:p>
            <a:endParaRPr lang="id-ID" dirty="0"/>
          </a:p>
          <a:p>
            <a:endParaRPr lang="id-ID" dirty="0" smtClean="0"/>
          </a:p>
          <a:p>
            <a:endParaRPr lang="id-ID" dirty="0"/>
          </a:p>
          <a:p>
            <a:endParaRPr lang="id-ID" dirty="0" smtClean="0"/>
          </a:p>
          <a:p>
            <a:pPr marL="68580" indent="0">
              <a:buNone/>
            </a:pPr>
            <a:r>
              <a:rPr lang="id-ID" b="1" dirty="0"/>
              <a:t>3. Screw Conveyor  </a:t>
            </a:r>
            <a:endParaRPr lang="id-ID"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1124744"/>
            <a:ext cx="1657350" cy="1381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203848" y="1196752"/>
            <a:ext cx="4572000" cy="923330"/>
          </a:xfrm>
          <a:prstGeom prst="rect">
            <a:avLst/>
          </a:prstGeom>
        </p:spPr>
        <p:txBody>
          <a:bodyPr>
            <a:spAutoFit/>
          </a:bodyPr>
          <a:lstStyle/>
          <a:p>
            <a:r>
              <a:rPr lang="id-ID" dirty="0"/>
              <a:t>Dipergunakan untuk mengangkut bongkahan -bongkahan besar dan material yang berat.</a:t>
            </a:r>
            <a:endParaRPr lang="id-ID" dirty="0"/>
          </a:p>
        </p:txBody>
      </p:sp>
      <p:pic>
        <p:nvPicPr>
          <p:cNvPr id="102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1960" y="2924944"/>
            <a:ext cx="4371975" cy="334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50948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5576" y="764704"/>
            <a:ext cx="7632848" cy="5472608"/>
          </a:xfrm>
        </p:spPr>
        <p:txBody>
          <a:bodyPr>
            <a:normAutofit/>
          </a:bodyPr>
          <a:lstStyle/>
          <a:p>
            <a:pPr marL="68580" indent="0">
              <a:buNone/>
            </a:pPr>
            <a:r>
              <a:rPr lang="id-ID" dirty="0"/>
              <a:t>Screw Conveyor : a Sectional ; b. Helicoid; c. Cast Iron; d. Riboon ; e. Cut Flight  </a:t>
            </a:r>
          </a:p>
          <a:p>
            <a:pPr marL="68580" indent="0">
              <a:buNone/>
            </a:pPr>
            <a:endParaRPr lang="id-ID" dirty="0" smtClean="0"/>
          </a:p>
          <a:p>
            <a:pPr marL="68580" indent="0" algn="just">
              <a:buNone/>
            </a:pPr>
            <a:r>
              <a:rPr lang="id-ID" dirty="0" smtClean="0"/>
              <a:t>Jenis </a:t>
            </a:r>
            <a:r>
              <a:rPr lang="id-ID" dirty="0"/>
              <a:t>konveyor yang paling tepat untuk mengangkut bahan padat berbentuk halus atau bubur adalah konveyor sekrup (screw conveyor)Alat ini pada dasarnya terbuat dari pisau yang berpilin mengelilingi suatu sumbu sehingga bentuknya mirip sekrup. Pisau berpilin ini disebut flight. </a:t>
            </a:r>
          </a:p>
          <a:p>
            <a:endParaRPr lang="id-ID" dirty="0"/>
          </a:p>
        </p:txBody>
      </p:sp>
    </p:spTree>
    <p:extLst>
      <p:ext uri="{BB962C8B-B14F-4D97-AF65-F5344CB8AC3E}">
        <p14:creationId xmlns:p14="http://schemas.microsoft.com/office/powerpoint/2010/main" val="2988524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764704"/>
            <a:ext cx="7920880" cy="5472608"/>
          </a:xfrm>
        </p:spPr>
        <p:txBody>
          <a:bodyPr>
            <a:normAutofit/>
          </a:bodyPr>
          <a:lstStyle/>
          <a:p>
            <a:pPr marL="68580" indent="0">
              <a:buNone/>
            </a:pPr>
            <a:r>
              <a:rPr lang="id-ID" dirty="0"/>
              <a:t>Macam-macam flight adalah: </a:t>
            </a:r>
          </a:p>
          <a:p>
            <a:r>
              <a:rPr lang="id-ID" b="1" dirty="0"/>
              <a:t>Sectional flight</a:t>
            </a:r>
            <a:r>
              <a:rPr lang="id-ID" dirty="0"/>
              <a:t>  : Konveyor berfiight section dibuat dari pisau-pisau pendek  yang disatukan -tiap pisau berpilin satu putaran penuh- dengan cara disimpul tepat pada tiap ujung sebuah pisau dengan paku keling sehingga akhirnya akan membentuk sebuah pilinan yang panjang.</a:t>
            </a:r>
          </a:p>
          <a:p>
            <a:r>
              <a:rPr lang="id-ID" b="1" dirty="0"/>
              <a:t>Helicoid flight </a:t>
            </a:r>
            <a:r>
              <a:rPr lang="id-ID" dirty="0"/>
              <a:t> : Sebuah helicoid flight, bentuknya seperti pita panjang yang berpilin mengelilingi suatu poros . Untuk membentuk suatu konveyor, flight- flight itu disatukan dengan cara dilas tepat pada poros yang bersesuaian dengan pilinan berikutnya. </a:t>
            </a:r>
          </a:p>
          <a:p>
            <a:r>
              <a:rPr lang="id-ID" b="1" dirty="0"/>
              <a:t>Special flight</a:t>
            </a:r>
            <a:r>
              <a:rPr lang="id-ID" dirty="0"/>
              <a:t>, terbagi: </a:t>
            </a:r>
          </a:p>
          <a:p>
            <a:endParaRPr lang="id-ID" dirty="0"/>
          </a:p>
        </p:txBody>
      </p:sp>
    </p:spTree>
    <p:extLst>
      <p:ext uri="{BB962C8B-B14F-4D97-AF65-F5344CB8AC3E}">
        <p14:creationId xmlns:p14="http://schemas.microsoft.com/office/powerpoint/2010/main" val="2109656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0"/>
            <a:ext cx="7024744" cy="1143000"/>
          </a:xfrm>
        </p:spPr>
        <p:txBody>
          <a:bodyPr/>
          <a:lstStyle/>
          <a:p>
            <a:r>
              <a:rPr lang="id-ID" b="1" dirty="0" smtClean="0"/>
              <a:t>Pendahuluan</a:t>
            </a:r>
            <a:endParaRPr lang="id-ID" b="1" dirty="0"/>
          </a:p>
        </p:txBody>
      </p:sp>
      <p:sp>
        <p:nvSpPr>
          <p:cNvPr id="3" name="Content Placeholder 2"/>
          <p:cNvSpPr>
            <a:spLocks noGrp="1"/>
          </p:cNvSpPr>
          <p:nvPr>
            <p:ph idx="1"/>
          </p:nvPr>
        </p:nvSpPr>
        <p:spPr>
          <a:xfrm>
            <a:off x="755576" y="1196752"/>
            <a:ext cx="7560840" cy="4896544"/>
          </a:xfrm>
        </p:spPr>
        <p:txBody>
          <a:bodyPr>
            <a:normAutofit fontScale="70000" lnSpcReduction="20000"/>
          </a:bodyPr>
          <a:lstStyle/>
          <a:p>
            <a:pPr marL="68580" indent="0">
              <a:buNone/>
            </a:pPr>
            <a:r>
              <a:rPr lang="id-ID" b="1" dirty="0" smtClean="0"/>
              <a:t>1</a:t>
            </a:r>
            <a:r>
              <a:rPr lang="id-ID" b="1" dirty="0"/>
              <a:t>. Conveyor</a:t>
            </a:r>
            <a:r>
              <a:rPr lang="id-ID" dirty="0"/>
              <a:t/>
            </a:r>
            <a:br>
              <a:rPr lang="id-ID" dirty="0"/>
            </a:br>
            <a:endParaRPr lang="id-ID" dirty="0"/>
          </a:p>
          <a:p>
            <a:pPr marL="68580" indent="0" algn="just">
              <a:buNone/>
            </a:pPr>
            <a:r>
              <a:rPr lang="id-ID" dirty="0"/>
              <a:t>Di dalam industri, </a:t>
            </a:r>
            <a:r>
              <a:rPr lang="id-ID" dirty="0" smtClean="0"/>
              <a:t>bahan-bahan </a:t>
            </a:r>
            <a:r>
              <a:rPr lang="id-ID" dirty="0"/>
              <a:t>yang digunakan kadangkala merupakan bahan yang berat maupun berbahaya bagi manusia. Untuk itu diperlukan alat transportasi untuk mengangkut bahan -bahan tersebut mengingat keterbatasan kemampuan tenaga manusia baik itu berupa kapasitas bahan yang akan diangkut maupun keselamatan kerja dari karyawan</a:t>
            </a:r>
            <a:r>
              <a:rPr lang="id-ID" dirty="0" smtClean="0"/>
              <a:t>.</a:t>
            </a:r>
          </a:p>
          <a:p>
            <a:pPr marL="68580" indent="0" algn="just">
              <a:buNone/>
            </a:pPr>
            <a:r>
              <a:rPr lang="id-ID" dirty="0"/>
              <a:t> </a:t>
            </a:r>
            <a:br>
              <a:rPr lang="id-ID" dirty="0"/>
            </a:br>
            <a:r>
              <a:rPr lang="id-ID" dirty="0"/>
              <a:t>Salah satu jenis alat pengangkut yang sering digunakan adalah Conveyor yang berfungsi untuk mengangkut bahan -bahan industri yang berbentuk padat. </a:t>
            </a:r>
            <a:endParaRPr lang="id-ID" dirty="0" smtClean="0"/>
          </a:p>
          <a:p>
            <a:pPr marL="68580" indent="0" algn="just">
              <a:buNone/>
            </a:pPr>
            <a:endParaRPr lang="id-ID" dirty="0"/>
          </a:p>
          <a:p>
            <a:pPr marL="68580" indent="0" algn="just">
              <a:buNone/>
            </a:pPr>
            <a:r>
              <a:rPr lang="id-ID" dirty="0" smtClean="0"/>
              <a:t>Pemilihan </a:t>
            </a:r>
            <a:r>
              <a:rPr lang="id-ID" dirty="0"/>
              <a:t>alat transportasi (conveying equipment) material padatan antara lain tergantung pada </a:t>
            </a:r>
            <a:r>
              <a:rPr lang="id-ID" dirty="0" smtClean="0"/>
              <a:t>:</a:t>
            </a:r>
            <a:endParaRPr lang="id-ID" dirty="0"/>
          </a:p>
          <a:p>
            <a:r>
              <a:rPr lang="id-ID" dirty="0"/>
              <a:t>Kapasitas material yang ditangani </a:t>
            </a:r>
          </a:p>
          <a:p>
            <a:r>
              <a:rPr lang="id-ID" dirty="0"/>
              <a:t>Jarak perpindahan material </a:t>
            </a:r>
          </a:p>
          <a:p>
            <a:r>
              <a:rPr lang="id-ID" dirty="0"/>
              <a:t>Kondisi pengangkutan : horizontal, vertikal atau inklinasi </a:t>
            </a:r>
          </a:p>
          <a:p>
            <a:r>
              <a:rPr lang="id-ID" dirty="0"/>
              <a:t>Ukuran (size), bentuk (shape) dan sifat material (properties)  </a:t>
            </a:r>
          </a:p>
          <a:p>
            <a:r>
              <a:rPr lang="id-ID" dirty="0"/>
              <a:t>Harga peralatan tersebut. </a:t>
            </a:r>
          </a:p>
          <a:p>
            <a:endParaRPr lang="id-ID" dirty="0"/>
          </a:p>
        </p:txBody>
      </p:sp>
    </p:spTree>
    <p:extLst>
      <p:ext uri="{BB962C8B-B14F-4D97-AF65-F5344CB8AC3E}">
        <p14:creationId xmlns:p14="http://schemas.microsoft.com/office/powerpoint/2010/main" val="25832914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836712"/>
            <a:ext cx="8136904" cy="5328592"/>
          </a:xfrm>
        </p:spPr>
        <p:txBody>
          <a:bodyPr>
            <a:normAutofit fontScale="85000" lnSpcReduction="10000"/>
          </a:bodyPr>
          <a:lstStyle/>
          <a:p>
            <a:r>
              <a:rPr lang="id-ID" dirty="0"/>
              <a:t>cast iron flight  : digunakan dimana suhu dan tingkat kerusakan tinggi </a:t>
            </a:r>
          </a:p>
          <a:p>
            <a:r>
              <a:rPr lang="id-ID" dirty="0"/>
              <a:t>ribbon flight     : Untuk bahan yang lengket</a:t>
            </a:r>
          </a:p>
          <a:p>
            <a:pPr algn="just"/>
            <a:r>
              <a:rPr lang="id-ID" dirty="0"/>
              <a:t>cut flight         : Untuk mengaduk digunakan cut flight, Flight pengaduk ini dibuat dari flight biasa, yaitu dengan cara memotong-motong flight biasa lalu membelokkan potongannya ke berbagai arah.</a:t>
            </a:r>
          </a:p>
          <a:p>
            <a:pPr marL="68580" indent="0">
              <a:buNone/>
            </a:pPr>
            <a:endParaRPr lang="id-ID" dirty="0" smtClean="0"/>
          </a:p>
          <a:p>
            <a:pPr marL="68580" indent="0" algn="just">
              <a:buNone/>
            </a:pPr>
            <a:r>
              <a:rPr lang="id-ID" dirty="0"/>
              <a:t>Untuk mendapatkan konveyor panjang yang lebih sederhana dan murah, biasanya konveyor tersebut itu disusun dari konveyor-konveyor pendek. Sepasang konveyor pendek disatukan dengan sebuah penahan yang disebut hanger dan disesuaikan pasangan pilinannya. </a:t>
            </a:r>
            <a:r>
              <a:rPr lang="id-ID" dirty="0"/>
              <a:t/>
            </a:r>
            <a:br>
              <a:rPr lang="id-ID" dirty="0"/>
            </a:br>
            <a:r>
              <a:rPr lang="id-ID" dirty="0"/>
              <a:t>Tiap konveyor pendek mempunyai standar tertentu sehingga dapat dipasang dengan konveyor pendek lainnya, yaitu dengan cara memasukkan salah satu poros sebuah konveyor ke lubang yang terdapat pada poros konveyor yang satunya lagi. </a:t>
            </a:r>
            <a:endParaRPr lang="id-ID" dirty="0"/>
          </a:p>
        </p:txBody>
      </p:sp>
    </p:spTree>
    <p:extLst>
      <p:ext uri="{BB962C8B-B14F-4D97-AF65-F5344CB8AC3E}">
        <p14:creationId xmlns:p14="http://schemas.microsoft.com/office/powerpoint/2010/main" val="20493068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1600" y="1124744"/>
            <a:ext cx="3914775"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755576" y="2348880"/>
            <a:ext cx="7632848" cy="2308324"/>
          </a:xfrm>
          <a:prstGeom prst="rect">
            <a:avLst/>
          </a:prstGeom>
        </p:spPr>
        <p:txBody>
          <a:bodyPr wrap="square">
            <a:spAutoFit/>
          </a:bodyPr>
          <a:lstStyle/>
          <a:p>
            <a:r>
              <a:rPr lang="id-ID" dirty="0"/>
              <a:t>Wadah konveyor biasanya terbuat dan lempeng baja , Panjang sebuah wadah antara 8, 10, dan 12 ft. Tipe wadah yang paling sederhana hanya bagian dasarnya, yang berbentuk setengah lingkaran dan terbuat dari baja, sedangkan sisi-sisi lurus lainnya terbuat dari kayu. Untuk mendapatkan sebuah wadah yang panjang, wadah-wadah pendek disusun sehingga sesuai dengan panjang konveyor.  menunjukkan wadah yang lebih rumit yang konstruksinya semuanya terbuat dari besi.</a:t>
            </a:r>
            <a:endParaRPr lang="id-ID" dirty="0"/>
          </a:p>
        </p:txBody>
      </p:sp>
    </p:spTree>
    <p:extLst>
      <p:ext uri="{BB962C8B-B14F-4D97-AF65-F5344CB8AC3E}">
        <p14:creationId xmlns:p14="http://schemas.microsoft.com/office/powerpoint/2010/main" val="22051921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64719" y="2554287"/>
            <a:ext cx="1933575"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786861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620688"/>
            <a:ext cx="7776864" cy="5616624"/>
          </a:xfrm>
        </p:spPr>
        <p:txBody>
          <a:bodyPr/>
          <a:lstStyle/>
          <a:p>
            <a:pPr marL="68580" indent="0">
              <a:buNone/>
            </a:pPr>
            <a:r>
              <a:rPr lang="id-ID" b="1" dirty="0" smtClean="0"/>
              <a:t>4</a:t>
            </a:r>
            <a:r>
              <a:rPr lang="id-ID" b="1" dirty="0"/>
              <a:t>.  Pneumatic Conveyor</a:t>
            </a:r>
            <a:endParaRPr lang="id-ID" dirty="0"/>
          </a:p>
          <a:p>
            <a:endParaRPr lang="id-ID"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1268760"/>
            <a:ext cx="3800475"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4844083" y="1556792"/>
            <a:ext cx="3616349" cy="3139321"/>
          </a:xfrm>
          <a:prstGeom prst="rect">
            <a:avLst/>
          </a:prstGeom>
        </p:spPr>
        <p:txBody>
          <a:bodyPr wrap="square">
            <a:spAutoFit/>
          </a:bodyPr>
          <a:lstStyle/>
          <a:p>
            <a:pPr algn="just"/>
            <a:r>
              <a:rPr lang="id-ID" dirty="0"/>
              <a:t>onveyor yang digunakan unluk mcngangkul bahan yang ringan atau berbentuk bongkahan kecil adalah konvenyor aliran udara (pneumatic conveyor). Pada jenis konveyor ini bahan dalam bentuk suspensi diangkut oleh aliran udara.</a:t>
            </a:r>
          </a:p>
          <a:p>
            <a:pPr algn="just"/>
            <a:r>
              <a:rPr lang="id-ID" dirty="0"/>
              <a:t/>
            </a:r>
            <a:br>
              <a:rPr lang="id-ID" dirty="0"/>
            </a:br>
            <a:endParaRPr lang="id-ID" dirty="0"/>
          </a:p>
        </p:txBody>
      </p:sp>
    </p:spTree>
    <p:extLst>
      <p:ext uri="{BB962C8B-B14F-4D97-AF65-F5344CB8AC3E}">
        <p14:creationId xmlns:p14="http://schemas.microsoft.com/office/powerpoint/2010/main" val="13472458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id-ID" dirty="0"/>
              <a:t>Pada konveyor ini banyak alat dipakai, antara lain: </a:t>
            </a:r>
          </a:p>
          <a:p>
            <a:r>
              <a:rPr lang="id-ID" dirty="0"/>
              <a:t>Sebuah pompa atau kipas angin untuk menghasilkan aliran udara.</a:t>
            </a:r>
          </a:p>
          <a:p>
            <a:r>
              <a:rPr lang="id-ID" dirty="0"/>
              <a:t>Sebuah cyclone untuk memisahkan partikel-partikel besar.</a:t>
            </a:r>
          </a:p>
          <a:p>
            <a:r>
              <a:rPr lang="id-ID" dirty="0"/>
              <a:t>Sebuah kotak penyaring (bag filter) untuk menyaring debu. </a:t>
            </a:r>
          </a:p>
          <a:p>
            <a:endParaRPr lang="id-ID" dirty="0"/>
          </a:p>
        </p:txBody>
      </p:sp>
    </p:spTree>
    <p:extLst>
      <p:ext uri="{BB962C8B-B14F-4D97-AF65-F5344CB8AC3E}">
        <p14:creationId xmlns:p14="http://schemas.microsoft.com/office/powerpoint/2010/main" val="38964108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70000" lnSpcReduction="20000"/>
          </a:bodyPr>
          <a:lstStyle/>
          <a:p>
            <a:r>
              <a:rPr lang="id-ID" dirty="0"/>
              <a:t>ada tipe yang sederhana, sebuah pompa cycloida akan menghasilkan kehampaan yang sedang dan sedotannya dihubungkan dengan sistem pengangkulan. Bahan -bahan akan terhisap naik melalui selang yang dapat dipindahpindahkan ujungnya.</a:t>
            </a:r>
            <a:r>
              <a:rPr lang="id-ID" dirty="0"/>
              <a:t/>
            </a:r>
            <a:br>
              <a:rPr lang="id-ID" dirty="0"/>
            </a:br>
            <a:r>
              <a:rPr lang="id-ID" dirty="0"/>
              <a:t>Kemudian, aliran udara yang mengangkut bahan padat dalam bentuk suspensi akan menuju siklon dan selanjutnya menuju ke pompa. </a:t>
            </a:r>
            <a:r>
              <a:rPr lang="id-ID" dirty="0"/>
              <a:t/>
            </a:r>
            <a:br>
              <a:rPr lang="id-ID" dirty="0"/>
            </a:br>
            <a:r>
              <a:rPr lang="id-ID" dirty="0"/>
              <a:t>Jika bahan-bahan ini mengandung debu, debu ini tentunya akan merusak pompa dan debu ini juga akan membahayakan jika dibuang ke udara, dengan kala lain debu adalah produk yang tidak diinginkan. Karenanya, sebuah kotak penyaring ditempatkan diantara siklon dan pompa. </a:t>
            </a:r>
            <a:endParaRPr lang="id-ID" dirty="0"/>
          </a:p>
        </p:txBody>
      </p:sp>
    </p:spTree>
    <p:extLst>
      <p:ext uri="{BB962C8B-B14F-4D97-AF65-F5344CB8AC3E}">
        <p14:creationId xmlns:p14="http://schemas.microsoft.com/office/powerpoint/2010/main" val="26241749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836712"/>
            <a:ext cx="7704856" cy="5112568"/>
          </a:xfrm>
        </p:spPr>
        <p:txBody>
          <a:bodyPr>
            <a:normAutofit fontScale="92500"/>
          </a:bodyPr>
          <a:lstStyle/>
          <a:p>
            <a:pPr algn="just"/>
            <a:r>
              <a:rPr lang="id-ID" dirty="0"/>
              <a:t>Jenis konveyor ini terutama digunakan untuk mengangkut bahan yang kebersihannya harus tetap terjaga baik (seperti biji-bijian, bahan-bahan lumat seperti soda abu, dan lain-lain) supaya keadaannya tetap baik dan tidak mengandung zat-zat beracun seperti timbal dan arsen. </a:t>
            </a:r>
            <a:r>
              <a:rPr lang="id-ID" dirty="0"/>
              <a:t/>
            </a:r>
            <a:br>
              <a:rPr lang="id-ID" dirty="0"/>
            </a:br>
            <a:r>
              <a:rPr lang="id-ID" dirty="0"/>
              <a:t>Konveyor ini juga dapat dipakai untuk mengangkut bahan-bahan yang berbentuk bongkahan kecil seperti chip kayu, bit pulp kering, dan bahan lainnya yang sejenis. Kadang-kadang juga digunakan bila jalan yang dilalui bahan berkelok- kelok atau jika bahan harus diangkat dan lain-lain hal yang pada tipe konveyor lainnya menyebabkan biaya pengoperasian lebih tinggi. </a:t>
            </a:r>
            <a:endParaRPr lang="id-ID" dirty="0"/>
          </a:p>
        </p:txBody>
      </p:sp>
    </p:spTree>
    <p:extLst>
      <p:ext uri="{BB962C8B-B14F-4D97-AF65-F5344CB8AC3E}">
        <p14:creationId xmlns:p14="http://schemas.microsoft.com/office/powerpoint/2010/main" val="17604440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id-ID" dirty="0"/>
              <a:t>Kecepatan aliran udara pada kecepatan rendah adalah 3000-7500 fpm dan pada kecepatan tinggi adalah 10000-20000 fpm. Sedangkan jumlah udara yang digunakan untuk mengangkut tiap ton bahan per jam adalah 50-200 cfm, tergantung pada keadaan dan berat bahan,jarak dan kemiringan pengangkutan, dan lain-lain. </a:t>
            </a:r>
            <a:r>
              <a:rPr lang="id-ID" dirty="0"/>
              <a:t/>
            </a:r>
            <a:br>
              <a:rPr lang="id-ID" dirty="0"/>
            </a:br>
            <a:r>
              <a:rPr lang="id-ID" dirty="0"/>
              <a:t>Kerugian menggunakan jenis konveyor ini adalah pemakaian energinya lebih besar dibanding jenis konveyor lainnya untuk jumlah pengangkutan yang sama. Perhitungan-perhitungan pada konveyor pneumatik sama sekali empiris dan memuat faktor-faktor yang tidak terdapat di luar data-data peralatan pabrik.</a:t>
            </a:r>
            <a:endParaRPr lang="id-ID" dirty="0"/>
          </a:p>
        </p:txBody>
      </p:sp>
    </p:spTree>
    <p:extLst>
      <p:ext uri="{BB962C8B-B14F-4D97-AF65-F5344CB8AC3E}">
        <p14:creationId xmlns:p14="http://schemas.microsoft.com/office/powerpoint/2010/main" val="2244481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5576" y="692696"/>
            <a:ext cx="7632848" cy="5472608"/>
          </a:xfrm>
        </p:spPr>
        <p:txBody>
          <a:bodyPr>
            <a:normAutofit/>
          </a:bodyPr>
          <a:lstStyle/>
          <a:p>
            <a:pPr marL="68580" indent="0">
              <a:buNone/>
            </a:pPr>
            <a:r>
              <a:rPr lang="id-ID" b="1" dirty="0"/>
              <a:t>Klasifikasi Conveyor</a:t>
            </a:r>
            <a:endParaRPr lang="id-ID" dirty="0"/>
          </a:p>
          <a:p>
            <a:pPr marL="68580" indent="0" algn="just">
              <a:buNone/>
            </a:pPr>
            <a:r>
              <a:rPr lang="id-ID" sz="2200" dirty="0" smtClean="0"/>
              <a:t>Secara </a:t>
            </a:r>
            <a:r>
              <a:rPr lang="id-ID" sz="2200" dirty="0"/>
              <a:t>umum jenis/type Conveyor yang sering digunakan dapat diklasifikasikan sebagai berikut </a:t>
            </a:r>
            <a:r>
              <a:rPr lang="id-ID" sz="2200" dirty="0" smtClean="0"/>
              <a:t>:</a:t>
            </a:r>
          </a:p>
          <a:p>
            <a:pPr marL="68580" indent="0" algn="just">
              <a:buNone/>
            </a:pPr>
            <a:r>
              <a:rPr lang="id-ID" sz="2200" dirty="0"/>
              <a:t> </a:t>
            </a:r>
          </a:p>
          <a:p>
            <a:pPr marL="68580" indent="0">
              <a:buNone/>
            </a:pPr>
            <a:r>
              <a:rPr lang="id-ID" dirty="0" smtClean="0"/>
              <a:t>a. Belt Conveyor</a:t>
            </a:r>
            <a:endParaRPr lang="id-ID" dirty="0"/>
          </a:p>
          <a:p>
            <a:pPr marL="68580" indent="0">
              <a:buNone/>
            </a:pPr>
            <a:r>
              <a:rPr lang="id-ID" dirty="0" smtClean="0"/>
              <a:t>b. Chain </a:t>
            </a:r>
            <a:r>
              <a:rPr lang="id-ID" dirty="0"/>
              <a:t>Conveyor : </a:t>
            </a:r>
          </a:p>
          <a:p>
            <a:pPr>
              <a:buFont typeface="Wingdings" pitchFamily="2" charset="2"/>
              <a:buChar char="Ø"/>
            </a:pPr>
            <a:r>
              <a:rPr lang="id-ID" dirty="0" smtClean="0"/>
              <a:t>Scraper </a:t>
            </a:r>
            <a:r>
              <a:rPr lang="id-ID" dirty="0"/>
              <a:t>Conveyor</a:t>
            </a:r>
          </a:p>
          <a:p>
            <a:pPr>
              <a:buFont typeface="Wingdings" pitchFamily="2" charset="2"/>
              <a:buChar char="Ø"/>
            </a:pPr>
            <a:r>
              <a:rPr lang="id-ID" dirty="0" smtClean="0"/>
              <a:t>Apron </a:t>
            </a:r>
            <a:r>
              <a:rPr lang="id-ID" dirty="0"/>
              <a:t>Conveyor</a:t>
            </a:r>
          </a:p>
          <a:p>
            <a:pPr>
              <a:buFont typeface="Wingdings" pitchFamily="2" charset="2"/>
              <a:buChar char="Ø"/>
            </a:pPr>
            <a:r>
              <a:rPr lang="id-ID" dirty="0" smtClean="0"/>
              <a:t>Bucket </a:t>
            </a:r>
            <a:r>
              <a:rPr lang="id-ID" dirty="0"/>
              <a:t>Conveyor </a:t>
            </a:r>
          </a:p>
          <a:p>
            <a:pPr>
              <a:buFont typeface="Wingdings" pitchFamily="2" charset="2"/>
              <a:buChar char="Ø"/>
            </a:pPr>
            <a:r>
              <a:rPr lang="id-ID" dirty="0" smtClean="0"/>
              <a:t>Bucket </a:t>
            </a:r>
            <a:r>
              <a:rPr lang="id-ID" dirty="0"/>
              <a:t>Elevator</a:t>
            </a:r>
          </a:p>
          <a:p>
            <a:pPr marL="68580" indent="0">
              <a:buNone/>
            </a:pPr>
            <a:r>
              <a:rPr lang="id-ID" dirty="0" smtClean="0"/>
              <a:t>c. Screw </a:t>
            </a:r>
            <a:r>
              <a:rPr lang="id-ID" dirty="0"/>
              <a:t>Conveyor </a:t>
            </a:r>
          </a:p>
          <a:p>
            <a:pPr marL="68580" indent="0">
              <a:buNone/>
            </a:pPr>
            <a:r>
              <a:rPr lang="id-ID" dirty="0" smtClean="0"/>
              <a:t>d. Pneumatic </a:t>
            </a:r>
            <a:r>
              <a:rPr lang="id-ID" dirty="0"/>
              <a:t>Conveyor  </a:t>
            </a:r>
          </a:p>
          <a:p>
            <a:endParaRPr lang="id-ID" dirty="0"/>
          </a:p>
        </p:txBody>
      </p:sp>
    </p:spTree>
    <p:extLst>
      <p:ext uri="{BB962C8B-B14F-4D97-AF65-F5344CB8AC3E}">
        <p14:creationId xmlns:p14="http://schemas.microsoft.com/office/powerpoint/2010/main" val="3445776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04664"/>
            <a:ext cx="3888550" cy="757888"/>
          </a:xfrm>
        </p:spPr>
        <p:txBody>
          <a:bodyPr/>
          <a:lstStyle/>
          <a:p>
            <a:r>
              <a:rPr lang="id-ID" b="1" dirty="0" smtClean="0"/>
              <a:t>Belt Conveyor</a:t>
            </a:r>
            <a:endParaRPr lang="id-ID" b="1"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67744" y="1556792"/>
            <a:ext cx="4286250" cy="3533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7886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5576" y="764704"/>
            <a:ext cx="7632848" cy="5472608"/>
          </a:xfrm>
        </p:spPr>
        <p:txBody>
          <a:bodyPr/>
          <a:lstStyle/>
          <a:p>
            <a:pPr algn="just">
              <a:buFont typeface="Wingdings" pitchFamily="2" charset="2"/>
              <a:buChar char="q"/>
            </a:pPr>
            <a:r>
              <a:rPr lang="id-ID" dirty="0"/>
              <a:t>Belt Conveyor pada dasarnya mernpakan peralatan yang cukup sederhana. Alat tersebut terdiri dari sabuk yang tahan terhadap pengangkutan benda </a:t>
            </a:r>
            <a:r>
              <a:rPr lang="id-ID" dirty="0" smtClean="0"/>
              <a:t>padat.</a:t>
            </a:r>
          </a:p>
          <a:p>
            <a:pPr algn="just">
              <a:buFont typeface="Wingdings" pitchFamily="2" charset="2"/>
              <a:buChar char="q"/>
            </a:pPr>
            <a:r>
              <a:rPr lang="id-ID" dirty="0" smtClean="0"/>
              <a:t>Sabuk </a:t>
            </a:r>
            <a:r>
              <a:rPr lang="id-ID" dirty="0"/>
              <a:t>yang digunakan pada belt conveyor ini dapat dibuat dari berbagai jenis bahan misalnya dari karet, plastik, kulit ataupun logam yang tergantung dari jenis dan sifat bahan yang akan diangkut. </a:t>
            </a:r>
            <a:endParaRPr lang="id-ID" dirty="0" smtClean="0"/>
          </a:p>
          <a:p>
            <a:pPr algn="just">
              <a:buFont typeface="Wingdings" pitchFamily="2" charset="2"/>
              <a:buChar char="q"/>
            </a:pPr>
            <a:r>
              <a:rPr lang="id-ID" dirty="0" smtClean="0"/>
              <a:t>Untuk </a:t>
            </a:r>
            <a:r>
              <a:rPr lang="id-ID" dirty="0"/>
              <a:t>mengangkut bahan -bahan yang panas, sabuk yang digunakan terbuat dari logam yang tahan terhadap panas. </a:t>
            </a:r>
            <a:endParaRPr lang="id-ID" dirty="0"/>
          </a:p>
        </p:txBody>
      </p:sp>
    </p:spTree>
    <p:extLst>
      <p:ext uri="{BB962C8B-B14F-4D97-AF65-F5344CB8AC3E}">
        <p14:creationId xmlns:p14="http://schemas.microsoft.com/office/powerpoint/2010/main" val="4193127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5576" y="620688"/>
            <a:ext cx="7632848" cy="5472608"/>
          </a:xfrm>
        </p:spPr>
        <p:txBody>
          <a:bodyPr>
            <a:normAutofit lnSpcReduction="10000"/>
          </a:bodyPr>
          <a:lstStyle/>
          <a:p>
            <a:pPr marL="68580" indent="0" algn="just">
              <a:buNone/>
            </a:pPr>
            <a:r>
              <a:rPr lang="id-ID" dirty="0"/>
              <a:t>Karakteristik dan performance dari belt conveyor yaitu : </a:t>
            </a:r>
          </a:p>
          <a:p>
            <a:pPr algn="just"/>
            <a:r>
              <a:rPr lang="id-ID" dirty="0"/>
              <a:t>Dapat beroperasi secara mendatar maupun miring dengan sudut maksimum sampai dengan 18.</a:t>
            </a:r>
          </a:p>
          <a:p>
            <a:pPr algn="just"/>
            <a:r>
              <a:rPr lang="id-ID" dirty="0"/>
              <a:t>Sabuk disanggah oleh plat roller untuk membawa bahan. </a:t>
            </a:r>
          </a:p>
          <a:p>
            <a:pPr algn="just"/>
            <a:r>
              <a:rPr lang="id-ID" dirty="0"/>
              <a:t>Kapasitas tinggi. </a:t>
            </a:r>
          </a:p>
          <a:p>
            <a:pPr algn="just"/>
            <a:r>
              <a:rPr lang="id-ID" dirty="0"/>
              <a:t>Serba guna. </a:t>
            </a:r>
          </a:p>
          <a:p>
            <a:pPr algn="just"/>
            <a:r>
              <a:rPr lang="id-ID" dirty="0"/>
              <a:t>Dapat beroperasi secara kontinu.</a:t>
            </a:r>
          </a:p>
          <a:p>
            <a:pPr algn="just"/>
            <a:r>
              <a:rPr lang="id-ID" dirty="0"/>
              <a:t>Kapasitas dapat diatur. </a:t>
            </a:r>
          </a:p>
          <a:p>
            <a:pPr algn="just"/>
            <a:r>
              <a:rPr lang="id-ID" dirty="0"/>
              <a:t>Kecepatannya sampai dengan 600 ft/m.</a:t>
            </a:r>
          </a:p>
          <a:p>
            <a:pPr algn="just"/>
            <a:r>
              <a:rPr lang="id-ID" dirty="0"/>
              <a:t>Dapat naik turun. </a:t>
            </a:r>
          </a:p>
          <a:p>
            <a:pPr algn="just"/>
            <a:r>
              <a:rPr lang="id-ID" dirty="0"/>
              <a:t>Perawatan mudah. </a:t>
            </a:r>
          </a:p>
          <a:p>
            <a:pPr algn="just"/>
            <a:endParaRPr lang="id-ID" dirty="0"/>
          </a:p>
        </p:txBody>
      </p:sp>
    </p:spTree>
    <p:extLst>
      <p:ext uri="{BB962C8B-B14F-4D97-AF65-F5344CB8AC3E}">
        <p14:creationId xmlns:p14="http://schemas.microsoft.com/office/powerpoint/2010/main" val="3321436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980728"/>
            <a:ext cx="7344816" cy="4608512"/>
          </a:xfrm>
        </p:spPr>
        <p:txBody>
          <a:bodyPr/>
          <a:lstStyle/>
          <a:p>
            <a:pPr marL="68580" indent="0">
              <a:buNone/>
            </a:pPr>
            <a:r>
              <a:rPr lang="id-ID" dirty="0"/>
              <a:t>Kelemahan -kelemahan dari belt conveyor: </a:t>
            </a:r>
          </a:p>
          <a:p>
            <a:r>
              <a:rPr lang="id-ID" dirty="0"/>
              <a:t>Jaraknya telah tertentu. </a:t>
            </a:r>
          </a:p>
          <a:p>
            <a:r>
              <a:rPr lang="id-ID" dirty="0"/>
              <a:t>Biaya relatif mahal.</a:t>
            </a:r>
          </a:p>
          <a:p>
            <a:r>
              <a:rPr lang="id-ID" dirty="0"/>
              <a:t>Sudut inklinasi terbatas.</a:t>
            </a:r>
          </a:p>
          <a:p>
            <a:endParaRPr lang="id-ID" dirty="0"/>
          </a:p>
        </p:txBody>
      </p:sp>
    </p:spTree>
    <p:extLst>
      <p:ext uri="{BB962C8B-B14F-4D97-AF65-F5344CB8AC3E}">
        <p14:creationId xmlns:p14="http://schemas.microsoft.com/office/powerpoint/2010/main" val="99458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196752"/>
            <a:ext cx="7776864" cy="4248472"/>
          </a:xfrm>
        </p:spPr>
        <p:txBody>
          <a:bodyPr>
            <a:normAutofit/>
          </a:bodyPr>
          <a:lstStyle/>
          <a:p>
            <a:pPr marL="68580" indent="0" algn="just">
              <a:buNone/>
            </a:pPr>
            <a:r>
              <a:rPr lang="id-ID" dirty="0" smtClean="0"/>
              <a:t>Chain </a:t>
            </a:r>
            <a:r>
              <a:rPr lang="id-ID" dirty="0"/>
              <a:t>conveyor dapat dibagi atas beberapa jenis conveyor, yaitu : </a:t>
            </a:r>
            <a:endParaRPr lang="id-ID" dirty="0" smtClean="0"/>
          </a:p>
          <a:p>
            <a:pPr marL="68580" indent="0" algn="just">
              <a:buNone/>
            </a:pPr>
            <a:r>
              <a:rPr lang="id-ID" dirty="0"/>
              <a:t> </a:t>
            </a:r>
          </a:p>
          <a:p>
            <a:pPr algn="just"/>
            <a:r>
              <a:rPr lang="id-ID" dirty="0"/>
              <a:t>Scraper Conveyor</a:t>
            </a:r>
          </a:p>
          <a:p>
            <a:pPr algn="just"/>
            <a:r>
              <a:rPr lang="id-ID" dirty="0"/>
              <a:t>Apron Conveyor</a:t>
            </a:r>
          </a:p>
          <a:p>
            <a:pPr algn="just"/>
            <a:r>
              <a:rPr lang="id-ID" dirty="0"/>
              <a:t>Bucket Conveyor </a:t>
            </a:r>
          </a:p>
          <a:p>
            <a:pPr algn="just"/>
            <a:r>
              <a:rPr lang="id-ID" dirty="0"/>
              <a:t>Bucket Elevator</a:t>
            </a:r>
          </a:p>
          <a:p>
            <a:pPr algn="just"/>
            <a:r>
              <a:rPr lang="id-ID" dirty="0"/>
              <a:t>Keempat jenis elevator tersebut pada dasarnya menggunakan rantai sebagai alat bantu untuk menggerakkan material.</a:t>
            </a:r>
          </a:p>
          <a:p>
            <a:pPr algn="just"/>
            <a:endParaRPr lang="id-ID" dirty="0"/>
          </a:p>
        </p:txBody>
      </p:sp>
      <p:sp>
        <p:nvSpPr>
          <p:cNvPr id="4" name="Title 1"/>
          <p:cNvSpPr>
            <a:spLocks noGrp="1"/>
          </p:cNvSpPr>
          <p:nvPr>
            <p:ph type="title"/>
          </p:nvPr>
        </p:nvSpPr>
        <p:spPr>
          <a:xfrm>
            <a:off x="611560" y="404664"/>
            <a:ext cx="3888550" cy="757888"/>
          </a:xfrm>
        </p:spPr>
        <p:txBody>
          <a:bodyPr>
            <a:normAutofit fontScale="90000"/>
          </a:bodyPr>
          <a:lstStyle/>
          <a:p>
            <a:r>
              <a:rPr lang="id-ID" b="1" dirty="0" smtClean="0"/>
              <a:t>Chain Conveyor</a:t>
            </a:r>
            <a:endParaRPr lang="id-ID" b="1" dirty="0"/>
          </a:p>
        </p:txBody>
      </p:sp>
    </p:spTree>
    <p:extLst>
      <p:ext uri="{BB962C8B-B14F-4D97-AF65-F5344CB8AC3E}">
        <p14:creationId xmlns:p14="http://schemas.microsoft.com/office/powerpoint/2010/main" val="4139348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548680"/>
            <a:ext cx="7632848" cy="5688632"/>
          </a:xfrm>
        </p:spPr>
        <p:txBody>
          <a:bodyPr/>
          <a:lstStyle/>
          <a:p>
            <a:pPr marL="68580" indent="0">
              <a:buNone/>
            </a:pPr>
            <a:r>
              <a:rPr lang="id-ID" b="1" u="sng" dirty="0">
                <a:effectLst>
                  <a:outerShdw blurRad="38100" dist="38100" dir="2700000" algn="tl">
                    <a:srgbClr val="000000">
                      <a:alpha val="43137"/>
                    </a:srgbClr>
                  </a:outerShdw>
                </a:effectLst>
              </a:rPr>
              <a:t>a. Scraper Conveyor</a:t>
            </a:r>
            <a:r>
              <a:rPr lang="id-ID" b="1" dirty="0">
                <a:effectLst>
                  <a:outerShdw blurRad="38100" dist="38100" dir="2700000" algn="tl">
                    <a:srgbClr val="000000">
                      <a:alpha val="43137"/>
                    </a:srgbClr>
                  </a:outerShdw>
                </a:effectLst>
              </a:rPr>
              <a:t> </a:t>
            </a:r>
            <a:endParaRPr lang="id-ID" b="1" dirty="0">
              <a:effectLst>
                <a:outerShdw blurRad="38100" dist="38100" dir="2700000" algn="tl">
                  <a:srgbClr val="000000">
                    <a:alpha val="43137"/>
                  </a:srgbClr>
                </a:outerShdw>
              </a:effectLst>
            </a:endParaRPr>
          </a:p>
        </p:txBody>
      </p:sp>
      <p:pic>
        <p:nvPicPr>
          <p:cNvPr id="4098" name="Picture 2" descr="https://lh5.googleusercontent.com/-t5OwTqOyWZo/TXpRKi9M-lI/AAAAAAAAAHg/7uUJcsIGeho/s1600/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263650"/>
            <a:ext cx="3695700" cy="242887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899592" y="3501008"/>
            <a:ext cx="7272808" cy="2800767"/>
          </a:xfrm>
          <a:prstGeom prst="rect">
            <a:avLst/>
          </a:prstGeom>
        </p:spPr>
        <p:txBody>
          <a:bodyPr wrap="square">
            <a:spAutoFit/>
          </a:bodyPr>
          <a:lstStyle/>
          <a:p>
            <a:pPr algn="just"/>
            <a:r>
              <a:rPr lang="id-ID" sz="2200" dirty="0" smtClean="0"/>
              <a:t>scraper </a:t>
            </a:r>
            <a:r>
              <a:rPr lang="id-ID" sz="2200" dirty="0"/>
              <a:t>conveyor merupakan konveyor yang sederhana dan paling murah diantara jenis -jenis conveyor </a:t>
            </a:r>
            <a:r>
              <a:rPr lang="id-ID" sz="2200" dirty="0" smtClean="0"/>
              <a:t>lainnya.</a:t>
            </a:r>
          </a:p>
          <a:p>
            <a:pPr algn="just"/>
            <a:r>
              <a:rPr lang="id-ID" sz="2200" dirty="0" smtClean="0"/>
              <a:t>Conveyor </a:t>
            </a:r>
            <a:r>
              <a:rPr lang="id-ID" sz="2200" dirty="0"/>
              <a:t>jenis ini dapat digunakan dengan kemiringan yang besar. Conveyor jenis ini digunakan untuk mengangkut material - material ringan yang tidak mudah rusak, seperti : abu, kayu dan kepingan. </a:t>
            </a:r>
            <a:endParaRPr lang="id-ID" sz="2200" dirty="0"/>
          </a:p>
        </p:txBody>
      </p:sp>
    </p:spTree>
    <p:extLst>
      <p:ext uri="{BB962C8B-B14F-4D97-AF65-F5344CB8AC3E}">
        <p14:creationId xmlns:p14="http://schemas.microsoft.com/office/powerpoint/2010/main" val="10384973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251</TotalTime>
  <Words>742</Words>
  <Application>Microsoft Office PowerPoint</Application>
  <PresentationFormat>On-screen Show (4:3)</PresentationFormat>
  <Paragraphs>140</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Austin</vt:lpstr>
      <vt:lpstr>Penyimpanan dan Transportasi Bahan</vt:lpstr>
      <vt:lpstr>Pendahuluan</vt:lpstr>
      <vt:lpstr>PowerPoint Presentation</vt:lpstr>
      <vt:lpstr>Belt Conveyor</vt:lpstr>
      <vt:lpstr>PowerPoint Presentation</vt:lpstr>
      <vt:lpstr>PowerPoint Presentation</vt:lpstr>
      <vt:lpstr>PowerPoint Presentation</vt:lpstr>
      <vt:lpstr>Chain Conveyor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KIMIA ORGANIK</dc:title>
  <dc:creator>Dell</dc:creator>
  <cp:lastModifiedBy>Dell</cp:lastModifiedBy>
  <cp:revision>85</cp:revision>
  <dcterms:created xsi:type="dcterms:W3CDTF">2017-02-04T08:37:32Z</dcterms:created>
  <dcterms:modified xsi:type="dcterms:W3CDTF">2017-02-06T15:20:48Z</dcterms:modified>
</cp:coreProperties>
</file>