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72" r:id="rId3"/>
    <p:sldId id="290" r:id="rId4"/>
    <p:sldId id="331" r:id="rId5"/>
    <p:sldId id="305" r:id="rId6"/>
    <p:sldId id="306" r:id="rId7"/>
    <p:sldId id="332" r:id="rId8"/>
    <p:sldId id="333" r:id="rId9"/>
    <p:sldId id="307" r:id="rId10"/>
    <p:sldId id="325" r:id="rId11"/>
    <p:sldId id="334" r:id="rId12"/>
    <p:sldId id="329" r:id="rId13"/>
    <p:sldId id="330" r:id="rId14"/>
    <p:sldId id="328" r:id="rId15"/>
    <p:sldId id="308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03C3B8C-14AA-4521-B076-1DA9203CFC96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49FE08-D6FD-4570-BC80-D757E4A9A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8734-49A1-4D64-B4BF-688E18A27920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487B-6FB2-4B88-9C51-2859DB38F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6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B5856-9E3E-4B29-A4D4-5C34A7FE9140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09C69-75FB-4A7A-ACCC-9A36454CD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5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1520-C15D-43A6-892F-52D2E0CF51E4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E372-4222-4E6A-ADC1-C9B4C1A46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533400" y="1524000"/>
            <a:ext cx="4419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006600"/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1"/>
            <a:ext cx="5486400" cy="609599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6400800"/>
            <a:ext cx="1828800" cy="3048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quarter" idx="11"/>
          </p:nvPr>
        </p:nvSpPr>
        <p:spPr>
          <a:xfrm>
            <a:off x="609600" y="5562600"/>
            <a:ext cx="1600200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6600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1600200"/>
            <a:ext cx="1905000" cy="5334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006600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833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2630487" cy="609600"/>
          </a:xfr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64820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34200" y="6477000"/>
            <a:ext cx="1752600" cy="381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67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>
            <a:normAutofit/>
          </a:bodyPr>
          <a:lstStyle>
            <a:lvl1pPr>
              <a:defRPr sz="4000">
                <a:latin typeface="Franklin Gothic Demi Con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47800"/>
            <a:ext cx="8229600" cy="44958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Franklin Gothic Demi Cond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934200" y="6477000"/>
            <a:ext cx="17526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881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857500"/>
            <a:ext cx="335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6324600"/>
            <a:ext cx="1524000" cy="3810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57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8FB4F-3BF6-4F12-9C94-C70737A02716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9304-AF41-4B87-8489-B8186C8D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98D32-4AC2-459C-85D3-34F04525CE43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654C2-D2F9-4E83-9444-5EF6B989F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4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8FE82-A257-4DE0-963D-D8DE99CB0914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BA02-4D61-4ECA-992E-0CC7C1AEC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0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E4E7-26A1-4B94-87C4-39D499511B61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03B88-4822-4159-801F-2DB7E5495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1D60-9F9C-4756-9287-9D6127D42AD7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9FD0-B9F8-47BC-99A9-78E1D7D8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9926-6A83-4334-8C98-37D5D4995AFF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62AE-A6AA-4A1F-A7B4-42F76353E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0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1D60-A234-4170-B646-28A039AC6C27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F77A-20C3-4AE1-8511-648B4E6B7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B7D2-C63F-4818-A0ED-C27857572F19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9CFC9-DD7C-48F7-BA9D-4EDDD592E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5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86636F-82CC-43C9-93C6-FCADE914AE0F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1EF408-65F1-4196-BE72-CCBF08500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.upnyk.ac.id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5486400" cy="609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Pengamanan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5943600" y="6400800"/>
            <a:ext cx="3048000" cy="381000"/>
          </a:xfrm>
        </p:spPr>
        <p:txBody>
          <a:bodyPr/>
          <a:lstStyle/>
          <a:p>
            <a:pPr eaLnBrk="1" hangingPunct="1"/>
            <a:r>
              <a:rPr lang="en-US" dirty="0" smtClean="0"/>
              <a:t>Semester </a:t>
            </a:r>
            <a:r>
              <a:rPr lang="en-US" dirty="0" err="1" smtClean="0"/>
              <a:t>Genap</a:t>
            </a:r>
            <a:r>
              <a:rPr lang="en-US" dirty="0" smtClean="0"/>
              <a:t> 2016/2017</a:t>
            </a:r>
            <a:endParaRPr lang="en-US" dirty="0"/>
          </a:p>
        </p:txBody>
      </p:sp>
      <p:sp>
        <p:nvSpPr>
          <p:cNvPr id="6148" name="Content Placeholder 3"/>
          <p:cNvSpPr>
            <a:spLocks noGrp="1"/>
          </p:cNvSpPr>
          <p:nvPr>
            <p:ph sz="quarter" idx="11"/>
          </p:nvPr>
        </p:nvSpPr>
        <p:spPr>
          <a:xfrm>
            <a:off x="609600" y="5562600"/>
            <a:ext cx="3200400" cy="381000"/>
          </a:xfrm>
        </p:spPr>
        <p:txBody>
          <a:bodyPr/>
          <a:lstStyle/>
          <a:p>
            <a:pPr eaLnBrk="1" hangingPunct="1"/>
            <a:r>
              <a:rPr lang="en-US"/>
              <a:t>Rifki Indra, S.Kom., M.Eng.</a:t>
            </a:r>
          </a:p>
          <a:p>
            <a:pPr eaLnBrk="1" hangingPunct="1"/>
            <a:r>
              <a:rPr lang="en-US">
                <a:hlinkClick r:id="rId2"/>
              </a:rPr>
              <a:t>http://learning.upnyk.ac.id/</a:t>
            </a:r>
            <a:r>
              <a:rPr lang="en-US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" y="2362200"/>
            <a:ext cx="4419600" cy="1447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Pendahuluan</a:t>
            </a:r>
            <a:r>
              <a:rPr lang="en-US" dirty="0" smtClean="0"/>
              <a:t>, </a:t>
            </a:r>
            <a:r>
              <a:rPr lang="en-US" dirty="0" err="1" smtClean="0"/>
              <a:t>Silabus</a:t>
            </a:r>
            <a:r>
              <a:rPr lang="en-US" dirty="0" smtClean="0"/>
              <a:t>, </a:t>
            </a: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(1230623) / 3 SKS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33400" indent="-533400" eaLnBrk="1" hangingPunct="1"/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:</a:t>
            </a:r>
          </a:p>
          <a:p>
            <a:pPr marL="533400" indent="-533400" eaLnBrk="1" hangingPunct="1"/>
            <a:r>
              <a:rPr lang="en-US" dirty="0" err="1"/>
              <a:t>Presensi</a:t>
            </a:r>
            <a:r>
              <a:rPr lang="en-US" dirty="0"/>
              <a:t>	:</a:t>
            </a:r>
            <a:r>
              <a:rPr lang="id-ID" dirty="0"/>
              <a:t> -</a:t>
            </a:r>
            <a:r>
              <a:rPr lang="en-US" dirty="0"/>
              <a:t> (</a:t>
            </a:r>
            <a:r>
              <a:rPr lang="en-US" dirty="0" err="1"/>
              <a:t>kewajiban</a:t>
            </a:r>
            <a:r>
              <a:rPr lang="en-US" dirty="0"/>
              <a:t>)</a:t>
            </a:r>
          </a:p>
          <a:p>
            <a:pPr marL="533400" indent="-533400" eaLnBrk="1" hangingPunct="1"/>
            <a:r>
              <a:rPr lang="en-US" dirty="0" err="1"/>
              <a:t>Tugas</a:t>
            </a:r>
            <a:r>
              <a:rPr lang="en-US" dirty="0"/>
              <a:t>/</a:t>
            </a:r>
            <a:r>
              <a:rPr lang="en-US" dirty="0" err="1"/>
              <a:t>kuis</a:t>
            </a:r>
            <a:r>
              <a:rPr lang="en-US" dirty="0"/>
              <a:t>	:</a:t>
            </a:r>
            <a:r>
              <a:rPr lang="id-ID" dirty="0"/>
              <a:t> </a:t>
            </a:r>
            <a:r>
              <a:rPr lang="en-US" dirty="0" smtClean="0"/>
              <a:t>4</a:t>
            </a:r>
            <a:r>
              <a:rPr lang="id-ID" dirty="0" smtClean="0"/>
              <a:t>0 </a:t>
            </a:r>
            <a:r>
              <a:rPr lang="id-ID" dirty="0"/>
              <a:t>%</a:t>
            </a:r>
            <a:endParaRPr lang="en-US" dirty="0"/>
          </a:p>
          <a:p>
            <a:pPr marL="533400" indent="-533400" eaLnBrk="1" hangingPunct="1"/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 smtClean="0"/>
              <a:t>kel</a:t>
            </a:r>
            <a:r>
              <a:rPr lang="en-US" dirty="0" smtClean="0"/>
              <a:t>. </a:t>
            </a:r>
            <a:r>
              <a:rPr lang="en-US" dirty="0"/>
              <a:t>: </a:t>
            </a:r>
            <a:r>
              <a:rPr lang="en-US" dirty="0" smtClean="0"/>
              <a:t>20 %</a:t>
            </a:r>
            <a:endParaRPr lang="en-US" dirty="0"/>
          </a:p>
          <a:p>
            <a:pPr marL="533400" indent="-533400" eaLnBrk="1" hangingPunct="1"/>
            <a:r>
              <a:rPr lang="en-US" dirty="0"/>
              <a:t>UTS		:</a:t>
            </a:r>
            <a:r>
              <a:rPr lang="id-ID" dirty="0"/>
              <a:t> </a:t>
            </a:r>
            <a:r>
              <a:rPr lang="en-US" dirty="0" smtClean="0"/>
              <a:t>15</a:t>
            </a:r>
            <a:r>
              <a:rPr lang="id-ID" dirty="0" smtClean="0"/>
              <a:t> </a:t>
            </a:r>
            <a:r>
              <a:rPr lang="id-ID" dirty="0" smtClean="0"/>
              <a:t>%</a:t>
            </a:r>
            <a:r>
              <a:rPr lang="en-US" dirty="0" smtClean="0"/>
              <a:t> </a:t>
            </a:r>
            <a:endParaRPr lang="en-US" dirty="0" smtClean="0"/>
          </a:p>
          <a:p>
            <a:pPr marL="533400" indent="-533400" eaLnBrk="1" hangingPunct="1"/>
            <a:r>
              <a:rPr lang="en-US" dirty="0" smtClean="0"/>
              <a:t>UAS</a:t>
            </a:r>
            <a:r>
              <a:rPr lang="en-US" dirty="0"/>
              <a:t>		:</a:t>
            </a:r>
            <a:r>
              <a:rPr lang="id-ID" dirty="0"/>
              <a:t> </a:t>
            </a:r>
            <a:r>
              <a:rPr lang="en-US" dirty="0" smtClean="0"/>
              <a:t>25</a:t>
            </a:r>
            <a:r>
              <a:rPr lang="id-ID" dirty="0" smtClean="0"/>
              <a:t> </a:t>
            </a:r>
            <a:r>
              <a:rPr lang="id-ID" dirty="0" smtClean="0"/>
              <a:t>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Firewall </a:t>
            </a:r>
          </a:p>
          <a:p>
            <a:pPr marL="514350" indent="-514350">
              <a:buAutoNum type="arabicPeriod"/>
            </a:pPr>
            <a:r>
              <a:rPr lang="en-US" dirty="0" smtClean="0"/>
              <a:t>VPN </a:t>
            </a:r>
          </a:p>
          <a:p>
            <a:pPr marL="514350" indent="-514350">
              <a:buAutoNum type="arabicPeriod"/>
            </a:pPr>
            <a:r>
              <a:rPr lang="en-US" dirty="0" smtClean="0"/>
              <a:t>SQL injection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DDos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smtClean="0"/>
              <a:t>RFI (Remote File Inclusion) + DNS Forgery</a:t>
            </a:r>
          </a:p>
          <a:p>
            <a:pPr marL="514350" indent="-514350">
              <a:buAutoNum type="arabicPeriod"/>
            </a:pPr>
            <a:r>
              <a:rPr lang="en-US" dirty="0" smtClean="0"/>
              <a:t>Packet </a:t>
            </a:r>
            <a:r>
              <a:rPr lang="en-US" dirty="0" err="1" smtClean="0"/>
              <a:t>Sniffing+IP</a:t>
            </a:r>
            <a:r>
              <a:rPr lang="en-US" dirty="0" smtClean="0"/>
              <a:t> Spoofing</a:t>
            </a:r>
          </a:p>
          <a:p>
            <a:pPr marL="514350" indent="-514350">
              <a:buAutoNum type="arabicPeriod"/>
            </a:pPr>
            <a:r>
              <a:rPr lang="en-US" dirty="0" smtClean="0"/>
              <a:t>Flooding + Brute Force</a:t>
            </a:r>
          </a:p>
          <a:p>
            <a:pPr marL="514350" indent="-514350">
              <a:buAutoNum type="arabicPeriod"/>
            </a:pPr>
            <a:r>
              <a:rPr lang="en-US" dirty="0" smtClean="0"/>
              <a:t>Virus, Trojan, Malware, Spyware, Worm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Konversi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624307"/>
              </p:ext>
            </p:extLst>
          </p:nvPr>
        </p:nvGraphicFramePr>
        <p:xfrm>
          <a:off x="838200" y="2514600"/>
          <a:ext cx="7238999" cy="2832104"/>
        </p:xfrm>
        <a:graphic>
          <a:graphicData uri="http://schemas.openxmlformats.org/drawingml/2006/table">
            <a:tbl>
              <a:tblPr/>
              <a:tblGrid>
                <a:gridCol w="1900998"/>
                <a:gridCol w="1747228"/>
                <a:gridCol w="1495451"/>
                <a:gridCol w="2095322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Nilai Angka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Nilai Huruf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Harkat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Sebutan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81 - 100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Istimewa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76 -  80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B+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Baik sekali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66 -  75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Baik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61 -  65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C+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Cukup baik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51 -  60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Cukup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31 -  50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Kurang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≤ 30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Gagal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6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Serba</a:t>
            </a:r>
            <a:r>
              <a:rPr lang="en-US" dirty="0" smtClean="0"/>
              <a:t> </a:t>
            </a:r>
            <a:r>
              <a:rPr lang="en-US" dirty="0" err="1" smtClean="0"/>
              <a:t>serbi</a:t>
            </a:r>
            <a:r>
              <a:rPr lang="en-US" dirty="0" smtClean="0"/>
              <a:t> </a:t>
            </a:r>
            <a:r>
              <a:rPr lang="en-US" dirty="0" err="1" smtClean="0"/>
              <a:t>kroscek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>
                <a:solidFill>
                  <a:srgbClr val="FF0000"/>
                </a:solidFill>
              </a:rPr>
              <a:t>Kenali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siapa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dosen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anda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>
                <a:solidFill>
                  <a:srgbClr val="FF0000"/>
                </a:solidFill>
              </a:rPr>
              <a:t>Gunakan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bahasa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etika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santun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>
                <a:solidFill>
                  <a:srgbClr val="FF0000"/>
                </a:solidFill>
              </a:rPr>
              <a:t>Lakukan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pada</a:t>
            </a:r>
            <a:r>
              <a:rPr lang="en-US" dirty="0">
                <a:solidFill>
                  <a:srgbClr val="FF0000"/>
                </a:solidFill>
              </a:rPr>
              <a:t> jam </a:t>
            </a:r>
            <a:r>
              <a:rPr lang="en-US" dirty="0" err="1">
                <a:solidFill>
                  <a:srgbClr val="FF0000"/>
                </a:solidFill>
              </a:rPr>
              <a:t>kerja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>
                <a:solidFill>
                  <a:srgbClr val="FF0000"/>
                </a:solidFill>
              </a:rPr>
              <a:t>Kroscek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nilai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bukan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ajang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meminta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nilai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tambahan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>
                <a:solidFill>
                  <a:srgbClr val="FF0000"/>
                </a:solidFill>
              </a:rPr>
              <a:t>Pastikan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memiliki</a:t>
            </a:r>
            <a:r>
              <a:rPr lang="en-US" dirty="0">
                <a:solidFill>
                  <a:srgbClr val="FF0000"/>
                </a:solidFill>
              </a:rPr>
              <a:t> modal yang </a:t>
            </a:r>
            <a:r>
              <a:rPr lang="en-US" dirty="0" err="1">
                <a:solidFill>
                  <a:srgbClr val="FF0000"/>
                </a:solidFill>
              </a:rPr>
              <a:t>cukup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sebelum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melakukan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permohonan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kroscek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nilai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keyakinan</a:t>
            </a:r>
            <a:r>
              <a:rPr lang="en-US" dirty="0">
                <a:solidFill>
                  <a:srgbClr val="FF0000"/>
                </a:solidFill>
              </a:rPr>
              <a:t>)…..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>
                <a:solidFill>
                  <a:srgbClr val="FF0000"/>
                </a:solidFill>
              </a:rPr>
              <a:t>Apabila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dosen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melakukan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kesalahan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otomatis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nilai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diperbaiki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Kalender Akademik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/>
              <a:t>Teknik Informatika - UPN[V]Yk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D366F07-9682-427A-A082-6360CEB0ECF5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4676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2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1. William Stalling</a:t>
            </a:r>
            <a:r>
              <a:rPr lang="en-US" dirty="0"/>
              <a:t>, Computer Networks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 smtClean="0">
                <a:solidFill>
                  <a:srgbClr val="FF0000"/>
                </a:solidFill>
              </a:rPr>
              <a:t>Doni</a:t>
            </a:r>
            <a:r>
              <a:rPr lang="en-US" dirty="0" smtClean="0">
                <a:solidFill>
                  <a:srgbClr val="FF0000"/>
                </a:solidFill>
              </a:rPr>
              <a:t> A., </a:t>
            </a:r>
            <a:r>
              <a:rPr lang="en-US" dirty="0" smtClean="0"/>
              <a:t>Internet Firewall</a:t>
            </a:r>
          </a:p>
          <a:p>
            <a:pPr eaLnBrk="1" hangingPunct="1">
              <a:defRPr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smtClean="0"/>
              <a:t>Joshua</a:t>
            </a:r>
            <a:r>
              <a:rPr lang="en-US" dirty="0"/>
              <a:t>, S., </a:t>
            </a:r>
            <a:r>
              <a:rPr lang="en-US" dirty="0" smtClean="0"/>
              <a:t>Security Networks, MTI</a:t>
            </a:r>
          </a:p>
          <a:p>
            <a:pPr eaLnBrk="1" hangingPunct="1">
              <a:defRPr/>
            </a:pPr>
            <a:r>
              <a:rPr lang="en-US" dirty="0" smtClean="0"/>
              <a:t>4. </a:t>
            </a:r>
            <a:r>
              <a:rPr lang="en-US" dirty="0" err="1" smtClean="0"/>
              <a:t>Onno</a:t>
            </a:r>
            <a:r>
              <a:rPr lang="en-US" dirty="0" smtClean="0"/>
              <a:t> W. </a:t>
            </a:r>
            <a:r>
              <a:rPr lang="en-US" dirty="0" err="1" smtClean="0"/>
              <a:t>Purbo</a:t>
            </a:r>
            <a:r>
              <a:rPr lang="en-US" dirty="0" smtClean="0"/>
              <a:t>,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Internet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43000" y="2857500"/>
            <a:ext cx="6629400" cy="1143000"/>
          </a:xfrm>
        </p:spPr>
        <p:txBody>
          <a:bodyPr/>
          <a:lstStyle/>
          <a:p>
            <a:pPr eaLnBrk="1" hangingPunct="1"/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see u next</a:t>
            </a:r>
            <a:r>
              <a:rPr lang="en-US" dirty="0"/>
              <a:t/>
            </a:r>
            <a:br>
              <a:rPr lang="en-US" dirty="0"/>
            </a:br>
            <a:endParaRPr lang="en-US" sz="2600" dirty="0"/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4876800" cy="609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Perkenalan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Nama</a:t>
            </a:r>
            <a:r>
              <a:rPr lang="en-US" dirty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Rifki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Indra</a:t>
            </a:r>
            <a:r>
              <a:rPr lang="en-US" dirty="0">
                <a:latin typeface="Arial" pitchFamily="34" charset="0"/>
                <a:cs typeface="Arial" pitchFamily="34" charset="0"/>
              </a:rPr>
              <a:t> P,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S.Kom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M.Eng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Hp</a:t>
            </a:r>
            <a:r>
              <a:rPr lang="en-US" dirty="0">
                <a:latin typeface="Arial" pitchFamily="34" charset="0"/>
                <a:cs typeface="Arial" pitchFamily="34" charset="0"/>
              </a:rPr>
              <a:t>/WA : 081328828344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S1 : Computer Science UGM (august 2002 - Nov 2006)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S2 : Electrical Engineering and Information Technology UGM (august 2010 - august 2012)</a:t>
            </a:r>
          </a:p>
          <a:p>
            <a:pPr eaLnBrk="1" hangingPunct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Another course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 this </a:t>
            </a:r>
            <a:r>
              <a:rPr lang="en-US" dirty="0">
                <a:latin typeface="Arial" pitchFamily="34" charset="0"/>
                <a:cs typeface="Arial" pitchFamily="34" charset="0"/>
              </a:rPr>
              <a:t>semester 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Teknologi</a:t>
            </a:r>
            <a:r>
              <a:rPr lang="en-US" dirty="0">
                <a:latin typeface="Arial" pitchFamily="34" charset="0"/>
                <a:cs typeface="Arial" pitchFamily="34" charset="0"/>
              </a:rPr>
              <a:t> Basis Data (A,B)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Jaringan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Komputer</a:t>
            </a:r>
            <a:r>
              <a:rPr lang="en-US" dirty="0">
                <a:latin typeface="Arial" pitchFamily="34" charset="0"/>
                <a:cs typeface="Arial" pitchFamily="34" charset="0"/>
              </a:rPr>
              <a:t> (E)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Pengamanan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Jaringan</a:t>
            </a:r>
            <a:r>
              <a:rPr lang="en-US" dirty="0">
                <a:latin typeface="Arial" pitchFamily="34" charset="0"/>
                <a:cs typeface="Arial" pitchFamily="34" charset="0"/>
              </a:rPr>
              <a:t> (A)</a:t>
            </a:r>
          </a:p>
          <a:p>
            <a:pPr eaLnBrk="1" hangingPunct="1"/>
            <a:endParaRPr lang="en-US" dirty="0"/>
          </a:p>
          <a:p>
            <a:pPr marL="457200" indent="-457200" eaLnBrk="1" hangingPunct="1">
              <a:buFont typeface="Arial" charset="0"/>
              <a:buAutoNum type="arabicPeriod"/>
            </a:pPr>
            <a:endParaRPr lang="en-US" dirty="0"/>
          </a:p>
          <a:p>
            <a:pPr marL="457200" indent="-457200" eaLnBrk="1" hangingPunct="1">
              <a:buFont typeface="Arial" charset="0"/>
              <a:buAutoNum type="arabicPeriod"/>
            </a:pPr>
            <a:endParaRPr lang="en-US" dirty="0"/>
          </a:p>
        </p:txBody>
      </p:sp>
      <p:sp>
        <p:nvSpPr>
          <p:cNvPr id="7172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5867400" cy="6096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68105"/>
              </p:ext>
            </p:extLst>
          </p:nvPr>
        </p:nvGraphicFramePr>
        <p:xfrm>
          <a:off x="457200" y="1752600"/>
          <a:ext cx="8077200" cy="741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685800"/>
                <a:gridCol w="4191000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Matakuliah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Kelas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Dosen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Pengamanan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Sistem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Jaringan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Rifki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Indra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P.,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S.Kom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.,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M.Eng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T="45733" marB="45733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161332"/>
              </p:ext>
            </p:extLst>
          </p:nvPr>
        </p:nvGraphicFramePr>
        <p:xfrm>
          <a:off x="838200" y="3276600"/>
          <a:ext cx="3886200" cy="741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600200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Jadwal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Kuliah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Ruang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Kamis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, 13.00-15.00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TI-2D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22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4495800" cy="609600"/>
          </a:xfrm>
        </p:spPr>
        <p:txBody>
          <a:bodyPr/>
          <a:lstStyle/>
          <a:p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Matakuliah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Matakuliah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pemahaman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mengenal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keamanan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, </a:t>
            </a:r>
            <a:r>
              <a:rPr lang="en-US" sz="2800" dirty="0" err="1" smtClean="0"/>
              <a:t>teknik-teknik</a:t>
            </a:r>
            <a:r>
              <a:rPr lang="en-US" sz="2800" dirty="0" smtClean="0"/>
              <a:t> </a:t>
            </a:r>
            <a:r>
              <a:rPr lang="en-US" sz="2800" dirty="0" err="1" smtClean="0"/>
              <a:t>penyerangan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pengamanan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5562600" cy="609600"/>
          </a:xfrm>
        </p:spPr>
        <p:txBody>
          <a:bodyPr/>
          <a:lstStyle/>
          <a:p>
            <a:r>
              <a:rPr lang="en-US" dirty="0" err="1" smtClean="0"/>
              <a:t>Silabus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Pengamanan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Penyerangan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Social Media </a:t>
            </a:r>
            <a:r>
              <a:rPr lang="en-US" dirty="0" smtClean="0"/>
              <a:t>sec</a:t>
            </a:r>
            <a:r>
              <a:rPr lang="en-US" dirty="0" smtClean="0"/>
              <a:t>urity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Information security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Wireless and mobile network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7620000" cy="609600"/>
          </a:xfrm>
        </p:spPr>
        <p:txBody>
          <a:bodyPr/>
          <a:lstStyle/>
          <a:p>
            <a:r>
              <a:rPr lang="en-GB" dirty="0" smtClean="0"/>
              <a:t>Learning Outcomes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90488" indent="14288" algn="just" eaLnBrk="1" hangingPunct="1"/>
            <a:r>
              <a:rPr lang="sv-SE" sz="2800" dirty="0" smtClean="0">
                <a:latin typeface="Arial" charset="0"/>
              </a:rPr>
              <a:t>Mahasiswa mampu menjelaskan konsep dasar pengamanan sistem jaringan. Istilah-istilah dalam kemanan jaringan, tools yang digunakan, teknik penyerangan, Access control list, dll.</a:t>
            </a:r>
            <a:endParaRPr lang="en-US" sz="2800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rumah kart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3320404" cy="265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52400"/>
            <a:ext cx="5105400" cy="609600"/>
          </a:xfrm>
        </p:spPr>
        <p:txBody>
          <a:bodyPr/>
          <a:lstStyle/>
          <a:p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4" y="807453"/>
            <a:ext cx="4322618" cy="3100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0090" y="2984212"/>
            <a:ext cx="60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310888"/>
            <a:ext cx="3867048" cy="2349770"/>
          </a:xfrm>
          <a:prstGeom prst="rect">
            <a:avLst/>
          </a:prstGeom>
        </p:spPr>
      </p:pic>
      <p:pic>
        <p:nvPicPr>
          <p:cNvPr id="2050" name="Picture 2" descr="Image result for rumah kartun pag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3" y="4989061"/>
            <a:ext cx="2895599" cy="18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Image result for rumah kart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7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4953000" cy="609600"/>
          </a:xfrm>
        </p:spPr>
        <p:txBody>
          <a:bodyPr/>
          <a:lstStyle/>
          <a:p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91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8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6324600" cy="609600"/>
          </a:xfrm>
        </p:spPr>
        <p:txBody>
          <a:bodyPr/>
          <a:lstStyle/>
          <a:p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eaLnBrk="1" hangingPunct="1">
              <a:tabLst>
                <a:tab pos="3313113" algn="l"/>
              </a:tabLst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Jumlah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pertemuan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sebanyak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14 Kali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perincian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 eaLnBrk="1" hangingPunct="1">
              <a:tabLst>
                <a:tab pos="3313113" algn="l"/>
              </a:tabLst>
            </a:pPr>
            <a:r>
              <a:rPr lang="en-US" dirty="0" err="1">
                <a:latin typeface="Arial" pitchFamily="34" charset="0"/>
                <a:cs typeface="Arial" pitchFamily="34" charset="0"/>
              </a:rPr>
              <a:t>Teori</a:t>
            </a:r>
            <a:r>
              <a:rPr lang="en-US" dirty="0">
                <a:latin typeface="Arial" pitchFamily="34" charset="0"/>
                <a:cs typeface="Arial" pitchFamily="34" charset="0"/>
              </a:rPr>
              <a:t>	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8-9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pertemuan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tabLst>
                <a:tab pos="3313113" algn="l"/>
              </a:tabLst>
            </a:pPr>
            <a:r>
              <a:rPr lang="en-US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Tugas</a:t>
            </a:r>
            <a:r>
              <a:rPr lang="en-US" dirty="0">
                <a:latin typeface="Arial" pitchFamily="34" charset="0"/>
                <a:cs typeface="Arial" pitchFamily="34" charset="0"/>
              </a:rPr>
              <a:t>	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3-4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pertemuan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tabLst>
                <a:tab pos="3313113" algn="l"/>
              </a:tabLst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Presentasi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kel</a:t>
            </a:r>
            <a:r>
              <a:rPr lang="en-US" dirty="0">
                <a:latin typeface="Arial" pitchFamily="34" charset="0"/>
                <a:cs typeface="Arial" pitchFamily="34" charset="0"/>
              </a:rPr>
              <a:t>.	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2-3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pertemuan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417</Words>
  <Application>Microsoft Office PowerPoint</Application>
  <PresentationFormat>On-screen Show (4:3)</PresentationFormat>
  <Paragraphs>115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Pengamanan Sistem Jaringan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Komponen nilai akhir</vt:lpstr>
      <vt:lpstr>Materi Presentasi Kelompok</vt:lpstr>
      <vt:lpstr>Konversi nilai</vt:lpstr>
      <vt:lpstr>Serba serbi kroscek nilai</vt:lpstr>
      <vt:lpstr>Kalender Akademik </vt:lpstr>
      <vt:lpstr>Referensi</vt:lpstr>
      <vt:lpstr>Terima kasih see u next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Silabus, kontrak Perkuliahan dan Tujuan Pembelajaran</dc:title>
  <dc:creator>rifki</dc:creator>
  <cp:lastModifiedBy>rifkiindra</cp:lastModifiedBy>
  <cp:revision>98</cp:revision>
  <dcterms:created xsi:type="dcterms:W3CDTF">2014-08-31T02:21:08Z</dcterms:created>
  <dcterms:modified xsi:type="dcterms:W3CDTF">2017-02-09T06:43:56Z</dcterms:modified>
</cp:coreProperties>
</file>