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42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32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8" r:id="rId29"/>
    <p:sldId id="289" r:id="rId30"/>
    <p:sldId id="292" r:id="rId31"/>
    <p:sldId id="293" r:id="rId32"/>
    <p:sldId id="295" r:id="rId33"/>
    <p:sldId id="320" r:id="rId34"/>
    <p:sldId id="328" r:id="rId35"/>
    <p:sldId id="329" r:id="rId36"/>
    <p:sldId id="330" r:id="rId37"/>
    <p:sldId id="296" r:id="rId38"/>
    <p:sldId id="298" r:id="rId39"/>
    <p:sldId id="325" r:id="rId40"/>
    <p:sldId id="327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24" autoAdjust="0"/>
    <p:restoredTop sz="94660"/>
  </p:normalViewPr>
  <p:slideViewPr>
    <p:cSldViewPr>
      <p:cViewPr varScale="1">
        <p:scale>
          <a:sx n="70" d="100"/>
          <a:sy n="70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78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00D8735-132F-49A2-9A32-218930530C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59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D8735-132F-49A2-9A32-218930530CA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1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A8BF90-D427-4495-82A8-3F0FDA447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6A085-AEFF-4777-A25F-9F4AADCCF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31539F-4A82-49E1-8F6F-4CF37357E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008C2D3-1810-471C-9282-43EF9A3525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E70737-D4FF-4A62-AFF0-EBAB7FE70F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A3A20-AE91-4CFB-A83B-90D0AF58A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BE751-1091-41E1-8CC0-CB11759DBA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52232-E96F-456C-9F8F-08143B3BC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ED92A-DBC3-4E48-A3F4-7DB1CEF110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1CC68-11B8-4667-9D6F-04028DF15C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82FED8-AE79-4B0F-A6DE-4C59466DC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0FE82B-2884-4DC2-9C26-A35C8D93AD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E7F4BB-F59E-4647-AA20-E7F6850D8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800" dirty="0"/>
              <a:t>HIMPUNAN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68680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err="1"/>
              <a:t>Contoh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	U </a:t>
            </a:r>
            <a:r>
              <a:rPr lang="en-US" dirty="0"/>
              <a:t>= {1, 2, …, 7, 8</a:t>
            </a:r>
            <a:r>
              <a:rPr lang="en-US" dirty="0" smtClean="0"/>
              <a:t>}</a:t>
            </a:r>
          </a:p>
          <a:p>
            <a:pPr>
              <a:buFont typeface="Wingdings" pitchFamily="2" charset="2"/>
              <a:buNone/>
            </a:pPr>
            <a:r>
              <a:rPr lang="en-US" i="1" dirty="0" smtClean="0"/>
              <a:t>	A</a:t>
            </a:r>
            <a:r>
              <a:rPr lang="en-US" dirty="0" smtClean="0"/>
              <a:t> </a:t>
            </a:r>
            <a:r>
              <a:rPr lang="en-US" dirty="0"/>
              <a:t>= {1, 2, 3, 5</a:t>
            </a:r>
            <a:r>
              <a:rPr lang="en-US" dirty="0" smtClean="0"/>
              <a:t>}</a:t>
            </a:r>
          </a:p>
          <a:p>
            <a:pPr>
              <a:buFont typeface="Wingdings" pitchFamily="2" charset="2"/>
              <a:buNone/>
            </a:pPr>
            <a:r>
              <a:rPr lang="en-US" i="1" dirty="0" smtClean="0"/>
              <a:t>	B</a:t>
            </a:r>
            <a:r>
              <a:rPr lang="en-US" dirty="0" smtClean="0"/>
              <a:t> </a:t>
            </a:r>
            <a:r>
              <a:rPr lang="en-US" dirty="0"/>
              <a:t>= {2, 5, 6, </a:t>
            </a:r>
            <a:r>
              <a:rPr lang="en-US" dirty="0" smtClean="0"/>
              <a:t>8} 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   Diagram Venn: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Diagram Venn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572000" y="3861048"/>
          <a:ext cx="3763803" cy="2452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Visio" r:id="rId3" imgW="1835201" imgH="1206094" progId="Visio.Drawing.11">
                  <p:embed/>
                </p:oleObj>
              </mc:Choice>
              <mc:Fallback>
                <p:oleObj name="Visio" r:id="rId3" imgW="1835201" imgH="1206094" progId="Visio.Drawing.1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61048"/>
                        <a:ext cx="3763803" cy="24524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Kardinalitas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yang </a:t>
            </a:r>
            <a:r>
              <a:rPr lang="en-US" dirty="0" err="1" smtClean="0"/>
              <a:t>ekivalen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endParaRPr lang="en-US" dirty="0" smtClean="0"/>
          </a:p>
          <a:p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elemen</a:t>
            </a:r>
            <a:r>
              <a:rPr lang="en-US" sz="2200" dirty="0"/>
              <a:t>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kardinal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.</a:t>
            </a:r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err="1"/>
              <a:t>Notasi</a:t>
            </a:r>
            <a:r>
              <a:rPr lang="en-US" sz="2200" dirty="0"/>
              <a:t>: </a:t>
            </a:r>
            <a:r>
              <a:rPr lang="en-US" sz="2200" i="1" dirty="0"/>
              <a:t>n</a:t>
            </a:r>
            <a:r>
              <a:rPr lang="en-US" sz="2200" dirty="0"/>
              <a:t>(</a:t>
            </a:r>
            <a:r>
              <a:rPr lang="en-US" sz="2200" i="1" dirty="0"/>
              <a:t>A</a:t>
            </a:r>
            <a:r>
              <a:rPr lang="en-US" sz="2200" dirty="0"/>
              <a:t>)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>
                <a:sym typeface="Symbol" pitchFamily="18" charset="2"/>
              </a:rPr>
              <a:t></a:t>
            </a: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>
                <a:sym typeface="Symbol" pitchFamily="18" charset="2"/>
              </a:rPr>
              <a:t></a:t>
            </a:r>
            <a:endParaRPr lang="en-US" sz="2200" b="1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endParaRPr lang="en-US" sz="2200" b="1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</a:t>
            </a:r>
          </a:p>
          <a:p>
            <a:pPr marL="495300" indent="-495300">
              <a:lnSpc>
                <a:spcPct val="80000"/>
              </a:lnSpc>
              <a:buFont typeface="Wingdings" pitchFamily="2" charset="2"/>
              <a:buAutoNum type="romanLcParenBoth"/>
            </a:pPr>
            <a:r>
              <a:rPr lang="en-US" sz="2200" i="1" dirty="0"/>
              <a:t>B</a:t>
            </a:r>
            <a:r>
              <a:rPr lang="en-US" sz="2200" dirty="0"/>
              <a:t> = { </a:t>
            </a:r>
            <a:r>
              <a:rPr lang="en-US" sz="2200" i="1" dirty="0"/>
              <a:t>x</a:t>
            </a:r>
            <a:r>
              <a:rPr lang="en-US" sz="2200" dirty="0"/>
              <a:t> | </a:t>
            </a:r>
            <a:r>
              <a:rPr lang="en-US" sz="2200" i="1" dirty="0"/>
              <a:t>x</a:t>
            </a:r>
            <a:r>
              <a:rPr lang="en-US" sz="2200" dirty="0"/>
              <a:t> </a:t>
            </a:r>
            <a:r>
              <a:rPr lang="en-US" sz="2200" dirty="0" err="1"/>
              <a:t>merupakan</a:t>
            </a:r>
            <a:r>
              <a:rPr lang="en-US" sz="2200" dirty="0"/>
              <a:t> </a:t>
            </a:r>
            <a:r>
              <a:rPr lang="en-US" sz="2200" dirty="0" err="1"/>
              <a:t>bilangan</a:t>
            </a:r>
            <a:r>
              <a:rPr lang="en-US" sz="2200" dirty="0"/>
              <a:t> prima yang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kecil</a:t>
            </a:r>
            <a:endParaRPr lang="en-US" sz="2200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       </a:t>
            </a:r>
            <a:r>
              <a:rPr lang="en-US" sz="2200" dirty="0" err="1"/>
              <a:t>dari</a:t>
            </a:r>
            <a:r>
              <a:rPr lang="en-US" sz="2200" dirty="0"/>
              <a:t> 20 }, </a:t>
            </a:r>
            <a:r>
              <a:rPr lang="en-US" sz="2200" dirty="0" smtClean="0"/>
              <a:t> </a:t>
            </a:r>
            <a:r>
              <a:rPr lang="en-US" sz="2200" dirty="0" err="1" smtClean="0"/>
              <a:t>maka</a:t>
            </a:r>
            <a:r>
              <a:rPr lang="en-US" sz="2200" dirty="0" smtClean="0"/>
              <a:t> </a:t>
            </a:r>
            <a:r>
              <a:rPr lang="en-US" sz="2200" dirty="0" err="1" smtClean="0"/>
              <a:t>berapakah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 pitchFamily="18" charset="2"/>
              </a:rPr>
              <a:t></a:t>
            </a:r>
            <a:r>
              <a:rPr lang="en-US" sz="2200" i="1" dirty="0"/>
              <a:t>B</a:t>
            </a:r>
            <a:r>
              <a:rPr lang="en-US" sz="2200" dirty="0">
                <a:sym typeface="Symbol" pitchFamily="18" charset="2"/>
              </a:rPr>
              <a:t></a:t>
            </a:r>
            <a:r>
              <a:rPr lang="en-US" sz="2200" dirty="0"/>
              <a:t> </a:t>
            </a:r>
            <a:r>
              <a:rPr lang="en-US" sz="2200" dirty="0" smtClean="0"/>
              <a:t>? </a:t>
            </a:r>
            <a:endParaRPr lang="en-US" sz="2200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AutoNum type="romanLcParenBoth" startAt="2"/>
            </a:pPr>
            <a:r>
              <a:rPr lang="en-US" sz="2200" i="1" dirty="0"/>
              <a:t>T</a:t>
            </a:r>
            <a:r>
              <a:rPr lang="en-US" sz="2200" dirty="0"/>
              <a:t> = {</a:t>
            </a:r>
            <a:r>
              <a:rPr lang="en-US" sz="2200" dirty="0" err="1"/>
              <a:t>kucing</a:t>
            </a:r>
            <a:r>
              <a:rPr lang="en-US" sz="2200" dirty="0"/>
              <a:t>, </a:t>
            </a:r>
            <a:r>
              <a:rPr lang="en-US" sz="2200" i="1" dirty="0"/>
              <a:t>a</a:t>
            </a:r>
            <a:r>
              <a:rPr lang="en-US" sz="2200" dirty="0"/>
              <a:t>, Amir, 10, </a:t>
            </a:r>
            <a:r>
              <a:rPr lang="en-US" sz="2200" dirty="0" err="1"/>
              <a:t>paku</a:t>
            </a:r>
            <a:r>
              <a:rPr lang="en-US" sz="2200" dirty="0"/>
              <a:t>}, </a:t>
            </a:r>
            <a:r>
              <a:rPr lang="en-US" sz="2200" dirty="0" err="1" smtClean="0"/>
              <a:t>berapakah</a:t>
            </a:r>
            <a:r>
              <a:rPr lang="en-US" sz="2200" dirty="0" err="1" smtClean="0">
                <a:sym typeface="Symbol" pitchFamily="18" charset="2"/>
              </a:rPr>
              <a:t></a:t>
            </a:r>
            <a:r>
              <a:rPr lang="en-US" sz="2200" i="1" dirty="0" err="1"/>
              <a:t>T</a:t>
            </a:r>
            <a:r>
              <a:rPr lang="en-US" sz="2200" dirty="0" smtClean="0">
                <a:sym typeface="Symbol" pitchFamily="18" charset="2"/>
              </a:rPr>
              <a:t>?</a:t>
            </a:r>
            <a:endParaRPr lang="en-US" sz="2200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AutoNum type="romanLcParenBoth" startAt="2"/>
            </a:pPr>
            <a:endParaRPr lang="en-US" sz="2200" i="1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AutoNum type="romanLcParenBoth" startAt="2"/>
            </a:pPr>
            <a:r>
              <a:rPr lang="en-US" sz="2200" i="1" dirty="0"/>
              <a:t>A</a:t>
            </a:r>
            <a:r>
              <a:rPr lang="en-US" sz="2200" dirty="0"/>
              <a:t> = {</a:t>
            </a:r>
            <a:r>
              <a:rPr lang="en-US" sz="2200" i="1" dirty="0"/>
              <a:t>a</a:t>
            </a:r>
            <a:r>
              <a:rPr lang="en-US" sz="2200" dirty="0"/>
              <a:t>, {</a:t>
            </a:r>
            <a:r>
              <a:rPr lang="en-US" sz="2200" i="1" dirty="0"/>
              <a:t>a</a:t>
            </a:r>
            <a:r>
              <a:rPr lang="en-US" sz="2200" dirty="0"/>
              <a:t>}, {{</a:t>
            </a:r>
            <a:r>
              <a:rPr lang="en-US" sz="2200" i="1" dirty="0"/>
              <a:t>a</a:t>
            </a:r>
            <a:r>
              <a:rPr lang="en-US" sz="2200" dirty="0"/>
              <a:t>}} }, </a:t>
            </a:r>
            <a:r>
              <a:rPr lang="en-US" sz="2200" dirty="0" err="1" smtClean="0"/>
              <a:t>berapakah</a:t>
            </a:r>
            <a:r>
              <a:rPr lang="en-US" sz="2200" dirty="0" err="1" smtClean="0">
                <a:sym typeface="Symbol" pitchFamily="18" charset="2"/>
              </a:rPr>
              <a:t></a:t>
            </a:r>
            <a:r>
              <a:rPr lang="en-US" sz="2200" i="1" dirty="0" err="1"/>
              <a:t>A</a:t>
            </a:r>
            <a:r>
              <a:rPr lang="en-US" sz="2200" dirty="0">
                <a:sym typeface="Symbol" pitchFamily="18" charset="2"/>
              </a:rPr>
              <a:t></a:t>
            </a:r>
            <a:r>
              <a:rPr lang="en-US" sz="2200" dirty="0"/>
              <a:t> </a:t>
            </a:r>
            <a:r>
              <a:rPr lang="en-US" sz="2200" dirty="0" smtClean="0"/>
              <a:t>?</a:t>
            </a:r>
            <a:endParaRPr lang="en-US" sz="2200" dirty="0"/>
          </a:p>
          <a:p>
            <a:pPr marL="495300" indent="-495300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		 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Kardinalitas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kardinal</a:t>
            </a:r>
            <a:r>
              <a:rPr lang="en-US" sz="2200" dirty="0"/>
              <a:t> = 0 </a:t>
            </a:r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kosong</a:t>
            </a:r>
            <a:r>
              <a:rPr lang="en-US" sz="2200" dirty="0"/>
              <a:t> (</a:t>
            </a:r>
            <a:r>
              <a:rPr lang="en-US" sz="2200" i="1" dirty="0"/>
              <a:t>null set</a:t>
            </a:r>
            <a:r>
              <a:rPr lang="en-US" sz="2200" dirty="0"/>
              <a:t>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err="1"/>
              <a:t>Notasi</a:t>
            </a:r>
            <a:r>
              <a:rPr lang="en-US" sz="2200" dirty="0"/>
              <a:t> : </a:t>
            </a:r>
            <a:r>
              <a:rPr lang="en-US" sz="2200" dirty="0">
                <a:sym typeface="Symbol" pitchFamily="18" charset="2"/>
              </a:rPr>
              <a:t>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{}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(</a:t>
            </a:r>
            <a:r>
              <a:rPr lang="en-US" sz="2200" dirty="0" err="1"/>
              <a:t>i</a:t>
            </a:r>
            <a:r>
              <a:rPr lang="en-US" sz="2200" dirty="0"/>
              <a:t>)   </a:t>
            </a:r>
            <a:r>
              <a:rPr lang="en-US" sz="2200" i="1" dirty="0"/>
              <a:t>E</a:t>
            </a:r>
            <a:r>
              <a:rPr lang="en-US" sz="2200" dirty="0"/>
              <a:t> = { </a:t>
            </a:r>
            <a:r>
              <a:rPr lang="en-US" sz="2200" i="1" dirty="0"/>
              <a:t>x</a:t>
            </a:r>
            <a:r>
              <a:rPr lang="en-US" sz="2200" dirty="0"/>
              <a:t> | </a:t>
            </a:r>
            <a:r>
              <a:rPr lang="en-US" sz="2200" i="1" dirty="0"/>
              <a:t>x</a:t>
            </a:r>
            <a:r>
              <a:rPr lang="en-US" sz="2200" dirty="0"/>
              <a:t> &lt; </a:t>
            </a:r>
            <a:r>
              <a:rPr lang="en-US" sz="2200" i="1" dirty="0"/>
              <a:t>x</a:t>
            </a:r>
            <a:r>
              <a:rPr lang="en-US" sz="2200" dirty="0"/>
              <a:t> },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(</a:t>
            </a:r>
            <a:r>
              <a:rPr lang="en-US" sz="2200" i="1" dirty="0"/>
              <a:t>E</a:t>
            </a:r>
            <a:r>
              <a:rPr lang="en-US" sz="2200" dirty="0"/>
              <a:t>) = 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(ii)  </a:t>
            </a:r>
            <a:r>
              <a:rPr lang="en-US" sz="2200" i="1" dirty="0"/>
              <a:t>P</a:t>
            </a:r>
            <a:r>
              <a:rPr lang="en-US" sz="2200" dirty="0"/>
              <a:t> = { </a:t>
            </a:r>
            <a:r>
              <a:rPr lang="en-US" sz="2200" dirty="0" err="1"/>
              <a:t>orang</a:t>
            </a:r>
            <a:r>
              <a:rPr lang="en-US" sz="2200" dirty="0"/>
              <a:t> Indonesia yang </a:t>
            </a:r>
            <a:r>
              <a:rPr lang="en-US" sz="2200" dirty="0" err="1"/>
              <a:t>pernah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bulan</a:t>
            </a:r>
            <a:r>
              <a:rPr lang="en-US" sz="2200" dirty="0"/>
              <a:t> },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(</a:t>
            </a:r>
            <a:r>
              <a:rPr lang="en-US" sz="2200" i="1" dirty="0"/>
              <a:t>P</a:t>
            </a:r>
            <a:r>
              <a:rPr lang="en-US" sz="2200" dirty="0"/>
              <a:t>) = 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(iii) </a:t>
            </a:r>
            <a:r>
              <a:rPr lang="en-US" sz="2200" i="1" dirty="0"/>
              <a:t>A</a:t>
            </a:r>
            <a:r>
              <a:rPr lang="en-US" sz="2200" dirty="0"/>
              <a:t> ={</a:t>
            </a:r>
            <a:r>
              <a:rPr lang="en-US" sz="2200" i="1" dirty="0"/>
              <a:t>x</a:t>
            </a:r>
            <a:r>
              <a:rPr lang="en-US" sz="2200" dirty="0"/>
              <a:t> | </a:t>
            </a:r>
            <a:r>
              <a:rPr lang="en-US" sz="2200" i="1" dirty="0"/>
              <a:t>x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akar</a:t>
            </a:r>
            <a:r>
              <a:rPr lang="en-US" sz="2200" dirty="0"/>
              <a:t> </a:t>
            </a:r>
            <a:r>
              <a:rPr lang="en-US" sz="2200" dirty="0" err="1"/>
              <a:t>persamaan</a:t>
            </a:r>
            <a:r>
              <a:rPr lang="en-US" sz="2200" dirty="0"/>
              <a:t> </a:t>
            </a:r>
            <a:r>
              <a:rPr lang="en-US" sz="2200" dirty="0" err="1"/>
              <a:t>kuadrat</a:t>
            </a:r>
            <a:r>
              <a:rPr lang="en-US" sz="2200" dirty="0"/>
              <a:t> </a:t>
            </a:r>
            <a:r>
              <a:rPr lang="en-US" sz="2200" i="1" dirty="0"/>
              <a:t>x</a:t>
            </a:r>
            <a:r>
              <a:rPr lang="en-US" sz="2200" baseline="30000" dirty="0"/>
              <a:t>2</a:t>
            </a:r>
            <a:r>
              <a:rPr lang="en-US" sz="2200" dirty="0"/>
              <a:t> + 1 = 0 }, </a:t>
            </a:r>
            <a:r>
              <a:rPr lang="en-US" sz="2200" i="1" dirty="0"/>
              <a:t>n</a:t>
            </a:r>
            <a:r>
              <a:rPr lang="en-US" sz="2200" dirty="0"/>
              <a:t>(</a:t>
            </a:r>
            <a:r>
              <a:rPr lang="en-US" sz="2200" i="1" dirty="0"/>
              <a:t>A</a:t>
            </a:r>
            <a:r>
              <a:rPr lang="en-US" sz="2200" dirty="0"/>
              <a:t>)=0 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Kosong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himpunan {{ }} dapat juga ditulis sebagai {</a:t>
            </a:r>
            <a:r>
              <a:rPr lang="en-US">
                <a:sym typeface="Symbol" pitchFamily="18" charset="2"/>
              </a:rPr>
              <a:t></a:t>
            </a:r>
            <a:r>
              <a:rPr lang="en-US"/>
              <a:t>}</a:t>
            </a:r>
          </a:p>
          <a:p>
            <a:r>
              <a:rPr lang="en-US"/>
              <a:t>himpunan {{ }, {{ }}} dapat juga ditulis sebagai {</a:t>
            </a:r>
            <a:r>
              <a:rPr lang="en-US">
                <a:sym typeface="Symbol" pitchFamily="18" charset="2"/>
              </a:rPr>
              <a:t></a:t>
            </a:r>
            <a:r>
              <a:rPr lang="en-US"/>
              <a:t>, {</a:t>
            </a:r>
            <a:r>
              <a:rPr lang="en-US">
                <a:sym typeface="Symbol" pitchFamily="18" charset="2"/>
              </a:rPr>
              <a:t></a:t>
            </a:r>
            <a:r>
              <a:rPr lang="en-US"/>
              <a:t>}}</a:t>
            </a:r>
          </a:p>
          <a:p>
            <a:r>
              <a:rPr lang="en-US"/>
              <a:t>{</a:t>
            </a:r>
            <a:r>
              <a:rPr lang="en-US">
                <a:sym typeface="Symbol" pitchFamily="18" charset="2"/>
              </a:rPr>
              <a:t></a:t>
            </a:r>
            <a:r>
              <a:rPr lang="en-US"/>
              <a:t>} bukan himpunan kosong karena ia memuat satu elemen yaitu himpunan kosong. 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Kosong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  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(subset)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i="1" dirty="0"/>
              <a:t>superset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</a:t>
            </a:r>
            <a:r>
              <a:rPr lang="en-US" dirty="0" err="1"/>
              <a:t>Notasi</a:t>
            </a:r>
            <a:r>
              <a:rPr lang="en-US" dirty="0"/>
              <a:t>: </a:t>
            </a:r>
            <a:r>
              <a:rPr lang="en-US" i="1" dirty="0"/>
              <a:t>A</a:t>
            </a:r>
            <a:r>
              <a:rPr lang="en-US" dirty="0"/>
              <a:t>  </a:t>
            </a:r>
            <a:r>
              <a:rPr lang="en-US" dirty="0">
                <a:sym typeface="Symbol" pitchFamily="18" charset="2"/>
              </a:rPr>
              <a:t></a:t>
            </a:r>
            <a:r>
              <a:rPr lang="en-US" dirty="0"/>
              <a:t> </a:t>
            </a:r>
            <a:r>
              <a:rPr lang="en-US" i="1" dirty="0"/>
              <a:t>B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	Diagram </a:t>
            </a:r>
            <a:r>
              <a:rPr lang="en-US" dirty="0"/>
              <a:t>Venn: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Bagian (</a:t>
            </a:r>
            <a:r>
              <a:rPr lang="en-US" b="1" i="1"/>
              <a:t>Subset</a:t>
            </a:r>
            <a:r>
              <a:rPr lang="en-US" b="1"/>
              <a:t>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148064" y="4797152"/>
          <a:ext cx="2952750" cy="193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Visio" r:id="rId3" imgW="2139696" imgH="1395984" progId="Visio.Drawing.11">
                  <p:embed/>
                </p:oleObj>
              </mc:Choice>
              <mc:Fallback>
                <p:oleObj name="Visio" r:id="rId3" imgW="2139696" imgH="1395984" progId="Visio.Drawing.1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797152"/>
                        <a:ext cx="2952750" cy="193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 dirty="0" err="1" smtClean="0"/>
              <a:t>Pertanyan</a:t>
            </a:r>
            <a:r>
              <a:rPr lang="en-US" sz="2800" b="1" dirty="0" smtClean="0"/>
              <a:t> , </a:t>
            </a:r>
            <a:r>
              <a:rPr lang="en-US" sz="2800" b="1" dirty="0" err="1" smtClean="0"/>
              <a:t>apakah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(</a:t>
            </a:r>
            <a:r>
              <a:rPr lang="en-US" sz="2800" dirty="0" err="1"/>
              <a:t>i</a:t>
            </a:r>
            <a:r>
              <a:rPr lang="en-US" sz="2800" dirty="0"/>
              <a:t>)  { 1, 2, 3} </a:t>
            </a:r>
            <a:r>
              <a:rPr lang="en-US" sz="2800" dirty="0">
                <a:sym typeface="Symbol" pitchFamily="18" charset="2"/>
              </a:rPr>
              <a:t></a:t>
            </a:r>
            <a:r>
              <a:rPr lang="en-US" sz="2800" dirty="0"/>
              <a:t> {1, 2, 3, 4, 5}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(ii) {1, 2, 3} </a:t>
            </a:r>
            <a:r>
              <a:rPr lang="en-US" sz="2800" dirty="0">
                <a:sym typeface="Symbol" pitchFamily="18" charset="2"/>
              </a:rPr>
              <a:t></a:t>
            </a:r>
            <a:r>
              <a:rPr lang="en-US" sz="2800" dirty="0"/>
              <a:t> {1, 2, 3}	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(iii) </a:t>
            </a:r>
            <a:r>
              <a:rPr lang="en-US" sz="2800" b="1" dirty="0"/>
              <a:t>N</a:t>
            </a:r>
            <a:r>
              <a:rPr lang="en-US" sz="2800" dirty="0"/>
              <a:t> </a:t>
            </a:r>
            <a:r>
              <a:rPr lang="en-US" sz="2800" dirty="0" smtClean="0">
                <a:sym typeface="Symbol" pitchFamily="18" charset="2"/>
              </a:rPr>
              <a:t></a:t>
            </a:r>
            <a:r>
              <a:rPr lang="en-US" sz="2800" dirty="0" smtClean="0"/>
              <a:t> </a:t>
            </a:r>
            <a:r>
              <a:rPr lang="en-US" sz="2800" b="1" dirty="0" smtClean="0"/>
              <a:t>R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(iv)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= { (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dirty="0"/>
              <a:t>) | </a:t>
            </a:r>
            <a:r>
              <a:rPr lang="en-US" sz="2800" i="1" dirty="0"/>
              <a:t>x</a:t>
            </a:r>
            <a:r>
              <a:rPr lang="en-US" sz="2800" dirty="0"/>
              <a:t> + </a:t>
            </a:r>
            <a:r>
              <a:rPr lang="en-US" sz="2800" i="1" dirty="0"/>
              <a:t>y</a:t>
            </a:r>
            <a:r>
              <a:rPr lang="en-US" sz="2800" dirty="0"/>
              <a:t> &lt; 4, </a:t>
            </a:r>
            <a:r>
              <a:rPr lang="en-US" sz="2800" i="1" dirty="0"/>
              <a:t>x</a:t>
            </a:r>
            <a:r>
              <a:rPr lang="en-US" sz="2800" dirty="0"/>
              <a:t>  </a:t>
            </a:r>
            <a:r>
              <a:rPr lang="en-US" sz="2800" dirty="0" smtClean="0">
                <a:sym typeface="Symbol" pitchFamily="18" charset="2"/>
              </a:rPr>
              <a:t></a:t>
            </a:r>
            <a:r>
              <a:rPr lang="id-ID" sz="2800" dirty="0" smtClean="0">
                <a:sym typeface="Symbol" pitchFamily="18" charset="2"/>
              </a:rPr>
              <a:t> 0</a:t>
            </a:r>
            <a:r>
              <a:rPr lang="en-US" sz="2800" dirty="0" smtClean="0"/>
              <a:t>, </a:t>
            </a:r>
            <a:r>
              <a:rPr lang="en-US" sz="2800" i="1" dirty="0"/>
              <a:t>y</a:t>
            </a:r>
            <a:r>
              <a:rPr lang="en-US" sz="2800" dirty="0"/>
              <a:t>  </a:t>
            </a:r>
            <a:r>
              <a:rPr lang="en-US" sz="2800" dirty="0">
                <a:sym typeface="Symbol" pitchFamily="18" charset="2"/>
              </a:rPr>
              <a:t></a:t>
            </a:r>
            <a:r>
              <a:rPr lang="en-US" sz="2800" dirty="0"/>
              <a:t> 0 }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       </a:t>
            </a:r>
            <a:r>
              <a:rPr lang="en-US" sz="2800" i="1" dirty="0"/>
              <a:t>B</a:t>
            </a:r>
            <a:r>
              <a:rPr lang="en-US" sz="2800" dirty="0"/>
              <a:t> = { (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dirty="0"/>
              <a:t>) | 2</a:t>
            </a:r>
            <a:r>
              <a:rPr lang="en-US" sz="2800" i="1" dirty="0"/>
              <a:t>x</a:t>
            </a:r>
            <a:r>
              <a:rPr lang="en-US" sz="2800" dirty="0"/>
              <a:t> + </a:t>
            </a:r>
            <a:r>
              <a:rPr lang="en-US" sz="2800" i="1" dirty="0"/>
              <a:t>y</a:t>
            </a:r>
            <a:r>
              <a:rPr lang="en-US" sz="2800" dirty="0"/>
              <a:t> &lt; 4,  </a:t>
            </a:r>
            <a:r>
              <a:rPr lang="en-US" sz="2800" i="1" dirty="0"/>
              <a:t>x</a:t>
            </a:r>
            <a:r>
              <a:rPr lang="en-US" sz="2800" dirty="0"/>
              <a:t>  </a:t>
            </a:r>
            <a:r>
              <a:rPr lang="en-US" sz="2800" dirty="0">
                <a:sym typeface="Symbol" pitchFamily="18" charset="2"/>
              </a:rPr>
              <a:t></a:t>
            </a:r>
            <a:r>
              <a:rPr lang="en-US" sz="2800" dirty="0"/>
              <a:t> 0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y 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</a:t>
            </a:r>
            <a:r>
              <a:rPr lang="en-US" sz="2800" dirty="0"/>
              <a:t> 0 }, 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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.		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Bagian (</a:t>
            </a:r>
            <a:r>
              <a:rPr lang="en-US" b="1" i="1"/>
              <a:t>Subset</a:t>
            </a:r>
            <a:r>
              <a:rPr lang="en-US" b="1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/>
              <a:t>   TEOREMA 1. </a:t>
            </a:r>
            <a:r>
              <a:rPr lang="en-US"/>
              <a:t>Untuk sembarang himpunan </a:t>
            </a:r>
            <a:r>
              <a:rPr lang="en-US" i="1"/>
              <a:t>A</a:t>
            </a:r>
            <a:r>
              <a:rPr lang="en-US"/>
              <a:t> berlaku hal-hal sebagai berikut:</a:t>
            </a:r>
          </a:p>
          <a:p>
            <a:pPr>
              <a:buFont typeface="Wingdings" pitchFamily="2" charset="2"/>
              <a:buNone/>
            </a:pPr>
            <a:r>
              <a:rPr lang="en-US"/>
              <a:t>(a) </a:t>
            </a:r>
            <a:r>
              <a:rPr lang="en-US" i="1"/>
              <a:t>A</a:t>
            </a:r>
            <a:r>
              <a:rPr lang="en-US"/>
              <a:t> adalah himpunan bagian dari </a:t>
            </a:r>
            <a:r>
              <a:rPr lang="en-US" i="1"/>
              <a:t>A</a:t>
            </a:r>
            <a:r>
              <a:rPr lang="en-US"/>
              <a:t> itu sendiri (yaitu,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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).</a:t>
            </a:r>
          </a:p>
          <a:p>
            <a:pPr>
              <a:buFont typeface="Wingdings" pitchFamily="2" charset="2"/>
              <a:buNone/>
            </a:pPr>
            <a:r>
              <a:rPr lang="en-US"/>
              <a:t>(b) Himpunan kosong merupakan himpunan bagian dari </a:t>
            </a:r>
            <a:r>
              <a:rPr lang="en-US" i="1"/>
              <a:t>A</a:t>
            </a:r>
            <a:r>
              <a:rPr lang="en-US"/>
              <a:t> (</a:t>
            </a:r>
            <a:r>
              <a:rPr lang="en-US">
                <a:sym typeface="Symbol" pitchFamily="18" charset="2"/>
              </a:rPr>
              <a:t> 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).</a:t>
            </a:r>
          </a:p>
          <a:p>
            <a:pPr>
              <a:buFont typeface="Wingdings" pitchFamily="2" charset="2"/>
              <a:buNone/>
            </a:pPr>
            <a:r>
              <a:rPr lang="en-US"/>
              <a:t>(c) Jika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</a:t>
            </a:r>
            <a:r>
              <a:rPr lang="en-US"/>
              <a:t> </a:t>
            </a:r>
            <a:r>
              <a:rPr lang="en-US" i="1"/>
              <a:t>B</a:t>
            </a:r>
            <a:r>
              <a:rPr lang="en-US"/>
              <a:t> dan </a:t>
            </a:r>
            <a:r>
              <a:rPr lang="en-US" i="1"/>
              <a:t>B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</a:t>
            </a:r>
            <a:r>
              <a:rPr lang="en-US"/>
              <a:t> </a:t>
            </a:r>
            <a:r>
              <a:rPr lang="en-US" i="1"/>
              <a:t>C</a:t>
            </a:r>
            <a:r>
              <a:rPr lang="en-US"/>
              <a:t>, maka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</a:t>
            </a:r>
            <a:r>
              <a:rPr lang="en-US"/>
              <a:t> </a:t>
            </a:r>
            <a:r>
              <a:rPr lang="en-US" i="1"/>
              <a:t>C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Bagian (</a:t>
            </a:r>
            <a:r>
              <a:rPr lang="en-US" b="1" i="1"/>
              <a:t>Subset</a:t>
            </a:r>
            <a:r>
              <a:rPr lang="en-US" b="1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229600" cy="461615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   </a:t>
            </a:r>
            <a:r>
              <a:rPr lang="en-US" i="1" dirty="0"/>
              <a:t> </a:t>
            </a:r>
            <a:r>
              <a:rPr lang="en-US" dirty="0">
                <a:sym typeface="Symbol" pitchFamily="18" charset="2"/>
              </a:rPr>
              <a:t></a:t>
            </a:r>
            <a:r>
              <a:rPr lang="en-US" i="1" dirty="0"/>
              <a:t> 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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(</a:t>
            </a:r>
            <a:r>
              <a:rPr lang="en-US" i="1" dirty="0"/>
              <a:t>improper subset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	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/>
              <a:t>: 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i="1" dirty="0" smtClean="0"/>
              <a:t>	A</a:t>
            </a:r>
            <a:r>
              <a:rPr lang="en-US" dirty="0" smtClean="0"/>
              <a:t> </a:t>
            </a:r>
            <a:r>
              <a:rPr lang="en-US" dirty="0"/>
              <a:t>= {1, 2, 3},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smtClean="0"/>
              <a:t>{</a:t>
            </a:r>
            <a:r>
              <a:rPr lang="en-US" dirty="0"/>
              <a:t>1, 2, 3}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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improper subset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{1} </a:t>
            </a:r>
            <a:r>
              <a:rPr lang="en-US" dirty="0" err="1" smtClean="0"/>
              <a:t>dan</a:t>
            </a:r>
            <a:r>
              <a:rPr lang="en-US" dirty="0" smtClean="0"/>
              <a:t> {2, 3}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i="1" dirty="0" smtClean="0"/>
              <a:t>proper subset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{1, 2, 3}</a:t>
            </a:r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229600" cy="1371600"/>
          </a:xfrm>
        </p:spPr>
        <p:txBody>
          <a:bodyPr/>
          <a:lstStyle/>
          <a:p>
            <a:r>
              <a:rPr lang="en-US" b="1"/>
              <a:t>Himpunan Bagian (</a:t>
            </a:r>
            <a:r>
              <a:rPr lang="en-US" b="1" i="1"/>
              <a:t>Subset</a:t>
            </a:r>
            <a:r>
              <a:rPr lang="en-US" b="1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 jika dan hanya jika setiap elemen </a:t>
            </a:r>
            <a:r>
              <a:rPr lang="en-US" sz="2800" i="1"/>
              <a:t>A</a:t>
            </a:r>
            <a:r>
              <a:rPr lang="en-US" sz="2800"/>
              <a:t> merupakan elemen </a:t>
            </a:r>
            <a:r>
              <a:rPr lang="en-US" sz="2800" i="1"/>
              <a:t>B</a:t>
            </a:r>
            <a:r>
              <a:rPr lang="en-US" sz="2800"/>
              <a:t> dan sebaliknya setiap elemen </a:t>
            </a:r>
            <a:r>
              <a:rPr lang="en-US" sz="2800" i="1"/>
              <a:t>B</a:t>
            </a:r>
            <a:r>
              <a:rPr lang="en-US" sz="2800"/>
              <a:t> merupakan elemen </a:t>
            </a:r>
            <a:r>
              <a:rPr lang="en-US" sz="2800" i="1"/>
              <a:t>A</a:t>
            </a:r>
            <a:r>
              <a:rPr lang="en-US" sz="2800"/>
              <a:t>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800" i="1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 jika </a:t>
            </a:r>
            <a:r>
              <a:rPr lang="en-US" sz="2800" i="1"/>
              <a:t>A</a:t>
            </a:r>
            <a:r>
              <a:rPr lang="en-US" sz="2800"/>
              <a:t> adalah himpunan bagian dari </a:t>
            </a:r>
            <a:r>
              <a:rPr lang="en-US" sz="2800" i="1"/>
              <a:t>B</a:t>
            </a:r>
            <a:r>
              <a:rPr lang="en-US" sz="2800"/>
              <a:t> dan </a:t>
            </a:r>
            <a:r>
              <a:rPr lang="en-US" sz="2800" i="1"/>
              <a:t>B</a:t>
            </a:r>
            <a:r>
              <a:rPr lang="en-US" sz="2800"/>
              <a:t> adalah himpunan bagian dari </a:t>
            </a:r>
            <a:r>
              <a:rPr lang="en-US" sz="2800" i="1"/>
              <a:t>A</a:t>
            </a:r>
            <a:r>
              <a:rPr lang="en-US" sz="2800"/>
              <a:t>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Jika tidak demikian, maka 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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/>
              <a:t>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80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Notasi : </a:t>
            </a: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  </a:t>
            </a:r>
            <a:r>
              <a:rPr lang="en-US" sz="2800">
                <a:sym typeface="Symbol" pitchFamily="18" charset="2"/>
              </a:rPr>
              <a:t></a:t>
            </a:r>
            <a:r>
              <a:rPr lang="en-US" sz="2800"/>
              <a:t>  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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/>
              <a:t> dan </a:t>
            </a:r>
            <a:r>
              <a:rPr lang="en-US" sz="2800" i="1"/>
              <a:t>B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</a:t>
            </a:r>
            <a:r>
              <a:rPr lang="en-US" sz="2800"/>
              <a:t> </a:t>
            </a:r>
            <a:r>
              <a:rPr lang="en-US" sz="2800" i="1"/>
              <a:t>A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yang Sama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Himpunan (</a:t>
            </a:r>
            <a:r>
              <a:rPr lang="en-US" i="1"/>
              <a:t>set</a:t>
            </a:r>
            <a:r>
              <a:rPr lang="en-US"/>
              <a:t>) adalah kumpulan objek-objek yang </a:t>
            </a:r>
            <a:r>
              <a:rPr lang="en-US" i="1"/>
              <a:t>berbeda</a:t>
            </a:r>
            <a:r>
              <a:rPr lang="en-US"/>
              <a:t>. </a:t>
            </a:r>
          </a:p>
          <a:p>
            <a:r>
              <a:rPr lang="en-US"/>
              <a:t>Objek di dalam himpunan disebut </a:t>
            </a:r>
            <a:r>
              <a:rPr lang="en-US" b="1"/>
              <a:t>elemen</a:t>
            </a:r>
            <a:r>
              <a:rPr lang="en-US"/>
              <a:t>, </a:t>
            </a:r>
            <a:r>
              <a:rPr lang="en-US" b="1"/>
              <a:t>unsur</a:t>
            </a:r>
            <a:r>
              <a:rPr lang="en-US"/>
              <a:t>, atau </a:t>
            </a:r>
            <a:r>
              <a:rPr lang="en-US" b="1"/>
              <a:t>anggota</a:t>
            </a:r>
            <a:r>
              <a:rPr lang="en-US"/>
              <a:t>. 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(</a:t>
            </a:r>
            <a:r>
              <a:rPr lang="en-US" b="1" i="1"/>
              <a:t>set</a:t>
            </a:r>
            <a:r>
              <a:rPr lang="en-US" b="1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{ 0, 1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{ </a:t>
            </a:r>
            <a:r>
              <a:rPr lang="en-US" sz="2400" i="1" dirty="0"/>
              <a:t>x</a:t>
            </a:r>
            <a:r>
              <a:rPr lang="en-US" sz="2400" dirty="0"/>
              <a:t> | </a:t>
            </a:r>
            <a:r>
              <a:rPr lang="en-US" sz="2400" i="1" dirty="0"/>
              <a:t>x</a:t>
            </a:r>
            <a:r>
              <a:rPr lang="en-US" sz="2400" dirty="0"/>
              <a:t> (</a:t>
            </a:r>
            <a:r>
              <a:rPr lang="en-US" sz="2400" i="1" dirty="0"/>
              <a:t>x </a:t>
            </a:r>
            <a:r>
              <a:rPr lang="en-US" sz="2400" dirty="0"/>
              <a:t>– 1) = 0 },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 smtClean="0"/>
              <a:t>B ?</a:t>
            </a:r>
            <a:endParaRPr lang="en-US" sz="2400" dirty="0"/>
          </a:p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{ 3, 5, 8, 5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{5, 3, 8 },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 smtClean="0"/>
              <a:t>B ?</a:t>
            </a:r>
            <a:endParaRPr lang="en-US" sz="2400" dirty="0"/>
          </a:p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{ 3, 5, 8, 5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{3, 8},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=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i="1" dirty="0" smtClean="0"/>
              <a:t>?</a:t>
            </a:r>
            <a:endParaRPr lang="en-US" sz="2400" dirty="0"/>
          </a:p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sembarang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A,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 smtClean="0"/>
              <a:t>A ?</a:t>
            </a:r>
            <a:endParaRPr lang="en-US" sz="2400" dirty="0"/>
          </a:p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 smtClean="0"/>
              <a:t>A ?</a:t>
            </a:r>
            <a:endParaRPr lang="en-US" sz="2400" dirty="0"/>
          </a:p>
          <a:p>
            <a:pPr marL="457200" indent="-457200">
              <a:lnSpc>
                <a:spcPct val="80000"/>
              </a:lnSpc>
              <a:tabLst>
                <a:tab pos="0" algn="l"/>
              </a:tabLst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</a:t>
            </a:r>
            <a:r>
              <a:rPr lang="en-US" sz="2400" i="1" dirty="0"/>
              <a:t>C</a:t>
            </a:r>
            <a:r>
              <a:rPr lang="en-US" sz="2400" dirty="0"/>
              <a:t>,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 smtClean="0"/>
              <a:t>C ?</a:t>
            </a:r>
            <a:endParaRPr lang="en-US" sz="2400" i="1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yang Sama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A </a:t>
            </a:r>
            <a:r>
              <a:rPr lang="en-US" sz="2800" dirty="0" err="1"/>
              <a:t>dan</a:t>
            </a:r>
            <a:r>
              <a:rPr lang="en-US" sz="2800" dirty="0"/>
              <a:t> B </a:t>
            </a:r>
            <a:r>
              <a:rPr lang="en-US" sz="2800" dirty="0" err="1"/>
              <a:t>dikatakan</a:t>
            </a:r>
            <a:r>
              <a:rPr lang="en-US" sz="2800" dirty="0"/>
              <a:t>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lepas</a:t>
            </a:r>
            <a:r>
              <a:rPr lang="en-US" sz="2800" dirty="0"/>
              <a:t> (</a:t>
            </a:r>
            <a:r>
              <a:rPr lang="en-US" sz="2800" i="1" dirty="0"/>
              <a:t>disjoint</a:t>
            </a:r>
            <a:r>
              <a:rPr lang="en-US" sz="2800" dirty="0"/>
              <a:t>)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keduanya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yang </a:t>
            </a:r>
            <a:r>
              <a:rPr lang="en-US" sz="2800" dirty="0" err="1"/>
              <a:t>sama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Notasi</a:t>
            </a:r>
            <a:r>
              <a:rPr lang="en-US" sz="2800" dirty="0" smtClean="0"/>
              <a:t> </a:t>
            </a:r>
            <a:r>
              <a:rPr lang="en-US" sz="2800" dirty="0"/>
              <a:t>: </a:t>
            </a:r>
            <a:r>
              <a:rPr lang="en-US" sz="2800" i="1" dirty="0"/>
              <a:t>A</a:t>
            </a:r>
            <a:r>
              <a:rPr lang="en-US" sz="2800" dirty="0"/>
              <a:t> //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</a:p>
          <a:p>
            <a:pPr>
              <a:buNone/>
            </a:pPr>
            <a:r>
              <a:rPr lang="en-US" sz="2800" dirty="0" smtClean="0"/>
              <a:t>	Diagram </a:t>
            </a:r>
            <a:r>
              <a:rPr lang="en-US" sz="2800" dirty="0"/>
              <a:t>Venn: </a:t>
            </a:r>
          </a:p>
          <a:p>
            <a:pPr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Contoh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i="1" dirty="0"/>
              <a:t>A</a:t>
            </a:r>
            <a:r>
              <a:rPr lang="en-US" sz="2800" dirty="0"/>
              <a:t> = { </a:t>
            </a:r>
            <a:r>
              <a:rPr lang="en-US" sz="2800" i="1" dirty="0"/>
              <a:t>x</a:t>
            </a:r>
            <a:r>
              <a:rPr lang="en-US" sz="2800" dirty="0"/>
              <a:t> |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, </a:t>
            </a:r>
            <a:r>
              <a:rPr lang="en-US" sz="2800" i="1" dirty="0"/>
              <a:t>x</a:t>
            </a:r>
            <a:r>
              <a:rPr lang="en-US" sz="2800" dirty="0"/>
              <a:t> &lt; 8 }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buNone/>
            </a:pPr>
            <a:r>
              <a:rPr lang="en-US" sz="2800" i="1" dirty="0" smtClean="0"/>
              <a:t>	B</a:t>
            </a:r>
            <a:r>
              <a:rPr lang="en-US" sz="2800" dirty="0" smtClean="0"/>
              <a:t> </a:t>
            </a:r>
            <a:r>
              <a:rPr lang="en-US" sz="2800" dirty="0"/>
              <a:t>= { 10, 20, 30, ... },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// </a:t>
            </a:r>
            <a:r>
              <a:rPr lang="en-US" sz="2800" i="1" dirty="0"/>
              <a:t>B.</a:t>
            </a:r>
            <a:r>
              <a:rPr lang="en-US" sz="2800" dirty="0"/>
              <a:t> 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Saling Lepas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643570" y="2357430"/>
          <a:ext cx="2952750" cy="191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Visio" r:id="rId3" imgW="2139696" imgH="1395984" progId="Visio.Drawing.11">
                  <p:embed/>
                </p:oleObj>
              </mc:Choice>
              <mc:Fallback>
                <p:oleObj name="Visio" r:id="rId3" imgW="2139696" imgH="1395984" progId="Visio.Drawing.1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2357430"/>
                        <a:ext cx="2952750" cy="191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kuasa</a:t>
            </a:r>
            <a:r>
              <a:rPr lang="en-US" sz="2800" dirty="0"/>
              <a:t> (</a:t>
            </a:r>
            <a:r>
              <a:rPr lang="en-US" sz="2800" i="1" dirty="0"/>
              <a:t>power set</a:t>
            </a:r>
            <a:r>
              <a:rPr lang="en-US" sz="2800" dirty="0"/>
              <a:t>)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yang </a:t>
            </a:r>
            <a:r>
              <a:rPr lang="en-US" sz="2800" dirty="0" err="1"/>
              <a:t>elemennya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dirty="0" err="1"/>
              <a:t>termasuk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kosong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.   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/>
              <a:t>                     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err="1"/>
              <a:t>Notasi</a:t>
            </a:r>
            <a:r>
              <a:rPr lang="en-US" sz="2800" dirty="0"/>
              <a:t> :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A</a:t>
            </a:r>
            <a:r>
              <a:rPr lang="en-US" sz="2800" dirty="0"/>
              <a:t>) </a:t>
            </a:r>
            <a:r>
              <a:rPr lang="en-US" sz="2800" dirty="0" err="1"/>
              <a:t>atau</a:t>
            </a:r>
            <a:r>
              <a:rPr lang="en-US" sz="2800" dirty="0"/>
              <a:t> 2</a:t>
            </a:r>
            <a:r>
              <a:rPr lang="en-US" sz="2800" i="1" baseline="30000" dirty="0"/>
              <a:t>A</a:t>
            </a:r>
            <a:endParaRPr lang="en-US" sz="2800" baseline="30000" dirty="0"/>
          </a:p>
          <a:p>
            <a:pPr marL="0" indent="0">
              <a:buFont typeface="Wingdings" pitchFamily="2" charset="2"/>
              <a:buNone/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</a:t>
            </a:r>
            <a:r>
              <a:rPr lang="en-US" sz="2800" i="1" dirty="0"/>
              <a:t>A</a:t>
            </a:r>
            <a:r>
              <a:rPr lang="en-US" sz="2800" dirty="0">
                <a:sym typeface="Symbol" pitchFamily="18" charset="2"/>
              </a:rPr>
              <a:t></a:t>
            </a:r>
            <a:r>
              <a:rPr lang="en-US" sz="2800" dirty="0"/>
              <a:t> = </a:t>
            </a:r>
            <a:r>
              <a:rPr lang="en-US" sz="2800" i="1" dirty="0"/>
              <a:t>m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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A</a:t>
            </a:r>
            <a:r>
              <a:rPr lang="en-US" sz="2800" dirty="0"/>
              <a:t>)</a:t>
            </a:r>
            <a:r>
              <a:rPr lang="en-US" sz="2800" dirty="0">
                <a:sym typeface="Symbol" pitchFamily="18" charset="2"/>
              </a:rPr>
              <a:t></a:t>
            </a:r>
            <a:r>
              <a:rPr lang="en-US" sz="2800" dirty="0"/>
              <a:t> = 2</a:t>
            </a:r>
            <a:r>
              <a:rPr lang="en-US" sz="2800" i="1" baseline="30000" dirty="0"/>
              <a:t>m</a:t>
            </a:r>
            <a:r>
              <a:rPr lang="en-US" sz="2800" dirty="0"/>
              <a:t>.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Kuasa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b="1" dirty="0" err="1"/>
              <a:t>Contoh</a:t>
            </a:r>
            <a:endParaRPr lang="en-US" sz="2800" dirty="0"/>
          </a:p>
          <a:p>
            <a:pPr marL="0" indent="0">
              <a:buFont typeface="Wingdings" pitchFamily="2" charset="2"/>
              <a:buNone/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= { 1, 2 },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endParaRPr lang="en-US" sz="2800" dirty="0" smtClean="0"/>
          </a:p>
          <a:p>
            <a:pPr marL="0" indent="0">
              <a:buFont typeface="Wingdings" pitchFamily="2" charset="2"/>
              <a:buNone/>
            </a:pPr>
            <a:r>
              <a:rPr lang="en-US" sz="2800" i="1" dirty="0" smtClean="0"/>
              <a:t>P</a:t>
            </a:r>
            <a:r>
              <a:rPr lang="en-US" sz="2800" dirty="0" smtClean="0"/>
              <a:t>(</a:t>
            </a:r>
            <a:r>
              <a:rPr lang="en-US" sz="2800" i="1" dirty="0" smtClean="0"/>
              <a:t>A</a:t>
            </a:r>
            <a:r>
              <a:rPr lang="en-US" sz="2800" dirty="0"/>
              <a:t>) = {</a:t>
            </a:r>
            <a:r>
              <a:rPr lang="en-US" sz="2800" dirty="0">
                <a:sym typeface="Symbol" pitchFamily="18" charset="2"/>
              </a:rPr>
              <a:t></a:t>
            </a:r>
            <a:r>
              <a:rPr lang="en-US" sz="2800" dirty="0"/>
              <a:t> , { 1 }, { 2 }, { 1, 2 }}	          </a:t>
            </a:r>
            <a:endParaRPr lang="en-US" sz="2800" b="1" dirty="0"/>
          </a:p>
          <a:p>
            <a:pPr marL="0" indent="0">
              <a:buFont typeface="Wingdings" pitchFamily="2" charset="2"/>
              <a:buNone/>
            </a:pPr>
            <a:r>
              <a:rPr lang="en-US" sz="2800" b="1" dirty="0" err="1" smtClean="0"/>
              <a:t>Pertanyaan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 err="1" smtClean="0"/>
              <a:t>Diketahui</a:t>
            </a:r>
            <a:r>
              <a:rPr lang="en-US" sz="2800" dirty="0" smtClean="0"/>
              <a:t> B = </a:t>
            </a:r>
            <a:r>
              <a:rPr lang="en-US" sz="2800" dirty="0" smtClean="0">
                <a:sym typeface="Symbol" pitchFamily="18" charset="2"/>
              </a:rPr>
              <a:t> </a:t>
            </a:r>
          </a:p>
          <a:p>
            <a:pPr marL="0" indent="0">
              <a:buNone/>
            </a:pPr>
            <a:r>
              <a:rPr lang="en-US" sz="2800" dirty="0" err="1" smtClean="0">
                <a:sym typeface="Symbol" pitchFamily="18" charset="2"/>
              </a:rPr>
              <a:t>Tentukan</a:t>
            </a:r>
            <a:endParaRPr lang="en-US" sz="2800" dirty="0" smtClean="0">
              <a:sym typeface="Symbol" pitchFamily="18" charset="2"/>
            </a:endParaRPr>
          </a:p>
          <a:p>
            <a:pPr marL="514350" indent="-514350">
              <a:buAutoNum type="alphaLcPeriod"/>
            </a:pPr>
            <a:r>
              <a:rPr lang="en-US" sz="2800" dirty="0" smtClean="0">
                <a:sym typeface="Symbol" pitchFamily="18" charset="2"/>
              </a:rPr>
              <a:t>P(B)</a:t>
            </a:r>
          </a:p>
          <a:p>
            <a:pPr marL="514350" indent="-514350">
              <a:buAutoNum type="alphaLcPeriod"/>
            </a:pPr>
            <a:r>
              <a:rPr lang="en-US" sz="2800" i="1" dirty="0" smtClean="0"/>
              <a:t>P</a:t>
            </a:r>
            <a:r>
              <a:rPr lang="en-US" sz="2800" dirty="0" smtClean="0"/>
              <a:t>(P(B))</a:t>
            </a:r>
          </a:p>
          <a:p>
            <a:pPr marL="514350" indent="-514350">
              <a:buNone/>
            </a:pPr>
            <a:r>
              <a:rPr lang="en-US" sz="2800" dirty="0"/>
              <a:t>				 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Himpunan Kuasa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a. Irisan (</a:t>
            </a:r>
            <a:r>
              <a:rPr lang="en-US" b="1" i="1"/>
              <a:t>intersection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b. Gabungan (</a:t>
            </a:r>
            <a:r>
              <a:rPr lang="en-US" b="1" i="1"/>
              <a:t>union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c. Komplemen (</a:t>
            </a:r>
            <a:r>
              <a:rPr lang="en-US" b="1" i="1"/>
              <a:t>complement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d. Selisih (</a:t>
            </a:r>
            <a:r>
              <a:rPr lang="en-US" b="1" i="1"/>
              <a:t>difference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e. Beda Setangkup (</a:t>
            </a:r>
            <a:r>
              <a:rPr lang="en-US" b="1" i="1"/>
              <a:t>Symmetric Difference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r>
              <a:rPr lang="en-US" b="1"/>
              <a:t>f.  Perkalian Kartesian (</a:t>
            </a:r>
            <a:r>
              <a:rPr lang="en-US" b="1" i="1"/>
              <a:t>cartesian product</a:t>
            </a:r>
            <a:r>
              <a:rPr lang="en-US" b="1"/>
              <a:t>)</a:t>
            </a:r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endParaRPr lang="en-US" b="1"/>
          </a:p>
          <a:p>
            <a:pPr marL="441325" indent="-441325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Operasi Terhadap Himpunan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/>
              <a:t>Notasi</a:t>
            </a:r>
            <a:r>
              <a:rPr lang="en-US" dirty="0"/>
              <a:t> :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= {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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}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Irisan (</a:t>
            </a:r>
            <a:r>
              <a:rPr lang="en-US" b="1" i="1"/>
              <a:t>intersection</a:t>
            </a:r>
            <a:r>
              <a:rPr lang="en-US" b="1"/>
              <a:t>)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813" y="1916832"/>
            <a:ext cx="3024187" cy="2247900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0" y="2204864"/>
            <a:ext cx="5112568" cy="352839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{2, 4, 6, 8, 10}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{4, 10, 14, 18},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{4, 10}</a:t>
            </a:r>
          </a:p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3, 5, 9 }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-2, 6 },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	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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Artinya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//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/>
              <a:t>Notasi</a:t>
            </a:r>
            <a:r>
              <a:rPr lang="en-US" dirty="0"/>
              <a:t> :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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= {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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{ 2, 5, 8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{ 7, 5, 22 },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i="1" dirty="0"/>
              <a:t>A </a:t>
            </a:r>
            <a:r>
              <a:rPr lang="en-US" dirty="0">
                <a:sym typeface="Symbol" pitchFamily="18" charset="2"/>
              </a:rPr>
              <a:t>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smtClean="0"/>
              <a:t>= { </a:t>
            </a:r>
            <a:r>
              <a:rPr lang="en-US" sz="2400" dirty="0"/>
              <a:t>2, 5, 7, 8, 22 }</a:t>
            </a:r>
          </a:p>
          <a:p>
            <a:pPr>
              <a:lnSpc>
                <a:spcPct val="90000"/>
              </a:lnSpc>
            </a:pPr>
            <a:r>
              <a:rPr lang="en-US" sz="2400" i="1" dirty="0" smtClean="0"/>
              <a:t>A </a:t>
            </a:r>
            <a:r>
              <a:rPr lang="en-US" dirty="0">
                <a:sym typeface="Symbol" pitchFamily="18" charset="2"/>
              </a:rPr>
              <a:t> 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dirty="0"/>
              <a:t>			</a:t>
            </a:r>
            <a:r>
              <a:rPr lang="en-US" dirty="0"/>
              <a:t>	  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Gabungan (</a:t>
            </a:r>
            <a:r>
              <a:rPr lang="en-US" b="1" i="1"/>
              <a:t>union</a:t>
            </a:r>
            <a:r>
              <a:rPr lang="en-US" b="1"/>
              <a:t>)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916832"/>
            <a:ext cx="2159000" cy="16367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Komplemen (</a:t>
            </a:r>
            <a:r>
              <a:rPr lang="en-US" b="1" i="1"/>
              <a:t>complement</a:t>
            </a:r>
            <a:r>
              <a:rPr lang="en-US" b="1"/>
              <a:t>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18488" cy="3886200"/>
          </a:xfrm>
        </p:spPr>
        <p:txBody>
          <a:bodyPr/>
          <a:lstStyle/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/>
              <a:t>Notasi</a:t>
            </a:r>
            <a:r>
              <a:rPr lang="en-US" sz="2800" dirty="0"/>
              <a:t> :  = {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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U,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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}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/>
            </a:r>
            <a:br>
              <a:rPr lang="en-US" sz="2800" dirty="0"/>
            </a:br>
            <a:endParaRPr lang="en-US" sz="2800" b="1" dirty="0"/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err="1"/>
              <a:t>Contoh</a:t>
            </a:r>
            <a:endParaRPr lang="en-US" sz="2800" dirty="0"/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/>
              <a:t>Misalkan</a:t>
            </a:r>
            <a:r>
              <a:rPr lang="en-US" sz="2800" dirty="0"/>
              <a:t> U = { 1, 2, 3, ..., 9 },</a:t>
            </a:r>
          </a:p>
          <a:p>
            <a:pPr marL="660400" indent="-6604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= {1, 3</a:t>
            </a:r>
            <a:r>
              <a:rPr lang="en-US" sz="2800" dirty="0" smtClean="0"/>
              <a:t>,</a:t>
            </a:r>
            <a:r>
              <a:rPr lang="id-ID" sz="2800" smtClean="0"/>
              <a:t> 5,</a:t>
            </a:r>
            <a:r>
              <a:rPr lang="en-US" sz="2800" smtClean="0"/>
              <a:t> </a:t>
            </a:r>
            <a:r>
              <a:rPr lang="en-US" sz="2800" dirty="0"/>
              <a:t>7, 9}, </a:t>
            </a:r>
            <a:r>
              <a:rPr lang="en-US" sz="2800" dirty="0" err="1"/>
              <a:t>maka</a:t>
            </a:r>
            <a:r>
              <a:rPr lang="en-US" sz="2800" dirty="0"/>
              <a:t>      </a:t>
            </a:r>
            <a:r>
              <a:rPr lang="en-US" sz="2800" dirty="0" err="1" smtClean="0"/>
              <a:t>atau</a:t>
            </a:r>
            <a:r>
              <a:rPr lang="en-US" sz="2800" dirty="0" smtClean="0"/>
              <a:t> A’ = </a:t>
            </a:r>
            <a:r>
              <a:rPr lang="en-US" sz="2800" dirty="0"/>
              <a:t>{2, 4, 6, 8</a:t>
            </a:r>
            <a:r>
              <a:rPr lang="en-US" sz="2800" dirty="0" smtClean="0"/>
              <a:t>}</a:t>
            </a:r>
            <a:endParaRPr lang="en-US" sz="2800" dirty="0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716463" y="4221163"/>
          <a:ext cx="3286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8" name="Equation" r:id="rId3" imgW="177646" imgH="241091" progId="Equation.3">
                  <p:embed/>
                </p:oleObj>
              </mc:Choice>
              <mc:Fallback>
                <p:oleObj name="Equation" r:id="rId3" imgW="177646" imgH="241091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221163"/>
                        <a:ext cx="32861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1500" y="2276475"/>
            <a:ext cx="2132013" cy="14557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err="1"/>
              <a:t>Notasi</a:t>
            </a:r>
            <a:r>
              <a:rPr lang="en-US" sz="2800" dirty="0"/>
              <a:t> : </a:t>
            </a:r>
            <a:r>
              <a:rPr lang="en-US" sz="2800" i="1" dirty="0"/>
              <a:t>A</a:t>
            </a:r>
            <a:r>
              <a:rPr lang="en-US" sz="2800" dirty="0"/>
              <a:t> – </a:t>
            </a:r>
            <a:r>
              <a:rPr lang="en-US" sz="2800" i="1" dirty="0"/>
              <a:t>B</a:t>
            </a:r>
            <a:r>
              <a:rPr lang="en-US" sz="2800" dirty="0"/>
              <a:t> = {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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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} =  A </a:t>
            </a:r>
            <a:r>
              <a:rPr lang="en-US" sz="2800" dirty="0">
                <a:sym typeface="Symbol" pitchFamily="18" charset="2"/>
              </a:rPr>
              <a:t>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/>
            </a:r>
            <a:br>
              <a:rPr lang="en-US" sz="2400" dirty="0"/>
            </a:br>
            <a:endParaRPr lang="en-US" sz="2400" b="1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400" b="1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400" b="1" dirty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400" b="1" dirty="0" smtClean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400" b="1" dirty="0" smtClean="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err="1" smtClean="0"/>
              <a:t>Contoh</a:t>
            </a:r>
            <a:r>
              <a:rPr lang="en-US" sz="2400" b="1" dirty="0" smtClean="0"/>
              <a:t> </a:t>
            </a:r>
            <a:r>
              <a:rPr lang="en-US" sz="2400" dirty="0" smtClean="0"/>
              <a:t> </a:t>
            </a:r>
            <a:endParaRPr lang="en-US" sz="2400" dirty="0"/>
          </a:p>
          <a:p>
            <a:pPr marL="533400" indent="-533400">
              <a:lnSpc>
                <a:spcPct val="80000"/>
              </a:lnSpc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dirty="0"/>
              <a:t> = { 1, 2, 3, ..., 10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 </a:t>
            </a:r>
            <a:r>
              <a:rPr lang="en-US" sz="2400" dirty="0"/>
              <a:t>= { 2, 4, 6, 8, 10 }, 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i="1" dirty="0"/>
              <a:t>B</a:t>
            </a:r>
            <a:r>
              <a:rPr lang="en-US" sz="2400" dirty="0"/>
              <a:t> = { 1, 3, 5, 7, 9 }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dirty="0">
                <a:sym typeface="Symbol" pitchFamily="18" charset="2"/>
              </a:rPr>
              <a:t></a:t>
            </a:r>
            <a:r>
              <a:rPr lang="en-US" sz="2400" dirty="0"/>
              <a:t> </a:t>
            </a:r>
            <a:endParaRPr lang="en-US" sz="2400" dirty="0" smtClean="0"/>
          </a:p>
          <a:p>
            <a:pPr marL="533400" indent="-533400">
              <a:lnSpc>
                <a:spcPct val="80000"/>
              </a:lnSpc>
            </a:pPr>
            <a:endParaRPr lang="en-US" sz="2400" dirty="0"/>
          </a:p>
          <a:p>
            <a:pPr marL="533400" indent="-533400">
              <a:lnSpc>
                <a:spcPct val="8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{1, 3, 5} – {1, 2, 3} = {5},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tetapi</a:t>
            </a:r>
            <a:r>
              <a:rPr lang="en-US" sz="2400" dirty="0" smtClean="0"/>
              <a:t> {</a:t>
            </a:r>
            <a:r>
              <a:rPr lang="en-US" sz="2400" dirty="0"/>
              <a:t>1, 2, 3} – {1, 3, 5} = {2}</a:t>
            </a: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 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Selisih (</a:t>
            </a:r>
            <a:r>
              <a:rPr lang="en-US" b="1" i="1"/>
              <a:t>difference</a:t>
            </a:r>
            <a:r>
              <a:rPr lang="en-US" b="1"/>
              <a:t>)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204864"/>
            <a:ext cx="2409825" cy="1584325"/>
          </a:xfrm>
          <a:prstGeom prst="rect">
            <a:avLst/>
          </a:prstGeom>
          <a:noFill/>
        </p:spPr>
      </p:pic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8460432" y="1412776"/>
          <a:ext cx="2905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Equation" r:id="rId4" imgW="177646" imgH="241091" progId="Equation.3">
                  <p:embed/>
                </p:oleObj>
              </mc:Choice>
              <mc:Fallback>
                <p:oleObj name="Equation" r:id="rId4" imgW="177646" imgH="241091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1412776"/>
                        <a:ext cx="290513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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= (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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) – (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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) = (</a:t>
            </a:r>
            <a:r>
              <a:rPr lang="en-US" sz="2400" i="1" dirty="0"/>
              <a:t>A</a:t>
            </a:r>
            <a:r>
              <a:rPr lang="en-US" sz="2400" dirty="0"/>
              <a:t> – </a:t>
            </a:r>
            <a:r>
              <a:rPr lang="en-US" sz="2400" i="1" dirty="0"/>
              <a:t>B</a:t>
            </a:r>
            <a:r>
              <a:rPr lang="en-US" sz="2400" dirty="0"/>
              <a:t>) </a:t>
            </a:r>
            <a:r>
              <a:rPr lang="en-US" sz="2400" dirty="0">
                <a:sym typeface="Symbol" pitchFamily="18" charset="2"/>
              </a:rPr>
              <a:t></a:t>
            </a:r>
            <a:r>
              <a:rPr lang="en-US" sz="2400" dirty="0"/>
              <a:t> (</a:t>
            </a:r>
            <a:r>
              <a:rPr lang="en-US" sz="2400" i="1" dirty="0"/>
              <a:t>B</a:t>
            </a:r>
            <a:r>
              <a:rPr lang="en-US" sz="2400" dirty="0"/>
              <a:t> – </a:t>
            </a:r>
            <a:r>
              <a:rPr lang="en-US" sz="2400" i="1" dirty="0"/>
              <a:t>A</a:t>
            </a:r>
            <a:r>
              <a:rPr lang="en-US" sz="2400" dirty="0"/>
              <a:t>)</a:t>
            </a:r>
            <a:endParaRPr lang="en-US" sz="2400" b="1" dirty="0"/>
          </a:p>
          <a:p>
            <a:pPr>
              <a:buFont typeface="Wingdings" pitchFamily="2" charset="2"/>
              <a:buNone/>
            </a:pPr>
            <a:endParaRPr lang="en-US" sz="2400" b="1" dirty="0"/>
          </a:p>
          <a:p>
            <a:pPr>
              <a:buFont typeface="Wingdings" pitchFamily="2" charset="2"/>
              <a:buNone/>
            </a:pPr>
            <a:endParaRPr lang="en-US" sz="2800" b="1" dirty="0"/>
          </a:p>
          <a:p>
            <a:pPr>
              <a:buFont typeface="Wingdings" pitchFamily="2" charset="2"/>
              <a:buNone/>
            </a:pPr>
            <a:endParaRPr lang="en-US" sz="2800" b="1" dirty="0" smtClean="0"/>
          </a:p>
          <a:p>
            <a:pPr>
              <a:buFont typeface="Wingdings" pitchFamily="2" charset="2"/>
              <a:buNone/>
            </a:pPr>
            <a:endParaRPr lang="en-US" sz="2800" b="1" dirty="0" smtClean="0"/>
          </a:p>
          <a:p>
            <a:pPr>
              <a:buFont typeface="Wingdings" pitchFamily="2" charset="2"/>
              <a:buNone/>
            </a:pPr>
            <a:endParaRPr lang="en-US" sz="2800" b="1" dirty="0" smtClean="0"/>
          </a:p>
          <a:p>
            <a:pPr>
              <a:buFont typeface="Wingdings" pitchFamily="2" charset="2"/>
              <a:buNone/>
            </a:pPr>
            <a:endParaRPr lang="en-US" sz="2800" b="1" dirty="0"/>
          </a:p>
          <a:p>
            <a:pPr>
              <a:buFont typeface="Wingdings" pitchFamily="2" charset="2"/>
              <a:buNone/>
            </a:pPr>
            <a:r>
              <a:rPr lang="en-US" sz="2800" b="1" dirty="0" err="1"/>
              <a:t>Contoh</a:t>
            </a:r>
            <a:r>
              <a:rPr lang="en-US" sz="2800" b="1" dirty="0"/>
              <a:t>  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= { 2, 4, 6 }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= { 2, 3, 5 },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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= { 3, 4, 5, 6 }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 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/>
              <a:t>Beda Setangkup (</a:t>
            </a:r>
            <a:r>
              <a:rPr lang="en-US" sz="3600" b="1" i="1"/>
              <a:t>Symmetric Difference</a:t>
            </a:r>
            <a:r>
              <a:rPr lang="en-US" sz="3600" b="1"/>
              <a:t>)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132856"/>
            <a:ext cx="2447925" cy="18764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Enumerasi</a:t>
            </a:r>
          </a:p>
          <a:p>
            <a:r>
              <a:rPr lang="en-US" b="1"/>
              <a:t>Simbol-simbol Baku</a:t>
            </a:r>
          </a:p>
          <a:p>
            <a:r>
              <a:rPr lang="en-US" b="1"/>
              <a:t>Notasi Pembentuk Himpunan </a:t>
            </a:r>
          </a:p>
          <a:p>
            <a:r>
              <a:rPr lang="en-US" b="1"/>
              <a:t>Diagram Venn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371600"/>
          </a:xfrm>
        </p:spPr>
        <p:txBody>
          <a:bodyPr/>
          <a:lstStyle/>
          <a:p>
            <a:r>
              <a:rPr lang="en-US" b="1"/>
              <a:t>Cara Penyajian Himpunan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/>
          </a:p>
          <a:p>
            <a:pPr>
              <a:lnSpc>
                <a:spcPct val="80000"/>
              </a:lnSpc>
            </a:pPr>
            <a:r>
              <a:rPr lang="en-US"/>
              <a:t>Notasi: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</a:t>
            </a:r>
            <a:r>
              <a:rPr lang="en-US" i="1"/>
              <a:t>B</a:t>
            </a:r>
            <a:r>
              <a:rPr lang="en-US"/>
              <a:t> = {(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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 dan </a:t>
            </a:r>
            <a:r>
              <a:rPr lang="en-US" i="1"/>
              <a:t>b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B</a:t>
            </a:r>
            <a:r>
              <a:rPr lang="en-US"/>
              <a:t> }</a:t>
            </a:r>
          </a:p>
          <a:p>
            <a:pPr>
              <a:lnSpc>
                <a:spcPct val="80000"/>
              </a:lnSpc>
            </a:pPr>
            <a:endParaRPr lang="en-US" b="1"/>
          </a:p>
          <a:p>
            <a:pPr>
              <a:lnSpc>
                <a:spcPct val="80000"/>
              </a:lnSpc>
            </a:pPr>
            <a:r>
              <a:rPr lang="en-US" sz="2000" b="1"/>
              <a:t>Contoh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(i)   Misalkan </a:t>
            </a:r>
            <a:r>
              <a:rPr lang="en-US" sz="2000" i="1"/>
              <a:t>C</a:t>
            </a:r>
            <a:r>
              <a:rPr lang="en-US" sz="2000"/>
              <a:t> = { 1, 2, 3 },  dan </a:t>
            </a:r>
            <a:r>
              <a:rPr lang="en-US" sz="2000" i="1"/>
              <a:t>D</a:t>
            </a:r>
            <a:r>
              <a:rPr lang="en-US" sz="2000"/>
              <a:t> = { </a:t>
            </a:r>
            <a:r>
              <a:rPr lang="en-US" sz="2000" i="1"/>
              <a:t>a</a:t>
            </a:r>
            <a:r>
              <a:rPr lang="en-US" sz="2000"/>
              <a:t>, </a:t>
            </a:r>
            <a:r>
              <a:rPr lang="en-US" sz="2000" i="1"/>
              <a:t>b</a:t>
            </a:r>
            <a:r>
              <a:rPr lang="en-US" sz="2000"/>
              <a:t> }, maka </a:t>
            </a:r>
            <a:br>
              <a:rPr lang="en-US" sz="2000"/>
            </a:br>
            <a:r>
              <a:rPr lang="en-US" sz="2000"/>
              <a:t>      </a:t>
            </a:r>
            <a:r>
              <a:rPr lang="en-US" sz="2000" i="1"/>
              <a:t>C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</a:t>
            </a:r>
            <a:r>
              <a:rPr lang="en-US" sz="2000"/>
              <a:t> </a:t>
            </a:r>
            <a:r>
              <a:rPr lang="en-US" sz="2000" i="1"/>
              <a:t>D</a:t>
            </a:r>
            <a:r>
              <a:rPr lang="en-US" sz="2000"/>
              <a:t> = { (1, </a:t>
            </a:r>
            <a:r>
              <a:rPr lang="en-US" sz="2000" i="1"/>
              <a:t>a</a:t>
            </a:r>
            <a:r>
              <a:rPr lang="en-US" sz="2000"/>
              <a:t>), (1, </a:t>
            </a:r>
            <a:r>
              <a:rPr lang="en-US" sz="2000" i="1"/>
              <a:t>b</a:t>
            </a:r>
            <a:r>
              <a:rPr lang="en-US" sz="2000"/>
              <a:t>), (2, a), (2, </a:t>
            </a:r>
            <a:r>
              <a:rPr lang="en-US" sz="2000" i="1"/>
              <a:t>b</a:t>
            </a:r>
            <a:r>
              <a:rPr lang="en-US" sz="2000"/>
              <a:t>), (3, </a:t>
            </a:r>
            <a:r>
              <a:rPr lang="en-US" sz="2000" i="1"/>
              <a:t>a</a:t>
            </a:r>
            <a:r>
              <a:rPr lang="en-US" sz="2000"/>
              <a:t>), (3, </a:t>
            </a:r>
            <a:r>
              <a:rPr lang="en-US" sz="2000" i="1"/>
              <a:t>b</a:t>
            </a:r>
            <a:r>
              <a:rPr lang="en-US" sz="2000"/>
              <a:t>)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(ii)  Misalkan </a:t>
            </a:r>
            <a:r>
              <a:rPr lang="en-US" sz="2000" i="1"/>
              <a:t>A</a:t>
            </a:r>
            <a:r>
              <a:rPr lang="en-US" sz="2000"/>
              <a:t> = </a:t>
            </a:r>
            <a:r>
              <a:rPr lang="en-US" sz="2000" i="1"/>
              <a:t>B</a:t>
            </a:r>
            <a:r>
              <a:rPr lang="en-US" sz="2000"/>
              <a:t> = himpunan semua bilangan riil, maka </a:t>
            </a:r>
            <a:br>
              <a:rPr lang="en-US" sz="2000"/>
            </a:br>
            <a:r>
              <a:rPr lang="en-US" sz="2000"/>
              <a:t>      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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/>
              <a:t> = himpunan semua titik di bidang datar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PRODUCT</a:t>
            </a:r>
            <a:br>
              <a:rPr lang="en-US"/>
            </a:br>
            <a:r>
              <a:rPr lang="en-US" sz="2800"/>
              <a:t>(PERKALIAN KARTESIAN)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Jika </a:t>
            </a:r>
            <a:r>
              <a:rPr lang="en-US" sz="2800" i="1"/>
              <a:t>A</a:t>
            </a:r>
            <a:r>
              <a:rPr lang="en-US" sz="2800"/>
              <a:t> dan </a:t>
            </a:r>
            <a:r>
              <a:rPr lang="en-US" sz="2800" i="1"/>
              <a:t>B</a:t>
            </a:r>
            <a:r>
              <a:rPr lang="en-US" sz="2800"/>
              <a:t> merupakan himpunan berhingga, maka: 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/>
              <a:t> = 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 i="1"/>
              <a:t>A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/>
              <a:t> . 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 i="1"/>
              <a:t>B</a:t>
            </a:r>
            <a:r>
              <a:rPr lang="en-US" sz="2800">
                <a:sym typeface="Symbol" pitchFamily="18" charset="2"/>
              </a:rPr>
              <a:t></a:t>
            </a:r>
            <a:r>
              <a:rPr lang="en-US" sz="2800"/>
              <a:t>.</a:t>
            </a:r>
          </a:p>
          <a:p>
            <a:r>
              <a:rPr lang="en-US" sz="2800"/>
              <a:t>Pasangan berurutan (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) berbeda dengan (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), dengan kata lain (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) </a:t>
            </a:r>
            <a:r>
              <a:rPr lang="en-US" sz="2800">
                <a:sym typeface="Symbol" pitchFamily="18" charset="2"/>
              </a:rPr>
              <a:t></a:t>
            </a:r>
            <a:r>
              <a:rPr lang="en-US" sz="2800"/>
              <a:t> (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).</a:t>
            </a:r>
          </a:p>
          <a:p>
            <a:r>
              <a:rPr lang="en-US" sz="2800"/>
              <a:t>Perkalian kartesian tidak komutatif, yaitu 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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A</a:t>
            </a:r>
            <a:r>
              <a:rPr lang="en-US" sz="2800"/>
              <a:t>  dengan syarat </a:t>
            </a:r>
            <a:r>
              <a:rPr lang="en-US" sz="2800" i="1"/>
              <a:t>A</a:t>
            </a:r>
            <a:r>
              <a:rPr lang="en-US" sz="2800"/>
              <a:t> atau </a:t>
            </a:r>
            <a:r>
              <a:rPr lang="en-US" sz="2800" i="1"/>
              <a:t>B</a:t>
            </a:r>
            <a:r>
              <a:rPr lang="en-US" sz="2800"/>
              <a:t> tidak kosong.</a:t>
            </a:r>
          </a:p>
          <a:p>
            <a:r>
              <a:rPr lang="en-US" sz="2800"/>
              <a:t>Jika </a:t>
            </a: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>
                <a:sym typeface="Symbol" pitchFamily="18" charset="2"/>
              </a:rPr>
              <a:t></a:t>
            </a:r>
            <a:r>
              <a:rPr lang="en-US" sz="2800"/>
              <a:t> atau </a:t>
            </a:r>
            <a:r>
              <a:rPr lang="en-US" sz="2800" i="1"/>
              <a:t>B</a:t>
            </a:r>
            <a:r>
              <a:rPr lang="en-US" sz="2800"/>
              <a:t> = </a:t>
            </a:r>
            <a:r>
              <a:rPr lang="en-US" sz="2800">
                <a:sym typeface="Symbol" pitchFamily="18" charset="2"/>
              </a:rPr>
              <a:t></a:t>
            </a:r>
            <a:r>
              <a:rPr lang="en-US" sz="2800"/>
              <a:t>, maka 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B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A</a:t>
            </a:r>
            <a:r>
              <a:rPr lang="en-US" sz="2800"/>
              <a:t> =  </a:t>
            </a:r>
            <a:r>
              <a:rPr lang="en-US" sz="2800">
                <a:sym typeface="Symbol" pitchFamily="18" charset="2"/>
              </a:rPr>
              <a:t></a:t>
            </a:r>
          </a:p>
          <a:p>
            <a:endParaRPr lang="en-US" sz="280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PRODUCT</a:t>
            </a:r>
            <a:br>
              <a:rPr lang="en-US"/>
            </a:br>
            <a:r>
              <a:rPr lang="en-US" sz="2800"/>
              <a:t>(PERKALIAN KARTESIAN)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/>
              <a:t>Daftarkan</a:t>
            </a:r>
            <a:r>
              <a:rPr lang="en-US" sz="2400" dirty="0" smtClean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>
                <a:sym typeface="Symbol" pitchFamily="18" charset="2"/>
              </a:rPr>
              <a:t>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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dirty="0">
                <a:sym typeface="Symbol" pitchFamily="18" charset="2"/>
              </a:rPr>
              <a:t></a:t>
            </a:r>
            <a:r>
              <a:rPr lang="en-US" sz="2400" dirty="0"/>
              <a:t>)   </a:t>
            </a:r>
            <a:endParaRPr lang="en-US" sz="2400" dirty="0" smtClean="0"/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/>
              <a:t>{</a:t>
            </a:r>
            <a:r>
              <a:rPr lang="en-US" sz="2400" dirty="0">
                <a:sym typeface="Symbol" pitchFamily="18" charset="2"/>
              </a:rPr>
              <a:t></a:t>
            </a:r>
            <a:r>
              <a:rPr lang="en-US" sz="2400" dirty="0"/>
              <a:t>}</a:t>
            </a:r>
            <a:r>
              <a:rPr lang="en-US" sz="2400" dirty="0">
                <a:sym typeface="Symbol" pitchFamily="18" charset="2"/>
              </a:rPr>
              <a:t>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dirty="0">
                <a:sym typeface="Symbol" pitchFamily="18" charset="2"/>
              </a:rPr>
              <a:t></a:t>
            </a:r>
            <a:r>
              <a:rPr lang="en-US" sz="2400" dirty="0"/>
              <a:t>)	</a:t>
            </a:r>
            <a:endParaRPr lang="en-US" sz="2400" dirty="0" smtClean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PRODUCT</a:t>
            </a:r>
            <a:br>
              <a:rPr lang="en-US" dirty="0"/>
            </a:br>
            <a:r>
              <a:rPr lang="en-US" sz="2800" dirty="0"/>
              <a:t>(PERKALIAN KARTESIAN)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638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err="1" smtClean="0">
                <a:latin typeface="Trebuchet MS" pitchFamily="34" charset="0"/>
              </a:rPr>
              <a:t>Misalkan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semesta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pembicaraan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adalah</a:t>
            </a:r>
            <a:r>
              <a:rPr lang="en-US" sz="2400" dirty="0" smtClean="0">
                <a:latin typeface="Trebuchet MS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2400" dirty="0" smtClean="0">
                <a:latin typeface="Trebuchet MS" pitchFamily="34" charset="0"/>
              </a:rPr>
              <a:t>	{ </a:t>
            </a:r>
            <a:r>
              <a:rPr lang="en-US" sz="2400" dirty="0" smtClean="0">
                <a:sym typeface="Symbol" pitchFamily="18" charset="2"/>
              </a:rPr>
              <a:t></a:t>
            </a:r>
            <a:r>
              <a:rPr lang="en-US" sz="2400" dirty="0" smtClean="0">
                <a:latin typeface="Trebuchet MS" pitchFamily="34" charset="0"/>
              </a:rPr>
              <a:t>, {</a:t>
            </a:r>
            <a:r>
              <a:rPr lang="en-US" sz="2400" dirty="0" smtClean="0">
                <a:sym typeface="Symbol" pitchFamily="18" charset="2"/>
              </a:rPr>
              <a:t>},</a:t>
            </a:r>
            <a:r>
              <a:rPr lang="en-US" sz="2400" dirty="0" smtClean="0">
                <a:latin typeface="Trebuchet MS" pitchFamily="34" charset="0"/>
              </a:rPr>
              <a:t>1, 2, 3, {1}, {2}, {3}, {1,{2}}, {2,{3}}, {1,{3}} }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err="1" smtClean="0">
                <a:latin typeface="Trebuchet MS" pitchFamily="34" charset="0"/>
              </a:rPr>
              <a:t>dan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diketahui</a:t>
            </a:r>
            <a:r>
              <a:rPr lang="en-US" sz="2400" dirty="0" smtClean="0">
                <a:latin typeface="Trebuchet MS" pitchFamily="34" charset="0"/>
              </a:rPr>
              <a:t> 3 </a:t>
            </a:r>
            <a:r>
              <a:rPr lang="en-US" sz="2400" dirty="0" err="1" smtClean="0">
                <a:latin typeface="Trebuchet MS" pitchFamily="34" charset="0"/>
              </a:rPr>
              <a:t>buah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err="1" smtClean="0">
                <a:latin typeface="Trebuchet MS" pitchFamily="34" charset="0"/>
              </a:rPr>
              <a:t>himpunan</a:t>
            </a:r>
            <a:endParaRPr lang="en-US" sz="2400" dirty="0" smtClean="0">
              <a:latin typeface="Trebuchet MS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A = { 1,2,3}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B = { </a:t>
            </a:r>
            <a:r>
              <a:rPr lang="en-US" sz="2400" dirty="0" smtClean="0">
                <a:sym typeface="Symbol" pitchFamily="18" charset="2"/>
              </a:rPr>
              <a:t></a:t>
            </a:r>
            <a:r>
              <a:rPr lang="en-US" sz="2400" dirty="0" smtClean="0">
                <a:latin typeface="Trebuchet MS" pitchFamily="34" charset="0"/>
              </a:rPr>
              <a:t>, 1, {1}, 2,{2} }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C = { </a:t>
            </a:r>
            <a:r>
              <a:rPr lang="en-US" sz="2400" dirty="0" smtClean="0">
                <a:sym typeface="Symbol" pitchFamily="18" charset="2"/>
              </a:rPr>
              <a:t></a:t>
            </a:r>
            <a:r>
              <a:rPr lang="en-US" sz="2400" dirty="0" smtClean="0">
                <a:latin typeface="Trebuchet MS" pitchFamily="34" charset="0"/>
              </a:rPr>
              <a:t>, {</a:t>
            </a:r>
            <a:r>
              <a:rPr lang="en-US" sz="2400" dirty="0" smtClean="0">
                <a:sym typeface="Symbol" pitchFamily="18" charset="2"/>
              </a:rPr>
              <a:t>}, </a:t>
            </a:r>
            <a:r>
              <a:rPr lang="en-US" sz="2400" dirty="0" smtClean="0">
                <a:latin typeface="Trebuchet MS" pitchFamily="34" charset="0"/>
              </a:rPr>
              <a:t> {1}, {1,{2}} }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dirty="0" smtClean="0">
              <a:latin typeface="Trebuchet MS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err="1" smtClean="0">
                <a:latin typeface="Trebuchet MS" pitchFamily="34" charset="0"/>
              </a:rPr>
              <a:t>carilah</a:t>
            </a:r>
            <a:r>
              <a:rPr lang="en-US" sz="2400" dirty="0" smtClean="0">
                <a:latin typeface="Trebuchet MS" pitchFamily="34" charset="0"/>
              </a:rPr>
              <a:t>: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a. 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</a:rPr>
              <a:t>(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A  B)- B	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b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. (A  B)  C’  	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c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. (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</a:rPr>
              <a:t>A 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 B)-C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Trebuchet MS" pitchFamily="34" charset="0"/>
              </a:rPr>
              <a:t>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d.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 (B-C)  A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e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. (A  B)  (A  C)’</a:t>
            </a:r>
          </a:p>
          <a:p>
            <a:pPr marL="407988" indent="-407988">
              <a:buNone/>
            </a:pPr>
            <a:r>
              <a:rPr lang="en-US" sz="2400" dirty="0" smtClean="0">
                <a:latin typeface="Trebuchet MS" pitchFamily="34" charset="0"/>
              </a:rPr>
              <a:t>	  f. (A-B) 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 C’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g.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 P(B-A)		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h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. N(P(B))</a:t>
            </a:r>
          </a:p>
          <a:p>
            <a:pPr marL="407988" indent="-407988">
              <a:buNone/>
            </a:pP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 </a:t>
            </a:r>
            <a:r>
              <a:rPr lang="en-US" sz="2400" dirty="0" smtClean="0">
                <a:latin typeface="Trebuchet MS" pitchFamily="34" charset="0"/>
              </a:rPr>
              <a:t>	 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.  N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 (A  B) 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j.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N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</a:rPr>
              <a:t>(</a:t>
            </a:r>
            <a:r>
              <a:rPr lang="en-US" sz="2400" dirty="0" smtClean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A  B)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99FF"/>
              </a:solidFill>
              <a:latin typeface="Trebuchet MS" pitchFamily="34" charset="0"/>
              <a:sym typeface="Symbol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99FF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sz="2800" b="1" smtClean="0"/>
              <a:t>Latihan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Untuk dua himpunan A dan </a:t>
            </a:r>
            <a:r>
              <a:rPr lang="en-US" sz="2800" i="1"/>
              <a:t>B</a:t>
            </a:r>
            <a:r>
              <a:rPr lang="en-US" sz="2800"/>
              <a:t>:</a:t>
            </a:r>
          </a:p>
          <a:p>
            <a:pPr lvl="1"/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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= 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+ 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– 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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		</a:t>
            </a:r>
          </a:p>
          <a:p>
            <a:pPr lvl="1"/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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= 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+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 – 2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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>
                <a:sym typeface="Symbol" pitchFamily="18" charset="2"/>
              </a:rPr>
              <a:t></a:t>
            </a:r>
            <a:r>
              <a:rPr lang="en-US" sz="2400"/>
              <a:t>	</a:t>
            </a:r>
          </a:p>
          <a:p>
            <a:endParaRPr lang="en-US" sz="2800"/>
          </a:p>
          <a:p>
            <a:r>
              <a:rPr lang="en-US" sz="2800"/>
              <a:t>Untuk tiga buah himpunan 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, dan </a:t>
            </a:r>
            <a:r>
              <a:rPr lang="en-US" sz="2800" i="1"/>
              <a:t>C</a:t>
            </a:r>
            <a:r>
              <a:rPr lang="en-US" sz="2800"/>
              <a:t>, berlaku</a:t>
            </a:r>
          </a:p>
          <a:p>
            <a:pPr lvl="1"/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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</a:t>
            </a:r>
            <a:r>
              <a:rPr lang="en-US" sz="2000"/>
              <a:t> </a:t>
            </a:r>
            <a:r>
              <a:rPr lang="en-US" sz="2000" i="1"/>
              <a:t>C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=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A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+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B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+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C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– 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– 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C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–  </a:t>
            </a:r>
          </a:p>
          <a:p>
            <a:pPr lvl="1">
              <a:buFont typeface="Wingdings" pitchFamily="2" charset="2"/>
              <a:buNone/>
            </a:pPr>
            <a:r>
              <a:rPr lang="en-US" sz="2000">
                <a:sym typeface="Symbol" pitchFamily="18" charset="2"/>
              </a:rPr>
              <a:t>    </a:t>
            </a:r>
            <a:r>
              <a:rPr lang="en-US" sz="2000" i="1"/>
              <a:t>B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C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 + 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C</a:t>
            </a:r>
            <a:r>
              <a:rPr lang="en-US" sz="2000">
                <a:sym typeface="Symbol" pitchFamily="18" charset="2"/>
              </a:rPr>
              <a:t></a:t>
            </a:r>
            <a:r>
              <a:rPr lang="en-US" sz="2000"/>
              <a:t>	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Prinsip Inklusi-Eksklusi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err="1"/>
              <a:t>Contoh</a:t>
            </a:r>
            <a:r>
              <a:rPr lang="en-US" sz="2800" b="1" dirty="0"/>
              <a:t>: </a:t>
            </a:r>
            <a:r>
              <a:rPr lang="en-US" sz="2800" dirty="0"/>
              <a:t> </a:t>
            </a:r>
            <a:r>
              <a:rPr lang="en-US" sz="2800" dirty="0" err="1"/>
              <a:t>Berapa</a:t>
            </a:r>
            <a:r>
              <a:rPr lang="en-US" sz="2800" dirty="0"/>
              <a:t> </a:t>
            </a:r>
            <a:r>
              <a:rPr lang="en-US" sz="2800" dirty="0" err="1"/>
              <a:t>banyaknya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bulat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1 </a:t>
            </a:r>
            <a:r>
              <a:rPr lang="en-US" sz="2800" dirty="0" err="1"/>
              <a:t>dan</a:t>
            </a:r>
            <a:r>
              <a:rPr lang="en-US" sz="2800" dirty="0"/>
              <a:t> 100 yang 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dibagi</a:t>
            </a:r>
            <a:r>
              <a:rPr lang="en-US" sz="2800" dirty="0"/>
              <a:t> 3 </a:t>
            </a:r>
            <a:r>
              <a:rPr lang="en-US" sz="2800" dirty="0" err="1"/>
              <a:t>atau</a:t>
            </a:r>
            <a:r>
              <a:rPr lang="en-US" sz="2800" dirty="0"/>
              <a:t> 5?</a:t>
            </a:r>
          </a:p>
          <a:p>
            <a:pPr>
              <a:buFont typeface="Wingdings" pitchFamily="2" charset="2"/>
              <a:buNone/>
            </a:pPr>
            <a:r>
              <a:rPr lang="en-US" sz="2800" dirty="0">
                <a:sym typeface="Symbol" pitchFamily="18" charset="2"/>
              </a:rPr>
              <a:t>	</a:t>
            </a:r>
            <a:r>
              <a:rPr lang="en-US" sz="2800" dirty="0" err="1">
                <a:sym typeface="Symbol" pitchFamily="18" charset="2"/>
              </a:rPr>
              <a:t>Penyelesaian</a:t>
            </a:r>
            <a:r>
              <a:rPr lang="en-US" sz="2800" dirty="0">
                <a:sym typeface="Symbol" pitchFamily="18" charset="2"/>
              </a:rPr>
              <a:t>: 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i="1" dirty="0"/>
              <a:t>A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= </a:t>
            </a:r>
            <a:r>
              <a:rPr lang="en-US" sz="2400" dirty="0">
                <a:sym typeface="Symbol" pitchFamily="18" charset="2"/>
              </a:rPr>
              <a:t></a:t>
            </a:r>
            <a:r>
              <a:rPr lang="en-US" sz="2400" dirty="0"/>
              <a:t>100/3</a:t>
            </a:r>
            <a:r>
              <a:rPr lang="en-US" sz="2400" dirty="0">
                <a:sym typeface="Symbol" pitchFamily="18" charset="2"/>
              </a:rPr>
              <a:t></a:t>
            </a:r>
            <a:r>
              <a:rPr lang="en-US" sz="2400" dirty="0"/>
              <a:t>  = 33, 	</a:t>
            </a:r>
            <a:endParaRPr lang="en-US" sz="24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ym typeface="Symbol" pitchFamily="18" charset="2"/>
              </a:rPr>
              <a:t>	</a:t>
            </a:r>
            <a:r>
              <a:rPr lang="en-US" sz="2400" i="1" dirty="0"/>
              <a:t>B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= </a:t>
            </a:r>
            <a:r>
              <a:rPr lang="en-US" sz="2400" dirty="0">
                <a:sym typeface="Symbol" pitchFamily="18" charset="2"/>
              </a:rPr>
              <a:t></a:t>
            </a:r>
            <a:r>
              <a:rPr lang="en-US" sz="2400" dirty="0"/>
              <a:t>100/5</a:t>
            </a:r>
            <a:r>
              <a:rPr lang="en-US" sz="2400" dirty="0">
                <a:sym typeface="Symbol" pitchFamily="18" charset="2"/>
              </a:rPr>
              <a:t></a:t>
            </a:r>
            <a:r>
              <a:rPr lang="en-US" sz="2400" dirty="0"/>
              <a:t>  = 20, 	</a:t>
            </a:r>
            <a:endParaRPr lang="en-US" sz="24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ym typeface="Symbol" pitchFamily="18" charset="2"/>
              </a:rPr>
              <a:t>	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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= </a:t>
            </a:r>
            <a:r>
              <a:rPr lang="en-US" sz="2400" dirty="0">
                <a:sym typeface="Symbol" pitchFamily="18" charset="2"/>
              </a:rPr>
              <a:t></a:t>
            </a:r>
            <a:r>
              <a:rPr lang="en-US" sz="2400" dirty="0"/>
              <a:t>100/15</a:t>
            </a:r>
            <a:r>
              <a:rPr lang="en-US" sz="2400" dirty="0">
                <a:sym typeface="Symbol" pitchFamily="18" charset="2"/>
              </a:rPr>
              <a:t></a:t>
            </a:r>
            <a:r>
              <a:rPr lang="en-US" sz="2400" dirty="0"/>
              <a:t>  = 6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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= 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i="1" dirty="0"/>
              <a:t>A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+ 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i="1" dirty="0"/>
              <a:t>B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–  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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>
                <a:sym typeface="Symbol" pitchFamily="18" charset="2"/>
              </a:rPr>
              <a:t></a:t>
            </a:r>
            <a:r>
              <a:rPr lang="en-US" sz="2400" dirty="0"/>
              <a:t> = 33 + 20 – 6 = 47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Jadi</a:t>
            </a:r>
            <a:r>
              <a:rPr lang="en-US" sz="2800" dirty="0"/>
              <a:t>, </a:t>
            </a:r>
            <a:r>
              <a:rPr lang="en-US" sz="2800" dirty="0" err="1"/>
              <a:t>ada</a:t>
            </a:r>
            <a:r>
              <a:rPr lang="en-US" sz="2800" dirty="0"/>
              <a:t> 47 </a:t>
            </a:r>
            <a:r>
              <a:rPr lang="en-US" sz="2800" dirty="0" err="1"/>
              <a:t>buah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yang 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dibagi</a:t>
            </a:r>
            <a:r>
              <a:rPr lang="en-US" sz="2800" dirty="0"/>
              <a:t> 3 </a:t>
            </a:r>
            <a:r>
              <a:rPr lang="en-US" sz="2800" dirty="0" err="1"/>
              <a:t>atau</a:t>
            </a:r>
            <a:r>
              <a:rPr lang="en-US" sz="2800" dirty="0"/>
              <a:t> 5.						 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Prinsip Inklusi-Eksklusi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381000"/>
            <a:ext cx="7772400" cy="6096000"/>
          </a:xfrm>
        </p:spPr>
        <p:txBody>
          <a:bodyPr/>
          <a:lstStyle/>
          <a:p>
            <a:pPr marL="407988" indent="-407988" eaLnBrk="1" hangingPunct="1">
              <a:buFont typeface="Wingdings" pitchFamily="2" charset="2"/>
              <a:buNone/>
            </a:pPr>
            <a:endParaRPr lang="en-US" sz="2400" dirty="0" smtClean="0">
              <a:solidFill>
                <a:srgbClr val="0099FF"/>
              </a:solidFill>
              <a:latin typeface="Trebuchet MS" pitchFamily="34" charset="0"/>
              <a:sym typeface="Symbol" pitchFamily="18" charset="2"/>
            </a:endParaRPr>
          </a:p>
          <a:p>
            <a:pPr marL="407988" indent="-407988" eaLnBrk="1" hangingPunct="1">
              <a:buFont typeface="Wingdings" pitchFamily="2" charset="2"/>
              <a:buNone/>
            </a:pPr>
            <a:r>
              <a:rPr lang="en-US" sz="2400" dirty="0">
                <a:solidFill>
                  <a:srgbClr val="0099FF"/>
                </a:solidFill>
                <a:latin typeface="Trebuchet MS" pitchFamily="34" charset="0"/>
                <a:sym typeface="Symbol" pitchFamily="18" charset="2"/>
              </a:rPr>
              <a:t>	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Dari 35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orang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programmer yang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mengikuti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wawancara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untuk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sebuah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pekerjaan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diketahui</a:t>
            </a:r>
            <a:endParaRPr lang="en-US" sz="2400" dirty="0" smtClean="0">
              <a:latin typeface="Trebuchet MS" pitchFamily="34" charset="0"/>
              <a:sym typeface="Symbol" pitchFamily="18" charset="2"/>
            </a:endParaRPr>
          </a:p>
          <a:p>
            <a:pPr marL="407988" indent="-407988"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		25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menguasai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Pascal</a:t>
            </a:r>
          </a:p>
          <a:p>
            <a:pPr marL="407988" indent="-407988"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		28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menguasi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C++</a:t>
            </a:r>
          </a:p>
          <a:p>
            <a:pPr marL="407988" indent="-407988"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		2  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tidak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menguasai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keduanya</a:t>
            </a:r>
            <a:endParaRPr lang="en-US" sz="2400" dirty="0" smtClean="0">
              <a:latin typeface="Trebuchet MS" pitchFamily="34" charset="0"/>
              <a:sym typeface="Symbol" pitchFamily="18" charset="2"/>
            </a:endParaRPr>
          </a:p>
          <a:p>
            <a:pPr marL="407988" indent="-407988" eaLnBrk="1" hangingPunct="1">
              <a:buFont typeface="Wingdings" pitchFamily="2" charset="2"/>
              <a:buNone/>
            </a:pP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Berapa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orang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yang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menguasai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rebuchet MS" pitchFamily="34" charset="0"/>
                <a:sym typeface="Symbol" pitchFamily="18" charset="2"/>
              </a:rPr>
              <a:t>keduanya</a:t>
            </a:r>
            <a:r>
              <a:rPr lang="en-US" sz="2400" dirty="0" smtClean="0">
                <a:latin typeface="Trebuchet MS" pitchFamily="34" charset="0"/>
                <a:sym typeface="Symbol" pitchFamily="18" charset="2"/>
              </a:rPr>
              <a:t>?</a:t>
            </a:r>
            <a:endParaRPr lang="en-US" sz="2400" dirty="0" smtClean="0">
              <a:solidFill>
                <a:srgbClr val="0099FF"/>
              </a:solidFill>
              <a:latin typeface="Trebuchet MS" pitchFamily="34" charset="0"/>
              <a:sym typeface="Symbol" pitchFamily="18" charset="2"/>
            </a:endParaRPr>
          </a:p>
          <a:p>
            <a:pPr marL="407988" indent="-407988" eaLnBrk="1" hangingPunct="1">
              <a:buFontTx/>
              <a:buNone/>
            </a:pPr>
            <a:endParaRPr lang="en-US" sz="2400" dirty="0" smtClean="0">
              <a:solidFill>
                <a:srgbClr val="0099FF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3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900113" y="2108200"/>
          <a:ext cx="39592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r:id="rId3" imgW="2032000" imgH="431800" progId="Equation.3">
                  <p:embed/>
                </p:oleObj>
              </mc:Choice>
              <mc:Fallback>
                <p:oleObj r:id="rId3" imgW="20320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108200"/>
                        <a:ext cx="3959225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Perampatan Operasi Himpunan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900113" y="3068638"/>
          <a:ext cx="395922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5" r:id="rId5" imgW="2032000" imgH="431800" progId="Equation.3">
                  <p:embed/>
                </p:oleObj>
              </mc:Choice>
              <mc:Fallback>
                <p:oleObj r:id="rId5" imgW="2032000" imgH="431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068638"/>
                        <a:ext cx="3959225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900113" y="4149725"/>
          <a:ext cx="40322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6" r:id="rId7" imgW="1828800" imgH="406400" progId="Equation.3">
                  <p:embed/>
                </p:oleObj>
              </mc:Choice>
              <mc:Fallback>
                <p:oleObj r:id="rId7" imgW="1828800" imgH="4064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149725"/>
                        <a:ext cx="40322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900113" y="5229225"/>
          <a:ext cx="3816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r:id="rId9" imgW="2032000" imgH="406400" progId="Equation.3">
                  <p:embed/>
                </p:oleObj>
              </mc:Choice>
              <mc:Fallback>
                <p:oleObj r:id="rId9" imgW="2032000" imgH="4064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229225"/>
                        <a:ext cx="38163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340768"/>
            <a:ext cx="4978896" cy="439251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:	</a:t>
            </a:r>
          </a:p>
          <a:p>
            <a:pPr lvl="1"/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itchFamily="18" charset="2"/>
              </a:rPr>
              <a:t></a:t>
            </a:r>
            <a:r>
              <a:rPr lang="en-US" sz="2000" dirty="0"/>
              <a:t>  </a:t>
            </a:r>
            <a:r>
              <a:rPr lang="en-US" sz="2000" dirty="0">
                <a:cs typeface="Arial" charset="0"/>
              </a:rPr>
              <a:t>Ø </a:t>
            </a:r>
            <a:r>
              <a:rPr lang="en-US" sz="2000" dirty="0"/>
              <a:t>= </a:t>
            </a:r>
            <a:r>
              <a:rPr lang="en-US" sz="2000" i="1" dirty="0"/>
              <a:t>A</a:t>
            </a:r>
          </a:p>
          <a:p>
            <a:pPr lvl="1"/>
            <a:r>
              <a:rPr lang="en-US" sz="2000" i="1" dirty="0"/>
              <a:t>A </a:t>
            </a:r>
            <a:r>
              <a:rPr lang="en-US" sz="2000" dirty="0">
                <a:sym typeface="Symbol" pitchFamily="18" charset="2"/>
              </a:rPr>
              <a:t></a:t>
            </a:r>
            <a:r>
              <a:rPr lang="en-US" sz="2000" i="1" dirty="0">
                <a:cs typeface="Arial" charset="0"/>
              </a:rPr>
              <a:t> U</a:t>
            </a:r>
            <a:r>
              <a:rPr lang="en-US" sz="2000" dirty="0"/>
              <a:t> = </a:t>
            </a:r>
            <a:r>
              <a:rPr lang="en-US" sz="2000" i="1" dirty="0"/>
              <a:t>A</a:t>
            </a:r>
            <a:r>
              <a:rPr lang="en-US" sz="2000" dirty="0"/>
              <a:t>	</a:t>
            </a:r>
          </a:p>
          <a:p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i="1" dirty="0"/>
              <a:t>null</a:t>
            </a:r>
            <a:r>
              <a:rPr lang="en-US" sz="2000" dirty="0"/>
              <a:t>/</a:t>
            </a:r>
            <a:r>
              <a:rPr lang="en-US" sz="2000" dirty="0" err="1"/>
              <a:t>dominasi</a:t>
            </a:r>
            <a:r>
              <a:rPr lang="en-US" sz="2000" dirty="0"/>
              <a:t>:	</a:t>
            </a:r>
          </a:p>
          <a:p>
            <a:pPr lvl="1"/>
            <a:r>
              <a:rPr lang="en-US" sz="2000" i="1" dirty="0"/>
              <a:t>A </a:t>
            </a:r>
            <a:r>
              <a:rPr lang="en-US" sz="2000" dirty="0">
                <a:sym typeface="Symbol" pitchFamily="18" charset="2"/>
              </a:rPr>
              <a:t></a:t>
            </a:r>
            <a:r>
              <a:rPr lang="en-US" sz="2000" i="1" dirty="0"/>
              <a:t> </a:t>
            </a:r>
            <a:r>
              <a:rPr lang="en-US" sz="2000" i="1" dirty="0">
                <a:cs typeface="Arial" charset="0"/>
              </a:rPr>
              <a:t> Ø</a:t>
            </a:r>
            <a:r>
              <a:rPr lang="en-US" sz="2000" dirty="0"/>
              <a:t> = </a:t>
            </a:r>
            <a:r>
              <a:rPr lang="en-US" sz="2000" dirty="0">
                <a:cs typeface="Arial" charset="0"/>
              </a:rPr>
              <a:t>Ø</a:t>
            </a:r>
            <a:r>
              <a:rPr lang="en-US" sz="2000" dirty="0"/>
              <a:t>	</a:t>
            </a:r>
          </a:p>
          <a:p>
            <a:pPr lvl="1"/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itchFamily="18" charset="2"/>
              </a:rPr>
              <a:t></a:t>
            </a:r>
            <a:r>
              <a:rPr lang="en-US" sz="2000" dirty="0"/>
              <a:t>  </a:t>
            </a:r>
            <a:r>
              <a:rPr lang="en-US" sz="2000" i="1" dirty="0">
                <a:cs typeface="Arial" charset="0"/>
              </a:rPr>
              <a:t>U</a:t>
            </a:r>
            <a:r>
              <a:rPr lang="en-US" sz="2000" dirty="0"/>
              <a:t> = U</a:t>
            </a:r>
          </a:p>
          <a:p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komplemen</a:t>
            </a:r>
            <a:r>
              <a:rPr lang="en-US" sz="2000" dirty="0"/>
              <a:t>:</a:t>
            </a:r>
          </a:p>
          <a:p>
            <a:pPr lvl="1"/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itchFamily="18" charset="2"/>
              </a:rPr>
              <a:t></a:t>
            </a:r>
            <a:r>
              <a:rPr lang="en-US" sz="2000" dirty="0"/>
              <a:t>  </a:t>
            </a:r>
            <a:r>
              <a:rPr lang="en-US" sz="2000" dirty="0">
                <a:cs typeface="Arial" charset="0"/>
              </a:rPr>
              <a:t>Ā </a:t>
            </a:r>
            <a:r>
              <a:rPr lang="en-US" sz="2000" dirty="0"/>
              <a:t>= </a:t>
            </a:r>
            <a:r>
              <a:rPr lang="en-US" sz="2000" i="1" dirty="0">
                <a:cs typeface="Arial" charset="0"/>
              </a:rPr>
              <a:t>U</a:t>
            </a:r>
            <a:r>
              <a:rPr lang="en-US" sz="2000" i="1" dirty="0"/>
              <a:t> </a:t>
            </a:r>
          </a:p>
          <a:p>
            <a:pPr lvl="1"/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</a:t>
            </a:r>
            <a:r>
              <a:rPr lang="en-US" sz="2000" dirty="0" smtClean="0"/>
              <a:t>  </a:t>
            </a:r>
            <a:r>
              <a:rPr lang="en-US" sz="2000" dirty="0" smtClean="0">
                <a:cs typeface="Arial" charset="0"/>
              </a:rPr>
              <a:t>Ā</a:t>
            </a:r>
            <a:r>
              <a:rPr lang="en-US" sz="2000" dirty="0" smtClean="0"/>
              <a:t> = </a:t>
            </a:r>
            <a:r>
              <a:rPr lang="en-US" sz="2000" dirty="0" smtClean="0">
                <a:cs typeface="Arial" charset="0"/>
              </a:rPr>
              <a:t>Ø</a:t>
            </a:r>
          </a:p>
          <a:p>
            <a:pPr lvl="0">
              <a:defRPr/>
            </a:pPr>
            <a:r>
              <a:rPr lang="en-US" sz="2000" i="1" dirty="0" err="1" smtClean="0"/>
              <a:t>Hukum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idempoten</a:t>
            </a:r>
            <a:r>
              <a:rPr lang="en-US" sz="2000" i="1" dirty="0" smtClean="0"/>
              <a:t>:</a:t>
            </a:r>
          </a:p>
          <a:p>
            <a:pPr lvl="1">
              <a:defRPr/>
            </a:pPr>
            <a:r>
              <a:rPr lang="en-US" sz="2000" i="1" dirty="0" smtClean="0"/>
              <a:t>A </a:t>
            </a:r>
            <a:r>
              <a:rPr lang="en-US" sz="2000" dirty="0" smtClean="0">
                <a:sym typeface="Symbol" pitchFamily="18" charset="2"/>
              </a:rPr>
              <a:t>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Arial" charset="0"/>
              </a:rPr>
              <a:t> </a:t>
            </a:r>
            <a:r>
              <a:rPr lang="en-US" sz="2000" i="1" dirty="0" smtClean="0"/>
              <a:t>A = A</a:t>
            </a:r>
          </a:p>
          <a:p>
            <a:pPr lvl="1">
              <a:defRPr/>
            </a:pPr>
            <a:r>
              <a:rPr lang="en-US" sz="2000" i="1" dirty="0" smtClean="0"/>
              <a:t>A </a:t>
            </a:r>
            <a:r>
              <a:rPr lang="en-US" sz="2000" dirty="0" smtClean="0">
                <a:sym typeface="Symbol" pitchFamily="18" charset="2"/>
              </a:rPr>
              <a:t>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Arial" charset="0"/>
              </a:rPr>
              <a:t> </a:t>
            </a:r>
            <a:r>
              <a:rPr lang="en-US" sz="2000" i="1" dirty="0" smtClean="0"/>
              <a:t>A = A</a:t>
            </a:r>
          </a:p>
          <a:p>
            <a:pPr lvl="0">
              <a:defRPr/>
            </a:pPr>
            <a:r>
              <a:rPr lang="en-US" sz="2000" i="1" dirty="0" err="1" smtClean="0"/>
              <a:t>Hukum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penyerapan</a:t>
            </a:r>
            <a:r>
              <a:rPr lang="en-US" sz="2000" i="1" dirty="0" smtClean="0"/>
              <a:t> (</a:t>
            </a:r>
            <a:r>
              <a:rPr lang="en-US" sz="2000" i="1" dirty="0" err="1" smtClean="0"/>
              <a:t>absorpsi</a:t>
            </a:r>
            <a:r>
              <a:rPr lang="en-US" sz="2000" i="1" dirty="0" smtClean="0"/>
              <a:t>):</a:t>
            </a:r>
          </a:p>
          <a:p>
            <a:pPr lvl="1">
              <a:defRPr/>
            </a:pPr>
            <a:r>
              <a:rPr lang="en-US" sz="2000" i="1" dirty="0" smtClean="0"/>
              <a:t>A 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dirty="0" smtClean="0">
                <a:sym typeface="Symbol" pitchFamily="18" charset="2"/>
              </a:rPr>
              <a:t></a:t>
            </a:r>
            <a:r>
              <a:rPr lang="en-US" sz="2000" i="1" dirty="0" smtClean="0"/>
              <a:t> (A </a:t>
            </a:r>
            <a:r>
              <a:rPr lang="en-US" sz="2000" dirty="0" smtClean="0">
                <a:sym typeface="Symbol" pitchFamily="18" charset="2"/>
              </a:rPr>
              <a:t></a:t>
            </a:r>
            <a:r>
              <a:rPr lang="en-US" sz="2000" i="1" dirty="0" smtClean="0"/>
              <a:t>  B) = A</a:t>
            </a:r>
          </a:p>
          <a:p>
            <a:pPr lvl="1">
              <a:defRPr/>
            </a:pPr>
            <a:r>
              <a:rPr lang="en-US" sz="2000" i="1" dirty="0" smtClean="0"/>
              <a:t>A </a:t>
            </a:r>
            <a:r>
              <a:rPr lang="en-US" sz="2000" dirty="0" smtClean="0">
                <a:sym typeface="Symbol" pitchFamily="18" charset="2"/>
              </a:rPr>
              <a:t>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Arial" charset="0"/>
              </a:rPr>
              <a:t> </a:t>
            </a:r>
            <a:r>
              <a:rPr lang="en-US" sz="2000" i="1" dirty="0" smtClean="0"/>
              <a:t>(A 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dirty="0" smtClean="0">
                <a:sym typeface="Symbol" pitchFamily="18" charset="2"/>
              </a:rPr>
              <a:t></a:t>
            </a:r>
            <a:r>
              <a:rPr lang="en-US" sz="2000" i="1" dirty="0" smtClean="0"/>
              <a:t> B) = A</a:t>
            </a:r>
            <a:r>
              <a:rPr lang="en-US" sz="2000" dirty="0" smtClean="0"/>
              <a:t> </a:t>
            </a:r>
          </a:p>
          <a:p>
            <a:pPr lvl="1"/>
            <a:endParaRPr lang="en-US" sz="2000" dirty="0">
              <a:cs typeface="Arial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Hukum-hukum Himpunan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347864" y="1484784"/>
            <a:ext cx="5410944" cy="2743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komutatif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=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=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asosiatif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(B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C) = (A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B)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(B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C) = (A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B)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distributif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=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=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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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endParaRPr kumimoji="0" lang="en-US" sz="20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75856" y="4725144"/>
            <a:ext cx="3106688" cy="173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0/1 </a:t>
            </a:r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	 = U</a:t>
            </a:r>
          </a:p>
          <a:p>
            <a:pPr marL="990600" marR="0" lvl="1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	 =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Symbol" pitchFamily="18" charset="2"/>
              </a:rPr>
              <a:t>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402832" y="6170582"/>
            <a:ext cx="3451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644008" y="5085184"/>
          <a:ext cx="214143" cy="275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3" r:id="rId3" imgW="203024" imgH="253780" progId="Equation.3">
                  <p:embed/>
                </p:oleObj>
              </mc:Choice>
              <mc:Fallback>
                <p:oleObj r:id="rId3" imgW="203024" imgH="2537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5085184"/>
                        <a:ext cx="214143" cy="275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402832" y="6170582"/>
            <a:ext cx="3451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4644008" y="5445224"/>
          <a:ext cx="214143" cy="275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4" r:id="rId5" imgW="203024" imgH="253780" progId="Equation.3">
                  <p:embed/>
                </p:oleObj>
              </mc:Choice>
              <mc:Fallback>
                <p:oleObj r:id="rId5" imgW="203024" imgH="2537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5445224"/>
                        <a:ext cx="214143" cy="275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Himpunan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{#, !, @, *, $, %}.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Berapa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himpunan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dari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 yang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tidak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kosong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?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 err="1"/>
              <a:t>Contoh</a:t>
            </a:r>
            <a:r>
              <a:rPr lang="en-US" sz="1800" b="1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err="1" smtClean="0"/>
              <a:t>Himpunan</a:t>
            </a:r>
            <a:r>
              <a:rPr lang="en-US" sz="2000" dirty="0" smtClean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asli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: </a:t>
            </a:r>
            <a:r>
              <a:rPr lang="en-US" sz="2000" i="1" dirty="0"/>
              <a:t>A</a:t>
            </a:r>
            <a:r>
              <a:rPr lang="en-US" sz="2000" dirty="0"/>
              <a:t> = {1, 2, 3, 4}.    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err="1" smtClean="0"/>
              <a:t>Himpunan</a:t>
            </a:r>
            <a:r>
              <a:rPr lang="en-US" sz="2000" dirty="0" smtClean="0"/>
              <a:t> </a:t>
            </a:r>
            <a:r>
              <a:rPr lang="en-US" sz="2000" dirty="0"/>
              <a:t>lima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genap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: </a:t>
            </a:r>
            <a:r>
              <a:rPr lang="en-US" sz="2000" i="1" dirty="0"/>
              <a:t>B</a:t>
            </a:r>
            <a:r>
              <a:rPr lang="en-US" sz="2000" dirty="0"/>
              <a:t> = {4, 6, 8, 10</a:t>
            </a:r>
            <a:r>
              <a:rPr lang="en-US" sz="2000" dirty="0" smtClean="0"/>
              <a:t>}</a:t>
            </a:r>
            <a:endParaRPr lang="en-US" sz="20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err="1" smtClean="0"/>
              <a:t>Himpunan</a:t>
            </a:r>
            <a:r>
              <a:rPr lang="en-US" sz="2000" dirty="0" smtClean="0"/>
              <a:t> </a:t>
            </a:r>
            <a:r>
              <a:rPr lang="en-US" sz="2000" dirty="0"/>
              <a:t>100 </a:t>
            </a:r>
            <a:r>
              <a:rPr lang="en-US" sz="2000" dirty="0" err="1"/>
              <a:t>buah</a:t>
            </a:r>
            <a:r>
              <a:rPr lang="en-US" sz="2000" dirty="0"/>
              <a:t>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asli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: {1, 2, ..., 100 }	  </a:t>
            </a:r>
            <a:endParaRPr lang="en-US" sz="2000" dirty="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err="1" smtClean="0"/>
              <a:t>Himpunan</a:t>
            </a:r>
            <a:r>
              <a:rPr lang="en-US" sz="2000" dirty="0" smtClean="0"/>
              <a:t>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bulat</a:t>
            </a:r>
            <a:r>
              <a:rPr lang="en-US" sz="2000" dirty="0"/>
              <a:t> </a:t>
            </a:r>
            <a:r>
              <a:rPr lang="en-US" sz="2000" dirty="0" err="1"/>
              <a:t>ditulis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{…, -2, -1, 0, 1, 2, …}.	</a:t>
            </a:r>
            <a:endParaRPr lang="en-US" sz="2000" dirty="0" smtClean="0"/>
          </a:p>
          <a:p>
            <a:pPr>
              <a:lnSpc>
                <a:spcPct val="80000"/>
              </a:lnSpc>
              <a:buNone/>
            </a:pP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himpunan</a:t>
            </a:r>
            <a:endParaRPr lang="en-US" sz="2000" dirty="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smtClean="0"/>
              <a:t>A = 5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smtClean="0"/>
              <a:t>B = { 1 }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i="1" dirty="0" smtClean="0"/>
              <a:t>C</a:t>
            </a:r>
            <a:r>
              <a:rPr lang="en-US" sz="2000" dirty="0" smtClean="0"/>
              <a:t> = {</a:t>
            </a:r>
            <a:r>
              <a:rPr lang="en-US" sz="2000" dirty="0" err="1" smtClean="0"/>
              <a:t>kucing</a:t>
            </a:r>
            <a:r>
              <a:rPr lang="en-US" sz="2000" dirty="0" smtClean="0"/>
              <a:t>, </a:t>
            </a:r>
            <a:r>
              <a:rPr lang="en-US" sz="2000" i="1" dirty="0" smtClean="0"/>
              <a:t>a</a:t>
            </a:r>
            <a:r>
              <a:rPr lang="en-US" sz="2000" dirty="0" smtClean="0"/>
              <a:t>, Amir, 10, </a:t>
            </a:r>
            <a:r>
              <a:rPr lang="en-US" sz="2000" dirty="0" err="1" smtClean="0"/>
              <a:t>paku</a:t>
            </a:r>
            <a:r>
              <a:rPr lang="en-US" sz="2000" dirty="0" smtClean="0"/>
              <a:t>}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 smtClean="0"/>
              <a:t>D= { 1,2,3,4,3,2,1</a:t>
            </a:r>
            <a:endParaRPr lang="en-US" sz="20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i="1" dirty="0" smtClean="0"/>
              <a:t>E</a:t>
            </a:r>
            <a:r>
              <a:rPr lang="en-US" sz="2000" dirty="0" smtClean="0"/>
              <a:t>  = { </a:t>
            </a:r>
            <a:r>
              <a:rPr lang="en-US" sz="2000" i="1" dirty="0" smtClean="0"/>
              <a:t>a</a:t>
            </a:r>
            <a:r>
              <a:rPr lang="en-US" sz="2000" dirty="0" smtClean="0"/>
              <a:t>, </a:t>
            </a:r>
            <a:r>
              <a:rPr lang="en-US" sz="2000" i="1" dirty="0" smtClean="0"/>
              <a:t>b</a:t>
            </a:r>
            <a:r>
              <a:rPr lang="en-US" sz="2000" dirty="0" smtClean="0"/>
              <a:t>, {</a:t>
            </a:r>
            <a:r>
              <a:rPr lang="en-US" sz="2000" i="1" dirty="0" smtClean="0"/>
              <a:t>a</a:t>
            </a:r>
            <a:r>
              <a:rPr lang="en-US" sz="2000" dirty="0" smtClean="0"/>
              <a:t>, </a:t>
            </a:r>
            <a:r>
              <a:rPr lang="en-US" sz="2000" i="1" dirty="0" smtClean="0"/>
              <a:t>b</a:t>
            </a:r>
            <a:r>
              <a:rPr lang="en-US" sz="2000" dirty="0" smtClean="0"/>
              <a:t>, c}, {</a:t>
            </a:r>
            <a:r>
              <a:rPr lang="en-US" sz="2000" i="1" dirty="0" smtClean="0"/>
              <a:t>a</a:t>
            </a:r>
            <a:r>
              <a:rPr lang="en-US" sz="2000" dirty="0" smtClean="0"/>
              <a:t>, </a:t>
            </a:r>
            <a:r>
              <a:rPr lang="en-US" sz="2000" i="1" dirty="0" smtClean="0"/>
              <a:t>c</a:t>
            </a:r>
            <a:r>
              <a:rPr lang="en-US" sz="2000" dirty="0" smtClean="0"/>
              <a:t>} }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i="1" dirty="0" smtClean="0"/>
              <a:t>F</a:t>
            </a:r>
            <a:r>
              <a:rPr lang="en-US" sz="2000" dirty="0" smtClean="0"/>
              <a:t>  = {</a:t>
            </a:r>
            <a:r>
              <a:rPr lang="en-US" sz="2000" i="1" dirty="0" smtClean="0"/>
              <a:t>a</a:t>
            </a:r>
            <a:r>
              <a:rPr lang="en-US" sz="2000" dirty="0" smtClean="0"/>
              <a:t>, {</a:t>
            </a:r>
            <a:r>
              <a:rPr lang="en-US" sz="2000" i="1" dirty="0" smtClean="0"/>
              <a:t>a</a:t>
            </a:r>
            <a:r>
              <a:rPr lang="en-US" sz="2000" dirty="0" smtClean="0"/>
              <a:t>}, {{</a:t>
            </a:r>
            <a:r>
              <a:rPr lang="en-US" sz="2000" i="1" dirty="0" smtClean="0"/>
              <a:t>a</a:t>
            </a:r>
            <a:r>
              <a:rPr lang="en-US" sz="2000" dirty="0" smtClean="0"/>
              <a:t>}} }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i="1" dirty="0" smtClean="0"/>
              <a:t>G</a:t>
            </a:r>
            <a:r>
              <a:rPr lang="en-US" sz="2000" dirty="0" smtClean="0"/>
              <a:t>  = { {} } </a:t>
            </a:r>
            <a:r>
              <a:rPr lang="en-US" sz="2000" dirty="0"/>
              <a:t>						</a:t>
            </a:r>
            <a:r>
              <a:rPr lang="en-US" sz="1800" dirty="0"/>
              <a:t>	 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Enumerasi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i="1" dirty="0" smtClean="0"/>
              <a:t>byte </a:t>
            </a:r>
            <a:r>
              <a:rPr lang="en-US" i="1" dirty="0" err="1" smtClean="0"/>
              <a:t>disusun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8-bit. </a:t>
            </a:r>
            <a:r>
              <a:rPr lang="en-US" i="1" dirty="0" err="1" smtClean="0"/>
              <a:t>Berapa</a:t>
            </a:r>
            <a:r>
              <a:rPr lang="en-US" i="1" dirty="0" smtClean="0"/>
              <a:t> </a:t>
            </a:r>
            <a:r>
              <a:rPr lang="en-US" i="1" dirty="0" err="1" smtClean="0"/>
              <a:t>banyak</a:t>
            </a:r>
            <a:r>
              <a:rPr lang="en-US" i="1" dirty="0" smtClean="0"/>
              <a:t> </a:t>
            </a:r>
            <a:r>
              <a:rPr lang="en-US" i="1" dirty="0" err="1" smtClean="0"/>
              <a:t>jumlah</a:t>
            </a:r>
            <a:r>
              <a:rPr lang="en-US" i="1" dirty="0" smtClean="0"/>
              <a:t> byte yang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‘11’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‘11’?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107504" y="1556792"/>
            <a:ext cx="8686800" cy="4525963"/>
          </a:xfrm>
        </p:spPr>
        <p:txBody>
          <a:bodyPr/>
          <a:lstStyle/>
          <a:p>
            <a:r>
              <a:rPr lang="en-US" dirty="0" err="1"/>
              <a:t>Keanggotaan</a:t>
            </a:r>
            <a:endParaRPr lang="en-US" i="1" dirty="0"/>
          </a:p>
          <a:p>
            <a:pPr>
              <a:buFont typeface="Wingdings" pitchFamily="2" charset="2"/>
              <a:buNone/>
            </a:pP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: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; </a:t>
            </a:r>
            <a:endParaRPr lang="en-US" i="1" dirty="0"/>
          </a:p>
          <a:p>
            <a:pPr>
              <a:buFont typeface="Wingdings" pitchFamily="2" charset="2"/>
              <a:buNone/>
            </a:pP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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: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Enumerasi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27784" y="3052117"/>
            <a:ext cx="5760640" cy="380588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 = {1, 2, 3, 4},  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R  = { a, b, {a, b, c}, {a, c} }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K  = {{}}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Apakah</a:t>
            </a: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3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5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</a:p>
          <a:p>
            <a:pPr marL="365760" lvl="0" indent="-256032"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</a:pPr>
            <a:r>
              <a:rPr lang="en-US" sz="2400" dirty="0" smtClean="0">
                <a:latin typeface="+mn-lt"/>
              </a:rPr>
              <a:t>		{</a:t>
            </a:r>
            <a:r>
              <a:rPr lang="en-US" sz="2400" dirty="0" err="1" smtClean="0">
                <a:latin typeface="+mn-lt"/>
              </a:rPr>
              <a:t>a,b</a:t>
            </a:r>
            <a:r>
              <a:rPr lang="en-US" sz="2400" dirty="0" smtClean="0">
                <a:latin typeface="+mn-lt"/>
              </a:rPr>
              <a:t>} </a:t>
            </a:r>
            <a:r>
              <a:rPr lang="en-US" sz="2400" dirty="0" smtClean="0">
                <a:sym typeface="Symbol" pitchFamily="18" charset="2"/>
              </a:rPr>
              <a:t> A</a:t>
            </a: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{a, b, c}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	c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	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	      {}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{}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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			 </a:t>
            </a:r>
            <a:endParaRPr kumimoji="0" lang="en-US" sz="24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err="1"/>
              <a:t>Contoh</a:t>
            </a:r>
            <a:r>
              <a:rPr lang="en-US" sz="2800" b="1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/>
              <a:t>Bila</a:t>
            </a:r>
            <a:r>
              <a:rPr lang="en-US" sz="2800" dirty="0"/>
              <a:t> 	P1 = {a, b}, P2 = { {a, b} }, P3 = {{{a, b}}}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err="1" smtClean="0"/>
              <a:t>Apakah</a:t>
            </a:r>
            <a:endParaRPr lang="en-US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a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P1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		a 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dirty="0" smtClean="0"/>
              <a:t> </a:t>
            </a:r>
            <a:r>
              <a:rPr lang="en-US" sz="2800" dirty="0"/>
              <a:t>P2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P1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P2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/>
              <a:t>		P1 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dirty="0" smtClean="0"/>
              <a:t> </a:t>
            </a:r>
            <a:r>
              <a:rPr lang="en-US" sz="2800" dirty="0"/>
              <a:t>P3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P2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P3	 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Enumerasi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400" b="1" dirty="0" smtClean="0"/>
              <a:t>N </a:t>
            </a:r>
            <a:r>
              <a:rPr lang="en-US" sz="2400" dirty="0"/>
              <a:t>= 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alami</a:t>
            </a:r>
            <a:r>
              <a:rPr lang="en-US" sz="2400" dirty="0"/>
              <a:t> (natural) = { 1, 2, ...}</a:t>
            </a:r>
            <a:endParaRPr lang="en-US" sz="2400" b="1" dirty="0"/>
          </a:p>
          <a:p>
            <a:pPr>
              <a:buFont typeface="Wingdings" pitchFamily="2" charset="2"/>
              <a:buNone/>
            </a:pPr>
            <a:r>
              <a:rPr lang="en-US" sz="2400" b="1" dirty="0"/>
              <a:t>Z </a:t>
            </a:r>
            <a:r>
              <a:rPr lang="en-US" sz="2400" dirty="0"/>
              <a:t>= 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={...,-2, -1, 0, 1, 2,...}</a:t>
            </a:r>
            <a:endParaRPr lang="en-US" sz="2400" b="1" dirty="0"/>
          </a:p>
          <a:p>
            <a:pPr>
              <a:buFont typeface="Wingdings" pitchFamily="2" charset="2"/>
              <a:buNone/>
            </a:pPr>
            <a:r>
              <a:rPr lang="en-US" sz="2400" b="1" dirty="0"/>
              <a:t>Q </a:t>
            </a:r>
            <a:r>
              <a:rPr lang="en-US" sz="2400" dirty="0"/>
              <a:t>= 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 smtClean="0"/>
              <a:t>rasional</a:t>
            </a:r>
            <a:r>
              <a:rPr lang="en-US" sz="2400" dirty="0" smtClean="0"/>
              <a:t> = {1/2, 3/5 }</a:t>
            </a:r>
            <a:endParaRPr lang="en-US" sz="2400" b="1" dirty="0"/>
          </a:p>
          <a:p>
            <a:pPr>
              <a:buFont typeface="Wingdings" pitchFamily="2" charset="2"/>
              <a:buNone/>
            </a:pPr>
            <a:r>
              <a:rPr lang="en-US" sz="2400" b="1" dirty="0"/>
              <a:t>R </a:t>
            </a:r>
            <a:r>
              <a:rPr lang="en-US" sz="2400" dirty="0"/>
              <a:t>= 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 smtClean="0"/>
              <a:t>riil</a:t>
            </a:r>
            <a:r>
              <a:rPr lang="en-US" sz="2400" dirty="0" smtClean="0"/>
              <a:t> {PI, e }</a:t>
            </a:r>
            <a:endParaRPr lang="en-US" sz="2400" b="1" dirty="0"/>
          </a:p>
          <a:p>
            <a:pPr>
              <a:buFont typeface="Wingdings" pitchFamily="2" charset="2"/>
              <a:buNone/>
            </a:pPr>
            <a:r>
              <a:rPr lang="en-US" sz="2400" b="1" dirty="0"/>
              <a:t>C </a:t>
            </a:r>
            <a:r>
              <a:rPr lang="en-US" sz="2400" dirty="0"/>
              <a:t>= 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 smtClean="0"/>
              <a:t>kompleks</a:t>
            </a:r>
            <a:r>
              <a:rPr lang="en-US" sz="2400" dirty="0" smtClean="0"/>
              <a:t> {3+2i, 4+i} , </a:t>
            </a:r>
            <a:r>
              <a:rPr lang="en-US" sz="2400" dirty="0" err="1" smtClean="0"/>
              <a:t>dgn</a:t>
            </a:r>
            <a:r>
              <a:rPr lang="en-US" sz="2400" dirty="0" smtClean="0"/>
              <a:t>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=-1</a:t>
            </a:r>
            <a:endParaRPr lang="en-US" sz="2400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Simbol-simbol Baku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Himpunan yang universal: </a:t>
            </a:r>
            <a:r>
              <a:rPr lang="en-US" b="1"/>
              <a:t>semesta</a:t>
            </a:r>
            <a:r>
              <a:rPr lang="en-US"/>
              <a:t>, disimbolkan dengan U.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Contoh: Misalkan U = {1, 2, 3, 4, 5} dan </a:t>
            </a:r>
          </a:p>
          <a:p>
            <a:pPr>
              <a:buFont typeface="Wingdings" pitchFamily="2" charset="2"/>
              <a:buNone/>
            </a:pPr>
            <a:r>
              <a:rPr lang="en-US" i="1"/>
              <a:t>   A</a:t>
            </a:r>
            <a:r>
              <a:rPr lang="en-US"/>
              <a:t> adalah himpunan bagian dari U, </a:t>
            </a:r>
          </a:p>
          <a:p>
            <a:pPr>
              <a:buFont typeface="Wingdings" pitchFamily="2" charset="2"/>
              <a:buNone/>
            </a:pPr>
            <a:r>
              <a:rPr lang="en-US"/>
              <a:t>   dengan </a:t>
            </a:r>
            <a:r>
              <a:rPr lang="en-US" i="1"/>
              <a:t>A</a:t>
            </a:r>
            <a:r>
              <a:rPr lang="en-US"/>
              <a:t> = {1, 3, 5}.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Simbol-simbol Baku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/>
              <a:t>Notasi: { </a:t>
            </a:r>
            <a:r>
              <a:rPr lang="en-US" sz="2400" b="1" i="1"/>
              <a:t>x</a:t>
            </a:r>
            <a:r>
              <a:rPr lang="en-US" sz="2400" b="1"/>
              <a:t> </a:t>
            </a:r>
            <a:r>
              <a:rPr lang="en-US" sz="2400" b="1">
                <a:sym typeface="Symbol" pitchFamily="18" charset="2"/>
              </a:rPr>
              <a:t></a:t>
            </a:r>
            <a:r>
              <a:rPr lang="en-US" sz="2400" b="1"/>
              <a:t> syarat yang harus dipenuhi oleh </a:t>
            </a:r>
            <a:r>
              <a:rPr lang="en-US" sz="2400" b="1" i="1"/>
              <a:t>x</a:t>
            </a:r>
            <a:r>
              <a:rPr lang="en-US" sz="2400" b="1"/>
              <a:t>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/>
              <a:t>Contoh </a:t>
            </a:r>
            <a:endParaRPr lang="en-US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(i)  </a:t>
            </a:r>
            <a:r>
              <a:rPr lang="en-US" sz="2000" i="1"/>
              <a:t>A</a:t>
            </a:r>
            <a:r>
              <a:rPr lang="en-US" sz="2000"/>
              <a:t> adalah himpunan bilangan bulat positif yang kecil dari 5</a:t>
            </a:r>
            <a:endParaRPr lang="en-US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     A</a:t>
            </a:r>
            <a:r>
              <a:rPr lang="en-US" sz="2000"/>
              <a:t> = { </a:t>
            </a:r>
            <a:r>
              <a:rPr lang="en-US" sz="2000" i="1"/>
              <a:t>x</a:t>
            </a:r>
            <a:r>
              <a:rPr lang="en-US" sz="2000"/>
              <a:t> | </a:t>
            </a:r>
            <a:r>
              <a:rPr lang="en-US" sz="2000" i="1"/>
              <a:t>x </a:t>
            </a:r>
            <a:r>
              <a:rPr lang="en-US" sz="2000"/>
              <a:t> adalah bilangan bulat positif lebih kecil dari  5}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atau </a:t>
            </a:r>
            <a:endParaRPr lang="en-US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     A</a:t>
            </a:r>
            <a:r>
              <a:rPr lang="en-US" sz="2000"/>
              <a:t> =  { </a:t>
            </a:r>
            <a:r>
              <a:rPr lang="en-US" sz="2000" i="1"/>
              <a:t>x</a:t>
            </a:r>
            <a:r>
              <a:rPr lang="en-US" sz="2000"/>
              <a:t> | </a:t>
            </a:r>
            <a:r>
              <a:rPr lang="en-US" sz="2000" i="1"/>
              <a:t>x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 i="1"/>
              <a:t> P</a:t>
            </a:r>
            <a:r>
              <a:rPr lang="en-US" sz="2000"/>
              <a:t>, </a:t>
            </a:r>
            <a:r>
              <a:rPr lang="en-US" sz="2000" i="1"/>
              <a:t>x</a:t>
            </a:r>
            <a:r>
              <a:rPr lang="en-US" sz="2000"/>
              <a:t> &lt; 5 }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yang ekivalen dengan </a:t>
            </a:r>
            <a:r>
              <a:rPr lang="en-US" sz="2000" i="1"/>
              <a:t>A</a:t>
            </a:r>
            <a:r>
              <a:rPr lang="en-US" sz="2000"/>
              <a:t> = {1, 2, 3, 4}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(ii)  </a:t>
            </a:r>
            <a:r>
              <a:rPr lang="en-US" sz="2000" i="1"/>
              <a:t>M</a:t>
            </a:r>
            <a:r>
              <a:rPr lang="en-US" sz="2000"/>
              <a:t> = { </a:t>
            </a:r>
            <a:r>
              <a:rPr lang="en-US" sz="2000" i="1"/>
              <a:t>x</a:t>
            </a:r>
            <a:r>
              <a:rPr lang="en-US" sz="2000"/>
              <a:t> | </a:t>
            </a:r>
            <a:r>
              <a:rPr lang="en-US" sz="2000" i="1"/>
              <a:t>x</a:t>
            </a:r>
            <a:r>
              <a:rPr lang="en-US" sz="2000"/>
              <a:t> adalah mahasiswa yang mengambil kuliah MA 2333}	 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Notasi Pembentuk Himpunan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427</TotalTime>
  <Words>1444</Words>
  <Application>Microsoft Office PowerPoint</Application>
  <PresentationFormat>On-screen Show (4:3)</PresentationFormat>
  <Paragraphs>311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Concourse</vt:lpstr>
      <vt:lpstr>Visio</vt:lpstr>
      <vt:lpstr>Equation</vt:lpstr>
      <vt:lpstr>Microsoft Equation 3.0</vt:lpstr>
      <vt:lpstr>HIMPUNAN</vt:lpstr>
      <vt:lpstr>Himpunan (set)</vt:lpstr>
      <vt:lpstr>Cara Penyajian Himpunan</vt:lpstr>
      <vt:lpstr>Enumerasi</vt:lpstr>
      <vt:lpstr>Enumerasi</vt:lpstr>
      <vt:lpstr>Enumerasi</vt:lpstr>
      <vt:lpstr>Simbol-simbol Baku</vt:lpstr>
      <vt:lpstr>Simbol-simbol Baku</vt:lpstr>
      <vt:lpstr>Notasi Pembentuk Himpunan</vt:lpstr>
      <vt:lpstr>Diagram Venn</vt:lpstr>
      <vt:lpstr>Istilah pada Himpunan</vt:lpstr>
      <vt:lpstr>Kardinalitas</vt:lpstr>
      <vt:lpstr>Himpunan Kosong</vt:lpstr>
      <vt:lpstr>Himpunan Kosong</vt:lpstr>
      <vt:lpstr>Himpunan Bagian (Subset)</vt:lpstr>
      <vt:lpstr>Himpunan Bagian (Subset)</vt:lpstr>
      <vt:lpstr>Himpunan Bagian (Subset)</vt:lpstr>
      <vt:lpstr>Himpunan Bagian (Subset)</vt:lpstr>
      <vt:lpstr>Himpunan yang Sama</vt:lpstr>
      <vt:lpstr>Himpunan yang Sama</vt:lpstr>
      <vt:lpstr>Himpunan Saling Lepas</vt:lpstr>
      <vt:lpstr>Himpunan Kuasa</vt:lpstr>
      <vt:lpstr>Himpunan Kuasa</vt:lpstr>
      <vt:lpstr>Operasi Terhadap Himpunan</vt:lpstr>
      <vt:lpstr>Irisan (intersection)</vt:lpstr>
      <vt:lpstr>Gabungan (union)</vt:lpstr>
      <vt:lpstr>Komplemen (complement)</vt:lpstr>
      <vt:lpstr>Selisih (difference)</vt:lpstr>
      <vt:lpstr>Beda Setangkup (Symmetric Difference)</vt:lpstr>
      <vt:lpstr>CARTESIAN PRODUCT (PERKALIAN KARTESIAN)</vt:lpstr>
      <vt:lpstr>CARTESIAN PRODUCT (PERKALIAN KARTESIAN)</vt:lpstr>
      <vt:lpstr>CARTESIAN PRODUCT (PERKALIAN KARTESIAN)</vt:lpstr>
      <vt:lpstr>Latihan</vt:lpstr>
      <vt:lpstr>Prinsip Inklusi-Eksklusi</vt:lpstr>
      <vt:lpstr>Prinsip Inklusi-Eksklusi</vt:lpstr>
      <vt:lpstr>PowerPoint Presentation</vt:lpstr>
      <vt:lpstr>Perampatan Operasi Himpunan</vt:lpstr>
      <vt:lpstr>Hukum-hukum Himpunan</vt:lpstr>
      <vt:lpstr>Latihan</vt:lpstr>
      <vt:lpstr>Latihan</vt:lpstr>
    </vt:vector>
  </TitlesOfParts>
  <Company>STT Telkom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Rita Magdalena</dc:creator>
  <cp:lastModifiedBy>user7</cp:lastModifiedBy>
  <cp:revision>43</cp:revision>
  <dcterms:created xsi:type="dcterms:W3CDTF">2005-10-15T09:53:14Z</dcterms:created>
  <dcterms:modified xsi:type="dcterms:W3CDTF">2016-09-16T01:09:51Z</dcterms:modified>
</cp:coreProperties>
</file>