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5"/>
  </p:notesMasterIdLst>
  <p:sldIdLst>
    <p:sldId id="256" r:id="rId2"/>
    <p:sldId id="306" r:id="rId3"/>
    <p:sldId id="307" r:id="rId4"/>
    <p:sldId id="308" r:id="rId5"/>
    <p:sldId id="30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24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A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6" autoAdjust="0"/>
    <p:restoredTop sz="94700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0921E4B8-6B7E-47AB-8FDB-94B4E9748F5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9015A-B32A-40BA-A347-42C64E003719}" type="slidenum">
              <a:rPr lang="en-GB"/>
              <a:pPr/>
              <a:t>1</a:t>
            </a:fld>
            <a:endParaRPr lang="en-GB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A1410-3391-43FD-8B03-290DB120EBC5}" type="slidenum">
              <a:rPr lang="en-GB"/>
              <a:pPr/>
              <a:t>2</a:t>
            </a:fld>
            <a:endParaRPr lang="en-GB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0BA98-4B70-4CDE-8BE4-0BCC4460811F}" type="slidenum">
              <a:rPr lang="en-GB"/>
              <a:pPr/>
              <a:t>3</a:t>
            </a:fld>
            <a:endParaRPr lang="en-GB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ADF2-6BF0-4C4A-9937-F41A6ACCE9DC}" type="slidenum">
              <a:rPr lang="en-GB"/>
              <a:pPr/>
              <a:t>4</a:t>
            </a:fld>
            <a:endParaRPr lang="en-GB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F4173-90D0-4197-9D0C-D33DD76B5D44}" type="slidenum">
              <a:rPr lang="en-GB"/>
              <a:pPr/>
              <a:t>5</a:t>
            </a:fld>
            <a:endParaRPr lang="en-GB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48481-3A6E-4342-9C63-A72A50159248}" type="slidenum">
              <a:rPr lang="en-GB"/>
              <a:pPr/>
              <a:t>23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DEC6C7-DBA7-4338-8A21-FDEA641375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4A2A76-9119-421C-94D2-35690DD10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0C01D2-A989-4486-B6FC-ABE462612E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D5AAC9-93C9-47DA-9573-D463949E6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6985000" cy="504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CE2C10-AE2E-41E1-B4D2-B7702BA2E5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363ED5-BA32-4C16-8FCE-A6F4D3EAD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AF007-FFFE-458D-A4E9-FDDF3EECF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5A20C2-F939-4998-B2CD-24E1B23A82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A0DEAC-9BFC-4B47-AC03-E0C529D61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6DF67C-C8FC-496E-B403-19120762DE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944987-92FE-4FAB-9BDE-5EC37EB64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4CCED4-7AAA-4747-8742-3BE57A6280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7DB775-270E-4F5B-A53F-8EFF47C36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8A3618-864D-4516-953D-17E759985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amin@eecs.umich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png"/><Relationship Id="rId4" Type="http://schemas.openxmlformats.org/officeDocument/2006/relationships/oleObject" Target="../embeddings/Microsoft_Office_Word_97_-_2003_Document5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cs typeface="Times New Roman" pitchFamily="18" charset="0"/>
              </a:rPr>
              <a:t>Pohon Merentang</a:t>
            </a:r>
            <a:endParaRPr lang="en-GB" b="1"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Matematika Diskrit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C837A1B-6764-44FC-94CB-352F5424E01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C62066-1A5E-47A2-BA86-E26DEBE1A8FC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457200"/>
            <a:ext cx="4038600" cy="1981200"/>
            <a:chOff x="144" y="384"/>
            <a:chExt cx="2544" cy="1248"/>
          </a:xfrm>
        </p:grpSpPr>
        <p:pic>
          <p:nvPicPr>
            <p:cNvPr id="6451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576"/>
              <a:ext cx="2076" cy="870"/>
            </a:xfrm>
            <a:prstGeom prst="rect">
              <a:avLst/>
            </a:prstGeom>
            <a:noFill/>
          </p:spPr>
        </p:pic>
        <p:sp>
          <p:nvSpPr>
            <p:cNvPr id="64516" name="Text Box 4"/>
            <p:cNvSpPr txBox="1">
              <a:spLocks noChangeArrowheads="1"/>
            </p:cNvSpPr>
            <p:nvPr/>
          </p:nvSpPr>
          <p:spPr bwMode="auto">
            <a:xfrm>
              <a:off x="144" y="86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N1</a:t>
              </a:r>
            </a:p>
          </p:txBody>
        </p:sp>
        <p:sp>
          <p:nvSpPr>
            <p:cNvPr id="64517" name="Text Box 5"/>
            <p:cNvSpPr txBox="1">
              <a:spLocks noChangeArrowheads="1"/>
            </p:cNvSpPr>
            <p:nvPr/>
          </p:nvSpPr>
          <p:spPr bwMode="auto">
            <a:xfrm>
              <a:off x="720" y="39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N2</a:t>
              </a:r>
            </a:p>
          </p:txBody>
        </p:sp>
        <p:sp>
          <p:nvSpPr>
            <p:cNvPr id="64518" name="Text Box 6"/>
            <p:cNvSpPr txBox="1">
              <a:spLocks noChangeArrowheads="1"/>
            </p:cNvSpPr>
            <p:nvPr/>
          </p:nvSpPr>
          <p:spPr bwMode="auto">
            <a:xfrm>
              <a:off x="1248" y="3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N3</a:t>
              </a:r>
            </a:p>
          </p:txBody>
        </p:sp>
        <p:sp>
          <p:nvSpPr>
            <p:cNvPr id="64519" name="Text Box 7"/>
            <p:cNvSpPr txBox="1">
              <a:spLocks noChangeArrowheads="1"/>
            </p:cNvSpPr>
            <p:nvPr/>
          </p:nvSpPr>
          <p:spPr bwMode="auto">
            <a:xfrm>
              <a:off x="1722" y="3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N4</a:t>
              </a:r>
            </a:p>
          </p:txBody>
        </p:sp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2352" y="873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N5</a:t>
              </a:r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720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N6</a:t>
              </a:r>
            </a:p>
          </p:txBody>
        </p:sp>
        <p:sp>
          <p:nvSpPr>
            <p:cNvPr id="64522" name="Text Box 10"/>
            <p:cNvSpPr txBox="1">
              <a:spLocks noChangeArrowheads="1"/>
            </p:cNvSpPr>
            <p:nvPr/>
          </p:nvSpPr>
          <p:spPr bwMode="auto">
            <a:xfrm>
              <a:off x="1200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N7</a:t>
              </a:r>
            </a:p>
          </p:txBody>
        </p:sp>
        <p:sp>
          <p:nvSpPr>
            <p:cNvPr id="64523" name="Text Box 11"/>
            <p:cNvSpPr txBox="1">
              <a:spLocks noChangeArrowheads="1"/>
            </p:cNvSpPr>
            <p:nvPr/>
          </p:nvSpPr>
          <p:spPr bwMode="auto">
            <a:xfrm>
              <a:off x="1776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N8</a:t>
              </a:r>
            </a:p>
          </p:txBody>
        </p:sp>
        <p:sp>
          <p:nvSpPr>
            <p:cNvPr id="64524" name="Oval 12"/>
            <p:cNvSpPr>
              <a:spLocks noChangeArrowheads="1"/>
            </p:cNvSpPr>
            <p:nvPr/>
          </p:nvSpPr>
          <p:spPr bwMode="auto">
            <a:xfrm>
              <a:off x="480" y="62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1</a:t>
              </a:r>
            </a:p>
          </p:txBody>
        </p:sp>
        <p:sp>
          <p:nvSpPr>
            <p:cNvPr id="64525" name="Oval 13"/>
            <p:cNvSpPr>
              <a:spLocks noChangeArrowheads="1"/>
            </p:cNvSpPr>
            <p:nvPr/>
          </p:nvSpPr>
          <p:spPr bwMode="auto">
            <a:xfrm>
              <a:off x="480" y="110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3</a:t>
              </a:r>
            </a:p>
          </p:txBody>
        </p:sp>
        <p:sp>
          <p:nvSpPr>
            <p:cNvPr id="64526" name="Oval 14"/>
            <p:cNvSpPr>
              <a:spLocks noChangeArrowheads="1"/>
            </p:cNvSpPr>
            <p:nvPr/>
          </p:nvSpPr>
          <p:spPr bwMode="auto">
            <a:xfrm>
              <a:off x="1008" y="43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2</a:t>
              </a:r>
            </a:p>
          </p:txBody>
        </p:sp>
        <p:sp>
          <p:nvSpPr>
            <p:cNvPr id="64527" name="Oval 15"/>
            <p:cNvSpPr>
              <a:spLocks noChangeArrowheads="1"/>
            </p:cNvSpPr>
            <p:nvPr/>
          </p:nvSpPr>
          <p:spPr bwMode="auto">
            <a:xfrm>
              <a:off x="1536" y="43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4</a:t>
              </a:r>
            </a:p>
          </p:txBody>
        </p:sp>
        <p:sp>
          <p:nvSpPr>
            <p:cNvPr id="64528" name="Oval 16"/>
            <p:cNvSpPr>
              <a:spLocks noChangeArrowheads="1"/>
            </p:cNvSpPr>
            <p:nvPr/>
          </p:nvSpPr>
          <p:spPr bwMode="auto">
            <a:xfrm>
              <a:off x="67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4</a:t>
              </a:r>
            </a:p>
          </p:txBody>
        </p:sp>
        <p:sp>
          <p:nvSpPr>
            <p:cNvPr id="64529" name="Oval 17"/>
            <p:cNvSpPr>
              <a:spLocks noChangeArrowheads="1"/>
            </p:cNvSpPr>
            <p:nvPr/>
          </p:nvSpPr>
          <p:spPr bwMode="auto">
            <a:xfrm>
              <a:off x="960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5</a:t>
              </a:r>
            </a:p>
          </p:txBody>
        </p:sp>
        <p:sp>
          <p:nvSpPr>
            <p:cNvPr id="64530" name="Oval 18"/>
            <p:cNvSpPr>
              <a:spLocks noChangeArrowheads="1"/>
            </p:cNvSpPr>
            <p:nvPr/>
          </p:nvSpPr>
          <p:spPr bwMode="auto">
            <a:xfrm>
              <a:off x="1344" y="81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6</a:t>
              </a:r>
            </a:p>
          </p:txBody>
        </p:sp>
        <p:sp>
          <p:nvSpPr>
            <p:cNvPr id="64531" name="Oval 19"/>
            <p:cNvSpPr>
              <a:spLocks noChangeArrowheads="1"/>
            </p:cNvSpPr>
            <p:nvPr/>
          </p:nvSpPr>
          <p:spPr bwMode="auto">
            <a:xfrm>
              <a:off x="163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7</a:t>
              </a:r>
            </a:p>
          </p:txBody>
        </p:sp>
        <p:sp>
          <p:nvSpPr>
            <p:cNvPr id="64532" name="Oval 20"/>
            <p:cNvSpPr>
              <a:spLocks noChangeArrowheads="1"/>
            </p:cNvSpPr>
            <p:nvPr/>
          </p:nvSpPr>
          <p:spPr bwMode="auto">
            <a:xfrm>
              <a:off x="2064" y="63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7</a:t>
              </a:r>
            </a:p>
          </p:txBody>
        </p:sp>
        <p:sp>
          <p:nvSpPr>
            <p:cNvPr id="64533" name="Oval 21"/>
            <p:cNvSpPr>
              <a:spLocks noChangeArrowheads="1"/>
            </p:cNvSpPr>
            <p:nvPr/>
          </p:nvSpPr>
          <p:spPr bwMode="auto">
            <a:xfrm>
              <a:off x="187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6</a:t>
              </a:r>
            </a:p>
          </p:txBody>
        </p:sp>
        <p:sp>
          <p:nvSpPr>
            <p:cNvPr id="64534" name="Oval 22"/>
            <p:cNvSpPr>
              <a:spLocks noChangeArrowheads="1"/>
            </p:cNvSpPr>
            <p:nvPr/>
          </p:nvSpPr>
          <p:spPr bwMode="auto">
            <a:xfrm>
              <a:off x="1008" y="129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8</a:t>
              </a:r>
            </a:p>
          </p:txBody>
        </p:sp>
        <p:sp>
          <p:nvSpPr>
            <p:cNvPr id="64535" name="Oval 23"/>
            <p:cNvSpPr>
              <a:spLocks noChangeArrowheads="1"/>
            </p:cNvSpPr>
            <p:nvPr/>
          </p:nvSpPr>
          <p:spPr bwMode="auto">
            <a:xfrm>
              <a:off x="1536" y="129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1</a:t>
              </a:r>
            </a:p>
          </p:txBody>
        </p:sp>
        <p:sp>
          <p:nvSpPr>
            <p:cNvPr id="64536" name="Oval 24"/>
            <p:cNvSpPr>
              <a:spLocks noChangeArrowheads="1"/>
            </p:cNvSpPr>
            <p:nvPr/>
          </p:nvSpPr>
          <p:spPr bwMode="auto">
            <a:xfrm>
              <a:off x="2064" y="110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8</a:t>
              </a:r>
            </a:p>
          </p:txBody>
        </p:sp>
      </p:grpSp>
      <p:sp>
        <p:nvSpPr>
          <p:cNvPr id="64537" name="Rectangle 2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457200"/>
          </a:xfrm>
        </p:spPr>
        <p:txBody>
          <a:bodyPr/>
          <a:lstStyle/>
          <a:p>
            <a:r>
              <a:rPr lang="en-US" sz="2400"/>
              <a:t>Graph – Contoh Kruskal (2)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724400" y="457200"/>
            <a:ext cx="3962400" cy="1981200"/>
            <a:chOff x="3024" y="240"/>
            <a:chExt cx="2496" cy="1248"/>
          </a:xfrm>
        </p:grpSpPr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24" y="240"/>
              <a:ext cx="2496" cy="1248"/>
              <a:chOff x="2688" y="384"/>
              <a:chExt cx="2496" cy="1248"/>
            </a:xfrm>
          </p:grpSpPr>
          <p:pic>
            <p:nvPicPr>
              <p:cNvPr id="64540" name="Picture 2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28" y="576"/>
                <a:ext cx="2112" cy="876"/>
              </a:xfrm>
              <a:prstGeom prst="rect">
                <a:avLst/>
              </a:prstGeom>
              <a:noFill/>
            </p:spPr>
          </p:pic>
          <p:sp>
            <p:nvSpPr>
              <p:cNvPr id="64541" name="Text Box 29"/>
              <p:cNvSpPr txBox="1">
                <a:spLocks noChangeArrowheads="1"/>
              </p:cNvSpPr>
              <p:nvPr/>
            </p:nvSpPr>
            <p:spPr bwMode="auto">
              <a:xfrm>
                <a:off x="2688" y="86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N1</a:t>
                </a:r>
              </a:p>
            </p:txBody>
          </p:sp>
          <p:sp>
            <p:nvSpPr>
              <p:cNvPr id="64542" name="Text Box 30"/>
              <p:cNvSpPr txBox="1">
                <a:spLocks noChangeArrowheads="1"/>
              </p:cNvSpPr>
              <p:nvPr/>
            </p:nvSpPr>
            <p:spPr bwMode="auto">
              <a:xfrm>
                <a:off x="3264" y="39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N2</a:t>
                </a:r>
              </a:p>
            </p:txBody>
          </p:sp>
          <p:sp>
            <p:nvSpPr>
              <p:cNvPr id="64543" name="Text Box 31"/>
              <p:cNvSpPr txBox="1">
                <a:spLocks noChangeArrowheads="1"/>
              </p:cNvSpPr>
              <p:nvPr/>
            </p:nvSpPr>
            <p:spPr bwMode="auto">
              <a:xfrm>
                <a:off x="3792" y="38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N3</a:t>
                </a:r>
              </a:p>
            </p:txBody>
          </p:sp>
          <p:sp>
            <p:nvSpPr>
              <p:cNvPr id="64544" name="Text Box 32"/>
              <p:cNvSpPr txBox="1">
                <a:spLocks noChangeArrowheads="1"/>
              </p:cNvSpPr>
              <p:nvPr/>
            </p:nvSpPr>
            <p:spPr bwMode="auto">
              <a:xfrm>
                <a:off x="4266" y="38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N4</a:t>
                </a:r>
              </a:p>
            </p:txBody>
          </p:sp>
          <p:sp>
            <p:nvSpPr>
              <p:cNvPr id="64545" name="Text Box 33"/>
              <p:cNvSpPr txBox="1">
                <a:spLocks noChangeArrowheads="1"/>
              </p:cNvSpPr>
              <p:nvPr/>
            </p:nvSpPr>
            <p:spPr bwMode="auto">
              <a:xfrm>
                <a:off x="4848" y="873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N5</a:t>
                </a:r>
              </a:p>
            </p:txBody>
          </p:sp>
          <p:sp>
            <p:nvSpPr>
              <p:cNvPr id="64546" name="Text Box 34"/>
              <p:cNvSpPr txBox="1">
                <a:spLocks noChangeArrowheads="1"/>
              </p:cNvSpPr>
              <p:nvPr/>
            </p:nvSpPr>
            <p:spPr bwMode="auto">
              <a:xfrm>
                <a:off x="3264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N6</a:t>
                </a:r>
              </a:p>
            </p:txBody>
          </p:sp>
          <p:sp>
            <p:nvSpPr>
              <p:cNvPr id="64547" name="Text Box 35"/>
              <p:cNvSpPr txBox="1">
                <a:spLocks noChangeArrowheads="1"/>
              </p:cNvSpPr>
              <p:nvPr/>
            </p:nvSpPr>
            <p:spPr bwMode="auto">
              <a:xfrm>
                <a:off x="3744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N7</a:t>
                </a:r>
              </a:p>
            </p:txBody>
          </p:sp>
          <p:sp>
            <p:nvSpPr>
              <p:cNvPr id="64548" name="Text Box 36"/>
              <p:cNvSpPr txBox="1">
                <a:spLocks noChangeArrowheads="1"/>
              </p:cNvSpPr>
              <p:nvPr/>
            </p:nvSpPr>
            <p:spPr bwMode="auto">
              <a:xfrm>
                <a:off x="4320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N8</a:t>
                </a:r>
              </a:p>
            </p:txBody>
          </p:sp>
        </p:grp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V="1">
              <a:off x="3408" y="528"/>
              <a:ext cx="288" cy="28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0" y="2590800"/>
            <a:ext cx="3962400" cy="1981200"/>
            <a:chOff x="3024" y="240"/>
            <a:chExt cx="2496" cy="1248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3024" y="240"/>
              <a:ext cx="2496" cy="1248"/>
              <a:chOff x="2688" y="384"/>
              <a:chExt cx="2496" cy="1248"/>
            </a:xfrm>
          </p:grpSpPr>
          <p:pic>
            <p:nvPicPr>
              <p:cNvPr id="64552" name="Picture 4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28" y="576"/>
                <a:ext cx="2112" cy="876"/>
              </a:xfrm>
              <a:prstGeom prst="rect">
                <a:avLst/>
              </a:prstGeom>
              <a:noFill/>
            </p:spPr>
          </p:pic>
          <p:sp>
            <p:nvSpPr>
              <p:cNvPr id="64553" name="Text Box 41"/>
              <p:cNvSpPr txBox="1">
                <a:spLocks noChangeArrowheads="1"/>
              </p:cNvSpPr>
              <p:nvPr/>
            </p:nvSpPr>
            <p:spPr bwMode="auto">
              <a:xfrm>
                <a:off x="2688" y="86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N1</a:t>
                </a:r>
              </a:p>
            </p:txBody>
          </p:sp>
          <p:sp>
            <p:nvSpPr>
              <p:cNvPr id="64554" name="Text Box 42"/>
              <p:cNvSpPr txBox="1">
                <a:spLocks noChangeArrowheads="1"/>
              </p:cNvSpPr>
              <p:nvPr/>
            </p:nvSpPr>
            <p:spPr bwMode="auto">
              <a:xfrm>
                <a:off x="3264" y="39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N2</a:t>
                </a:r>
              </a:p>
            </p:txBody>
          </p:sp>
          <p:sp>
            <p:nvSpPr>
              <p:cNvPr id="64555" name="Text Box 43"/>
              <p:cNvSpPr txBox="1">
                <a:spLocks noChangeArrowheads="1"/>
              </p:cNvSpPr>
              <p:nvPr/>
            </p:nvSpPr>
            <p:spPr bwMode="auto">
              <a:xfrm>
                <a:off x="3792" y="38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N3</a:t>
                </a:r>
              </a:p>
            </p:txBody>
          </p:sp>
          <p:sp>
            <p:nvSpPr>
              <p:cNvPr id="64556" name="Text Box 44"/>
              <p:cNvSpPr txBox="1">
                <a:spLocks noChangeArrowheads="1"/>
              </p:cNvSpPr>
              <p:nvPr/>
            </p:nvSpPr>
            <p:spPr bwMode="auto">
              <a:xfrm>
                <a:off x="4266" y="38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N4</a:t>
                </a:r>
              </a:p>
            </p:txBody>
          </p:sp>
          <p:sp>
            <p:nvSpPr>
              <p:cNvPr id="64557" name="Text Box 45"/>
              <p:cNvSpPr txBox="1">
                <a:spLocks noChangeArrowheads="1"/>
              </p:cNvSpPr>
              <p:nvPr/>
            </p:nvSpPr>
            <p:spPr bwMode="auto">
              <a:xfrm>
                <a:off x="4848" y="873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N5</a:t>
                </a:r>
              </a:p>
            </p:txBody>
          </p:sp>
          <p:sp>
            <p:nvSpPr>
              <p:cNvPr id="64558" name="Text Box 46"/>
              <p:cNvSpPr txBox="1">
                <a:spLocks noChangeArrowheads="1"/>
              </p:cNvSpPr>
              <p:nvPr/>
            </p:nvSpPr>
            <p:spPr bwMode="auto">
              <a:xfrm>
                <a:off x="3264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N6</a:t>
                </a:r>
              </a:p>
            </p:txBody>
          </p:sp>
          <p:sp>
            <p:nvSpPr>
              <p:cNvPr id="64559" name="Text Box 47"/>
              <p:cNvSpPr txBox="1">
                <a:spLocks noChangeArrowheads="1"/>
              </p:cNvSpPr>
              <p:nvPr/>
            </p:nvSpPr>
            <p:spPr bwMode="auto">
              <a:xfrm>
                <a:off x="3744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N7</a:t>
                </a:r>
              </a:p>
            </p:txBody>
          </p:sp>
          <p:sp>
            <p:nvSpPr>
              <p:cNvPr id="64560" name="Text Box 48"/>
              <p:cNvSpPr txBox="1">
                <a:spLocks noChangeArrowheads="1"/>
              </p:cNvSpPr>
              <p:nvPr/>
            </p:nvSpPr>
            <p:spPr bwMode="auto">
              <a:xfrm>
                <a:off x="4320" y="1401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/>
                  <a:t>N8</a:t>
                </a:r>
              </a:p>
            </p:txBody>
          </p:sp>
        </p:grp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V="1">
              <a:off x="3408" y="528"/>
              <a:ext cx="288" cy="28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62" name="Line 50"/>
          <p:cNvSpPr>
            <a:spLocks noChangeShapeType="1"/>
          </p:cNvSpPr>
          <p:nvPr/>
        </p:nvSpPr>
        <p:spPr bwMode="auto">
          <a:xfrm>
            <a:off x="2101850" y="4019550"/>
            <a:ext cx="650875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4822825" y="2590800"/>
            <a:ext cx="3962400" cy="1981200"/>
            <a:chOff x="3038" y="1637"/>
            <a:chExt cx="2496" cy="1248"/>
          </a:xfrm>
        </p:grpSpPr>
        <p:grpSp>
          <p:nvGrpSpPr>
            <p:cNvPr id="8" name="Group 52"/>
            <p:cNvGrpSpPr>
              <a:grpSpLocks/>
            </p:cNvGrpSpPr>
            <p:nvPr/>
          </p:nvGrpSpPr>
          <p:grpSpPr bwMode="auto">
            <a:xfrm>
              <a:off x="3038" y="1637"/>
              <a:ext cx="2496" cy="1248"/>
              <a:chOff x="0" y="1584"/>
              <a:chExt cx="2496" cy="1248"/>
            </a:xfrm>
          </p:grpSpPr>
          <p:grpSp>
            <p:nvGrpSpPr>
              <p:cNvPr id="9" name="Group 53"/>
              <p:cNvGrpSpPr>
                <a:grpSpLocks/>
              </p:cNvGrpSpPr>
              <p:nvPr/>
            </p:nvGrpSpPr>
            <p:grpSpPr bwMode="auto">
              <a:xfrm>
                <a:off x="0" y="1584"/>
                <a:ext cx="2496" cy="1248"/>
                <a:chOff x="3024" y="240"/>
                <a:chExt cx="2496" cy="1248"/>
              </a:xfrm>
            </p:grpSpPr>
            <p:grpSp>
              <p:nvGrpSpPr>
                <p:cNvPr id="10" name="Group 54"/>
                <p:cNvGrpSpPr>
                  <a:grpSpLocks/>
                </p:cNvGrpSpPr>
                <p:nvPr/>
              </p:nvGrpSpPr>
              <p:grpSpPr bwMode="auto">
                <a:xfrm>
                  <a:off x="3024" y="240"/>
                  <a:ext cx="2496" cy="1248"/>
                  <a:chOff x="2688" y="384"/>
                  <a:chExt cx="2496" cy="1248"/>
                </a:xfrm>
              </p:grpSpPr>
              <p:pic>
                <p:nvPicPr>
                  <p:cNvPr id="64567" name="Picture 55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2928" y="576"/>
                    <a:ext cx="2112" cy="876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64568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" y="86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N1</a:t>
                    </a:r>
                  </a:p>
                </p:txBody>
              </p:sp>
              <p:sp>
                <p:nvSpPr>
                  <p:cNvPr id="64569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39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N2</a:t>
                    </a:r>
                  </a:p>
                </p:txBody>
              </p:sp>
              <p:sp>
                <p:nvSpPr>
                  <p:cNvPr id="64570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38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N3</a:t>
                    </a:r>
                  </a:p>
                </p:txBody>
              </p:sp>
              <p:sp>
                <p:nvSpPr>
                  <p:cNvPr id="64571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66" y="38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N4</a:t>
                    </a:r>
                  </a:p>
                </p:txBody>
              </p:sp>
              <p:sp>
                <p:nvSpPr>
                  <p:cNvPr id="64572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873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N5</a:t>
                    </a:r>
                  </a:p>
                </p:txBody>
              </p:sp>
              <p:sp>
                <p:nvSpPr>
                  <p:cNvPr id="64573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N6</a:t>
                    </a:r>
                  </a:p>
                </p:txBody>
              </p:sp>
              <p:sp>
                <p:nvSpPr>
                  <p:cNvPr id="64574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N7</a:t>
                    </a:r>
                  </a:p>
                </p:txBody>
              </p:sp>
              <p:sp>
                <p:nvSpPr>
                  <p:cNvPr id="64575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N8</a:t>
                    </a:r>
                  </a:p>
                </p:txBody>
              </p:sp>
            </p:grpSp>
            <p:sp>
              <p:nvSpPr>
                <p:cNvPr id="64576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408" y="528"/>
                  <a:ext cx="288" cy="288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577" name="Line 65"/>
              <p:cNvSpPr>
                <a:spLocks noChangeShapeType="1"/>
              </p:cNvSpPr>
              <p:nvPr/>
            </p:nvSpPr>
            <p:spPr bwMode="auto">
              <a:xfrm>
                <a:off x="809" y="1842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578" name="Line 66"/>
            <p:cNvSpPr>
              <a:spLocks noChangeShapeType="1"/>
            </p:cNvSpPr>
            <p:nvPr/>
          </p:nvSpPr>
          <p:spPr bwMode="auto">
            <a:xfrm>
              <a:off x="4348" y="2589"/>
              <a:ext cx="410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203200" y="4608513"/>
            <a:ext cx="3962400" cy="1981200"/>
            <a:chOff x="128" y="2903"/>
            <a:chExt cx="2496" cy="1248"/>
          </a:xfrm>
        </p:grpSpPr>
        <p:grpSp>
          <p:nvGrpSpPr>
            <p:cNvPr id="12" name="Group 68"/>
            <p:cNvGrpSpPr>
              <a:grpSpLocks/>
            </p:cNvGrpSpPr>
            <p:nvPr/>
          </p:nvGrpSpPr>
          <p:grpSpPr bwMode="auto">
            <a:xfrm>
              <a:off x="128" y="2903"/>
              <a:ext cx="2496" cy="1248"/>
              <a:chOff x="0" y="1584"/>
              <a:chExt cx="2496" cy="1248"/>
            </a:xfrm>
          </p:grpSpPr>
          <p:grpSp>
            <p:nvGrpSpPr>
              <p:cNvPr id="13" name="Group 69"/>
              <p:cNvGrpSpPr>
                <a:grpSpLocks/>
              </p:cNvGrpSpPr>
              <p:nvPr/>
            </p:nvGrpSpPr>
            <p:grpSpPr bwMode="auto">
              <a:xfrm>
                <a:off x="0" y="1584"/>
                <a:ext cx="2496" cy="1248"/>
                <a:chOff x="3024" y="240"/>
                <a:chExt cx="2496" cy="1248"/>
              </a:xfrm>
            </p:grpSpPr>
            <p:grpSp>
              <p:nvGrpSpPr>
                <p:cNvPr id="14" name="Group 70"/>
                <p:cNvGrpSpPr>
                  <a:grpSpLocks/>
                </p:cNvGrpSpPr>
                <p:nvPr/>
              </p:nvGrpSpPr>
              <p:grpSpPr bwMode="auto">
                <a:xfrm>
                  <a:off x="3024" y="240"/>
                  <a:ext cx="2496" cy="1248"/>
                  <a:chOff x="2688" y="384"/>
                  <a:chExt cx="2496" cy="1248"/>
                </a:xfrm>
              </p:grpSpPr>
              <p:pic>
                <p:nvPicPr>
                  <p:cNvPr id="64583" name="Picture 71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2928" y="576"/>
                    <a:ext cx="2112" cy="876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64584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" y="86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N1</a:t>
                    </a:r>
                  </a:p>
                </p:txBody>
              </p:sp>
              <p:sp>
                <p:nvSpPr>
                  <p:cNvPr id="64585" name="Text Box 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39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N2</a:t>
                    </a:r>
                  </a:p>
                </p:txBody>
              </p:sp>
              <p:sp>
                <p:nvSpPr>
                  <p:cNvPr id="64586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38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N3</a:t>
                    </a:r>
                  </a:p>
                </p:txBody>
              </p:sp>
              <p:sp>
                <p:nvSpPr>
                  <p:cNvPr id="64587" name="Text 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66" y="384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N4</a:t>
                    </a:r>
                  </a:p>
                </p:txBody>
              </p:sp>
              <p:sp>
                <p:nvSpPr>
                  <p:cNvPr id="64588" name="Text Box 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873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N5</a:t>
                    </a:r>
                  </a:p>
                </p:txBody>
              </p:sp>
              <p:sp>
                <p:nvSpPr>
                  <p:cNvPr id="64589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N6</a:t>
                    </a:r>
                  </a:p>
                </p:txBody>
              </p:sp>
              <p:sp>
                <p:nvSpPr>
                  <p:cNvPr id="64590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N7</a:t>
                    </a:r>
                  </a:p>
                </p:txBody>
              </p:sp>
              <p:sp>
                <p:nvSpPr>
                  <p:cNvPr id="64591" name="Text Box 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1401"/>
                    <a:ext cx="3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r"/>
                    <a:r>
                      <a:rPr lang="en-US"/>
                      <a:t>N8</a:t>
                    </a:r>
                  </a:p>
                </p:txBody>
              </p:sp>
            </p:grpSp>
            <p:sp>
              <p:nvSpPr>
                <p:cNvPr id="64592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3408" y="528"/>
                  <a:ext cx="288" cy="288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593" name="Line 81"/>
              <p:cNvSpPr>
                <a:spLocks noChangeShapeType="1"/>
              </p:cNvSpPr>
              <p:nvPr/>
            </p:nvSpPr>
            <p:spPr bwMode="auto">
              <a:xfrm>
                <a:off x="809" y="1842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594" name="Line 82"/>
            <p:cNvSpPr>
              <a:spLocks noChangeShapeType="1"/>
            </p:cNvSpPr>
            <p:nvPr/>
          </p:nvSpPr>
          <p:spPr bwMode="auto">
            <a:xfrm>
              <a:off x="1435" y="3866"/>
              <a:ext cx="410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95" name="Line 83"/>
            <p:cNvSpPr>
              <a:spLocks noChangeShapeType="1"/>
            </p:cNvSpPr>
            <p:nvPr/>
          </p:nvSpPr>
          <p:spPr bwMode="auto">
            <a:xfrm>
              <a:off x="501" y="3554"/>
              <a:ext cx="310" cy="288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4830763" y="4729163"/>
            <a:ext cx="3962400" cy="1981200"/>
            <a:chOff x="3043" y="2979"/>
            <a:chExt cx="2496" cy="1248"/>
          </a:xfrm>
        </p:grpSpPr>
        <p:grpSp>
          <p:nvGrpSpPr>
            <p:cNvPr id="16" name="Group 85"/>
            <p:cNvGrpSpPr>
              <a:grpSpLocks/>
            </p:cNvGrpSpPr>
            <p:nvPr/>
          </p:nvGrpSpPr>
          <p:grpSpPr bwMode="auto">
            <a:xfrm>
              <a:off x="3043" y="2979"/>
              <a:ext cx="2496" cy="1248"/>
              <a:chOff x="128" y="2903"/>
              <a:chExt cx="2496" cy="1248"/>
            </a:xfrm>
          </p:grpSpPr>
          <p:grpSp>
            <p:nvGrpSpPr>
              <p:cNvPr id="17" name="Group 86"/>
              <p:cNvGrpSpPr>
                <a:grpSpLocks/>
              </p:cNvGrpSpPr>
              <p:nvPr/>
            </p:nvGrpSpPr>
            <p:grpSpPr bwMode="auto">
              <a:xfrm>
                <a:off x="128" y="2903"/>
                <a:ext cx="2496" cy="1248"/>
                <a:chOff x="0" y="1584"/>
                <a:chExt cx="2496" cy="1248"/>
              </a:xfrm>
            </p:grpSpPr>
            <p:grpSp>
              <p:nvGrpSpPr>
                <p:cNvPr id="18" name="Group 87"/>
                <p:cNvGrpSpPr>
                  <a:grpSpLocks/>
                </p:cNvGrpSpPr>
                <p:nvPr/>
              </p:nvGrpSpPr>
              <p:grpSpPr bwMode="auto">
                <a:xfrm>
                  <a:off x="0" y="1584"/>
                  <a:ext cx="2496" cy="1248"/>
                  <a:chOff x="3024" y="240"/>
                  <a:chExt cx="2496" cy="1248"/>
                </a:xfrm>
              </p:grpSpPr>
              <p:grpSp>
                <p:nvGrpSpPr>
                  <p:cNvPr id="19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3024" y="240"/>
                    <a:ext cx="2496" cy="1248"/>
                    <a:chOff x="2688" y="384"/>
                    <a:chExt cx="2496" cy="1248"/>
                  </a:xfrm>
                </p:grpSpPr>
                <p:pic>
                  <p:nvPicPr>
                    <p:cNvPr id="64601" name="Picture 8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2928" y="576"/>
                      <a:ext cx="2112" cy="876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64602" name="Text Box 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88" y="86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N1</a:t>
                      </a:r>
                    </a:p>
                  </p:txBody>
                </p:sp>
                <p:sp>
                  <p:nvSpPr>
                    <p:cNvPr id="64603" name="Text Box 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64" y="39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N2</a:t>
                      </a:r>
                    </a:p>
                  </p:txBody>
                </p:sp>
                <p:sp>
                  <p:nvSpPr>
                    <p:cNvPr id="64604" name="Text Box 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92" y="38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N3</a:t>
                      </a:r>
                    </a:p>
                  </p:txBody>
                </p:sp>
                <p:sp>
                  <p:nvSpPr>
                    <p:cNvPr id="64605" name="Text Box 9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66" y="38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N4</a:t>
                      </a:r>
                    </a:p>
                  </p:txBody>
                </p:sp>
                <p:sp>
                  <p:nvSpPr>
                    <p:cNvPr id="64606" name="Text Box 9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48" y="873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N5</a:t>
                      </a:r>
                    </a:p>
                  </p:txBody>
                </p:sp>
                <p:sp>
                  <p:nvSpPr>
                    <p:cNvPr id="64607" name="Text Box 9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64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N6</a:t>
                      </a:r>
                    </a:p>
                  </p:txBody>
                </p:sp>
                <p:sp>
                  <p:nvSpPr>
                    <p:cNvPr id="64608" name="Text Box 9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44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N7</a:t>
                      </a:r>
                    </a:p>
                  </p:txBody>
                </p:sp>
                <p:sp>
                  <p:nvSpPr>
                    <p:cNvPr id="64609" name="Text Box 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20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N8</a:t>
                      </a:r>
                    </a:p>
                  </p:txBody>
                </p:sp>
              </p:grpSp>
              <p:sp>
                <p:nvSpPr>
                  <p:cNvPr id="64610" name="Line 9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528"/>
                    <a:ext cx="288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611" name="Line 99"/>
                <p:cNvSpPr>
                  <a:spLocks noChangeShapeType="1"/>
                </p:cNvSpPr>
                <p:nvPr/>
              </p:nvSpPr>
              <p:spPr bwMode="auto">
                <a:xfrm>
                  <a:off x="809" y="1842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612" name="Line 100"/>
              <p:cNvSpPr>
                <a:spLocks noChangeShapeType="1"/>
              </p:cNvSpPr>
              <p:nvPr/>
            </p:nvSpPr>
            <p:spPr bwMode="auto">
              <a:xfrm>
                <a:off x="1435" y="3866"/>
                <a:ext cx="410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13" name="Line 101"/>
              <p:cNvSpPr>
                <a:spLocks noChangeShapeType="1"/>
              </p:cNvSpPr>
              <p:nvPr/>
            </p:nvSpPr>
            <p:spPr bwMode="auto">
              <a:xfrm>
                <a:off x="501" y="3554"/>
                <a:ext cx="310" cy="288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614" name="Line 102"/>
            <p:cNvSpPr>
              <a:spLocks noChangeShapeType="1"/>
            </p:cNvSpPr>
            <p:nvPr/>
          </p:nvSpPr>
          <p:spPr bwMode="auto">
            <a:xfrm>
              <a:off x="4350" y="3229"/>
              <a:ext cx="440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8F9E59-742C-43DF-9A35-8248D48BD877}" type="slidenum">
              <a:rPr lang="en-US"/>
              <a:pPr/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772400" cy="457200"/>
          </a:xfrm>
        </p:spPr>
        <p:txBody>
          <a:bodyPr/>
          <a:lstStyle/>
          <a:p>
            <a:pPr algn="l"/>
            <a:r>
              <a:rPr lang="en-US" sz="2400"/>
              <a:t>Graph – MST – Contoh Kruskal (2) - Lanjutan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02175" y="990600"/>
            <a:ext cx="3962400" cy="1981200"/>
            <a:chOff x="3043" y="2979"/>
            <a:chExt cx="2496" cy="124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043" y="2979"/>
              <a:ext cx="2496" cy="1248"/>
              <a:chOff x="128" y="2903"/>
              <a:chExt cx="2496" cy="1248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28" y="2903"/>
                <a:ext cx="2496" cy="1248"/>
                <a:chOff x="0" y="1584"/>
                <a:chExt cx="2496" cy="1248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0" y="1584"/>
                  <a:ext cx="2496" cy="1248"/>
                  <a:chOff x="3024" y="240"/>
                  <a:chExt cx="2496" cy="1248"/>
                </a:xfrm>
              </p:grpSpPr>
              <p:grpSp>
                <p:nvGrpSpPr>
                  <p:cNvPr id="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3024" y="240"/>
                    <a:ext cx="2496" cy="1248"/>
                    <a:chOff x="2688" y="384"/>
                    <a:chExt cx="2496" cy="1248"/>
                  </a:xfrm>
                </p:grpSpPr>
                <p:pic>
                  <p:nvPicPr>
                    <p:cNvPr id="65544" name="Picture 8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2928" y="576"/>
                      <a:ext cx="2112" cy="876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65545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88" y="86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N1</a:t>
                      </a:r>
                    </a:p>
                  </p:txBody>
                </p:sp>
                <p:sp>
                  <p:nvSpPr>
                    <p:cNvPr id="65546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64" y="39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N2</a:t>
                      </a:r>
                    </a:p>
                  </p:txBody>
                </p:sp>
                <p:sp>
                  <p:nvSpPr>
                    <p:cNvPr id="65547" name="Text 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92" y="38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N3</a:t>
                      </a:r>
                    </a:p>
                  </p:txBody>
                </p:sp>
                <p:sp>
                  <p:nvSpPr>
                    <p:cNvPr id="65548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266" y="384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N4</a:t>
                      </a:r>
                    </a:p>
                  </p:txBody>
                </p:sp>
                <p:sp>
                  <p:nvSpPr>
                    <p:cNvPr id="65549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48" y="873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N5</a:t>
                      </a:r>
                    </a:p>
                  </p:txBody>
                </p:sp>
                <p:sp>
                  <p:nvSpPr>
                    <p:cNvPr id="65550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64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N6</a:t>
                      </a:r>
                    </a:p>
                  </p:txBody>
                </p:sp>
                <p:sp>
                  <p:nvSpPr>
                    <p:cNvPr id="65551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44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N7</a:t>
                      </a:r>
                    </a:p>
                  </p:txBody>
                </p:sp>
                <p:sp>
                  <p:nvSpPr>
                    <p:cNvPr id="655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20" y="1401"/>
                      <a:ext cx="336" cy="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algn="r"/>
                      <a:r>
                        <a:rPr lang="en-US"/>
                        <a:t>N8</a:t>
                      </a:r>
                    </a:p>
                  </p:txBody>
                </p:sp>
              </p:grpSp>
              <p:sp>
                <p:nvSpPr>
                  <p:cNvPr id="65553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08" y="528"/>
                    <a:ext cx="288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554" name="Line 18"/>
                <p:cNvSpPr>
                  <a:spLocks noChangeShapeType="1"/>
                </p:cNvSpPr>
                <p:nvPr/>
              </p:nvSpPr>
              <p:spPr bwMode="auto">
                <a:xfrm>
                  <a:off x="809" y="1842"/>
                  <a:ext cx="384" cy="0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555" name="Line 19"/>
              <p:cNvSpPr>
                <a:spLocks noChangeShapeType="1"/>
              </p:cNvSpPr>
              <p:nvPr/>
            </p:nvSpPr>
            <p:spPr bwMode="auto">
              <a:xfrm>
                <a:off x="1435" y="3866"/>
                <a:ext cx="410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6" name="Line 20"/>
              <p:cNvSpPr>
                <a:spLocks noChangeShapeType="1"/>
              </p:cNvSpPr>
              <p:nvPr/>
            </p:nvSpPr>
            <p:spPr bwMode="auto">
              <a:xfrm>
                <a:off x="501" y="3554"/>
                <a:ext cx="310" cy="288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557" name="Line 21"/>
            <p:cNvSpPr>
              <a:spLocks noChangeShapeType="1"/>
            </p:cNvSpPr>
            <p:nvPr/>
          </p:nvSpPr>
          <p:spPr bwMode="auto">
            <a:xfrm>
              <a:off x="4350" y="3229"/>
              <a:ext cx="440" cy="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152400" y="914400"/>
            <a:ext cx="4038600" cy="1981200"/>
            <a:chOff x="144" y="384"/>
            <a:chExt cx="2544" cy="1248"/>
          </a:xfrm>
        </p:grpSpPr>
        <p:pic>
          <p:nvPicPr>
            <p:cNvPr id="65559" name="Picture 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4" y="576"/>
              <a:ext cx="2076" cy="870"/>
            </a:xfrm>
            <a:prstGeom prst="rect">
              <a:avLst/>
            </a:prstGeom>
            <a:noFill/>
          </p:spPr>
        </p:pic>
        <p:sp>
          <p:nvSpPr>
            <p:cNvPr id="65560" name="Text Box 24"/>
            <p:cNvSpPr txBox="1">
              <a:spLocks noChangeArrowheads="1"/>
            </p:cNvSpPr>
            <p:nvPr/>
          </p:nvSpPr>
          <p:spPr bwMode="auto">
            <a:xfrm>
              <a:off x="144" y="86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N1</a:t>
              </a:r>
            </a:p>
          </p:txBody>
        </p:sp>
        <p:sp>
          <p:nvSpPr>
            <p:cNvPr id="65561" name="Text Box 25"/>
            <p:cNvSpPr txBox="1">
              <a:spLocks noChangeArrowheads="1"/>
            </p:cNvSpPr>
            <p:nvPr/>
          </p:nvSpPr>
          <p:spPr bwMode="auto">
            <a:xfrm>
              <a:off x="720" y="39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N2</a:t>
              </a:r>
            </a:p>
          </p:txBody>
        </p:sp>
        <p:sp>
          <p:nvSpPr>
            <p:cNvPr id="65562" name="Text Box 26"/>
            <p:cNvSpPr txBox="1">
              <a:spLocks noChangeArrowheads="1"/>
            </p:cNvSpPr>
            <p:nvPr/>
          </p:nvSpPr>
          <p:spPr bwMode="auto">
            <a:xfrm>
              <a:off x="1248" y="3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N3</a:t>
              </a:r>
            </a:p>
          </p:txBody>
        </p:sp>
        <p:sp>
          <p:nvSpPr>
            <p:cNvPr id="65563" name="Text Box 27"/>
            <p:cNvSpPr txBox="1">
              <a:spLocks noChangeArrowheads="1"/>
            </p:cNvSpPr>
            <p:nvPr/>
          </p:nvSpPr>
          <p:spPr bwMode="auto">
            <a:xfrm>
              <a:off x="1722" y="384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N4</a:t>
              </a:r>
            </a:p>
          </p:txBody>
        </p:sp>
        <p:sp>
          <p:nvSpPr>
            <p:cNvPr id="65564" name="Text Box 28"/>
            <p:cNvSpPr txBox="1">
              <a:spLocks noChangeArrowheads="1"/>
            </p:cNvSpPr>
            <p:nvPr/>
          </p:nvSpPr>
          <p:spPr bwMode="auto">
            <a:xfrm>
              <a:off x="2352" y="873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N5</a:t>
              </a:r>
            </a:p>
          </p:txBody>
        </p:sp>
        <p:sp>
          <p:nvSpPr>
            <p:cNvPr id="65565" name="Text Box 29"/>
            <p:cNvSpPr txBox="1">
              <a:spLocks noChangeArrowheads="1"/>
            </p:cNvSpPr>
            <p:nvPr/>
          </p:nvSpPr>
          <p:spPr bwMode="auto">
            <a:xfrm>
              <a:off x="720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N6</a:t>
              </a:r>
            </a:p>
          </p:txBody>
        </p:sp>
        <p:sp>
          <p:nvSpPr>
            <p:cNvPr id="65566" name="Text Box 30"/>
            <p:cNvSpPr txBox="1">
              <a:spLocks noChangeArrowheads="1"/>
            </p:cNvSpPr>
            <p:nvPr/>
          </p:nvSpPr>
          <p:spPr bwMode="auto">
            <a:xfrm>
              <a:off x="1200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N7</a:t>
              </a:r>
            </a:p>
          </p:txBody>
        </p:sp>
        <p:sp>
          <p:nvSpPr>
            <p:cNvPr id="65567" name="Text Box 31"/>
            <p:cNvSpPr txBox="1">
              <a:spLocks noChangeArrowheads="1"/>
            </p:cNvSpPr>
            <p:nvPr/>
          </p:nvSpPr>
          <p:spPr bwMode="auto">
            <a:xfrm>
              <a:off x="1776" y="1401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N8</a:t>
              </a:r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480" y="62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1</a:t>
              </a:r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480" y="110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3</a:t>
              </a:r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1008" y="43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2</a:t>
              </a:r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1536" y="43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4</a:t>
              </a:r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67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4</a:t>
              </a:r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960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5</a:t>
              </a:r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1344" y="81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6</a:t>
              </a:r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163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7</a:t>
              </a:r>
            </a:p>
          </p:txBody>
        </p:sp>
        <p:sp>
          <p:nvSpPr>
            <p:cNvPr id="65576" name="Oval 40"/>
            <p:cNvSpPr>
              <a:spLocks noChangeArrowheads="1"/>
            </p:cNvSpPr>
            <p:nvPr/>
          </p:nvSpPr>
          <p:spPr bwMode="auto">
            <a:xfrm>
              <a:off x="2064" y="63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7</a:t>
              </a:r>
            </a:p>
          </p:txBody>
        </p:sp>
        <p:sp>
          <p:nvSpPr>
            <p:cNvPr id="65577" name="Oval 41"/>
            <p:cNvSpPr>
              <a:spLocks noChangeArrowheads="1"/>
            </p:cNvSpPr>
            <p:nvPr/>
          </p:nvSpPr>
          <p:spPr bwMode="auto">
            <a:xfrm>
              <a:off x="1872" y="912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6</a:t>
              </a:r>
            </a:p>
          </p:txBody>
        </p:sp>
        <p:sp>
          <p:nvSpPr>
            <p:cNvPr id="65578" name="Oval 42"/>
            <p:cNvSpPr>
              <a:spLocks noChangeArrowheads="1"/>
            </p:cNvSpPr>
            <p:nvPr/>
          </p:nvSpPr>
          <p:spPr bwMode="auto">
            <a:xfrm>
              <a:off x="1008" y="129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8</a:t>
              </a:r>
            </a:p>
          </p:txBody>
        </p:sp>
        <p:sp>
          <p:nvSpPr>
            <p:cNvPr id="65579" name="Oval 43"/>
            <p:cNvSpPr>
              <a:spLocks noChangeArrowheads="1"/>
            </p:cNvSpPr>
            <p:nvPr/>
          </p:nvSpPr>
          <p:spPr bwMode="auto">
            <a:xfrm>
              <a:off x="1536" y="1296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1</a:t>
              </a:r>
            </a:p>
          </p:txBody>
        </p:sp>
        <p:sp>
          <p:nvSpPr>
            <p:cNvPr id="65580" name="Oval 44"/>
            <p:cNvSpPr>
              <a:spLocks noChangeArrowheads="1"/>
            </p:cNvSpPr>
            <p:nvPr/>
          </p:nvSpPr>
          <p:spPr bwMode="auto">
            <a:xfrm>
              <a:off x="2064" y="1104"/>
              <a:ext cx="240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336600"/>
                  </a:solidFill>
                </a:rPr>
                <a:t>8</a:t>
              </a: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165100" y="3281363"/>
            <a:ext cx="3962400" cy="1981200"/>
            <a:chOff x="0" y="1612"/>
            <a:chExt cx="2496" cy="1248"/>
          </a:xfrm>
        </p:grpSpPr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0" y="1612"/>
              <a:ext cx="2496" cy="1248"/>
              <a:chOff x="3043" y="2979"/>
              <a:chExt cx="2496" cy="1248"/>
            </a:xfrm>
          </p:grpSpPr>
          <p:grpSp>
            <p:nvGrpSpPr>
              <p:cNvPr id="10" name="Group 47"/>
              <p:cNvGrpSpPr>
                <a:grpSpLocks/>
              </p:cNvGrpSpPr>
              <p:nvPr/>
            </p:nvGrpSpPr>
            <p:grpSpPr bwMode="auto">
              <a:xfrm>
                <a:off x="3043" y="2979"/>
                <a:ext cx="2496" cy="1248"/>
                <a:chOff x="128" y="2903"/>
                <a:chExt cx="2496" cy="1248"/>
              </a:xfrm>
            </p:grpSpPr>
            <p:grpSp>
              <p:nvGrpSpPr>
                <p:cNvPr id="11" name="Group 48"/>
                <p:cNvGrpSpPr>
                  <a:grpSpLocks/>
                </p:cNvGrpSpPr>
                <p:nvPr/>
              </p:nvGrpSpPr>
              <p:grpSpPr bwMode="auto">
                <a:xfrm>
                  <a:off x="128" y="2903"/>
                  <a:ext cx="2496" cy="1248"/>
                  <a:chOff x="0" y="1584"/>
                  <a:chExt cx="2496" cy="1248"/>
                </a:xfrm>
              </p:grpSpPr>
              <p:grpSp>
                <p:nvGrpSpPr>
                  <p:cNvPr id="1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0" y="1584"/>
                    <a:ext cx="2496" cy="1248"/>
                    <a:chOff x="3024" y="240"/>
                    <a:chExt cx="2496" cy="1248"/>
                  </a:xfrm>
                </p:grpSpPr>
                <p:grpSp>
                  <p:nvGrpSpPr>
                    <p:cNvPr id="13" name="Group 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240"/>
                      <a:ext cx="2496" cy="1248"/>
                      <a:chOff x="2688" y="384"/>
                      <a:chExt cx="2496" cy="1248"/>
                    </a:xfrm>
                  </p:grpSpPr>
                  <p:pic>
                    <p:nvPicPr>
                      <p:cNvPr id="65587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" y="576"/>
                        <a:ext cx="2112" cy="876"/>
                      </a:xfrm>
                      <a:prstGeom prst="rect">
                        <a:avLst/>
                      </a:prstGeom>
                      <a:noFill/>
                    </p:spPr>
                  </p:pic>
                  <p:sp>
                    <p:nvSpPr>
                      <p:cNvPr id="65588" name="Text Box 5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688" y="864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N1</a:t>
                        </a:r>
                      </a:p>
                    </p:txBody>
                  </p:sp>
                  <p:sp>
                    <p:nvSpPr>
                      <p:cNvPr id="65589" name="Text Box 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64" y="394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N2</a:t>
                        </a:r>
                      </a:p>
                    </p:txBody>
                  </p:sp>
                  <p:sp>
                    <p:nvSpPr>
                      <p:cNvPr id="65590" name="Text Box 5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92" y="384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N3</a:t>
                        </a:r>
                      </a:p>
                    </p:txBody>
                  </p:sp>
                  <p:sp>
                    <p:nvSpPr>
                      <p:cNvPr id="65591" name="Text Box 5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266" y="384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N4</a:t>
                        </a:r>
                      </a:p>
                    </p:txBody>
                  </p:sp>
                  <p:sp>
                    <p:nvSpPr>
                      <p:cNvPr id="65592" name="Text Box 5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48" y="873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N5</a:t>
                        </a:r>
                      </a:p>
                    </p:txBody>
                  </p:sp>
                  <p:sp>
                    <p:nvSpPr>
                      <p:cNvPr id="65593" name="Text Box 5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64" y="1401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N6</a:t>
                        </a:r>
                      </a:p>
                    </p:txBody>
                  </p:sp>
                  <p:sp>
                    <p:nvSpPr>
                      <p:cNvPr id="65594" name="Text Box 5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44" y="1401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N7</a:t>
                        </a:r>
                      </a:p>
                    </p:txBody>
                  </p:sp>
                  <p:sp>
                    <p:nvSpPr>
                      <p:cNvPr id="65595" name="Text Box 5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320" y="1401"/>
                        <a:ext cx="336" cy="231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pPr algn="r"/>
                        <a:r>
                          <a:rPr lang="en-US"/>
                          <a:t>N8</a:t>
                        </a:r>
                      </a:p>
                    </p:txBody>
                  </p:sp>
                </p:grpSp>
                <p:sp>
                  <p:nvSpPr>
                    <p:cNvPr id="65596" name="Line 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528"/>
                      <a:ext cx="288" cy="28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33CC33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559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809" y="1842"/>
                    <a:ext cx="38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598" name="Line 62"/>
                <p:cNvSpPr>
                  <a:spLocks noChangeShapeType="1"/>
                </p:cNvSpPr>
                <p:nvPr/>
              </p:nvSpPr>
              <p:spPr bwMode="auto">
                <a:xfrm>
                  <a:off x="1435" y="3866"/>
                  <a:ext cx="410" cy="0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99" name="Line 63"/>
                <p:cNvSpPr>
                  <a:spLocks noChangeShapeType="1"/>
                </p:cNvSpPr>
                <p:nvPr/>
              </p:nvSpPr>
              <p:spPr bwMode="auto">
                <a:xfrm>
                  <a:off x="501" y="3554"/>
                  <a:ext cx="310" cy="288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00" name="Line 64"/>
              <p:cNvSpPr>
                <a:spLocks noChangeShapeType="1"/>
              </p:cNvSpPr>
              <p:nvPr/>
            </p:nvSpPr>
            <p:spPr bwMode="auto">
              <a:xfrm>
                <a:off x="4350" y="3229"/>
                <a:ext cx="440" cy="0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601" name="Line 65"/>
            <p:cNvSpPr>
              <a:spLocks noChangeShapeType="1"/>
            </p:cNvSpPr>
            <p:nvPr/>
          </p:nvSpPr>
          <p:spPr bwMode="auto">
            <a:xfrm>
              <a:off x="762" y="1933"/>
              <a:ext cx="454" cy="58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4805363" y="3281363"/>
            <a:ext cx="3962400" cy="1981200"/>
            <a:chOff x="2955" y="1715"/>
            <a:chExt cx="2496" cy="1248"/>
          </a:xfrm>
        </p:grpSpPr>
        <p:grpSp>
          <p:nvGrpSpPr>
            <p:cNvPr id="15" name="Group 67"/>
            <p:cNvGrpSpPr>
              <a:grpSpLocks/>
            </p:cNvGrpSpPr>
            <p:nvPr/>
          </p:nvGrpSpPr>
          <p:grpSpPr bwMode="auto">
            <a:xfrm>
              <a:off x="2955" y="1715"/>
              <a:ext cx="2496" cy="1248"/>
              <a:chOff x="0" y="1612"/>
              <a:chExt cx="2496" cy="1248"/>
            </a:xfrm>
          </p:grpSpPr>
          <p:grpSp>
            <p:nvGrpSpPr>
              <p:cNvPr id="16" name="Group 68"/>
              <p:cNvGrpSpPr>
                <a:grpSpLocks/>
              </p:cNvGrpSpPr>
              <p:nvPr/>
            </p:nvGrpSpPr>
            <p:grpSpPr bwMode="auto">
              <a:xfrm>
                <a:off x="0" y="1612"/>
                <a:ext cx="2496" cy="1248"/>
                <a:chOff x="3043" y="2979"/>
                <a:chExt cx="2496" cy="1248"/>
              </a:xfrm>
            </p:grpSpPr>
            <p:grpSp>
              <p:nvGrpSpPr>
                <p:cNvPr id="17" name="Group 69"/>
                <p:cNvGrpSpPr>
                  <a:grpSpLocks/>
                </p:cNvGrpSpPr>
                <p:nvPr/>
              </p:nvGrpSpPr>
              <p:grpSpPr bwMode="auto">
                <a:xfrm>
                  <a:off x="3043" y="2979"/>
                  <a:ext cx="2496" cy="1248"/>
                  <a:chOff x="128" y="2903"/>
                  <a:chExt cx="2496" cy="1248"/>
                </a:xfrm>
              </p:grpSpPr>
              <p:grpSp>
                <p:nvGrpSpPr>
                  <p:cNvPr id="18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128" y="2903"/>
                    <a:ext cx="2496" cy="1248"/>
                    <a:chOff x="0" y="1584"/>
                    <a:chExt cx="2496" cy="1248"/>
                  </a:xfrm>
                </p:grpSpPr>
                <p:grpSp>
                  <p:nvGrpSpPr>
                    <p:cNvPr id="19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584"/>
                      <a:ext cx="2496" cy="1248"/>
                      <a:chOff x="3024" y="240"/>
                      <a:chExt cx="2496" cy="1248"/>
                    </a:xfrm>
                  </p:grpSpPr>
                  <p:grpSp>
                    <p:nvGrpSpPr>
                      <p:cNvPr id="20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24" y="240"/>
                        <a:ext cx="2496" cy="1248"/>
                        <a:chOff x="2688" y="384"/>
                        <a:chExt cx="2496" cy="1248"/>
                      </a:xfrm>
                    </p:grpSpPr>
                    <p:pic>
                      <p:nvPicPr>
                        <p:cNvPr id="65609" name="Picture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576"/>
                          <a:ext cx="2112" cy="876"/>
                        </a:xfrm>
                        <a:prstGeom prst="rect">
                          <a:avLst/>
                        </a:prstGeom>
                        <a:noFill/>
                      </p:spPr>
                    </p:pic>
                    <p:sp>
                      <p:nvSpPr>
                        <p:cNvPr id="65610" name="Text Box 7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8" y="864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N1</a:t>
                          </a:r>
                        </a:p>
                      </p:txBody>
                    </p:sp>
                    <p:sp>
                      <p:nvSpPr>
                        <p:cNvPr id="65611" name="Text Box 7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4" y="394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N2</a:t>
                          </a:r>
                        </a:p>
                      </p:txBody>
                    </p:sp>
                    <p:sp>
                      <p:nvSpPr>
                        <p:cNvPr id="65612" name="Text Box 7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92" y="384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N3</a:t>
                          </a:r>
                        </a:p>
                      </p:txBody>
                    </p:sp>
                    <p:sp>
                      <p:nvSpPr>
                        <p:cNvPr id="65613" name="Text Box 7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66" y="384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N4</a:t>
                          </a:r>
                        </a:p>
                      </p:txBody>
                    </p:sp>
                    <p:sp>
                      <p:nvSpPr>
                        <p:cNvPr id="65614" name="Text Box 7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848" y="873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N5</a:t>
                          </a:r>
                        </a:p>
                      </p:txBody>
                    </p:sp>
                    <p:sp>
                      <p:nvSpPr>
                        <p:cNvPr id="65615" name="Text Box 7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4" y="1401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N6</a:t>
                          </a:r>
                        </a:p>
                      </p:txBody>
                    </p:sp>
                    <p:sp>
                      <p:nvSpPr>
                        <p:cNvPr id="65616" name="Text Box 8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44" y="1401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N7</a:t>
                          </a:r>
                        </a:p>
                      </p:txBody>
                    </p:sp>
                    <p:sp>
                      <p:nvSpPr>
                        <p:cNvPr id="65617" name="Text Box 8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20" y="1401"/>
                          <a:ext cx="3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r"/>
                          <a:r>
                            <a:rPr lang="en-US"/>
                            <a:t>N8</a:t>
                          </a:r>
                        </a:p>
                      </p:txBody>
                    </p:sp>
                  </p:grpSp>
                  <p:sp>
                    <p:nvSpPr>
                      <p:cNvPr id="65618" name="Line 8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408" y="528"/>
                        <a:ext cx="288" cy="288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33CC33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5619" name="Line 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09" y="1842"/>
                      <a:ext cx="384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33CC33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5620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435" y="3866"/>
                    <a:ext cx="41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621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501" y="3554"/>
                    <a:ext cx="310" cy="288"/>
                  </a:xfrm>
                  <a:prstGeom prst="line">
                    <a:avLst/>
                  </a:prstGeom>
                  <a:noFill/>
                  <a:ln w="28575">
                    <a:solidFill>
                      <a:srgbClr val="33CC33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5622" name="Line 86"/>
                <p:cNvSpPr>
                  <a:spLocks noChangeShapeType="1"/>
                </p:cNvSpPr>
                <p:nvPr/>
              </p:nvSpPr>
              <p:spPr bwMode="auto">
                <a:xfrm>
                  <a:off x="4350" y="3229"/>
                  <a:ext cx="440" cy="0"/>
                </a:xfrm>
                <a:prstGeom prst="line">
                  <a:avLst/>
                </a:prstGeom>
                <a:noFill/>
                <a:ln w="2857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5623" name="Line 87"/>
              <p:cNvSpPr>
                <a:spLocks noChangeShapeType="1"/>
              </p:cNvSpPr>
              <p:nvPr/>
            </p:nvSpPr>
            <p:spPr bwMode="auto">
              <a:xfrm>
                <a:off x="762" y="1933"/>
                <a:ext cx="454" cy="583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624" name="Line 88"/>
            <p:cNvSpPr>
              <a:spLocks noChangeShapeType="1"/>
            </p:cNvSpPr>
            <p:nvPr/>
          </p:nvSpPr>
          <p:spPr bwMode="auto">
            <a:xfrm>
              <a:off x="4782" y="2016"/>
              <a:ext cx="303" cy="27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625" name="Text Box 89"/>
          <p:cNvSpPr txBox="1">
            <a:spLocks noChangeArrowheads="1"/>
          </p:cNvSpPr>
          <p:nvPr/>
        </p:nvSpPr>
        <p:spPr bwMode="auto">
          <a:xfrm>
            <a:off x="6073775" y="5399088"/>
            <a:ext cx="17907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/>
              <a:t>MST : cost =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A0C327-104A-4560-82B1-925F33E66376}" type="slidenum">
              <a:rPr lang="en-US"/>
              <a:pPr/>
              <a:t>12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772400" cy="457200"/>
          </a:xfrm>
        </p:spPr>
        <p:txBody>
          <a:bodyPr/>
          <a:lstStyle/>
          <a:p>
            <a:pPr algn="l"/>
            <a:r>
              <a:rPr lang="en-US" sz="2400"/>
              <a:t>Graph – MST - Contoh Kruskal (3)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067800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8E248A-E99C-4AC8-BC01-E6FC18F7A614}" type="slidenum">
              <a:rPr lang="en-US"/>
              <a:pPr/>
              <a:t>13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7772400" cy="395287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Graph – MST – Algoritma Prim</a:t>
            </a:r>
            <a:endParaRPr lang="en-GB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6888" y="882650"/>
            <a:ext cx="7893050" cy="55181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//T dan TV berisi edge dan verteks MST</a:t>
            </a:r>
          </a:p>
          <a:p>
            <a:pPr>
              <a:buFontTx/>
              <a:buNone/>
            </a:pPr>
            <a:r>
              <a:rPr lang="en-US" sz="2400"/>
              <a:t>T = { }; //no edge</a:t>
            </a:r>
          </a:p>
          <a:p>
            <a:pPr>
              <a:buFontTx/>
              <a:buNone/>
            </a:pPr>
            <a:r>
              <a:rPr lang="en-US" sz="2400"/>
              <a:t>TV={0}; //1 verteks sembarang</a:t>
            </a:r>
          </a:p>
          <a:p>
            <a:pPr>
              <a:buFontTx/>
              <a:buNone/>
            </a:pPr>
            <a:r>
              <a:rPr lang="en-US" sz="2400"/>
              <a:t>while (edge di T &lt; n-1) {</a:t>
            </a:r>
          </a:p>
          <a:p>
            <a:pPr>
              <a:buFontTx/>
              <a:buNone/>
            </a:pPr>
            <a:r>
              <a:rPr lang="en-US" sz="2400"/>
              <a:t>	let (u,v) be a least cost edge such that u </a:t>
            </a:r>
            <a:r>
              <a:rPr lang="ru-RU" sz="2400">
                <a:cs typeface="Arial" charset="0"/>
              </a:rPr>
              <a:t>Є</a:t>
            </a:r>
            <a:r>
              <a:rPr lang="en-US" sz="2400"/>
              <a:t> TV and v </a:t>
            </a:r>
            <a:r>
              <a:rPr lang="ru-RU" sz="2400">
                <a:cs typeface="Arial" charset="0"/>
              </a:rPr>
              <a:t>Є</a:t>
            </a:r>
            <a:r>
              <a:rPr lang="en-US" sz="2400"/>
              <a:t> TV;</a:t>
            </a:r>
          </a:p>
          <a:p>
            <a:pPr>
              <a:buFontTx/>
              <a:buNone/>
            </a:pPr>
            <a:r>
              <a:rPr lang="en-US" sz="2400"/>
              <a:t>	if (there no such edge) break;</a:t>
            </a:r>
          </a:p>
          <a:p>
            <a:pPr>
              <a:buFontTx/>
              <a:buNone/>
            </a:pPr>
            <a:r>
              <a:rPr lang="en-US" sz="2400"/>
              <a:t>	add v to TV;</a:t>
            </a:r>
          </a:p>
          <a:p>
            <a:pPr>
              <a:buFontTx/>
              <a:buNone/>
            </a:pPr>
            <a:r>
              <a:rPr lang="en-US" sz="2400"/>
              <a:t>	add (u,v) to T;</a:t>
            </a:r>
          </a:p>
          <a:p>
            <a:pPr>
              <a:buFontTx/>
              <a:buNone/>
            </a:pPr>
            <a:r>
              <a:rPr lang="en-US" sz="2400"/>
              <a:t>}</a:t>
            </a:r>
          </a:p>
          <a:p>
            <a:pPr>
              <a:buFontTx/>
              <a:buNone/>
            </a:pPr>
            <a:r>
              <a:rPr lang="en-US" sz="2400"/>
              <a:t>if (T contains fewer than n-1 edges) printf (“no spanning tree”);	</a:t>
            </a:r>
          </a:p>
          <a:p>
            <a:pPr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905C2-5738-4693-974B-CB722D296676}" type="slidenum">
              <a:rPr lang="en-US"/>
              <a:pPr/>
              <a:t>14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304800"/>
          </a:xfrm>
        </p:spPr>
        <p:txBody>
          <a:bodyPr>
            <a:normAutofit fontScale="90000"/>
          </a:bodyPr>
          <a:lstStyle/>
          <a:p>
            <a:r>
              <a:rPr lang="en-US" sz="2400"/>
              <a:t>Graph – MST - Alternatif Algoritma Prim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81000" y="1087438"/>
            <a:ext cx="8305800" cy="401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2800"/>
              <a:t>Alternatif Algoritma Prim</a:t>
            </a:r>
            <a:r>
              <a:rPr lang="en-US" sz="2000"/>
              <a:t> </a:t>
            </a:r>
            <a:r>
              <a:rPr lang="en-US" sz="1400"/>
              <a:t>((Sugih Jamin (</a:t>
            </a:r>
            <a:r>
              <a:rPr lang="en-US" sz="1400">
                <a:hlinkClick r:id="rId2"/>
              </a:rPr>
              <a:t>jamin@eecs.umich.edu</a:t>
            </a:r>
            <a:r>
              <a:rPr lang="en-US" sz="1400"/>
              <a:t>))</a:t>
            </a:r>
          </a:p>
          <a:p>
            <a:pPr marL="342900" indent="-342900"/>
            <a:endParaRPr lang="en-US" sz="1400"/>
          </a:p>
          <a:p>
            <a:pPr marL="342900" indent="-342900"/>
            <a:r>
              <a:rPr lang="en-US" sz="2400"/>
              <a:t>1. given G = (V;E) a </a:t>
            </a:r>
            <a:r>
              <a:rPr lang="en-US" sz="2400" u="sng"/>
              <a:t>weighted, connected, undirected graph</a:t>
            </a:r>
          </a:p>
          <a:p>
            <a:pPr marL="342900" indent="-342900"/>
            <a:r>
              <a:rPr lang="en-US" sz="2400"/>
              <a:t>2. separate V into two sets:</a:t>
            </a:r>
          </a:p>
          <a:p>
            <a:pPr marL="342900" indent="-342900"/>
            <a:r>
              <a:rPr lang="en-US" sz="2400"/>
              <a:t>	T: nodes on the MST</a:t>
            </a:r>
          </a:p>
          <a:p>
            <a:pPr marL="342900" indent="-342900"/>
            <a:r>
              <a:rPr lang="en-US" sz="2400"/>
              <a:t>	Tc: those not</a:t>
            </a:r>
          </a:p>
          <a:p>
            <a:pPr marL="342900" indent="-342900"/>
            <a:r>
              <a:rPr lang="en-US" sz="2400"/>
              <a:t>3. T initially empty, choose a random node and add it to T</a:t>
            </a:r>
          </a:p>
          <a:p>
            <a:pPr marL="342900" indent="-342900"/>
            <a:r>
              <a:rPr lang="en-US" sz="2400"/>
              <a:t>4. select an edge with the smallest cost/weight/ distance from any node in T that connects to a node v in Tc, move v to T</a:t>
            </a:r>
          </a:p>
          <a:p>
            <a:pPr marL="342900" indent="-342900"/>
            <a:r>
              <a:rPr lang="en-US" sz="2400"/>
              <a:t>5. repeat step 4 until T c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B1D84C-1483-4EB1-8BBF-E5FFF7CA6224}" type="slidenum">
              <a:rPr lang="en-US"/>
              <a:pPr/>
              <a:t>15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762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Graph – MST - Contoh Prim (1)</a:t>
            </a:r>
            <a:endParaRPr lang="en-GB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69635" name="Group 3"/>
          <p:cNvGraphicFramePr>
            <a:graphicFrameLocks noGrp="1"/>
          </p:cNvGraphicFramePr>
          <p:nvPr>
            <p:ph/>
          </p:nvPr>
        </p:nvGraphicFramePr>
        <p:xfrm>
          <a:off x="2895600" y="2640013"/>
          <a:ext cx="6019800" cy="3608389"/>
        </p:xfrm>
        <a:graphic>
          <a:graphicData uri="http://schemas.openxmlformats.org/drawingml/2006/table">
            <a:tbl>
              <a:tblPr/>
              <a:tblGrid>
                <a:gridCol w="1238250"/>
                <a:gridCol w="2006600"/>
                <a:gridCol w="1270000"/>
                <a:gridCol w="150495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(5,4)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(4,3)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6200" y="874713"/>
            <a:ext cx="2895600" cy="2935287"/>
            <a:chOff x="288" y="480"/>
            <a:chExt cx="1824" cy="1849"/>
          </a:xfrm>
        </p:grpSpPr>
        <p:sp>
          <p:nvSpPr>
            <p:cNvPr id="69678" name="Text Box 46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9679" name="Text Box 47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9680" name="Text Box 48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95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9681" name="AutoShape 49"/>
            <p:cNvCxnSpPr>
              <a:cxnSpLocks noChangeShapeType="1"/>
              <a:stCxn id="69678" idx="3"/>
              <a:endCxn id="69699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2" name="AutoShape 50"/>
            <p:cNvCxnSpPr>
              <a:cxnSpLocks noChangeShapeType="1"/>
              <a:stCxn id="69699" idx="2"/>
              <a:endCxn id="69700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3" name="AutoShape 51"/>
            <p:cNvCxnSpPr>
              <a:cxnSpLocks noChangeShapeType="1"/>
              <a:stCxn id="69700" idx="2"/>
              <a:endCxn id="69680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4" name="AutoShape 52"/>
            <p:cNvCxnSpPr>
              <a:cxnSpLocks noChangeShapeType="1"/>
              <a:stCxn id="69680" idx="0"/>
              <a:endCxn id="69701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5" name="AutoShape 53"/>
            <p:cNvCxnSpPr>
              <a:cxnSpLocks noChangeShapeType="1"/>
              <a:stCxn id="69680" idx="1"/>
              <a:endCxn id="69679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6" name="AutoShape 54"/>
            <p:cNvCxnSpPr>
              <a:cxnSpLocks noChangeShapeType="1"/>
              <a:stCxn id="69679" idx="0"/>
              <a:endCxn id="69701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7" name="AutoShape 55"/>
            <p:cNvCxnSpPr>
              <a:cxnSpLocks noChangeShapeType="1"/>
              <a:stCxn id="69679" idx="0"/>
              <a:endCxn id="69702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8" name="AutoShape 56"/>
            <p:cNvCxnSpPr>
              <a:cxnSpLocks noChangeShapeType="1"/>
              <a:stCxn id="69678" idx="1"/>
              <a:endCxn id="69702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9689" name="AutoShape 57"/>
            <p:cNvCxnSpPr>
              <a:cxnSpLocks noChangeShapeType="1"/>
              <a:stCxn id="69699" idx="1"/>
              <a:endCxn id="69701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9690" name="Text Box 58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9691" name="Text Box 59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9692" name="Text Box 60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9693" name="Text Box 61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9694" name="Text Box 62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9695" name="Text Box 63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9696" name="Text Box 64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9697" name="Text Box 65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9698" name="Text Box 66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9699" name="Text Box 67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9700" name="Text Box 68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9701" name="Text Box 69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9702" name="Text Box 70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EA71EA-7694-4AFC-8940-4DAEA2A4AC83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44513"/>
          </a:xfrm>
        </p:spPr>
        <p:txBody>
          <a:bodyPr/>
          <a:lstStyle/>
          <a:p>
            <a:pPr algn="l"/>
            <a:r>
              <a:rPr lang="en-US" sz="2400"/>
              <a:t>Graph – MST – Contoh Prim (2)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457200"/>
            <a:ext cx="29337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" y="3609975"/>
            <a:ext cx="313372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0661" name="Group 5"/>
          <p:cNvGraphicFramePr>
            <a:graphicFrameLocks noGrp="1"/>
          </p:cNvGraphicFramePr>
          <p:nvPr>
            <p:ph idx="1"/>
          </p:nvPr>
        </p:nvGraphicFramePr>
        <p:xfrm>
          <a:off x="3394075" y="3709988"/>
          <a:ext cx="4746625" cy="2725739"/>
        </p:xfrm>
        <a:graphic>
          <a:graphicData uri="http://schemas.openxmlformats.org/drawingml/2006/table">
            <a:tbl>
              <a:tblPr/>
              <a:tblGrid>
                <a:gridCol w="966788"/>
                <a:gridCol w="827087"/>
                <a:gridCol w="2020888"/>
                <a:gridCol w="931862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alternatif 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066A84-6C6E-47B4-986D-3EFD0E696D65}" type="slidenum">
              <a:rPr lang="en-US"/>
              <a:pPr/>
              <a:t>17</a:t>
            </a:fld>
            <a:endParaRPr lang="en-US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7213"/>
            <a:ext cx="26860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6700"/>
            <a:ext cx="261937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17525"/>
          </a:xfrm>
          <a:noFill/>
          <a:ln/>
        </p:spPr>
        <p:txBody>
          <a:bodyPr/>
          <a:lstStyle/>
          <a:p>
            <a:pPr algn="l"/>
            <a:r>
              <a:rPr lang="en-US" sz="2400"/>
              <a:t>Graph – MST – Contoh Prim (2) - lanjutan</a:t>
            </a:r>
          </a:p>
        </p:txBody>
      </p:sp>
      <p:graphicFrame>
        <p:nvGraphicFramePr>
          <p:cNvPr id="71685" name="Group 5"/>
          <p:cNvGraphicFramePr>
            <a:graphicFrameLocks noGrp="1"/>
          </p:cNvGraphicFramePr>
          <p:nvPr/>
        </p:nvGraphicFramePr>
        <p:xfrm>
          <a:off x="3500438" y="581025"/>
          <a:ext cx="4746625" cy="2870201"/>
        </p:xfrm>
        <a:graphic>
          <a:graphicData uri="http://schemas.openxmlformats.org/drawingml/2006/table">
            <a:tbl>
              <a:tblPr/>
              <a:tblGrid>
                <a:gridCol w="790575"/>
                <a:gridCol w="790575"/>
                <a:gridCol w="2233612"/>
                <a:gridCol w="93186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alternatif 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27" name="Group 47"/>
          <p:cNvGraphicFramePr>
            <a:graphicFrameLocks noGrp="1"/>
          </p:cNvGraphicFramePr>
          <p:nvPr/>
        </p:nvGraphicFramePr>
        <p:xfrm>
          <a:off x="3352800" y="3652838"/>
          <a:ext cx="4746625" cy="3170555"/>
        </p:xfrm>
        <a:graphic>
          <a:graphicData uri="http://schemas.openxmlformats.org/drawingml/2006/table">
            <a:tbl>
              <a:tblPr/>
              <a:tblGrid>
                <a:gridCol w="790575"/>
                <a:gridCol w="790575"/>
                <a:gridCol w="2233613"/>
                <a:gridCol w="93186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alternatif 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(e,f)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E9BDE6-DAED-4937-8ADC-54384CE8718A}" type="slidenum">
              <a:rPr lang="en-US"/>
              <a:pPr/>
              <a:t>18</a:t>
            </a:fld>
            <a:endParaRPr lang="en-US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5475"/>
            <a:ext cx="2667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3009900"/>
            <a:ext cx="247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3009900"/>
            <a:ext cx="247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3009900"/>
            <a:ext cx="247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78213"/>
            <a:ext cx="25717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71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41338"/>
          </a:xfrm>
          <a:noFill/>
          <a:ln/>
        </p:spPr>
        <p:txBody>
          <a:bodyPr/>
          <a:lstStyle/>
          <a:p>
            <a:pPr algn="l"/>
            <a:r>
              <a:rPr lang="en-US" sz="2400"/>
              <a:t>Graph – MST – Contoh Prim (2) - lanjutan</a:t>
            </a:r>
          </a:p>
        </p:txBody>
      </p:sp>
      <p:graphicFrame>
        <p:nvGraphicFramePr>
          <p:cNvPr id="72712" name="Group 8"/>
          <p:cNvGraphicFramePr>
            <a:graphicFrameLocks noGrp="1"/>
          </p:cNvGraphicFramePr>
          <p:nvPr/>
        </p:nvGraphicFramePr>
        <p:xfrm>
          <a:off x="3740150" y="541338"/>
          <a:ext cx="4746625" cy="2378075"/>
        </p:xfrm>
        <a:graphic>
          <a:graphicData uri="http://schemas.openxmlformats.org/drawingml/2006/table">
            <a:tbl>
              <a:tblPr/>
              <a:tblGrid>
                <a:gridCol w="790575"/>
                <a:gridCol w="790575"/>
                <a:gridCol w="2233613"/>
                <a:gridCol w="93186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alternatif 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(e,f)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(e,c)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749" name="Group 45"/>
          <p:cNvGraphicFramePr>
            <a:graphicFrameLocks noGrp="1"/>
          </p:cNvGraphicFramePr>
          <p:nvPr/>
        </p:nvGraphicFramePr>
        <p:xfrm>
          <a:off x="3752850" y="3173413"/>
          <a:ext cx="4746625" cy="3233103"/>
        </p:xfrm>
        <a:graphic>
          <a:graphicData uri="http://schemas.openxmlformats.org/drawingml/2006/table">
            <a:tbl>
              <a:tblPr/>
              <a:tblGrid>
                <a:gridCol w="790575"/>
                <a:gridCol w="790575"/>
                <a:gridCol w="2233613"/>
                <a:gridCol w="93186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alternatif 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(d,e)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(e,f)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(e,c)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(a,b)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96" name="Text Box 92"/>
          <p:cNvSpPr txBox="1">
            <a:spLocks noChangeArrowheads="1"/>
          </p:cNvSpPr>
          <p:nvPr/>
        </p:nvSpPr>
        <p:spPr bwMode="auto">
          <a:xfrm>
            <a:off x="1006475" y="6369050"/>
            <a:ext cx="78946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(a,c), (d,c) dan (d,f) tidak dapat dipilih karena akan membentuk cycle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3CED23-3AE7-45B5-8AE6-445A37F66A99}" type="slidenum">
              <a:rPr lang="en-US"/>
              <a:pPr/>
              <a:t>19</a:t>
            </a:fld>
            <a:endParaRPr lang="en-US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66825"/>
            <a:ext cx="26955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0013"/>
            <a:ext cx="7772400" cy="433387"/>
          </a:xfrm>
          <a:noFill/>
          <a:ln/>
        </p:spPr>
        <p:txBody>
          <a:bodyPr>
            <a:normAutofit fontScale="90000"/>
          </a:bodyPr>
          <a:lstStyle/>
          <a:p>
            <a:pPr algn="l"/>
            <a:r>
              <a:rPr lang="en-US" sz="2400"/>
              <a:t>Graph – MST – Contoh Prim (2) - lanjutan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8CF0-7B1D-4932-9E7C-AE4B0458457F}" type="slidenum">
              <a:rPr lang="en-US"/>
              <a:pPr/>
              <a:t>2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r>
              <a:rPr lang="en-US" sz="3600" b="1">
                <a:cs typeface="Times New Roman" pitchFamily="18" charset="0"/>
              </a:rPr>
              <a:t>Pohon Merentang (</a:t>
            </a:r>
            <a:r>
              <a:rPr lang="en-US" sz="3600" b="1" i="1">
                <a:cs typeface="Times New Roman" pitchFamily="18" charset="0"/>
              </a:rPr>
              <a:t>spanning tree</a:t>
            </a:r>
            <a:r>
              <a:rPr lang="en-US" sz="3600" b="1">
                <a:cs typeface="Times New Roman" pitchFamily="18" charset="0"/>
              </a:rPr>
              <a:t>)</a:t>
            </a:r>
            <a:endParaRPr lang="en-GB" sz="3600" b="1">
              <a:cs typeface="Times New Roman" pitchFamily="18" charset="0"/>
            </a:endParaRPr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533400" y="1905000"/>
          <a:ext cx="8458200" cy="3556000"/>
        </p:xfrm>
        <a:graphic>
          <a:graphicData uri="http://schemas.openxmlformats.org/presentationml/2006/ole">
            <p:oleObj spid="_x0000_s124931" name="Document" r:id="rId4" imgW="5486400" imgH="23061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2E4A0-16CC-484A-B85D-C55581C783B0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114800" y="2311400"/>
            <a:ext cx="5029200" cy="2794000"/>
            <a:chOff x="2592" y="63"/>
            <a:chExt cx="3168" cy="1760"/>
          </a:xfrm>
        </p:grpSpPr>
        <p:pic>
          <p:nvPicPr>
            <p:cNvPr id="74755" name="Picture 3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92" y="63"/>
              <a:ext cx="3168" cy="1760"/>
            </a:xfrm>
            <a:prstGeom prst="rect">
              <a:avLst/>
            </a:prstGeom>
            <a:noFill/>
          </p:spPr>
        </p:pic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640" y="197"/>
              <a:ext cx="3024" cy="1508"/>
              <a:chOff x="288" y="374"/>
              <a:chExt cx="3024" cy="1508"/>
            </a:xfrm>
          </p:grpSpPr>
          <p:sp>
            <p:nvSpPr>
              <p:cNvPr id="74757" name="Text Box 5"/>
              <p:cNvSpPr txBox="1">
                <a:spLocks noChangeArrowheads="1"/>
              </p:cNvSpPr>
              <p:nvPr/>
            </p:nvSpPr>
            <p:spPr bwMode="auto">
              <a:xfrm>
                <a:off x="288" y="1008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N1</a:t>
                </a:r>
              </a:p>
            </p:txBody>
          </p:sp>
          <p:sp>
            <p:nvSpPr>
              <p:cNvPr id="74758" name="Text Box 6"/>
              <p:cNvSpPr txBox="1">
                <a:spLocks noChangeArrowheads="1"/>
              </p:cNvSpPr>
              <p:nvPr/>
            </p:nvSpPr>
            <p:spPr bwMode="auto">
              <a:xfrm>
                <a:off x="1008" y="384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N2</a:t>
                </a:r>
              </a:p>
            </p:txBody>
          </p:sp>
          <p:sp>
            <p:nvSpPr>
              <p:cNvPr id="74759" name="Text Box 7"/>
              <p:cNvSpPr txBox="1">
                <a:spLocks noChangeArrowheads="1"/>
              </p:cNvSpPr>
              <p:nvPr/>
            </p:nvSpPr>
            <p:spPr bwMode="auto">
              <a:xfrm>
                <a:off x="1632" y="374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N3</a:t>
                </a:r>
              </a:p>
            </p:txBody>
          </p:sp>
          <p:sp>
            <p:nvSpPr>
              <p:cNvPr id="74760" name="Text Box 8"/>
              <p:cNvSpPr txBox="1">
                <a:spLocks noChangeArrowheads="1"/>
              </p:cNvSpPr>
              <p:nvPr/>
            </p:nvSpPr>
            <p:spPr bwMode="auto">
              <a:xfrm>
                <a:off x="2256" y="374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N4</a:t>
                </a:r>
              </a:p>
            </p:txBody>
          </p:sp>
          <p:sp>
            <p:nvSpPr>
              <p:cNvPr id="74761" name="Text Box 9"/>
              <p:cNvSpPr txBox="1">
                <a:spLocks noChangeArrowheads="1"/>
              </p:cNvSpPr>
              <p:nvPr/>
            </p:nvSpPr>
            <p:spPr bwMode="auto">
              <a:xfrm>
                <a:off x="2976" y="1008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N5</a:t>
                </a:r>
              </a:p>
            </p:txBody>
          </p:sp>
          <p:sp>
            <p:nvSpPr>
              <p:cNvPr id="7476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622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N6</a:t>
                </a:r>
              </a:p>
            </p:txBody>
          </p:sp>
          <p:sp>
            <p:nvSpPr>
              <p:cNvPr id="74763" name="Text Box 11"/>
              <p:cNvSpPr txBox="1">
                <a:spLocks noChangeArrowheads="1"/>
              </p:cNvSpPr>
              <p:nvPr/>
            </p:nvSpPr>
            <p:spPr bwMode="auto">
              <a:xfrm>
                <a:off x="1680" y="1622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N7</a:t>
                </a:r>
              </a:p>
            </p:txBody>
          </p:sp>
          <p:sp>
            <p:nvSpPr>
              <p:cNvPr id="74764" name="Text Box 12"/>
              <p:cNvSpPr txBox="1">
                <a:spLocks noChangeArrowheads="1"/>
              </p:cNvSpPr>
              <p:nvPr/>
            </p:nvSpPr>
            <p:spPr bwMode="auto">
              <a:xfrm>
                <a:off x="2256" y="1632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N8</a:t>
                </a:r>
              </a:p>
            </p:txBody>
          </p:sp>
          <p:sp>
            <p:nvSpPr>
              <p:cNvPr id="74765" name="Oval 13"/>
              <p:cNvSpPr>
                <a:spLocks noChangeArrowheads="1"/>
              </p:cNvSpPr>
              <p:nvPr/>
            </p:nvSpPr>
            <p:spPr bwMode="auto">
              <a:xfrm>
                <a:off x="720" y="720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4766" name="Oval 14"/>
              <p:cNvSpPr>
                <a:spLocks noChangeArrowheads="1"/>
              </p:cNvSpPr>
              <p:nvPr/>
            </p:nvSpPr>
            <p:spPr bwMode="auto">
              <a:xfrm>
                <a:off x="768" y="1296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3</a:t>
                </a:r>
              </a:p>
            </p:txBody>
          </p:sp>
          <p:sp>
            <p:nvSpPr>
              <p:cNvPr id="74767" name="Oval 15"/>
              <p:cNvSpPr>
                <a:spLocks noChangeArrowheads="1"/>
              </p:cNvSpPr>
              <p:nvPr/>
            </p:nvSpPr>
            <p:spPr bwMode="auto">
              <a:xfrm>
                <a:off x="1392" y="480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2</a:t>
                </a:r>
              </a:p>
            </p:txBody>
          </p:sp>
          <p:sp>
            <p:nvSpPr>
              <p:cNvPr id="74768" name="Oval 16"/>
              <p:cNvSpPr>
                <a:spLocks noChangeArrowheads="1"/>
              </p:cNvSpPr>
              <p:nvPr/>
            </p:nvSpPr>
            <p:spPr bwMode="auto">
              <a:xfrm>
                <a:off x="2016" y="480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4769" name="Oval 17"/>
              <p:cNvSpPr>
                <a:spLocks noChangeArrowheads="1"/>
              </p:cNvSpPr>
              <p:nvPr/>
            </p:nvSpPr>
            <p:spPr bwMode="auto">
              <a:xfrm>
                <a:off x="960" y="1008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4770" name="Oval 18"/>
              <p:cNvSpPr>
                <a:spLocks noChangeArrowheads="1"/>
              </p:cNvSpPr>
              <p:nvPr/>
            </p:nvSpPr>
            <p:spPr bwMode="auto">
              <a:xfrm>
                <a:off x="1248" y="1008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5</a:t>
                </a:r>
              </a:p>
            </p:txBody>
          </p:sp>
          <p:sp>
            <p:nvSpPr>
              <p:cNvPr id="74771" name="Oval 19"/>
              <p:cNvSpPr>
                <a:spLocks noChangeArrowheads="1"/>
              </p:cNvSpPr>
              <p:nvPr/>
            </p:nvSpPr>
            <p:spPr bwMode="auto">
              <a:xfrm>
                <a:off x="1584" y="960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4772" name="Oval 20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4773" name="Oval 21"/>
              <p:cNvSpPr>
                <a:spLocks noChangeArrowheads="1"/>
              </p:cNvSpPr>
              <p:nvPr/>
            </p:nvSpPr>
            <p:spPr bwMode="auto">
              <a:xfrm>
                <a:off x="2640" y="720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4774" name="Oval 22"/>
              <p:cNvSpPr>
                <a:spLocks noChangeArrowheads="1"/>
              </p:cNvSpPr>
              <p:nvPr/>
            </p:nvSpPr>
            <p:spPr bwMode="auto">
              <a:xfrm>
                <a:off x="2160" y="1056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4775" name="Oval 23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  <p:sp>
            <p:nvSpPr>
              <p:cNvPr id="74776" name="Oval 24"/>
              <p:cNvSpPr>
                <a:spLocks noChangeArrowheads="1"/>
              </p:cNvSpPr>
              <p:nvPr/>
            </p:nvSpPr>
            <p:spPr bwMode="auto">
              <a:xfrm>
                <a:off x="2016" y="1536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4777" name="Oval 25"/>
              <p:cNvSpPr>
                <a:spLocks noChangeArrowheads="1"/>
              </p:cNvSpPr>
              <p:nvPr/>
            </p:nvSpPr>
            <p:spPr bwMode="auto">
              <a:xfrm>
                <a:off x="2592" y="1344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</p:grpSp>
        <p:sp>
          <p:nvSpPr>
            <p:cNvPr id="74778" name="Line 26"/>
            <p:cNvSpPr>
              <a:spLocks noChangeShapeType="1"/>
            </p:cNvSpPr>
            <p:nvPr/>
          </p:nvSpPr>
          <p:spPr bwMode="auto">
            <a:xfrm flipV="1">
              <a:off x="3136" y="580"/>
              <a:ext cx="353" cy="308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79" name="Line 27"/>
            <p:cNvSpPr>
              <a:spLocks noChangeShapeType="1"/>
            </p:cNvSpPr>
            <p:nvPr/>
          </p:nvSpPr>
          <p:spPr bwMode="auto">
            <a:xfrm flipV="1">
              <a:off x="3620" y="535"/>
              <a:ext cx="471" cy="7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0" name="Line 28"/>
            <p:cNvSpPr>
              <a:spLocks noChangeShapeType="1"/>
            </p:cNvSpPr>
            <p:nvPr/>
          </p:nvSpPr>
          <p:spPr bwMode="auto">
            <a:xfrm flipH="1">
              <a:off x="4160" y="592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4219" y="538"/>
              <a:ext cx="465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>
              <a:off x="3593" y="581"/>
              <a:ext cx="530" cy="71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>
              <a:off x="3544" y="604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>
              <a:off x="3127" y="980"/>
              <a:ext cx="379" cy="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85" name="Rectangle 3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457200"/>
          </a:xfrm>
          <a:noFill/>
          <a:ln/>
        </p:spPr>
        <p:txBody>
          <a:bodyPr/>
          <a:lstStyle/>
          <a:p>
            <a:pPr algn="l"/>
            <a:r>
              <a:rPr lang="en-US" sz="2400"/>
              <a:t>Graph – MST - Contoh Prim (3)</a:t>
            </a:r>
          </a:p>
        </p:txBody>
      </p:sp>
      <p:pic>
        <p:nvPicPr>
          <p:cNvPr id="74786" name="Picture 34" descr="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5029200" cy="2794000"/>
          </a:xfrm>
          <a:prstGeom prst="rect">
            <a:avLst/>
          </a:prstGeom>
          <a:noFill/>
        </p:spPr>
      </p:pic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76200" y="611188"/>
            <a:ext cx="4800600" cy="2393950"/>
            <a:chOff x="48" y="385"/>
            <a:chExt cx="3024" cy="1508"/>
          </a:xfrm>
        </p:grpSpPr>
        <p:sp>
          <p:nvSpPr>
            <p:cNvPr id="74788" name="Text Box 36"/>
            <p:cNvSpPr txBox="1">
              <a:spLocks noChangeArrowheads="1"/>
            </p:cNvSpPr>
            <p:nvPr/>
          </p:nvSpPr>
          <p:spPr bwMode="auto">
            <a:xfrm>
              <a:off x="48" y="1019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N1</a:t>
              </a:r>
            </a:p>
          </p:txBody>
        </p:sp>
        <p:sp>
          <p:nvSpPr>
            <p:cNvPr id="74789" name="Text Box 37"/>
            <p:cNvSpPr txBox="1">
              <a:spLocks noChangeArrowheads="1"/>
            </p:cNvSpPr>
            <p:nvPr/>
          </p:nvSpPr>
          <p:spPr bwMode="auto">
            <a:xfrm>
              <a:off x="768" y="39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N2</a:t>
              </a:r>
            </a:p>
          </p:txBody>
        </p:sp>
        <p:sp>
          <p:nvSpPr>
            <p:cNvPr id="74790" name="Text Box 38"/>
            <p:cNvSpPr txBox="1">
              <a:spLocks noChangeArrowheads="1"/>
            </p:cNvSpPr>
            <p:nvPr/>
          </p:nvSpPr>
          <p:spPr bwMode="auto">
            <a:xfrm>
              <a:off x="1392" y="38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N3</a:t>
              </a:r>
            </a:p>
          </p:txBody>
        </p:sp>
        <p:sp>
          <p:nvSpPr>
            <p:cNvPr id="74791" name="Text Box 39"/>
            <p:cNvSpPr txBox="1">
              <a:spLocks noChangeArrowheads="1"/>
            </p:cNvSpPr>
            <p:nvPr/>
          </p:nvSpPr>
          <p:spPr bwMode="auto">
            <a:xfrm>
              <a:off x="2016" y="38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N4</a:t>
              </a:r>
            </a:p>
          </p:txBody>
        </p:sp>
        <p:sp>
          <p:nvSpPr>
            <p:cNvPr id="74792" name="Text Box 40"/>
            <p:cNvSpPr txBox="1">
              <a:spLocks noChangeArrowheads="1"/>
            </p:cNvSpPr>
            <p:nvPr/>
          </p:nvSpPr>
          <p:spPr bwMode="auto">
            <a:xfrm>
              <a:off x="2736" y="1019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N5</a:t>
              </a:r>
            </a:p>
          </p:txBody>
        </p:sp>
        <p:sp>
          <p:nvSpPr>
            <p:cNvPr id="74793" name="Text Box 41"/>
            <p:cNvSpPr txBox="1">
              <a:spLocks noChangeArrowheads="1"/>
            </p:cNvSpPr>
            <p:nvPr/>
          </p:nvSpPr>
          <p:spPr bwMode="auto">
            <a:xfrm>
              <a:off x="768" y="163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N6</a:t>
              </a:r>
            </a:p>
          </p:txBody>
        </p:sp>
        <p:sp>
          <p:nvSpPr>
            <p:cNvPr id="74794" name="Text Box 42"/>
            <p:cNvSpPr txBox="1">
              <a:spLocks noChangeArrowheads="1"/>
            </p:cNvSpPr>
            <p:nvPr/>
          </p:nvSpPr>
          <p:spPr bwMode="auto">
            <a:xfrm>
              <a:off x="1440" y="163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N7</a:t>
              </a:r>
            </a:p>
          </p:txBody>
        </p:sp>
        <p:sp>
          <p:nvSpPr>
            <p:cNvPr id="74795" name="Text Box 43"/>
            <p:cNvSpPr txBox="1">
              <a:spLocks noChangeArrowheads="1"/>
            </p:cNvSpPr>
            <p:nvPr/>
          </p:nvSpPr>
          <p:spPr bwMode="auto">
            <a:xfrm>
              <a:off x="2016" y="164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N8</a:t>
              </a:r>
            </a:p>
          </p:txBody>
        </p:sp>
        <p:sp>
          <p:nvSpPr>
            <p:cNvPr id="74796" name="Oval 44"/>
            <p:cNvSpPr>
              <a:spLocks noChangeArrowheads="1"/>
            </p:cNvSpPr>
            <p:nvPr/>
          </p:nvSpPr>
          <p:spPr bwMode="auto">
            <a:xfrm>
              <a:off x="480" y="73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4797" name="Oval 45"/>
            <p:cNvSpPr>
              <a:spLocks noChangeArrowheads="1"/>
            </p:cNvSpPr>
            <p:nvPr/>
          </p:nvSpPr>
          <p:spPr bwMode="auto">
            <a:xfrm>
              <a:off x="528" y="130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3</a:t>
              </a:r>
            </a:p>
          </p:txBody>
        </p:sp>
        <p:sp>
          <p:nvSpPr>
            <p:cNvPr id="74798" name="Oval 46"/>
            <p:cNvSpPr>
              <a:spLocks noChangeArrowheads="1"/>
            </p:cNvSpPr>
            <p:nvPr/>
          </p:nvSpPr>
          <p:spPr bwMode="auto">
            <a:xfrm>
              <a:off x="1152" y="49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74799" name="Oval 47"/>
            <p:cNvSpPr>
              <a:spLocks noChangeArrowheads="1"/>
            </p:cNvSpPr>
            <p:nvPr/>
          </p:nvSpPr>
          <p:spPr bwMode="auto">
            <a:xfrm>
              <a:off x="1776" y="49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4800" name="Oval 48"/>
            <p:cNvSpPr>
              <a:spLocks noChangeArrowheads="1"/>
            </p:cNvSpPr>
            <p:nvPr/>
          </p:nvSpPr>
          <p:spPr bwMode="auto">
            <a:xfrm>
              <a:off x="720" y="101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4801" name="Oval 49"/>
            <p:cNvSpPr>
              <a:spLocks noChangeArrowheads="1"/>
            </p:cNvSpPr>
            <p:nvPr/>
          </p:nvSpPr>
          <p:spPr bwMode="auto">
            <a:xfrm>
              <a:off x="1008" y="101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74802" name="Oval 50"/>
            <p:cNvSpPr>
              <a:spLocks noChangeArrowheads="1"/>
            </p:cNvSpPr>
            <p:nvPr/>
          </p:nvSpPr>
          <p:spPr bwMode="auto">
            <a:xfrm>
              <a:off x="1344" y="97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dirty="0"/>
                <a:t>6</a:t>
              </a:r>
            </a:p>
          </p:txBody>
        </p:sp>
        <p:sp>
          <p:nvSpPr>
            <p:cNvPr id="74803" name="Oval 51"/>
            <p:cNvSpPr>
              <a:spLocks noChangeArrowheads="1"/>
            </p:cNvSpPr>
            <p:nvPr/>
          </p:nvSpPr>
          <p:spPr bwMode="auto">
            <a:xfrm>
              <a:off x="1680" y="923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4804" name="Oval 52"/>
            <p:cNvSpPr>
              <a:spLocks noChangeArrowheads="1"/>
            </p:cNvSpPr>
            <p:nvPr/>
          </p:nvSpPr>
          <p:spPr bwMode="auto">
            <a:xfrm>
              <a:off x="2400" y="73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4805" name="Oval 53"/>
            <p:cNvSpPr>
              <a:spLocks noChangeArrowheads="1"/>
            </p:cNvSpPr>
            <p:nvPr/>
          </p:nvSpPr>
          <p:spPr bwMode="auto">
            <a:xfrm>
              <a:off x="1920" y="106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4806" name="Oval 54"/>
            <p:cNvSpPr>
              <a:spLocks noChangeArrowheads="1"/>
            </p:cNvSpPr>
            <p:nvPr/>
          </p:nvSpPr>
          <p:spPr bwMode="auto">
            <a:xfrm>
              <a:off x="1152" y="15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4807" name="Oval 55"/>
            <p:cNvSpPr>
              <a:spLocks noChangeArrowheads="1"/>
            </p:cNvSpPr>
            <p:nvPr/>
          </p:nvSpPr>
          <p:spPr bwMode="auto">
            <a:xfrm>
              <a:off x="1776" y="15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4808" name="Oval 56"/>
            <p:cNvSpPr>
              <a:spLocks noChangeArrowheads="1"/>
            </p:cNvSpPr>
            <p:nvPr/>
          </p:nvSpPr>
          <p:spPr bwMode="auto">
            <a:xfrm>
              <a:off x="2352" y="131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4809" name="Line 57"/>
            <p:cNvSpPr>
              <a:spLocks noChangeShapeType="1"/>
            </p:cNvSpPr>
            <p:nvPr/>
          </p:nvSpPr>
          <p:spPr bwMode="auto">
            <a:xfrm flipV="1">
              <a:off x="550" y="767"/>
              <a:ext cx="353" cy="30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10" name="Line 58"/>
            <p:cNvSpPr>
              <a:spLocks noChangeShapeType="1"/>
            </p:cNvSpPr>
            <p:nvPr/>
          </p:nvSpPr>
          <p:spPr bwMode="auto">
            <a:xfrm>
              <a:off x="542" y="1158"/>
              <a:ext cx="372" cy="32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39700" y="5934075"/>
            <a:ext cx="3294063" cy="854075"/>
            <a:chOff x="385" y="565"/>
            <a:chExt cx="2075" cy="538"/>
          </a:xfrm>
        </p:grpSpPr>
        <p:sp>
          <p:nvSpPr>
            <p:cNvPr id="74812" name="Text Box 60"/>
            <p:cNvSpPr txBox="1">
              <a:spLocks noChangeArrowheads="1"/>
            </p:cNvSpPr>
            <p:nvPr/>
          </p:nvSpPr>
          <p:spPr bwMode="auto">
            <a:xfrm>
              <a:off x="987" y="565"/>
              <a:ext cx="1473" cy="5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Edge yg mungkin</a:t>
              </a:r>
            </a:p>
            <a:p>
              <a:pPr>
                <a:spcBef>
                  <a:spcPct val="50000"/>
                </a:spcBef>
              </a:pPr>
              <a:r>
                <a:rPr lang="en-US" sz="2000"/>
                <a:t>Edge yg dipilih</a:t>
              </a:r>
            </a:p>
          </p:txBody>
        </p:sp>
        <p:sp>
          <p:nvSpPr>
            <p:cNvPr id="74813" name="Line 61"/>
            <p:cNvSpPr>
              <a:spLocks noChangeShapeType="1"/>
            </p:cNvSpPr>
            <p:nvPr/>
          </p:nvSpPr>
          <p:spPr bwMode="auto">
            <a:xfrm>
              <a:off x="388" y="698"/>
              <a:ext cx="49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14" name="Line 62"/>
            <p:cNvSpPr>
              <a:spLocks noChangeShapeType="1"/>
            </p:cNvSpPr>
            <p:nvPr/>
          </p:nvSpPr>
          <p:spPr bwMode="auto">
            <a:xfrm>
              <a:off x="385" y="1003"/>
              <a:ext cx="498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0" y="4064000"/>
            <a:ext cx="5029200" cy="2794000"/>
            <a:chOff x="2327" y="1757"/>
            <a:chExt cx="3168" cy="1760"/>
          </a:xfrm>
        </p:grpSpPr>
        <p:pic>
          <p:nvPicPr>
            <p:cNvPr id="74816" name="Picture 64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27" y="1757"/>
              <a:ext cx="3168" cy="1760"/>
            </a:xfrm>
            <a:prstGeom prst="rect">
              <a:avLst/>
            </a:prstGeom>
            <a:noFill/>
          </p:spPr>
        </p:pic>
        <p:grpSp>
          <p:nvGrpSpPr>
            <p:cNvPr id="7" name="Group 65"/>
            <p:cNvGrpSpPr>
              <a:grpSpLocks/>
            </p:cNvGrpSpPr>
            <p:nvPr/>
          </p:nvGrpSpPr>
          <p:grpSpPr bwMode="auto">
            <a:xfrm>
              <a:off x="2375" y="1891"/>
              <a:ext cx="3024" cy="1508"/>
              <a:chOff x="2375" y="1891"/>
              <a:chExt cx="3024" cy="1508"/>
            </a:xfrm>
          </p:grpSpPr>
          <p:sp>
            <p:nvSpPr>
              <p:cNvPr id="74818" name="Text Box 66"/>
              <p:cNvSpPr txBox="1">
                <a:spLocks noChangeArrowheads="1"/>
              </p:cNvSpPr>
              <p:nvPr/>
            </p:nvSpPr>
            <p:spPr bwMode="auto">
              <a:xfrm>
                <a:off x="2375" y="2525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N1</a:t>
                </a:r>
              </a:p>
            </p:txBody>
          </p:sp>
          <p:sp>
            <p:nvSpPr>
              <p:cNvPr id="74819" name="Text Box 67"/>
              <p:cNvSpPr txBox="1">
                <a:spLocks noChangeArrowheads="1"/>
              </p:cNvSpPr>
              <p:nvPr/>
            </p:nvSpPr>
            <p:spPr bwMode="auto">
              <a:xfrm>
                <a:off x="3095" y="1901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N2</a:t>
                </a:r>
              </a:p>
            </p:txBody>
          </p:sp>
          <p:sp>
            <p:nvSpPr>
              <p:cNvPr id="74820" name="Text Box 68"/>
              <p:cNvSpPr txBox="1">
                <a:spLocks noChangeArrowheads="1"/>
              </p:cNvSpPr>
              <p:nvPr/>
            </p:nvSpPr>
            <p:spPr bwMode="auto">
              <a:xfrm>
                <a:off x="3719" y="1891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N3</a:t>
                </a:r>
              </a:p>
            </p:txBody>
          </p:sp>
          <p:sp>
            <p:nvSpPr>
              <p:cNvPr id="74821" name="Text Box 69"/>
              <p:cNvSpPr txBox="1">
                <a:spLocks noChangeArrowheads="1"/>
              </p:cNvSpPr>
              <p:nvPr/>
            </p:nvSpPr>
            <p:spPr bwMode="auto">
              <a:xfrm>
                <a:off x="4343" y="1891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N4</a:t>
                </a:r>
              </a:p>
            </p:txBody>
          </p:sp>
          <p:sp>
            <p:nvSpPr>
              <p:cNvPr id="74822" name="Text Box 70"/>
              <p:cNvSpPr txBox="1">
                <a:spLocks noChangeArrowheads="1"/>
              </p:cNvSpPr>
              <p:nvPr/>
            </p:nvSpPr>
            <p:spPr bwMode="auto">
              <a:xfrm>
                <a:off x="5063" y="2525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N5</a:t>
                </a:r>
              </a:p>
            </p:txBody>
          </p:sp>
          <p:sp>
            <p:nvSpPr>
              <p:cNvPr id="74823" name="Text Box 71"/>
              <p:cNvSpPr txBox="1">
                <a:spLocks noChangeArrowheads="1"/>
              </p:cNvSpPr>
              <p:nvPr/>
            </p:nvSpPr>
            <p:spPr bwMode="auto">
              <a:xfrm>
                <a:off x="3095" y="3139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N6</a:t>
                </a:r>
              </a:p>
            </p:txBody>
          </p:sp>
          <p:sp>
            <p:nvSpPr>
              <p:cNvPr id="74824" name="Text Box 72"/>
              <p:cNvSpPr txBox="1">
                <a:spLocks noChangeArrowheads="1"/>
              </p:cNvSpPr>
              <p:nvPr/>
            </p:nvSpPr>
            <p:spPr bwMode="auto">
              <a:xfrm>
                <a:off x="3767" y="3139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N7</a:t>
                </a:r>
              </a:p>
            </p:txBody>
          </p:sp>
          <p:sp>
            <p:nvSpPr>
              <p:cNvPr id="74825" name="Text Box 73"/>
              <p:cNvSpPr txBox="1">
                <a:spLocks noChangeArrowheads="1"/>
              </p:cNvSpPr>
              <p:nvPr/>
            </p:nvSpPr>
            <p:spPr bwMode="auto">
              <a:xfrm>
                <a:off x="4343" y="3149"/>
                <a:ext cx="336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N8</a:t>
                </a:r>
              </a:p>
            </p:txBody>
          </p:sp>
          <p:sp>
            <p:nvSpPr>
              <p:cNvPr id="74826" name="Oval 74"/>
              <p:cNvSpPr>
                <a:spLocks noChangeArrowheads="1"/>
              </p:cNvSpPr>
              <p:nvPr/>
            </p:nvSpPr>
            <p:spPr bwMode="auto">
              <a:xfrm>
                <a:off x="2807" y="223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2855" y="281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3</a:t>
                </a: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3479" y="199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2</a:t>
                </a: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4103" y="199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3047" y="252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3335" y="252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5</a:t>
                </a: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3671" y="247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4007" y="2429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4727" y="223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4247" y="257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3479" y="305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4103" y="305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4838" name="Oval 86"/>
              <p:cNvSpPr>
                <a:spLocks noChangeArrowheads="1"/>
              </p:cNvSpPr>
              <p:nvPr/>
            </p:nvSpPr>
            <p:spPr bwMode="auto">
              <a:xfrm>
                <a:off x="4679" y="279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  <p:sp>
            <p:nvSpPr>
              <p:cNvPr id="74839" name="Line 87"/>
              <p:cNvSpPr>
                <a:spLocks noChangeShapeType="1"/>
              </p:cNvSpPr>
              <p:nvPr/>
            </p:nvSpPr>
            <p:spPr bwMode="auto">
              <a:xfrm flipV="1">
                <a:off x="2871" y="2274"/>
                <a:ext cx="353" cy="308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0" name="Line 88"/>
              <p:cNvSpPr>
                <a:spLocks noChangeShapeType="1"/>
              </p:cNvSpPr>
              <p:nvPr/>
            </p:nvSpPr>
            <p:spPr bwMode="auto">
              <a:xfrm flipV="1">
                <a:off x="3355" y="2229"/>
                <a:ext cx="471" cy="7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1" name="Line 89"/>
              <p:cNvSpPr>
                <a:spLocks noChangeShapeType="1"/>
              </p:cNvSpPr>
              <p:nvPr/>
            </p:nvSpPr>
            <p:spPr bwMode="auto">
              <a:xfrm flipH="1">
                <a:off x="3287" y="2286"/>
                <a:ext cx="7" cy="69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2" name="Line 90"/>
              <p:cNvSpPr>
                <a:spLocks noChangeShapeType="1"/>
              </p:cNvSpPr>
              <p:nvPr/>
            </p:nvSpPr>
            <p:spPr bwMode="auto">
              <a:xfrm>
                <a:off x="3333" y="2273"/>
                <a:ext cx="530" cy="713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43" name="Line 91"/>
              <p:cNvSpPr>
                <a:spLocks noChangeShapeType="1"/>
              </p:cNvSpPr>
              <p:nvPr/>
            </p:nvSpPr>
            <p:spPr bwMode="auto">
              <a:xfrm>
                <a:off x="2864" y="2681"/>
                <a:ext cx="379" cy="31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4844" name="AutoShape 92"/>
          <p:cNvSpPr>
            <a:spLocks noChangeArrowheads="1"/>
          </p:cNvSpPr>
          <p:nvPr/>
        </p:nvSpPr>
        <p:spPr bwMode="auto">
          <a:xfrm>
            <a:off x="2233613" y="3252788"/>
            <a:ext cx="263525" cy="879475"/>
          </a:xfrm>
          <a:prstGeom prst="downArrow">
            <a:avLst>
              <a:gd name="adj1" fmla="val 50000"/>
              <a:gd name="adj2" fmla="val 834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45" name="AutoShape 93"/>
          <p:cNvSpPr>
            <a:spLocks noChangeArrowheads="1"/>
          </p:cNvSpPr>
          <p:nvPr/>
        </p:nvSpPr>
        <p:spPr bwMode="auto">
          <a:xfrm rot="-8290278">
            <a:off x="4549775" y="4195763"/>
            <a:ext cx="263525" cy="879475"/>
          </a:xfrm>
          <a:prstGeom prst="downArrow">
            <a:avLst>
              <a:gd name="adj1" fmla="val 50000"/>
              <a:gd name="adj2" fmla="val 834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46" name="AutoShape 94"/>
          <p:cNvSpPr>
            <a:spLocks noChangeArrowheads="1"/>
          </p:cNvSpPr>
          <p:nvPr/>
        </p:nvSpPr>
        <p:spPr bwMode="auto">
          <a:xfrm>
            <a:off x="8281988" y="4730750"/>
            <a:ext cx="862012" cy="280988"/>
          </a:xfrm>
          <a:prstGeom prst="rightArrow">
            <a:avLst>
              <a:gd name="adj1" fmla="val 50000"/>
              <a:gd name="adj2" fmla="val 7669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5322888" y="638175"/>
            <a:ext cx="3335337" cy="701675"/>
            <a:chOff x="3353" y="402"/>
            <a:chExt cx="2101" cy="442"/>
          </a:xfrm>
        </p:grpSpPr>
        <p:sp>
          <p:nvSpPr>
            <p:cNvPr id="74848" name="Text Box 96"/>
            <p:cNvSpPr txBox="1">
              <a:spLocks noChangeArrowheads="1"/>
            </p:cNvSpPr>
            <p:nvPr/>
          </p:nvSpPr>
          <p:spPr bwMode="auto">
            <a:xfrm>
              <a:off x="3942" y="402"/>
              <a:ext cx="1512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edge yang mungkin</a:t>
              </a:r>
            </a:p>
            <a:p>
              <a:r>
                <a:rPr lang="en-US" sz="2000"/>
                <a:t>edge yg dipilih</a:t>
              </a:r>
            </a:p>
          </p:txBody>
        </p:sp>
        <p:sp>
          <p:nvSpPr>
            <p:cNvPr id="74849" name="Line 97"/>
            <p:cNvSpPr>
              <a:spLocks noChangeShapeType="1"/>
            </p:cNvSpPr>
            <p:nvPr/>
          </p:nvSpPr>
          <p:spPr bwMode="auto">
            <a:xfrm>
              <a:off x="3356" y="521"/>
              <a:ext cx="499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50" name="Line 98"/>
            <p:cNvSpPr>
              <a:spLocks noChangeShapeType="1"/>
            </p:cNvSpPr>
            <p:nvPr/>
          </p:nvSpPr>
          <p:spPr bwMode="auto">
            <a:xfrm>
              <a:off x="3353" y="738"/>
              <a:ext cx="499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8DD686-CBAE-45F7-803C-B87C3D902612}" type="slidenum">
              <a:rPr lang="en-US"/>
              <a:pPr/>
              <a:t>21</a:t>
            </a:fld>
            <a:endParaRPr lang="en-US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131763"/>
            <a:ext cx="58674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solidFill>
                  <a:schemeClr val="tx2"/>
                </a:solidFill>
                <a:latin typeface="Arial Black" pitchFamily="34" charset="0"/>
              </a:rPr>
              <a:t>Graph – MST – Contoh Prim (3)</a:t>
            </a:r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8281988" y="4800600"/>
            <a:ext cx="862012" cy="280988"/>
          </a:xfrm>
          <a:prstGeom prst="rightArrow">
            <a:avLst>
              <a:gd name="adj1" fmla="val 50000"/>
              <a:gd name="adj2" fmla="val 7669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533400"/>
            <a:ext cx="4876800" cy="2641600"/>
            <a:chOff x="0" y="255"/>
            <a:chExt cx="3168" cy="1760"/>
          </a:xfrm>
        </p:grpSpPr>
        <p:pic>
          <p:nvPicPr>
            <p:cNvPr id="75781" name="Picture 5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55"/>
              <a:ext cx="3168" cy="1760"/>
            </a:xfrm>
            <a:prstGeom prst="rect">
              <a:avLst/>
            </a:prstGeom>
            <a:noFill/>
          </p:spPr>
        </p:pic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" y="389"/>
              <a:ext cx="3024" cy="1522"/>
              <a:chOff x="48" y="389"/>
              <a:chExt cx="3024" cy="1522"/>
            </a:xfrm>
          </p:grpSpPr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48" y="1023"/>
                <a:ext cx="336" cy="2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N1</a:t>
                </a:r>
              </a:p>
            </p:txBody>
          </p:sp>
          <p:sp>
            <p:nvSpPr>
              <p:cNvPr id="75784" name="Text Box 8"/>
              <p:cNvSpPr txBox="1">
                <a:spLocks noChangeArrowheads="1"/>
              </p:cNvSpPr>
              <p:nvPr/>
            </p:nvSpPr>
            <p:spPr bwMode="auto">
              <a:xfrm>
                <a:off x="768" y="399"/>
                <a:ext cx="336" cy="2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N2</a:t>
                </a:r>
              </a:p>
            </p:txBody>
          </p:sp>
          <p:sp>
            <p:nvSpPr>
              <p:cNvPr id="75785" name="Text Box 9"/>
              <p:cNvSpPr txBox="1">
                <a:spLocks noChangeArrowheads="1"/>
              </p:cNvSpPr>
              <p:nvPr/>
            </p:nvSpPr>
            <p:spPr bwMode="auto">
              <a:xfrm>
                <a:off x="1392" y="389"/>
                <a:ext cx="336" cy="2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N3</a:t>
                </a:r>
              </a:p>
            </p:txBody>
          </p:sp>
          <p:sp>
            <p:nvSpPr>
              <p:cNvPr id="75786" name="Text Box 10"/>
              <p:cNvSpPr txBox="1">
                <a:spLocks noChangeArrowheads="1"/>
              </p:cNvSpPr>
              <p:nvPr/>
            </p:nvSpPr>
            <p:spPr bwMode="auto">
              <a:xfrm>
                <a:off x="2016" y="389"/>
                <a:ext cx="336" cy="2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N4</a:t>
                </a:r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2736" y="1023"/>
                <a:ext cx="336" cy="2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N5</a:t>
                </a:r>
              </a:p>
            </p:txBody>
          </p:sp>
          <p:sp>
            <p:nvSpPr>
              <p:cNvPr id="75788" name="Text Box 12"/>
              <p:cNvSpPr txBox="1">
                <a:spLocks noChangeArrowheads="1"/>
              </p:cNvSpPr>
              <p:nvPr/>
            </p:nvSpPr>
            <p:spPr bwMode="auto">
              <a:xfrm>
                <a:off x="768" y="1637"/>
                <a:ext cx="336" cy="2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N6</a:t>
                </a:r>
              </a:p>
            </p:txBody>
          </p:sp>
          <p:sp>
            <p:nvSpPr>
              <p:cNvPr id="75789" name="Text Box 13"/>
              <p:cNvSpPr txBox="1">
                <a:spLocks noChangeArrowheads="1"/>
              </p:cNvSpPr>
              <p:nvPr/>
            </p:nvSpPr>
            <p:spPr bwMode="auto">
              <a:xfrm>
                <a:off x="1440" y="1637"/>
                <a:ext cx="336" cy="265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N7</a:t>
                </a:r>
              </a:p>
            </p:txBody>
          </p:sp>
          <p:sp>
            <p:nvSpPr>
              <p:cNvPr id="75790" name="Text Box 14"/>
              <p:cNvSpPr txBox="1">
                <a:spLocks noChangeArrowheads="1"/>
              </p:cNvSpPr>
              <p:nvPr/>
            </p:nvSpPr>
            <p:spPr bwMode="auto">
              <a:xfrm>
                <a:off x="2016" y="1647"/>
                <a:ext cx="336" cy="2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/>
                <a:r>
                  <a:rPr lang="en-US" sz="2000"/>
                  <a:t>N8</a:t>
                </a:r>
              </a:p>
            </p:txBody>
          </p:sp>
          <p:sp>
            <p:nvSpPr>
              <p:cNvPr id="75791" name="Oval 15"/>
              <p:cNvSpPr>
                <a:spLocks noChangeArrowheads="1"/>
              </p:cNvSpPr>
              <p:nvPr/>
            </p:nvSpPr>
            <p:spPr bwMode="auto">
              <a:xfrm>
                <a:off x="480" y="73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5792" name="Oval 16"/>
              <p:cNvSpPr>
                <a:spLocks noChangeArrowheads="1"/>
              </p:cNvSpPr>
              <p:nvPr/>
            </p:nvSpPr>
            <p:spPr bwMode="auto">
              <a:xfrm>
                <a:off x="528" y="1311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3</a:t>
                </a:r>
              </a:p>
            </p:txBody>
          </p:sp>
          <p:sp>
            <p:nvSpPr>
              <p:cNvPr id="75793" name="Oval 17"/>
              <p:cNvSpPr>
                <a:spLocks noChangeArrowheads="1"/>
              </p:cNvSpPr>
              <p:nvPr/>
            </p:nvSpPr>
            <p:spPr bwMode="auto">
              <a:xfrm>
                <a:off x="1152" y="49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2</a:t>
                </a:r>
              </a:p>
            </p:txBody>
          </p:sp>
          <p:sp>
            <p:nvSpPr>
              <p:cNvPr id="75794" name="Oval 18"/>
              <p:cNvSpPr>
                <a:spLocks noChangeArrowheads="1"/>
              </p:cNvSpPr>
              <p:nvPr/>
            </p:nvSpPr>
            <p:spPr bwMode="auto">
              <a:xfrm>
                <a:off x="1776" y="49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5795" name="Oval 19"/>
              <p:cNvSpPr>
                <a:spLocks noChangeArrowheads="1"/>
              </p:cNvSpPr>
              <p:nvPr/>
            </p:nvSpPr>
            <p:spPr bwMode="auto">
              <a:xfrm>
                <a:off x="720" y="102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4</a:t>
                </a:r>
              </a:p>
            </p:txBody>
          </p:sp>
          <p:sp>
            <p:nvSpPr>
              <p:cNvPr id="75796" name="Oval 20"/>
              <p:cNvSpPr>
                <a:spLocks noChangeArrowheads="1"/>
              </p:cNvSpPr>
              <p:nvPr/>
            </p:nvSpPr>
            <p:spPr bwMode="auto">
              <a:xfrm>
                <a:off x="1008" y="1023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5</a:t>
                </a:r>
              </a:p>
            </p:txBody>
          </p:sp>
          <p:sp>
            <p:nvSpPr>
              <p:cNvPr id="75797" name="Oval 21"/>
              <p:cNvSpPr>
                <a:spLocks noChangeArrowheads="1"/>
              </p:cNvSpPr>
              <p:nvPr/>
            </p:nvSpPr>
            <p:spPr bwMode="auto">
              <a:xfrm>
                <a:off x="1344" y="97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5798" name="Oval 22"/>
              <p:cNvSpPr>
                <a:spLocks noChangeArrowheads="1"/>
              </p:cNvSpPr>
              <p:nvPr/>
            </p:nvSpPr>
            <p:spPr bwMode="auto">
              <a:xfrm>
                <a:off x="1680" y="927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5799" name="Oval 23"/>
              <p:cNvSpPr>
                <a:spLocks noChangeArrowheads="1"/>
              </p:cNvSpPr>
              <p:nvPr/>
            </p:nvSpPr>
            <p:spPr bwMode="auto">
              <a:xfrm>
                <a:off x="2400" y="73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7</a:t>
                </a:r>
              </a:p>
            </p:txBody>
          </p:sp>
          <p:sp>
            <p:nvSpPr>
              <p:cNvPr id="75800" name="Oval 24"/>
              <p:cNvSpPr>
                <a:spLocks noChangeArrowheads="1"/>
              </p:cNvSpPr>
              <p:nvPr/>
            </p:nvSpPr>
            <p:spPr bwMode="auto">
              <a:xfrm>
                <a:off x="1920" y="1071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6</a:t>
                </a:r>
              </a:p>
            </p:txBody>
          </p:sp>
          <p:sp>
            <p:nvSpPr>
              <p:cNvPr id="75801" name="Oval 25"/>
              <p:cNvSpPr>
                <a:spLocks noChangeArrowheads="1"/>
              </p:cNvSpPr>
              <p:nvPr/>
            </p:nvSpPr>
            <p:spPr bwMode="auto">
              <a:xfrm>
                <a:off x="1152" y="1551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  <p:sp>
            <p:nvSpPr>
              <p:cNvPr id="75802" name="Oval 26"/>
              <p:cNvSpPr>
                <a:spLocks noChangeArrowheads="1"/>
              </p:cNvSpPr>
              <p:nvPr/>
            </p:nvSpPr>
            <p:spPr bwMode="auto">
              <a:xfrm>
                <a:off x="1776" y="1551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1</a:t>
                </a:r>
              </a:p>
            </p:txBody>
          </p:sp>
          <p:sp>
            <p:nvSpPr>
              <p:cNvPr id="75803" name="Oval 27"/>
              <p:cNvSpPr>
                <a:spLocks noChangeArrowheads="1"/>
              </p:cNvSpPr>
              <p:nvPr/>
            </p:nvSpPr>
            <p:spPr bwMode="auto">
              <a:xfrm>
                <a:off x="2352" y="1315"/>
                <a:ext cx="240" cy="24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/>
                  <a:t>8</a:t>
                </a:r>
              </a:p>
            </p:txBody>
          </p:sp>
          <p:sp>
            <p:nvSpPr>
              <p:cNvPr id="75804" name="Line 28"/>
              <p:cNvSpPr>
                <a:spLocks noChangeShapeType="1"/>
              </p:cNvSpPr>
              <p:nvPr/>
            </p:nvSpPr>
            <p:spPr bwMode="auto">
              <a:xfrm flipV="1">
                <a:off x="544" y="772"/>
                <a:ext cx="353" cy="308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5" name="Line 29"/>
              <p:cNvSpPr>
                <a:spLocks noChangeShapeType="1"/>
              </p:cNvSpPr>
              <p:nvPr/>
            </p:nvSpPr>
            <p:spPr bwMode="auto">
              <a:xfrm flipV="1">
                <a:off x="1028" y="727"/>
                <a:ext cx="471" cy="7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6" name="Line 30"/>
              <p:cNvSpPr>
                <a:spLocks noChangeShapeType="1"/>
              </p:cNvSpPr>
              <p:nvPr/>
            </p:nvSpPr>
            <p:spPr bwMode="auto">
              <a:xfrm flipH="1">
                <a:off x="1568" y="784"/>
                <a:ext cx="7" cy="69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7" name="Line 31"/>
              <p:cNvSpPr>
                <a:spLocks noChangeShapeType="1"/>
              </p:cNvSpPr>
              <p:nvPr/>
            </p:nvSpPr>
            <p:spPr bwMode="auto">
              <a:xfrm flipV="1">
                <a:off x="1627" y="730"/>
                <a:ext cx="465" cy="1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8" name="Line 32"/>
              <p:cNvSpPr>
                <a:spLocks noChangeShapeType="1"/>
              </p:cNvSpPr>
              <p:nvPr/>
            </p:nvSpPr>
            <p:spPr bwMode="auto">
              <a:xfrm>
                <a:off x="1001" y="773"/>
                <a:ext cx="530" cy="713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09" name="Line 33"/>
              <p:cNvSpPr>
                <a:spLocks noChangeShapeType="1"/>
              </p:cNvSpPr>
              <p:nvPr/>
            </p:nvSpPr>
            <p:spPr bwMode="auto">
              <a:xfrm flipH="1">
                <a:off x="952" y="796"/>
                <a:ext cx="7" cy="694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0" name="Line 34"/>
              <p:cNvSpPr>
                <a:spLocks noChangeShapeType="1"/>
              </p:cNvSpPr>
              <p:nvPr/>
            </p:nvSpPr>
            <p:spPr bwMode="auto">
              <a:xfrm>
                <a:off x="535" y="1172"/>
                <a:ext cx="379" cy="314"/>
              </a:xfrm>
              <a:prstGeom prst="line">
                <a:avLst/>
              </a:prstGeom>
              <a:noFill/>
              <a:ln w="57150">
                <a:solidFill>
                  <a:srgbClr val="3333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11" name="Line 35"/>
              <p:cNvSpPr>
                <a:spLocks noChangeShapeType="1"/>
              </p:cNvSpPr>
              <p:nvPr/>
            </p:nvSpPr>
            <p:spPr bwMode="auto">
              <a:xfrm flipV="1">
                <a:off x="1048" y="1535"/>
                <a:ext cx="465" cy="1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5812" name="AutoShape 36"/>
          <p:cNvSpPr>
            <a:spLocks noChangeArrowheads="1"/>
          </p:cNvSpPr>
          <p:nvPr/>
        </p:nvSpPr>
        <p:spPr bwMode="auto">
          <a:xfrm>
            <a:off x="2322513" y="3062288"/>
            <a:ext cx="263525" cy="879475"/>
          </a:xfrm>
          <a:prstGeom prst="downArrow">
            <a:avLst>
              <a:gd name="adj1" fmla="val 50000"/>
              <a:gd name="adj2" fmla="val 834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4064000"/>
            <a:ext cx="5029200" cy="2794000"/>
            <a:chOff x="0" y="2560"/>
            <a:chExt cx="3168" cy="1760"/>
          </a:xfrm>
        </p:grpSpPr>
        <p:pic>
          <p:nvPicPr>
            <p:cNvPr id="75814" name="Picture 38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560"/>
              <a:ext cx="3168" cy="1760"/>
            </a:xfrm>
            <a:prstGeom prst="rect">
              <a:avLst/>
            </a:prstGeom>
            <a:noFill/>
          </p:spPr>
        </p:pic>
        <p:sp>
          <p:nvSpPr>
            <p:cNvPr id="75815" name="Text Box 39"/>
            <p:cNvSpPr txBox="1">
              <a:spLocks noChangeArrowheads="1"/>
            </p:cNvSpPr>
            <p:nvPr/>
          </p:nvSpPr>
          <p:spPr bwMode="auto">
            <a:xfrm>
              <a:off x="48" y="3328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N1</a:t>
              </a:r>
            </a:p>
          </p:txBody>
        </p:sp>
        <p:sp>
          <p:nvSpPr>
            <p:cNvPr id="75816" name="Text Box 40"/>
            <p:cNvSpPr txBox="1">
              <a:spLocks noChangeArrowheads="1"/>
            </p:cNvSpPr>
            <p:nvPr/>
          </p:nvSpPr>
          <p:spPr bwMode="auto">
            <a:xfrm>
              <a:off x="768" y="2704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N2</a:t>
              </a:r>
            </a:p>
          </p:txBody>
        </p:sp>
        <p:sp>
          <p:nvSpPr>
            <p:cNvPr id="75817" name="Text Box 41"/>
            <p:cNvSpPr txBox="1">
              <a:spLocks noChangeArrowheads="1"/>
            </p:cNvSpPr>
            <p:nvPr/>
          </p:nvSpPr>
          <p:spPr bwMode="auto">
            <a:xfrm>
              <a:off x="1392" y="2694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N3</a:t>
              </a:r>
            </a:p>
          </p:txBody>
        </p:sp>
        <p:sp>
          <p:nvSpPr>
            <p:cNvPr id="75818" name="Text Box 42"/>
            <p:cNvSpPr txBox="1">
              <a:spLocks noChangeArrowheads="1"/>
            </p:cNvSpPr>
            <p:nvPr/>
          </p:nvSpPr>
          <p:spPr bwMode="auto">
            <a:xfrm>
              <a:off x="2016" y="2694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N4</a:t>
              </a:r>
            </a:p>
          </p:txBody>
        </p:sp>
        <p:sp>
          <p:nvSpPr>
            <p:cNvPr id="75819" name="Text Box 43"/>
            <p:cNvSpPr txBox="1">
              <a:spLocks noChangeArrowheads="1"/>
            </p:cNvSpPr>
            <p:nvPr/>
          </p:nvSpPr>
          <p:spPr bwMode="auto">
            <a:xfrm>
              <a:off x="2736" y="3328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N5</a:t>
              </a:r>
            </a:p>
          </p:txBody>
        </p:sp>
        <p:sp>
          <p:nvSpPr>
            <p:cNvPr id="75820" name="Text Box 44"/>
            <p:cNvSpPr txBox="1">
              <a:spLocks noChangeArrowheads="1"/>
            </p:cNvSpPr>
            <p:nvPr/>
          </p:nvSpPr>
          <p:spPr bwMode="auto">
            <a:xfrm>
              <a:off x="768" y="3942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N6</a:t>
              </a:r>
            </a:p>
          </p:txBody>
        </p:sp>
        <p:sp>
          <p:nvSpPr>
            <p:cNvPr id="75821" name="Text Box 45"/>
            <p:cNvSpPr txBox="1">
              <a:spLocks noChangeArrowheads="1"/>
            </p:cNvSpPr>
            <p:nvPr/>
          </p:nvSpPr>
          <p:spPr bwMode="auto">
            <a:xfrm>
              <a:off x="1440" y="3942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N7</a:t>
              </a:r>
            </a:p>
          </p:txBody>
        </p:sp>
        <p:sp>
          <p:nvSpPr>
            <p:cNvPr id="75822" name="Text Box 46"/>
            <p:cNvSpPr txBox="1">
              <a:spLocks noChangeArrowheads="1"/>
            </p:cNvSpPr>
            <p:nvPr/>
          </p:nvSpPr>
          <p:spPr bwMode="auto">
            <a:xfrm>
              <a:off x="2016" y="3952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N8</a:t>
              </a:r>
            </a:p>
          </p:txBody>
        </p:sp>
        <p:sp>
          <p:nvSpPr>
            <p:cNvPr id="75823" name="Oval 47"/>
            <p:cNvSpPr>
              <a:spLocks noChangeArrowheads="1"/>
            </p:cNvSpPr>
            <p:nvPr/>
          </p:nvSpPr>
          <p:spPr bwMode="auto">
            <a:xfrm>
              <a:off x="480" y="304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5824" name="Oval 48"/>
            <p:cNvSpPr>
              <a:spLocks noChangeArrowheads="1"/>
            </p:cNvSpPr>
            <p:nvPr/>
          </p:nvSpPr>
          <p:spPr bwMode="auto">
            <a:xfrm>
              <a:off x="528" y="361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3</a:t>
              </a:r>
            </a:p>
          </p:txBody>
        </p:sp>
        <p:sp>
          <p:nvSpPr>
            <p:cNvPr id="75825" name="Oval 49"/>
            <p:cNvSpPr>
              <a:spLocks noChangeArrowheads="1"/>
            </p:cNvSpPr>
            <p:nvPr/>
          </p:nvSpPr>
          <p:spPr bwMode="auto">
            <a:xfrm>
              <a:off x="1152" y="280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75826" name="Oval 50"/>
            <p:cNvSpPr>
              <a:spLocks noChangeArrowheads="1"/>
            </p:cNvSpPr>
            <p:nvPr/>
          </p:nvSpPr>
          <p:spPr bwMode="auto">
            <a:xfrm>
              <a:off x="1776" y="280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5827" name="Oval 51"/>
            <p:cNvSpPr>
              <a:spLocks noChangeArrowheads="1"/>
            </p:cNvSpPr>
            <p:nvPr/>
          </p:nvSpPr>
          <p:spPr bwMode="auto">
            <a:xfrm>
              <a:off x="720" y="332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5828" name="Oval 52"/>
            <p:cNvSpPr>
              <a:spLocks noChangeArrowheads="1"/>
            </p:cNvSpPr>
            <p:nvPr/>
          </p:nvSpPr>
          <p:spPr bwMode="auto">
            <a:xfrm>
              <a:off x="1008" y="3328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75829" name="Oval 53"/>
            <p:cNvSpPr>
              <a:spLocks noChangeArrowheads="1"/>
            </p:cNvSpPr>
            <p:nvPr/>
          </p:nvSpPr>
          <p:spPr bwMode="auto">
            <a:xfrm>
              <a:off x="1344" y="328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5830" name="Oval 54"/>
            <p:cNvSpPr>
              <a:spLocks noChangeArrowheads="1"/>
            </p:cNvSpPr>
            <p:nvPr/>
          </p:nvSpPr>
          <p:spPr bwMode="auto">
            <a:xfrm>
              <a:off x="1680" y="323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5831" name="Oval 55"/>
            <p:cNvSpPr>
              <a:spLocks noChangeArrowheads="1"/>
            </p:cNvSpPr>
            <p:nvPr/>
          </p:nvSpPr>
          <p:spPr bwMode="auto">
            <a:xfrm>
              <a:off x="2400" y="304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5832" name="Oval 56"/>
            <p:cNvSpPr>
              <a:spLocks noChangeArrowheads="1"/>
            </p:cNvSpPr>
            <p:nvPr/>
          </p:nvSpPr>
          <p:spPr bwMode="auto">
            <a:xfrm>
              <a:off x="1920" y="337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5833" name="Oval 57"/>
            <p:cNvSpPr>
              <a:spLocks noChangeArrowheads="1"/>
            </p:cNvSpPr>
            <p:nvPr/>
          </p:nvSpPr>
          <p:spPr bwMode="auto">
            <a:xfrm>
              <a:off x="1152" y="385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5834" name="Oval 58"/>
            <p:cNvSpPr>
              <a:spLocks noChangeArrowheads="1"/>
            </p:cNvSpPr>
            <p:nvPr/>
          </p:nvSpPr>
          <p:spPr bwMode="auto">
            <a:xfrm>
              <a:off x="1776" y="385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5835" name="Oval 59"/>
            <p:cNvSpPr>
              <a:spLocks noChangeArrowheads="1"/>
            </p:cNvSpPr>
            <p:nvPr/>
          </p:nvSpPr>
          <p:spPr bwMode="auto">
            <a:xfrm>
              <a:off x="2352" y="362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5836" name="Line 60"/>
            <p:cNvSpPr>
              <a:spLocks noChangeShapeType="1"/>
            </p:cNvSpPr>
            <p:nvPr/>
          </p:nvSpPr>
          <p:spPr bwMode="auto">
            <a:xfrm flipV="1">
              <a:off x="544" y="3077"/>
              <a:ext cx="353" cy="308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7" name="Line 61"/>
            <p:cNvSpPr>
              <a:spLocks noChangeShapeType="1"/>
            </p:cNvSpPr>
            <p:nvPr/>
          </p:nvSpPr>
          <p:spPr bwMode="auto">
            <a:xfrm flipV="1">
              <a:off x="1028" y="3032"/>
              <a:ext cx="471" cy="7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8" name="Line 62"/>
            <p:cNvSpPr>
              <a:spLocks noChangeShapeType="1"/>
            </p:cNvSpPr>
            <p:nvPr/>
          </p:nvSpPr>
          <p:spPr bwMode="auto">
            <a:xfrm flipH="1">
              <a:off x="1568" y="3089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9" name="Line 63"/>
            <p:cNvSpPr>
              <a:spLocks noChangeShapeType="1"/>
            </p:cNvSpPr>
            <p:nvPr/>
          </p:nvSpPr>
          <p:spPr bwMode="auto">
            <a:xfrm flipV="1">
              <a:off x="1627" y="3035"/>
              <a:ext cx="465" cy="1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0" name="Line 64"/>
            <p:cNvSpPr>
              <a:spLocks noChangeShapeType="1"/>
            </p:cNvSpPr>
            <p:nvPr/>
          </p:nvSpPr>
          <p:spPr bwMode="auto">
            <a:xfrm>
              <a:off x="1001" y="3078"/>
              <a:ext cx="530" cy="71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1" name="Line 65"/>
            <p:cNvSpPr>
              <a:spLocks noChangeShapeType="1"/>
            </p:cNvSpPr>
            <p:nvPr/>
          </p:nvSpPr>
          <p:spPr bwMode="auto">
            <a:xfrm flipH="1">
              <a:off x="952" y="3101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2" name="Line 66"/>
            <p:cNvSpPr>
              <a:spLocks noChangeShapeType="1"/>
            </p:cNvSpPr>
            <p:nvPr/>
          </p:nvSpPr>
          <p:spPr bwMode="auto">
            <a:xfrm>
              <a:off x="535" y="3477"/>
              <a:ext cx="379" cy="314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3" name="Line 67"/>
            <p:cNvSpPr>
              <a:spLocks noChangeShapeType="1"/>
            </p:cNvSpPr>
            <p:nvPr/>
          </p:nvSpPr>
          <p:spPr bwMode="auto">
            <a:xfrm flipV="1">
              <a:off x="1048" y="3840"/>
              <a:ext cx="465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4" name="Line 68"/>
            <p:cNvSpPr>
              <a:spLocks noChangeShapeType="1"/>
            </p:cNvSpPr>
            <p:nvPr/>
          </p:nvSpPr>
          <p:spPr bwMode="auto">
            <a:xfrm flipH="1">
              <a:off x="1595" y="3074"/>
              <a:ext cx="530" cy="71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5" name="Line 69"/>
            <p:cNvSpPr>
              <a:spLocks noChangeShapeType="1"/>
            </p:cNvSpPr>
            <p:nvPr/>
          </p:nvSpPr>
          <p:spPr bwMode="auto">
            <a:xfrm>
              <a:off x="2178" y="3086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46" name="Line 70"/>
            <p:cNvSpPr>
              <a:spLocks noChangeShapeType="1"/>
            </p:cNvSpPr>
            <p:nvPr/>
          </p:nvSpPr>
          <p:spPr bwMode="auto">
            <a:xfrm flipH="1" flipV="1">
              <a:off x="2225" y="3063"/>
              <a:ext cx="353" cy="30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4191000" y="2041525"/>
            <a:ext cx="4953000" cy="2794000"/>
            <a:chOff x="2592" y="1204"/>
            <a:chExt cx="3168" cy="1760"/>
          </a:xfrm>
        </p:grpSpPr>
        <p:pic>
          <p:nvPicPr>
            <p:cNvPr id="75848" name="Picture 72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92" y="1204"/>
              <a:ext cx="3168" cy="1760"/>
            </a:xfrm>
            <a:prstGeom prst="rect">
              <a:avLst/>
            </a:prstGeom>
            <a:noFill/>
          </p:spPr>
        </p:pic>
        <p:sp>
          <p:nvSpPr>
            <p:cNvPr id="75849" name="Text Box 73"/>
            <p:cNvSpPr txBox="1">
              <a:spLocks noChangeArrowheads="1"/>
            </p:cNvSpPr>
            <p:nvPr/>
          </p:nvSpPr>
          <p:spPr bwMode="auto">
            <a:xfrm>
              <a:off x="2640" y="1972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N1</a:t>
              </a:r>
            </a:p>
          </p:txBody>
        </p:sp>
        <p:sp>
          <p:nvSpPr>
            <p:cNvPr id="75850" name="Text Box 74"/>
            <p:cNvSpPr txBox="1">
              <a:spLocks noChangeArrowheads="1"/>
            </p:cNvSpPr>
            <p:nvPr/>
          </p:nvSpPr>
          <p:spPr bwMode="auto">
            <a:xfrm>
              <a:off x="3360" y="1348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N2</a:t>
              </a:r>
            </a:p>
          </p:txBody>
        </p:sp>
        <p:sp>
          <p:nvSpPr>
            <p:cNvPr id="75851" name="Text Box 75"/>
            <p:cNvSpPr txBox="1">
              <a:spLocks noChangeArrowheads="1"/>
            </p:cNvSpPr>
            <p:nvPr/>
          </p:nvSpPr>
          <p:spPr bwMode="auto">
            <a:xfrm>
              <a:off x="3984" y="1338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N3</a:t>
              </a:r>
            </a:p>
          </p:txBody>
        </p:sp>
        <p:sp>
          <p:nvSpPr>
            <p:cNvPr id="75852" name="Text Box 76"/>
            <p:cNvSpPr txBox="1">
              <a:spLocks noChangeArrowheads="1"/>
            </p:cNvSpPr>
            <p:nvPr/>
          </p:nvSpPr>
          <p:spPr bwMode="auto">
            <a:xfrm>
              <a:off x="4608" y="1338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N4</a:t>
              </a:r>
            </a:p>
          </p:txBody>
        </p:sp>
        <p:sp>
          <p:nvSpPr>
            <p:cNvPr id="75853" name="Text Box 77"/>
            <p:cNvSpPr txBox="1">
              <a:spLocks noChangeArrowheads="1"/>
            </p:cNvSpPr>
            <p:nvPr/>
          </p:nvSpPr>
          <p:spPr bwMode="auto">
            <a:xfrm>
              <a:off x="5328" y="1972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N5</a:t>
              </a:r>
            </a:p>
          </p:txBody>
        </p:sp>
        <p:sp>
          <p:nvSpPr>
            <p:cNvPr id="75854" name="Text Box 78"/>
            <p:cNvSpPr txBox="1">
              <a:spLocks noChangeArrowheads="1"/>
            </p:cNvSpPr>
            <p:nvPr/>
          </p:nvSpPr>
          <p:spPr bwMode="auto">
            <a:xfrm>
              <a:off x="3360" y="2586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N6</a:t>
              </a:r>
            </a:p>
          </p:txBody>
        </p:sp>
        <p:sp>
          <p:nvSpPr>
            <p:cNvPr id="75855" name="Text Box 79"/>
            <p:cNvSpPr txBox="1">
              <a:spLocks noChangeArrowheads="1"/>
            </p:cNvSpPr>
            <p:nvPr/>
          </p:nvSpPr>
          <p:spPr bwMode="auto">
            <a:xfrm>
              <a:off x="4032" y="2586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N7</a:t>
              </a:r>
            </a:p>
          </p:txBody>
        </p:sp>
        <p:sp>
          <p:nvSpPr>
            <p:cNvPr id="75856" name="Text Box 80"/>
            <p:cNvSpPr txBox="1">
              <a:spLocks noChangeArrowheads="1"/>
            </p:cNvSpPr>
            <p:nvPr/>
          </p:nvSpPr>
          <p:spPr bwMode="auto">
            <a:xfrm>
              <a:off x="4608" y="2596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N8</a:t>
              </a:r>
            </a:p>
          </p:txBody>
        </p:sp>
        <p:sp>
          <p:nvSpPr>
            <p:cNvPr id="75857" name="Oval 81"/>
            <p:cNvSpPr>
              <a:spLocks noChangeArrowheads="1"/>
            </p:cNvSpPr>
            <p:nvPr/>
          </p:nvSpPr>
          <p:spPr bwMode="auto">
            <a:xfrm>
              <a:off x="3072" y="168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5858" name="Oval 82"/>
            <p:cNvSpPr>
              <a:spLocks noChangeArrowheads="1"/>
            </p:cNvSpPr>
            <p:nvPr/>
          </p:nvSpPr>
          <p:spPr bwMode="auto">
            <a:xfrm>
              <a:off x="3120" y="226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3</a:t>
              </a:r>
            </a:p>
          </p:txBody>
        </p:sp>
        <p:sp>
          <p:nvSpPr>
            <p:cNvPr id="75859" name="Oval 83"/>
            <p:cNvSpPr>
              <a:spLocks noChangeArrowheads="1"/>
            </p:cNvSpPr>
            <p:nvPr/>
          </p:nvSpPr>
          <p:spPr bwMode="auto">
            <a:xfrm>
              <a:off x="3744" y="144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75860" name="Oval 84"/>
            <p:cNvSpPr>
              <a:spLocks noChangeArrowheads="1"/>
            </p:cNvSpPr>
            <p:nvPr/>
          </p:nvSpPr>
          <p:spPr bwMode="auto">
            <a:xfrm>
              <a:off x="4368" y="144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5861" name="Oval 85"/>
            <p:cNvSpPr>
              <a:spLocks noChangeArrowheads="1"/>
            </p:cNvSpPr>
            <p:nvPr/>
          </p:nvSpPr>
          <p:spPr bwMode="auto">
            <a:xfrm>
              <a:off x="3312" y="19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5862" name="Oval 86"/>
            <p:cNvSpPr>
              <a:spLocks noChangeArrowheads="1"/>
            </p:cNvSpPr>
            <p:nvPr/>
          </p:nvSpPr>
          <p:spPr bwMode="auto">
            <a:xfrm>
              <a:off x="3600" y="1972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75863" name="Oval 87"/>
            <p:cNvSpPr>
              <a:spLocks noChangeArrowheads="1"/>
            </p:cNvSpPr>
            <p:nvPr/>
          </p:nvSpPr>
          <p:spPr bwMode="auto">
            <a:xfrm>
              <a:off x="3936" y="192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5864" name="Oval 88"/>
            <p:cNvSpPr>
              <a:spLocks noChangeArrowheads="1"/>
            </p:cNvSpPr>
            <p:nvPr/>
          </p:nvSpPr>
          <p:spPr bwMode="auto">
            <a:xfrm>
              <a:off x="4272" y="1876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5865" name="Oval 89"/>
            <p:cNvSpPr>
              <a:spLocks noChangeArrowheads="1"/>
            </p:cNvSpPr>
            <p:nvPr/>
          </p:nvSpPr>
          <p:spPr bwMode="auto">
            <a:xfrm>
              <a:off x="4992" y="168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5866" name="Oval 90"/>
            <p:cNvSpPr>
              <a:spLocks noChangeArrowheads="1"/>
            </p:cNvSpPr>
            <p:nvPr/>
          </p:nvSpPr>
          <p:spPr bwMode="auto">
            <a:xfrm>
              <a:off x="4512" y="202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5867" name="Oval 91"/>
            <p:cNvSpPr>
              <a:spLocks noChangeArrowheads="1"/>
            </p:cNvSpPr>
            <p:nvPr/>
          </p:nvSpPr>
          <p:spPr bwMode="auto">
            <a:xfrm>
              <a:off x="3744" y="250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5868" name="Oval 92"/>
            <p:cNvSpPr>
              <a:spLocks noChangeArrowheads="1"/>
            </p:cNvSpPr>
            <p:nvPr/>
          </p:nvSpPr>
          <p:spPr bwMode="auto">
            <a:xfrm>
              <a:off x="4368" y="2500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5869" name="Oval 93"/>
            <p:cNvSpPr>
              <a:spLocks noChangeArrowheads="1"/>
            </p:cNvSpPr>
            <p:nvPr/>
          </p:nvSpPr>
          <p:spPr bwMode="auto">
            <a:xfrm>
              <a:off x="4944" y="226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5870" name="Line 94"/>
            <p:cNvSpPr>
              <a:spLocks noChangeShapeType="1"/>
            </p:cNvSpPr>
            <p:nvPr/>
          </p:nvSpPr>
          <p:spPr bwMode="auto">
            <a:xfrm flipV="1">
              <a:off x="3136" y="1721"/>
              <a:ext cx="353" cy="308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1" name="Line 95"/>
            <p:cNvSpPr>
              <a:spLocks noChangeShapeType="1"/>
            </p:cNvSpPr>
            <p:nvPr/>
          </p:nvSpPr>
          <p:spPr bwMode="auto">
            <a:xfrm flipV="1">
              <a:off x="3620" y="1676"/>
              <a:ext cx="471" cy="7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2" name="Line 96"/>
            <p:cNvSpPr>
              <a:spLocks noChangeShapeType="1"/>
            </p:cNvSpPr>
            <p:nvPr/>
          </p:nvSpPr>
          <p:spPr bwMode="auto">
            <a:xfrm flipH="1">
              <a:off x="4160" y="1733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3" name="Line 97"/>
            <p:cNvSpPr>
              <a:spLocks noChangeShapeType="1"/>
            </p:cNvSpPr>
            <p:nvPr/>
          </p:nvSpPr>
          <p:spPr bwMode="auto">
            <a:xfrm flipV="1">
              <a:off x="4219" y="1679"/>
              <a:ext cx="465" cy="1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4" name="Line 98"/>
            <p:cNvSpPr>
              <a:spLocks noChangeShapeType="1"/>
            </p:cNvSpPr>
            <p:nvPr/>
          </p:nvSpPr>
          <p:spPr bwMode="auto">
            <a:xfrm>
              <a:off x="3593" y="1722"/>
              <a:ext cx="530" cy="713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5" name="Line 99"/>
            <p:cNvSpPr>
              <a:spLocks noChangeShapeType="1"/>
            </p:cNvSpPr>
            <p:nvPr/>
          </p:nvSpPr>
          <p:spPr bwMode="auto">
            <a:xfrm flipH="1">
              <a:off x="3544" y="1745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6" name="Line 100"/>
            <p:cNvSpPr>
              <a:spLocks noChangeShapeType="1"/>
            </p:cNvSpPr>
            <p:nvPr/>
          </p:nvSpPr>
          <p:spPr bwMode="auto">
            <a:xfrm>
              <a:off x="3127" y="2121"/>
              <a:ext cx="379" cy="314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7" name="Line 101"/>
            <p:cNvSpPr>
              <a:spLocks noChangeShapeType="1"/>
            </p:cNvSpPr>
            <p:nvPr/>
          </p:nvSpPr>
          <p:spPr bwMode="auto">
            <a:xfrm flipV="1">
              <a:off x="3640" y="2484"/>
              <a:ext cx="465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8" name="Line 102"/>
            <p:cNvSpPr>
              <a:spLocks noChangeShapeType="1"/>
            </p:cNvSpPr>
            <p:nvPr/>
          </p:nvSpPr>
          <p:spPr bwMode="auto">
            <a:xfrm flipH="1">
              <a:off x="4187" y="1718"/>
              <a:ext cx="530" cy="71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79" name="Line 103"/>
            <p:cNvSpPr>
              <a:spLocks noChangeShapeType="1"/>
            </p:cNvSpPr>
            <p:nvPr/>
          </p:nvSpPr>
          <p:spPr bwMode="auto">
            <a:xfrm>
              <a:off x="4770" y="1730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80" name="Line 104"/>
            <p:cNvSpPr>
              <a:spLocks noChangeShapeType="1"/>
            </p:cNvSpPr>
            <p:nvPr/>
          </p:nvSpPr>
          <p:spPr bwMode="auto">
            <a:xfrm flipH="1" flipV="1">
              <a:off x="4828" y="1729"/>
              <a:ext cx="353" cy="30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81" name="Line 105"/>
            <p:cNvSpPr>
              <a:spLocks noChangeShapeType="1"/>
            </p:cNvSpPr>
            <p:nvPr/>
          </p:nvSpPr>
          <p:spPr bwMode="auto">
            <a:xfrm flipV="1">
              <a:off x="4235" y="2480"/>
              <a:ext cx="465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82" name="AutoShape 106"/>
          <p:cNvSpPr>
            <a:spLocks noChangeArrowheads="1"/>
          </p:cNvSpPr>
          <p:nvPr/>
        </p:nvSpPr>
        <p:spPr bwMode="auto">
          <a:xfrm rot="-8290278">
            <a:off x="4425950" y="4027488"/>
            <a:ext cx="263525" cy="879475"/>
          </a:xfrm>
          <a:prstGeom prst="downArrow">
            <a:avLst>
              <a:gd name="adj1" fmla="val 50000"/>
              <a:gd name="adj2" fmla="val 834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7AF1D2-30E9-4679-A72D-C42574A8B802}" type="slidenum">
              <a:rPr lang="en-US"/>
              <a:pPr/>
              <a:t>22</a:t>
            </a:fld>
            <a:endParaRPr lang="en-US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131763"/>
            <a:ext cx="57150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solidFill>
                  <a:schemeClr val="tx2"/>
                </a:solidFill>
                <a:latin typeface="Arial Black" pitchFamily="34" charset="0"/>
              </a:rPr>
              <a:t>Graph – MST – Contoh Prim (3)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635000"/>
            <a:ext cx="5029200" cy="2794000"/>
            <a:chOff x="0" y="251"/>
            <a:chExt cx="3168" cy="1760"/>
          </a:xfrm>
        </p:grpSpPr>
        <p:pic>
          <p:nvPicPr>
            <p:cNvPr id="76804" name="Picture 4" descr="grap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51"/>
              <a:ext cx="3168" cy="1760"/>
            </a:xfrm>
            <a:prstGeom prst="rect">
              <a:avLst/>
            </a:prstGeom>
            <a:noFill/>
          </p:spPr>
        </p:pic>
        <p:sp>
          <p:nvSpPr>
            <p:cNvPr id="76805" name="Text Box 5"/>
            <p:cNvSpPr txBox="1">
              <a:spLocks noChangeArrowheads="1"/>
            </p:cNvSpPr>
            <p:nvPr/>
          </p:nvSpPr>
          <p:spPr bwMode="auto">
            <a:xfrm>
              <a:off x="48" y="1019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N1</a:t>
              </a:r>
            </a:p>
          </p:txBody>
        </p:sp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768" y="39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N2</a:t>
              </a:r>
            </a:p>
          </p:txBody>
        </p:sp>
        <p:sp>
          <p:nvSpPr>
            <p:cNvPr id="76807" name="Text Box 7"/>
            <p:cNvSpPr txBox="1">
              <a:spLocks noChangeArrowheads="1"/>
            </p:cNvSpPr>
            <p:nvPr/>
          </p:nvSpPr>
          <p:spPr bwMode="auto">
            <a:xfrm>
              <a:off x="1392" y="38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N3</a:t>
              </a:r>
            </a:p>
          </p:txBody>
        </p:sp>
        <p:sp>
          <p:nvSpPr>
            <p:cNvPr id="76808" name="Text Box 8"/>
            <p:cNvSpPr txBox="1">
              <a:spLocks noChangeArrowheads="1"/>
            </p:cNvSpPr>
            <p:nvPr/>
          </p:nvSpPr>
          <p:spPr bwMode="auto">
            <a:xfrm>
              <a:off x="2016" y="385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N4</a:t>
              </a:r>
            </a:p>
          </p:txBody>
        </p:sp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2736" y="1019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N5</a:t>
              </a:r>
            </a:p>
          </p:txBody>
        </p:sp>
        <p:sp>
          <p:nvSpPr>
            <p:cNvPr id="76810" name="Text Box 10"/>
            <p:cNvSpPr txBox="1">
              <a:spLocks noChangeArrowheads="1"/>
            </p:cNvSpPr>
            <p:nvPr/>
          </p:nvSpPr>
          <p:spPr bwMode="auto">
            <a:xfrm>
              <a:off x="768" y="163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N6</a:t>
              </a:r>
            </a:p>
          </p:txBody>
        </p:sp>
        <p:sp>
          <p:nvSpPr>
            <p:cNvPr id="76811" name="Text Box 11"/>
            <p:cNvSpPr txBox="1">
              <a:spLocks noChangeArrowheads="1"/>
            </p:cNvSpPr>
            <p:nvPr/>
          </p:nvSpPr>
          <p:spPr bwMode="auto">
            <a:xfrm>
              <a:off x="1440" y="163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N7</a:t>
              </a:r>
            </a:p>
          </p:txBody>
        </p:sp>
        <p:sp>
          <p:nvSpPr>
            <p:cNvPr id="76812" name="Text Box 12"/>
            <p:cNvSpPr txBox="1">
              <a:spLocks noChangeArrowheads="1"/>
            </p:cNvSpPr>
            <p:nvPr/>
          </p:nvSpPr>
          <p:spPr bwMode="auto">
            <a:xfrm>
              <a:off x="2016" y="1643"/>
              <a:ext cx="33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 sz="2000"/>
                <a:t>N8</a:t>
              </a:r>
            </a:p>
          </p:txBody>
        </p:sp>
        <p:sp>
          <p:nvSpPr>
            <p:cNvPr id="76813" name="Oval 13"/>
            <p:cNvSpPr>
              <a:spLocks noChangeArrowheads="1"/>
            </p:cNvSpPr>
            <p:nvPr/>
          </p:nvSpPr>
          <p:spPr bwMode="auto">
            <a:xfrm>
              <a:off x="480" y="73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6814" name="Oval 14"/>
            <p:cNvSpPr>
              <a:spLocks noChangeArrowheads="1"/>
            </p:cNvSpPr>
            <p:nvPr/>
          </p:nvSpPr>
          <p:spPr bwMode="auto">
            <a:xfrm>
              <a:off x="528" y="130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3</a:t>
              </a:r>
            </a:p>
          </p:txBody>
        </p:sp>
        <p:sp>
          <p:nvSpPr>
            <p:cNvPr id="76815" name="Oval 15"/>
            <p:cNvSpPr>
              <a:spLocks noChangeArrowheads="1"/>
            </p:cNvSpPr>
            <p:nvPr/>
          </p:nvSpPr>
          <p:spPr bwMode="auto">
            <a:xfrm>
              <a:off x="1152" y="49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2</a:t>
              </a:r>
            </a:p>
          </p:txBody>
        </p:sp>
        <p:sp>
          <p:nvSpPr>
            <p:cNvPr id="76816" name="Oval 16"/>
            <p:cNvSpPr>
              <a:spLocks noChangeArrowheads="1"/>
            </p:cNvSpPr>
            <p:nvPr/>
          </p:nvSpPr>
          <p:spPr bwMode="auto">
            <a:xfrm>
              <a:off x="1776" y="49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6817" name="Oval 17"/>
            <p:cNvSpPr>
              <a:spLocks noChangeArrowheads="1"/>
            </p:cNvSpPr>
            <p:nvPr/>
          </p:nvSpPr>
          <p:spPr bwMode="auto">
            <a:xfrm>
              <a:off x="720" y="101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</p:txBody>
        </p:sp>
        <p:sp>
          <p:nvSpPr>
            <p:cNvPr id="76818" name="Oval 18"/>
            <p:cNvSpPr>
              <a:spLocks noChangeArrowheads="1"/>
            </p:cNvSpPr>
            <p:nvPr/>
          </p:nvSpPr>
          <p:spPr bwMode="auto">
            <a:xfrm>
              <a:off x="1008" y="1019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</p:txBody>
        </p:sp>
        <p:sp>
          <p:nvSpPr>
            <p:cNvPr id="76819" name="Oval 19"/>
            <p:cNvSpPr>
              <a:spLocks noChangeArrowheads="1"/>
            </p:cNvSpPr>
            <p:nvPr/>
          </p:nvSpPr>
          <p:spPr bwMode="auto">
            <a:xfrm>
              <a:off x="1344" y="97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6820" name="Oval 20"/>
            <p:cNvSpPr>
              <a:spLocks noChangeArrowheads="1"/>
            </p:cNvSpPr>
            <p:nvPr/>
          </p:nvSpPr>
          <p:spPr bwMode="auto">
            <a:xfrm>
              <a:off x="1680" y="923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6821" name="Oval 21"/>
            <p:cNvSpPr>
              <a:spLocks noChangeArrowheads="1"/>
            </p:cNvSpPr>
            <p:nvPr/>
          </p:nvSpPr>
          <p:spPr bwMode="auto">
            <a:xfrm>
              <a:off x="2400" y="73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</p:txBody>
        </p:sp>
        <p:sp>
          <p:nvSpPr>
            <p:cNvPr id="76822" name="Oval 22"/>
            <p:cNvSpPr>
              <a:spLocks noChangeArrowheads="1"/>
            </p:cNvSpPr>
            <p:nvPr/>
          </p:nvSpPr>
          <p:spPr bwMode="auto">
            <a:xfrm>
              <a:off x="1920" y="106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</p:txBody>
        </p:sp>
        <p:sp>
          <p:nvSpPr>
            <p:cNvPr id="76823" name="Oval 23"/>
            <p:cNvSpPr>
              <a:spLocks noChangeArrowheads="1"/>
            </p:cNvSpPr>
            <p:nvPr/>
          </p:nvSpPr>
          <p:spPr bwMode="auto">
            <a:xfrm>
              <a:off x="1152" y="15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6824" name="Oval 24"/>
            <p:cNvSpPr>
              <a:spLocks noChangeArrowheads="1"/>
            </p:cNvSpPr>
            <p:nvPr/>
          </p:nvSpPr>
          <p:spPr bwMode="auto">
            <a:xfrm>
              <a:off x="1776" y="1547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76825" name="Oval 25"/>
            <p:cNvSpPr>
              <a:spLocks noChangeArrowheads="1"/>
            </p:cNvSpPr>
            <p:nvPr/>
          </p:nvSpPr>
          <p:spPr bwMode="auto">
            <a:xfrm>
              <a:off x="2352" y="1311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</p:txBody>
        </p:sp>
        <p:sp>
          <p:nvSpPr>
            <p:cNvPr id="76826" name="Line 26"/>
            <p:cNvSpPr>
              <a:spLocks noChangeShapeType="1"/>
            </p:cNvSpPr>
            <p:nvPr/>
          </p:nvSpPr>
          <p:spPr bwMode="auto">
            <a:xfrm flipV="1">
              <a:off x="544" y="768"/>
              <a:ext cx="353" cy="308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27" name="Line 27"/>
            <p:cNvSpPr>
              <a:spLocks noChangeShapeType="1"/>
            </p:cNvSpPr>
            <p:nvPr/>
          </p:nvSpPr>
          <p:spPr bwMode="auto">
            <a:xfrm flipV="1">
              <a:off x="1028" y="723"/>
              <a:ext cx="471" cy="7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28" name="Line 28"/>
            <p:cNvSpPr>
              <a:spLocks noChangeShapeType="1"/>
            </p:cNvSpPr>
            <p:nvPr/>
          </p:nvSpPr>
          <p:spPr bwMode="auto">
            <a:xfrm flipH="1">
              <a:off x="1568" y="780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29" name="Line 29"/>
            <p:cNvSpPr>
              <a:spLocks noChangeShapeType="1"/>
            </p:cNvSpPr>
            <p:nvPr/>
          </p:nvSpPr>
          <p:spPr bwMode="auto">
            <a:xfrm flipV="1">
              <a:off x="1627" y="726"/>
              <a:ext cx="465" cy="1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0" name="Line 30"/>
            <p:cNvSpPr>
              <a:spLocks noChangeShapeType="1"/>
            </p:cNvSpPr>
            <p:nvPr/>
          </p:nvSpPr>
          <p:spPr bwMode="auto">
            <a:xfrm>
              <a:off x="1001" y="769"/>
              <a:ext cx="530" cy="713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1" name="Line 31"/>
            <p:cNvSpPr>
              <a:spLocks noChangeShapeType="1"/>
            </p:cNvSpPr>
            <p:nvPr/>
          </p:nvSpPr>
          <p:spPr bwMode="auto">
            <a:xfrm flipH="1">
              <a:off x="952" y="792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2" name="Line 32"/>
            <p:cNvSpPr>
              <a:spLocks noChangeShapeType="1"/>
            </p:cNvSpPr>
            <p:nvPr/>
          </p:nvSpPr>
          <p:spPr bwMode="auto">
            <a:xfrm>
              <a:off x="535" y="1168"/>
              <a:ext cx="379" cy="314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3" name="Line 33"/>
            <p:cNvSpPr>
              <a:spLocks noChangeShapeType="1"/>
            </p:cNvSpPr>
            <p:nvPr/>
          </p:nvSpPr>
          <p:spPr bwMode="auto">
            <a:xfrm flipV="1">
              <a:off x="1048" y="1531"/>
              <a:ext cx="465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Line 34"/>
            <p:cNvSpPr>
              <a:spLocks noChangeShapeType="1"/>
            </p:cNvSpPr>
            <p:nvPr/>
          </p:nvSpPr>
          <p:spPr bwMode="auto">
            <a:xfrm flipH="1">
              <a:off x="1595" y="765"/>
              <a:ext cx="530" cy="71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5" name="Line 35"/>
            <p:cNvSpPr>
              <a:spLocks noChangeShapeType="1"/>
            </p:cNvSpPr>
            <p:nvPr/>
          </p:nvSpPr>
          <p:spPr bwMode="auto">
            <a:xfrm>
              <a:off x="2178" y="777"/>
              <a:ext cx="7" cy="69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Line 36"/>
            <p:cNvSpPr>
              <a:spLocks noChangeShapeType="1"/>
            </p:cNvSpPr>
            <p:nvPr/>
          </p:nvSpPr>
          <p:spPr bwMode="auto">
            <a:xfrm flipH="1" flipV="1">
              <a:off x="2236" y="776"/>
              <a:ext cx="353" cy="30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7" name="Line 37"/>
            <p:cNvSpPr>
              <a:spLocks noChangeShapeType="1"/>
            </p:cNvSpPr>
            <p:nvPr/>
          </p:nvSpPr>
          <p:spPr bwMode="auto">
            <a:xfrm flipV="1">
              <a:off x="1643" y="1527"/>
              <a:ext cx="465" cy="1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8" name="Line 38"/>
            <p:cNvSpPr>
              <a:spLocks noChangeShapeType="1"/>
            </p:cNvSpPr>
            <p:nvPr/>
          </p:nvSpPr>
          <p:spPr bwMode="auto">
            <a:xfrm flipH="1">
              <a:off x="2232" y="1171"/>
              <a:ext cx="353" cy="30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6839" name="Picture 39" descr="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64000"/>
            <a:ext cx="5029200" cy="2794000"/>
          </a:xfrm>
          <a:prstGeom prst="rect">
            <a:avLst/>
          </a:prstGeom>
          <a:noFill/>
        </p:spPr>
      </p:pic>
      <p:sp>
        <p:nvSpPr>
          <p:cNvPr id="76840" name="Text Box 40"/>
          <p:cNvSpPr txBox="1">
            <a:spLocks noChangeArrowheads="1"/>
          </p:cNvSpPr>
          <p:nvPr/>
        </p:nvSpPr>
        <p:spPr bwMode="auto">
          <a:xfrm>
            <a:off x="76200" y="5283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N1</a:t>
            </a:r>
          </a:p>
        </p:txBody>
      </p:sp>
      <p:sp>
        <p:nvSpPr>
          <p:cNvPr id="76841" name="Text Box 41"/>
          <p:cNvSpPr txBox="1">
            <a:spLocks noChangeArrowheads="1"/>
          </p:cNvSpPr>
          <p:nvPr/>
        </p:nvSpPr>
        <p:spPr bwMode="auto">
          <a:xfrm>
            <a:off x="1219200" y="42926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N2</a:t>
            </a:r>
          </a:p>
        </p:txBody>
      </p:sp>
      <p:sp>
        <p:nvSpPr>
          <p:cNvPr id="76842" name="Text Box 42"/>
          <p:cNvSpPr txBox="1">
            <a:spLocks noChangeArrowheads="1"/>
          </p:cNvSpPr>
          <p:nvPr/>
        </p:nvSpPr>
        <p:spPr bwMode="auto">
          <a:xfrm>
            <a:off x="2209800" y="4276725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N3</a:t>
            </a:r>
          </a:p>
        </p:txBody>
      </p:sp>
      <p:sp>
        <p:nvSpPr>
          <p:cNvPr id="76843" name="Text Box 43"/>
          <p:cNvSpPr txBox="1">
            <a:spLocks noChangeArrowheads="1"/>
          </p:cNvSpPr>
          <p:nvPr/>
        </p:nvSpPr>
        <p:spPr bwMode="auto">
          <a:xfrm>
            <a:off x="3200400" y="4276725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N4</a:t>
            </a:r>
          </a:p>
        </p:txBody>
      </p:sp>
      <p:sp>
        <p:nvSpPr>
          <p:cNvPr id="76844" name="Text Box 44"/>
          <p:cNvSpPr txBox="1">
            <a:spLocks noChangeArrowheads="1"/>
          </p:cNvSpPr>
          <p:nvPr/>
        </p:nvSpPr>
        <p:spPr bwMode="auto">
          <a:xfrm>
            <a:off x="4343400" y="5283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N5</a:t>
            </a:r>
          </a:p>
        </p:txBody>
      </p:sp>
      <p:sp>
        <p:nvSpPr>
          <p:cNvPr id="76845" name="Text Box 45"/>
          <p:cNvSpPr txBox="1">
            <a:spLocks noChangeArrowheads="1"/>
          </p:cNvSpPr>
          <p:nvPr/>
        </p:nvSpPr>
        <p:spPr bwMode="auto">
          <a:xfrm>
            <a:off x="1219200" y="6257925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N6</a:t>
            </a:r>
          </a:p>
        </p:txBody>
      </p:sp>
      <p:sp>
        <p:nvSpPr>
          <p:cNvPr id="76846" name="Text Box 46"/>
          <p:cNvSpPr txBox="1">
            <a:spLocks noChangeArrowheads="1"/>
          </p:cNvSpPr>
          <p:nvPr/>
        </p:nvSpPr>
        <p:spPr bwMode="auto">
          <a:xfrm>
            <a:off x="2286000" y="6257925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N7</a:t>
            </a:r>
          </a:p>
        </p:txBody>
      </p:sp>
      <p:sp>
        <p:nvSpPr>
          <p:cNvPr id="76847" name="Text Box 47"/>
          <p:cNvSpPr txBox="1">
            <a:spLocks noChangeArrowheads="1"/>
          </p:cNvSpPr>
          <p:nvPr/>
        </p:nvSpPr>
        <p:spPr bwMode="auto">
          <a:xfrm>
            <a:off x="3200400" y="62738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/>
              <a:t>N8</a:t>
            </a:r>
          </a:p>
        </p:txBody>
      </p:sp>
      <p:sp>
        <p:nvSpPr>
          <p:cNvPr id="76848" name="Oval 48"/>
          <p:cNvSpPr>
            <a:spLocks noChangeArrowheads="1"/>
          </p:cNvSpPr>
          <p:nvPr/>
        </p:nvSpPr>
        <p:spPr bwMode="auto">
          <a:xfrm>
            <a:off x="762000" y="4826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76849" name="Oval 49"/>
          <p:cNvSpPr>
            <a:spLocks noChangeArrowheads="1"/>
          </p:cNvSpPr>
          <p:nvPr/>
        </p:nvSpPr>
        <p:spPr bwMode="auto">
          <a:xfrm>
            <a:off x="838200" y="57404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76850" name="Oval 50"/>
          <p:cNvSpPr>
            <a:spLocks noChangeArrowheads="1"/>
          </p:cNvSpPr>
          <p:nvPr/>
        </p:nvSpPr>
        <p:spPr bwMode="auto">
          <a:xfrm>
            <a:off x="1828800" y="4445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76851" name="Oval 51"/>
          <p:cNvSpPr>
            <a:spLocks noChangeArrowheads="1"/>
          </p:cNvSpPr>
          <p:nvPr/>
        </p:nvSpPr>
        <p:spPr bwMode="auto">
          <a:xfrm>
            <a:off x="2819400" y="4445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76852" name="Oval 52"/>
          <p:cNvSpPr>
            <a:spLocks noChangeArrowheads="1"/>
          </p:cNvSpPr>
          <p:nvPr/>
        </p:nvSpPr>
        <p:spPr bwMode="auto">
          <a:xfrm>
            <a:off x="1143000" y="52832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76853" name="Oval 53"/>
          <p:cNvSpPr>
            <a:spLocks noChangeArrowheads="1"/>
          </p:cNvSpPr>
          <p:nvPr/>
        </p:nvSpPr>
        <p:spPr bwMode="auto">
          <a:xfrm>
            <a:off x="1600200" y="52832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76854" name="Oval 54"/>
          <p:cNvSpPr>
            <a:spLocks noChangeArrowheads="1"/>
          </p:cNvSpPr>
          <p:nvPr/>
        </p:nvSpPr>
        <p:spPr bwMode="auto">
          <a:xfrm>
            <a:off x="2133600" y="5207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6</a:t>
            </a:r>
          </a:p>
        </p:txBody>
      </p:sp>
      <p:sp>
        <p:nvSpPr>
          <p:cNvPr id="76855" name="Oval 55"/>
          <p:cNvSpPr>
            <a:spLocks noChangeArrowheads="1"/>
          </p:cNvSpPr>
          <p:nvPr/>
        </p:nvSpPr>
        <p:spPr bwMode="auto">
          <a:xfrm>
            <a:off x="2667000" y="51308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7</a:t>
            </a:r>
          </a:p>
        </p:txBody>
      </p:sp>
      <p:sp>
        <p:nvSpPr>
          <p:cNvPr id="76856" name="Oval 56"/>
          <p:cNvSpPr>
            <a:spLocks noChangeArrowheads="1"/>
          </p:cNvSpPr>
          <p:nvPr/>
        </p:nvSpPr>
        <p:spPr bwMode="auto">
          <a:xfrm>
            <a:off x="3810000" y="4826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7</a:t>
            </a:r>
          </a:p>
        </p:txBody>
      </p:sp>
      <p:sp>
        <p:nvSpPr>
          <p:cNvPr id="76857" name="Oval 57"/>
          <p:cNvSpPr>
            <a:spLocks noChangeArrowheads="1"/>
          </p:cNvSpPr>
          <p:nvPr/>
        </p:nvSpPr>
        <p:spPr bwMode="auto">
          <a:xfrm>
            <a:off x="3048000" y="53594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6</a:t>
            </a:r>
          </a:p>
        </p:txBody>
      </p:sp>
      <p:sp>
        <p:nvSpPr>
          <p:cNvPr id="76858" name="Oval 58"/>
          <p:cNvSpPr>
            <a:spLocks noChangeArrowheads="1"/>
          </p:cNvSpPr>
          <p:nvPr/>
        </p:nvSpPr>
        <p:spPr bwMode="auto">
          <a:xfrm>
            <a:off x="1828800" y="61214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8</a:t>
            </a:r>
          </a:p>
        </p:txBody>
      </p:sp>
      <p:sp>
        <p:nvSpPr>
          <p:cNvPr id="76859" name="Oval 59"/>
          <p:cNvSpPr>
            <a:spLocks noChangeArrowheads="1"/>
          </p:cNvSpPr>
          <p:nvPr/>
        </p:nvSpPr>
        <p:spPr bwMode="auto">
          <a:xfrm>
            <a:off x="2819400" y="61214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76860" name="Oval 60"/>
          <p:cNvSpPr>
            <a:spLocks noChangeArrowheads="1"/>
          </p:cNvSpPr>
          <p:nvPr/>
        </p:nvSpPr>
        <p:spPr bwMode="auto">
          <a:xfrm>
            <a:off x="3733800" y="57467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8</a:t>
            </a:r>
          </a:p>
        </p:txBody>
      </p:sp>
      <p:sp>
        <p:nvSpPr>
          <p:cNvPr id="76861" name="Line 61"/>
          <p:cNvSpPr>
            <a:spLocks noChangeShapeType="1"/>
          </p:cNvSpPr>
          <p:nvPr/>
        </p:nvSpPr>
        <p:spPr bwMode="auto">
          <a:xfrm flipV="1">
            <a:off x="863600" y="4884738"/>
            <a:ext cx="560388" cy="48895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2" name="Line 62"/>
          <p:cNvSpPr>
            <a:spLocks noChangeShapeType="1"/>
          </p:cNvSpPr>
          <p:nvPr/>
        </p:nvSpPr>
        <p:spPr bwMode="auto">
          <a:xfrm flipV="1">
            <a:off x="1631950" y="4813300"/>
            <a:ext cx="747713" cy="111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3" name="Line 63"/>
          <p:cNvSpPr>
            <a:spLocks noChangeShapeType="1"/>
          </p:cNvSpPr>
          <p:nvPr/>
        </p:nvSpPr>
        <p:spPr bwMode="auto">
          <a:xfrm flipH="1">
            <a:off x="2489200" y="4903788"/>
            <a:ext cx="11113" cy="1101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4" name="Line 64"/>
          <p:cNvSpPr>
            <a:spLocks noChangeShapeType="1"/>
          </p:cNvSpPr>
          <p:nvPr/>
        </p:nvSpPr>
        <p:spPr bwMode="auto">
          <a:xfrm flipV="1">
            <a:off x="2582863" y="4818063"/>
            <a:ext cx="738187" cy="1587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5" name="Line 65"/>
          <p:cNvSpPr>
            <a:spLocks noChangeShapeType="1"/>
          </p:cNvSpPr>
          <p:nvPr/>
        </p:nvSpPr>
        <p:spPr bwMode="auto">
          <a:xfrm>
            <a:off x="1589088" y="4886325"/>
            <a:ext cx="841375" cy="1131888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6" name="Line 66"/>
          <p:cNvSpPr>
            <a:spLocks noChangeShapeType="1"/>
          </p:cNvSpPr>
          <p:nvPr/>
        </p:nvSpPr>
        <p:spPr bwMode="auto">
          <a:xfrm flipH="1">
            <a:off x="1511300" y="4922838"/>
            <a:ext cx="11113" cy="1101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7" name="Line 67"/>
          <p:cNvSpPr>
            <a:spLocks noChangeShapeType="1"/>
          </p:cNvSpPr>
          <p:nvPr/>
        </p:nvSpPr>
        <p:spPr bwMode="auto">
          <a:xfrm>
            <a:off x="849313" y="5519738"/>
            <a:ext cx="601662" cy="498475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8" name="Line 68"/>
          <p:cNvSpPr>
            <a:spLocks noChangeShapeType="1"/>
          </p:cNvSpPr>
          <p:nvPr/>
        </p:nvSpPr>
        <p:spPr bwMode="auto">
          <a:xfrm flipV="1">
            <a:off x="1663700" y="6096000"/>
            <a:ext cx="738188" cy="1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69" name="Line 69"/>
          <p:cNvSpPr>
            <a:spLocks noChangeShapeType="1"/>
          </p:cNvSpPr>
          <p:nvPr/>
        </p:nvSpPr>
        <p:spPr bwMode="auto">
          <a:xfrm flipH="1">
            <a:off x="2532063" y="4879975"/>
            <a:ext cx="841375" cy="11318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70" name="Line 70"/>
          <p:cNvSpPr>
            <a:spLocks noChangeShapeType="1"/>
          </p:cNvSpPr>
          <p:nvPr/>
        </p:nvSpPr>
        <p:spPr bwMode="auto">
          <a:xfrm>
            <a:off x="3457575" y="4899025"/>
            <a:ext cx="11113" cy="1101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71" name="Line 71"/>
          <p:cNvSpPr>
            <a:spLocks noChangeShapeType="1"/>
          </p:cNvSpPr>
          <p:nvPr/>
        </p:nvSpPr>
        <p:spPr bwMode="auto">
          <a:xfrm flipH="1" flipV="1">
            <a:off x="3549650" y="4897438"/>
            <a:ext cx="560388" cy="48895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72" name="Line 72"/>
          <p:cNvSpPr>
            <a:spLocks noChangeShapeType="1"/>
          </p:cNvSpPr>
          <p:nvPr/>
        </p:nvSpPr>
        <p:spPr bwMode="auto">
          <a:xfrm flipV="1">
            <a:off x="2608263" y="6089650"/>
            <a:ext cx="738187" cy="1588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73" name="Line 73"/>
          <p:cNvSpPr>
            <a:spLocks noChangeShapeType="1"/>
          </p:cNvSpPr>
          <p:nvPr/>
        </p:nvSpPr>
        <p:spPr bwMode="auto">
          <a:xfrm flipH="1">
            <a:off x="3543300" y="5524500"/>
            <a:ext cx="560388" cy="4889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74" name="AutoShape 74"/>
          <p:cNvSpPr>
            <a:spLocks noChangeArrowheads="1"/>
          </p:cNvSpPr>
          <p:nvPr/>
        </p:nvSpPr>
        <p:spPr bwMode="auto">
          <a:xfrm>
            <a:off x="2322513" y="3387725"/>
            <a:ext cx="263525" cy="879475"/>
          </a:xfrm>
          <a:prstGeom prst="downArrow">
            <a:avLst>
              <a:gd name="adj1" fmla="val 50000"/>
              <a:gd name="adj2" fmla="val 83434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083D-9EEA-4B03-98D0-988CFAE88E83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533400" y="1600200"/>
          <a:ext cx="8229600" cy="4000500"/>
        </p:xfrm>
        <a:graphic>
          <a:graphicData uri="http://schemas.openxmlformats.org/presentationml/2006/ole">
            <p:oleObj spid="_x0000_s165890" name="Document" r:id="rId4" imgW="5494170" imgH="2786406" progId="Word.Document.8">
              <p:embed/>
            </p:oleObj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2590800"/>
            <a:ext cx="5029200" cy="347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6483-E278-42A0-9515-8B09BE886F08}" type="slidenum">
              <a:rPr lang="en-US"/>
              <a:pPr/>
              <a:t>3</a:t>
            </a:fld>
            <a:endParaRPr lang="en-US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304800" y="1600200"/>
          <a:ext cx="8534400" cy="2225675"/>
        </p:xfrm>
        <a:graphic>
          <a:graphicData uri="http://schemas.openxmlformats.org/presentationml/2006/ole">
            <p:oleObj spid="_x0000_s126978" name="Document" r:id="rId4" imgW="5486400" imgH="1431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677C1-8D95-4AA8-9A7A-0878711CB356}" type="slidenum">
              <a:rPr lang="en-US"/>
              <a:pPr/>
              <a:t>4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 b="1">
                <a:cs typeface="Times New Roman" pitchFamily="18" charset="0"/>
              </a:rPr>
              <a:t>Aplikasi Pohon Merentang</a:t>
            </a:r>
            <a:endParaRPr lang="en-GB" sz="3600" b="1">
              <a:cs typeface="Times New Roman" pitchFamily="18" charset="0"/>
            </a:endParaRPr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914400" y="1447800"/>
          <a:ext cx="6858000" cy="5049838"/>
        </p:xfrm>
        <a:graphic>
          <a:graphicData uri="http://schemas.openxmlformats.org/presentationml/2006/ole">
            <p:oleObj spid="_x0000_s129027" name="Document" r:id="rId4" imgW="5486400" imgH="40399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9824-26EF-4042-A53A-1E5CF3C2340C}" type="slidenum">
              <a:rPr lang="en-US"/>
              <a:pPr/>
              <a:t>5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1812"/>
          </a:xfrm>
        </p:spPr>
        <p:txBody>
          <a:bodyPr>
            <a:normAutofit fontScale="90000"/>
          </a:bodyPr>
          <a:lstStyle/>
          <a:p>
            <a:r>
              <a:rPr lang="en-US" sz="3600" b="1">
                <a:cs typeface="Times New Roman" pitchFamily="18" charset="0"/>
              </a:rPr>
              <a:t>Pohon Merentang Minimum</a:t>
            </a:r>
            <a:endParaRPr lang="en-GB" sz="3600" b="1">
              <a:cs typeface="Times New Roman" pitchFamily="18" charset="0"/>
            </a:endParaRPr>
          </a:p>
        </p:txBody>
      </p:sp>
      <p:graphicFrame>
        <p:nvGraphicFramePr>
          <p:cNvPr id="131075" name="Object 3"/>
          <p:cNvGraphicFramePr>
            <a:graphicFrameLocks noChangeAspect="1"/>
          </p:cNvGraphicFramePr>
          <p:nvPr/>
        </p:nvGraphicFramePr>
        <p:xfrm>
          <a:off x="609600" y="1600200"/>
          <a:ext cx="8001000" cy="4394200"/>
        </p:xfrm>
        <a:graphic>
          <a:graphicData uri="http://schemas.openxmlformats.org/presentationml/2006/ole">
            <p:oleObj spid="_x0000_s131075" name="Document" r:id="rId4" imgW="5486400" imgH="30135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CE2D14-181E-4205-9639-22762AAB5B60}" type="slidenum">
              <a:rPr lang="en-US"/>
              <a:pPr/>
              <a:t>6</a:t>
            </a:fld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Algoritma Kruskal</a:t>
            </a:r>
          </a:p>
          <a:p>
            <a:pPr lvl="1"/>
            <a:r>
              <a:rPr lang="en-US"/>
              <a:t>menggunakan edge</a:t>
            </a:r>
          </a:p>
          <a:p>
            <a:pPr lvl="1"/>
            <a:r>
              <a:rPr lang="en-US"/>
              <a:t>dalam tiap tahapan membetuk forest</a:t>
            </a:r>
          </a:p>
          <a:p>
            <a:r>
              <a:rPr lang="en-US"/>
              <a:t>Algoritma Prim</a:t>
            </a:r>
          </a:p>
          <a:p>
            <a:pPr lvl="1"/>
            <a:r>
              <a:rPr lang="en-US"/>
              <a:t>menggunakan verteks</a:t>
            </a:r>
          </a:p>
          <a:p>
            <a:pPr lvl="1"/>
            <a:r>
              <a:rPr lang="en-US"/>
              <a:t>dalm tiap tahapan membetuk tree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CC8FC0-E16C-4E0F-A4FA-C47A16240E46}" type="slidenum">
              <a:rPr lang="en-US"/>
              <a:pPr/>
              <a:t>7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620000" cy="5257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/>
              <a:t>Algoritma Kruskal</a:t>
            </a:r>
          </a:p>
          <a:p>
            <a:pPr marL="609600" indent="-609600">
              <a:buFontTx/>
              <a:buAutoNum type="arabicPeriod"/>
            </a:pPr>
            <a:r>
              <a:rPr lang="en-US" sz="2800">
                <a:latin typeface="Franklin Gothic Medium" pitchFamily="34" charset="0"/>
              </a:rPr>
              <a:t>Create Tree berisi semua verteks tanpa edge</a:t>
            </a:r>
          </a:p>
          <a:p>
            <a:pPr marL="609600" indent="-609600">
              <a:buFontTx/>
              <a:buAutoNum type="arabicPeriod"/>
            </a:pPr>
            <a:r>
              <a:rPr lang="en-US" sz="2800">
                <a:latin typeface="Franklin Gothic Medium" pitchFamily="34" charset="0"/>
              </a:rPr>
              <a:t>Tambahkan </a:t>
            </a:r>
            <a:r>
              <a:rPr lang="en-US" sz="2800" u="sng">
                <a:latin typeface="Franklin Gothic Medium" pitchFamily="34" charset="0"/>
              </a:rPr>
              <a:t>edge</a:t>
            </a:r>
            <a:r>
              <a:rPr lang="en-US" sz="2800">
                <a:latin typeface="Franklin Gothic Medium" pitchFamily="34" charset="0"/>
              </a:rPr>
              <a:t> </a:t>
            </a:r>
            <a:r>
              <a:rPr lang="en-US" sz="2800">
                <a:solidFill>
                  <a:srgbClr val="FF0066"/>
                </a:solidFill>
                <a:latin typeface="Franklin Gothic Medium" pitchFamily="34" charset="0"/>
              </a:rPr>
              <a:t>minimum cost</a:t>
            </a:r>
          </a:p>
          <a:p>
            <a:pPr marL="609600" indent="-609600">
              <a:buFontTx/>
              <a:buNone/>
            </a:pPr>
            <a:r>
              <a:rPr lang="en-US" sz="2800">
                <a:latin typeface="Franklin Gothic Medium" pitchFamily="34" charset="0"/>
              </a:rPr>
              <a:t>	Hapus edge dr graph</a:t>
            </a:r>
          </a:p>
          <a:p>
            <a:pPr marL="609600" indent="-609600">
              <a:buFontTx/>
              <a:buNone/>
            </a:pPr>
            <a:r>
              <a:rPr lang="en-US" sz="2800" i="1">
                <a:latin typeface="Franklin Gothic Medium" pitchFamily="34" charset="0"/>
              </a:rPr>
              <a:t>	(edge baru tidak boleh membentuk cycle graph dgn tree terbentuk)</a:t>
            </a:r>
          </a:p>
          <a:p>
            <a:pPr marL="609600" indent="-609600">
              <a:buFontTx/>
              <a:buAutoNum type="arabicPeriod" startAt="3"/>
            </a:pPr>
            <a:r>
              <a:rPr lang="en-US" sz="2800">
                <a:latin typeface="Franklin Gothic Medium" pitchFamily="34" charset="0"/>
              </a:rPr>
              <a:t>Ulang langkah 2 hingga n-1 edge berada dlm tree (</a:t>
            </a:r>
            <a:r>
              <a:rPr lang="en-US" sz="2800"/>
              <a:t>n: jumlah vertex dlm graph)</a:t>
            </a:r>
            <a:endParaRPr lang="en-GB" sz="2800" i="1">
              <a:latin typeface="Courier New" pitchFamily="49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228600" y="2286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Graph – MST – ALGORITMA KRUSKAL</a:t>
            </a:r>
            <a:endParaRPr lang="en-GB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DBF05C-75D9-459F-B3B3-1284C47C6486}" type="slidenum">
              <a:rPr lang="en-US"/>
              <a:pPr/>
              <a:t>8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7724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/>
              <a:t>Graph – MST – Contoh Kruskal (1)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874713"/>
            <a:ext cx="2895600" cy="2935287"/>
            <a:chOff x="288" y="480"/>
            <a:chExt cx="1824" cy="1849"/>
          </a:xfrm>
        </p:grpSpPr>
        <p:sp>
          <p:nvSpPr>
            <p:cNvPr id="62468" name="Text Box 4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2469" name="Text Box 5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2470" name="Text Box 6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95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2471" name="AutoShape 7"/>
            <p:cNvCxnSpPr>
              <a:cxnSpLocks noChangeShapeType="1"/>
              <a:stCxn id="62468" idx="3"/>
              <a:endCxn id="62489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2" name="AutoShape 8"/>
            <p:cNvCxnSpPr>
              <a:cxnSpLocks noChangeShapeType="1"/>
              <a:stCxn id="62489" idx="2"/>
              <a:endCxn id="62490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3" name="AutoShape 9"/>
            <p:cNvCxnSpPr>
              <a:cxnSpLocks noChangeShapeType="1"/>
              <a:stCxn id="62490" idx="2"/>
              <a:endCxn id="62470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4" name="AutoShape 10"/>
            <p:cNvCxnSpPr>
              <a:cxnSpLocks noChangeShapeType="1"/>
              <a:stCxn id="62470" idx="0"/>
              <a:endCxn id="62491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5" name="AutoShape 11"/>
            <p:cNvCxnSpPr>
              <a:cxnSpLocks noChangeShapeType="1"/>
              <a:stCxn id="62470" idx="1"/>
              <a:endCxn id="62469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6" name="AutoShape 12"/>
            <p:cNvCxnSpPr>
              <a:cxnSpLocks noChangeShapeType="1"/>
              <a:stCxn id="62469" idx="0"/>
              <a:endCxn id="62491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7" name="AutoShape 13"/>
            <p:cNvCxnSpPr>
              <a:cxnSpLocks noChangeShapeType="1"/>
              <a:stCxn id="62469" idx="0"/>
              <a:endCxn id="62492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8" name="AutoShape 14"/>
            <p:cNvCxnSpPr>
              <a:cxnSpLocks noChangeShapeType="1"/>
              <a:stCxn id="62468" idx="1"/>
              <a:endCxn id="62492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62479" name="AutoShape 15"/>
            <p:cNvCxnSpPr>
              <a:cxnSpLocks noChangeShapeType="1"/>
              <a:stCxn id="62489" idx="1"/>
              <a:endCxn id="62491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2484" name="Text Box 20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2485" name="Text Box 21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2486" name="Text Box 22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2487" name="Text Box 23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2488" name="Text Box 24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2490" name="Text Box 26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2491" name="Text Box 27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2492" name="Text Box 28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94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495800" y="457200"/>
            <a:ext cx="2895600" cy="2924175"/>
            <a:chOff x="288" y="480"/>
            <a:chExt cx="1824" cy="1842"/>
          </a:xfrm>
        </p:grpSpPr>
        <p:sp>
          <p:nvSpPr>
            <p:cNvPr id="62494" name="Text Box 30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2495" name="Text Box 31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2496" name="Text Box 32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2497" name="AutoShape 33"/>
            <p:cNvCxnSpPr>
              <a:cxnSpLocks noChangeShapeType="1"/>
              <a:stCxn id="62494" idx="3"/>
              <a:endCxn id="62515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498" name="AutoShape 34"/>
            <p:cNvCxnSpPr>
              <a:cxnSpLocks noChangeShapeType="1"/>
              <a:stCxn id="62515" idx="2"/>
              <a:endCxn id="62516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499" name="AutoShape 35"/>
            <p:cNvCxnSpPr>
              <a:cxnSpLocks noChangeShapeType="1"/>
              <a:stCxn id="62516" idx="2"/>
              <a:endCxn id="62496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00" name="AutoShape 36"/>
            <p:cNvCxnSpPr>
              <a:cxnSpLocks noChangeShapeType="1"/>
              <a:stCxn id="62496" idx="0"/>
              <a:endCxn id="62517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01" name="AutoShape 37"/>
            <p:cNvCxnSpPr>
              <a:cxnSpLocks noChangeShapeType="1"/>
              <a:stCxn id="62496" idx="1"/>
              <a:endCxn id="62495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02" name="AutoShape 38"/>
            <p:cNvCxnSpPr>
              <a:cxnSpLocks noChangeShapeType="1"/>
              <a:stCxn id="62495" idx="0"/>
              <a:endCxn id="62517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03" name="AutoShape 39"/>
            <p:cNvCxnSpPr>
              <a:cxnSpLocks noChangeShapeType="1"/>
              <a:stCxn id="62495" idx="0"/>
              <a:endCxn id="62518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04" name="AutoShape 40"/>
            <p:cNvCxnSpPr>
              <a:cxnSpLocks noChangeShapeType="1"/>
              <a:stCxn id="62494" idx="1"/>
              <a:endCxn id="62518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2505" name="AutoShape 41"/>
            <p:cNvCxnSpPr>
              <a:cxnSpLocks noChangeShapeType="1"/>
              <a:stCxn id="62515" idx="1"/>
              <a:endCxn id="62517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sp>
          <p:nvSpPr>
            <p:cNvPr id="62506" name="Text Box 42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2507" name="Text Box 43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2508" name="Text Box 44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2509" name="Text Box 45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2510" name="Text Box 46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2511" name="Text Box 47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2512" name="Text Box 48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2513" name="Text Box 49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2514" name="Text Box 50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2515" name="Text Box 51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2516" name="Text Box 52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2517" name="Text Box 53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2518" name="Text Box 54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133600" y="3505200"/>
            <a:ext cx="2895600" cy="2924175"/>
            <a:chOff x="288" y="480"/>
            <a:chExt cx="1824" cy="1842"/>
          </a:xfrm>
        </p:grpSpPr>
        <p:sp>
          <p:nvSpPr>
            <p:cNvPr id="62520" name="Text Box 56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2521" name="Text Box 57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2522" name="Text Box 58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2523" name="AutoShape 59"/>
            <p:cNvCxnSpPr>
              <a:cxnSpLocks noChangeShapeType="1"/>
              <a:stCxn id="62520" idx="3"/>
              <a:endCxn id="62541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24" name="AutoShape 60"/>
            <p:cNvCxnSpPr>
              <a:cxnSpLocks noChangeShapeType="1"/>
              <a:stCxn id="62541" idx="2"/>
              <a:endCxn id="62542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25" name="AutoShape 61"/>
            <p:cNvCxnSpPr>
              <a:cxnSpLocks noChangeShapeType="1"/>
              <a:stCxn id="62542" idx="2"/>
              <a:endCxn id="62522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2526" name="AutoShape 62"/>
            <p:cNvCxnSpPr>
              <a:cxnSpLocks noChangeShapeType="1"/>
              <a:stCxn id="62522" idx="0"/>
              <a:endCxn id="62543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27" name="AutoShape 63"/>
            <p:cNvCxnSpPr>
              <a:cxnSpLocks noChangeShapeType="1"/>
              <a:stCxn id="62522" idx="1"/>
              <a:endCxn id="62521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28" name="AutoShape 64"/>
            <p:cNvCxnSpPr>
              <a:cxnSpLocks noChangeShapeType="1"/>
              <a:stCxn id="62521" idx="0"/>
              <a:endCxn id="62543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29" name="AutoShape 65"/>
            <p:cNvCxnSpPr>
              <a:cxnSpLocks noChangeShapeType="1"/>
              <a:stCxn id="62521" idx="0"/>
              <a:endCxn id="62544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30" name="AutoShape 66"/>
            <p:cNvCxnSpPr>
              <a:cxnSpLocks noChangeShapeType="1"/>
              <a:stCxn id="62520" idx="1"/>
              <a:endCxn id="62544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2531" name="AutoShape 67"/>
            <p:cNvCxnSpPr>
              <a:cxnSpLocks noChangeShapeType="1"/>
              <a:stCxn id="62541" idx="1"/>
              <a:endCxn id="62543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sp>
          <p:nvSpPr>
            <p:cNvPr id="62532" name="Text Box 68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2533" name="Text Box 69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2534" name="Text Box 70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2535" name="Text Box 71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2536" name="Text Box 72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2537" name="Text Box 73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2538" name="Text Box 74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2539" name="Text Box 75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2540" name="Text Box 76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2541" name="Text Box 77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2542" name="Text Box 78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2543" name="Text Box 79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2544" name="Text Box 80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5867400" y="3429000"/>
            <a:ext cx="2895600" cy="2924175"/>
            <a:chOff x="288" y="480"/>
            <a:chExt cx="1824" cy="1842"/>
          </a:xfrm>
        </p:grpSpPr>
        <p:sp>
          <p:nvSpPr>
            <p:cNvPr id="62546" name="Text Box 82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2547" name="Text Box 83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2548" name="Text Box 84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2549" name="AutoShape 85"/>
            <p:cNvCxnSpPr>
              <a:cxnSpLocks noChangeShapeType="1"/>
              <a:stCxn id="62546" idx="3"/>
              <a:endCxn id="62567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0" name="AutoShape 86"/>
            <p:cNvCxnSpPr>
              <a:cxnSpLocks noChangeShapeType="1"/>
              <a:stCxn id="62567" idx="2"/>
              <a:endCxn id="62568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1" name="AutoShape 87"/>
            <p:cNvCxnSpPr>
              <a:cxnSpLocks noChangeShapeType="1"/>
              <a:stCxn id="62568" idx="2"/>
              <a:endCxn id="62548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2552" name="AutoShape 88"/>
            <p:cNvCxnSpPr>
              <a:cxnSpLocks noChangeShapeType="1"/>
              <a:stCxn id="62548" idx="0"/>
              <a:endCxn id="62569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3" name="AutoShape 89"/>
            <p:cNvCxnSpPr>
              <a:cxnSpLocks noChangeShapeType="1"/>
              <a:stCxn id="62548" idx="1"/>
              <a:endCxn id="62547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4" name="AutoShape 90"/>
            <p:cNvCxnSpPr>
              <a:cxnSpLocks noChangeShapeType="1"/>
              <a:stCxn id="62547" idx="0"/>
              <a:endCxn id="62569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5" name="AutoShape 91"/>
            <p:cNvCxnSpPr>
              <a:cxnSpLocks noChangeShapeType="1"/>
              <a:stCxn id="62547" idx="0"/>
              <a:endCxn id="62570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2556" name="AutoShape 92"/>
            <p:cNvCxnSpPr>
              <a:cxnSpLocks noChangeShapeType="1"/>
              <a:stCxn id="62546" idx="1"/>
              <a:endCxn id="62570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2557" name="AutoShape 93"/>
            <p:cNvCxnSpPr>
              <a:cxnSpLocks noChangeShapeType="1"/>
              <a:stCxn id="62567" idx="1"/>
              <a:endCxn id="62569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sp>
          <p:nvSpPr>
            <p:cNvPr id="62558" name="Text Box 94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2559" name="Text Box 95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2560" name="Text Box 96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2561" name="Text Box 97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2562" name="Text Box 98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2563" name="Text Box 99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2564" name="Text Box 100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2565" name="Text Box 101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2566" name="Text Box 102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2567" name="Text Box 103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2568" name="Text Box 104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2569" name="Text Box 105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2570" name="Text Box 106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sp>
        <p:nvSpPr>
          <p:cNvPr id="62571" name="AutoShape 107"/>
          <p:cNvSpPr>
            <a:spLocks noChangeArrowheads="1"/>
          </p:cNvSpPr>
          <p:nvPr/>
        </p:nvSpPr>
        <p:spPr bwMode="auto">
          <a:xfrm>
            <a:off x="3505200" y="19050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2" name="AutoShape 108"/>
          <p:cNvSpPr>
            <a:spLocks noChangeArrowheads="1"/>
          </p:cNvSpPr>
          <p:nvPr/>
        </p:nvSpPr>
        <p:spPr bwMode="auto">
          <a:xfrm>
            <a:off x="5334000" y="51054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73" name="AutoShape 109"/>
          <p:cNvSpPr>
            <a:spLocks noChangeArrowheads="1"/>
          </p:cNvSpPr>
          <p:nvPr/>
        </p:nvSpPr>
        <p:spPr bwMode="auto">
          <a:xfrm rot="-14758016">
            <a:off x="4648200" y="34290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C585-3C61-4B10-9DD1-0F25158F2B5C}" type="slidenum">
              <a:rPr lang="en-US"/>
              <a:pPr/>
              <a:t>9</a:t>
            </a:fld>
            <a:endParaRPr lang="en-US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" y="152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solidFill>
                  <a:schemeClr val="tx2"/>
                </a:solidFill>
                <a:latin typeface="Arial Black" pitchFamily="34" charset="0"/>
              </a:rPr>
              <a:t>Graph – MST – Contoh Kruskal (1) - lanjutan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3581400"/>
            <a:ext cx="2895600" cy="2924175"/>
            <a:chOff x="288" y="480"/>
            <a:chExt cx="1824" cy="1842"/>
          </a:xfrm>
        </p:grpSpPr>
        <p:sp>
          <p:nvSpPr>
            <p:cNvPr id="63492" name="Text Box 4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3493" name="Text Box 5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3494" name="Text Box 6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3495" name="AutoShape 7"/>
            <p:cNvCxnSpPr>
              <a:cxnSpLocks noChangeShapeType="1"/>
              <a:stCxn id="63492" idx="3"/>
              <a:endCxn id="63513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496" name="AutoShape 8"/>
            <p:cNvCxnSpPr>
              <a:cxnSpLocks noChangeShapeType="1"/>
              <a:stCxn id="63513" idx="2"/>
              <a:endCxn id="63514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497" name="AutoShape 9"/>
            <p:cNvCxnSpPr>
              <a:cxnSpLocks noChangeShapeType="1"/>
              <a:stCxn id="63514" idx="2"/>
              <a:endCxn id="63494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498" name="AutoShape 10"/>
            <p:cNvCxnSpPr>
              <a:cxnSpLocks noChangeShapeType="1"/>
              <a:stCxn id="63494" idx="0"/>
              <a:endCxn id="63515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499" name="AutoShape 11"/>
            <p:cNvCxnSpPr>
              <a:cxnSpLocks noChangeShapeType="1"/>
              <a:stCxn id="63494" idx="1"/>
              <a:endCxn id="63493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00" name="AutoShape 12"/>
            <p:cNvCxnSpPr>
              <a:cxnSpLocks noChangeShapeType="1"/>
              <a:stCxn id="63493" idx="0"/>
              <a:endCxn id="63515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501" name="AutoShape 13"/>
            <p:cNvCxnSpPr>
              <a:cxnSpLocks noChangeShapeType="1"/>
              <a:stCxn id="63493" idx="0"/>
              <a:endCxn id="63516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02" name="AutoShape 14"/>
            <p:cNvCxnSpPr>
              <a:cxnSpLocks noChangeShapeType="1"/>
              <a:stCxn id="63492" idx="1"/>
              <a:endCxn id="63516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03" name="AutoShape 15"/>
            <p:cNvCxnSpPr>
              <a:cxnSpLocks noChangeShapeType="1"/>
              <a:stCxn id="63513" idx="1"/>
              <a:endCxn id="63515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sp>
          <p:nvSpPr>
            <p:cNvPr id="63504" name="Text Box 16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3505" name="Text Box 17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3506" name="Text Box 18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3507" name="Text Box 19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3508" name="Text Box 20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3509" name="Text Box 21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3510" name="Text Box 22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3511" name="Text Box 23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3512" name="Text Box 24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3513" name="Text Box 25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3514" name="Text Box 26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3515" name="Text Box 27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3516" name="Text Box 28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914400" y="762000"/>
            <a:ext cx="2895600" cy="2924175"/>
            <a:chOff x="288" y="480"/>
            <a:chExt cx="1824" cy="1842"/>
          </a:xfrm>
        </p:grpSpPr>
        <p:sp>
          <p:nvSpPr>
            <p:cNvPr id="63518" name="Text Box 30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3519" name="Text Box 31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3520" name="Text Box 32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3521" name="AutoShape 33"/>
            <p:cNvCxnSpPr>
              <a:cxnSpLocks noChangeShapeType="1"/>
              <a:stCxn id="63518" idx="3"/>
              <a:endCxn id="63539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22" name="AutoShape 34"/>
            <p:cNvCxnSpPr>
              <a:cxnSpLocks noChangeShapeType="1"/>
              <a:stCxn id="63539" idx="2"/>
              <a:endCxn id="63540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23" name="AutoShape 35"/>
            <p:cNvCxnSpPr>
              <a:cxnSpLocks noChangeShapeType="1"/>
              <a:stCxn id="63540" idx="2"/>
              <a:endCxn id="63520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24" name="AutoShape 36"/>
            <p:cNvCxnSpPr>
              <a:cxnSpLocks noChangeShapeType="1"/>
              <a:stCxn id="63520" idx="0"/>
              <a:endCxn id="63541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25" name="AutoShape 37"/>
            <p:cNvCxnSpPr>
              <a:cxnSpLocks noChangeShapeType="1"/>
              <a:stCxn id="63520" idx="1"/>
              <a:endCxn id="63519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26" name="AutoShape 38"/>
            <p:cNvCxnSpPr>
              <a:cxnSpLocks noChangeShapeType="1"/>
              <a:stCxn id="63519" idx="0"/>
              <a:endCxn id="63541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27" name="AutoShape 39"/>
            <p:cNvCxnSpPr>
              <a:cxnSpLocks noChangeShapeType="1"/>
              <a:stCxn id="63519" idx="0"/>
              <a:endCxn id="63542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28" name="AutoShape 40"/>
            <p:cNvCxnSpPr>
              <a:cxnSpLocks noChangeShapeType="1"/>
              <a:stCxn id="63518" idx="1"/>
              <a:endCxn id="63542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29" name="AutoShape 41"/>
            <p:cNvCxnSpPr>
              <a:cxnSpLocks noChangeShapeType="1"/>
              <a:stCxn id="63539" idx="1"/>
              <a:endCxn id="63541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sp>
          <p:nvSpPr>
            <p:cNvPr id="63530" name="Text Box 42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3531" name="Text Box 43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3532" name="Text Box 44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3533" name="Text Box 45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3534" name="Text Box 46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3535" name="Text Box 47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3536" name="Text Box 48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3537" name="Text Box 49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3538" name="Text Box 50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3539" name="Text Box 51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3540" name="Text Box 52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3541" name="Text Box 53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3542" name="Text Box 54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4343400" y="762000"/>
            <a:ext cx="2895600" cy="2924175"/>
            <a:chOff x="288" y="480"/>
            <a:chExt cx="1824" cy="1842"/>
          </a:xfrm>
        </p:grpSpPr>
        <p:sp>
          <p:nvSpPr>
            <p:cNvPr id="63544" name="Text Box 56"/>
            <p:cNvSpPr txBox="1">
              <a:spLocks noChangeArrowheads="1"/>
            </p:cNvSpPr>
            <p:nvPr/>
          </p:nvSpPr>
          <p:spPr bwMode="auto">
            <a:xfrm>
              <a:off x="960" y="48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0</a:t>
              </a:r>
              <a:endParaRPr lang="en-GB" sz="2400"/>
            </a:p>
          </p:txBody>
        </p:sp>
        <p:sp>
          <p:nvSpPr>
            <p:cNvPr id="63545" name="Text Box 57"/>
            <p:cNvSpPr txBox="1">
              <a:spLocks noChangeArrowheads="1"/>
            </p:cNvSpPr>
            <p:nvPr/>
          </p:nvSpPr>
          <p:spPr bwMode="auto">
            <a:xfrm>
              <a:off x="480" y="185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4</a:t>
              </a:r>
              <a:endParaRPr lang="en-GB" sz="2400"/>
            </a:p>
          </p:txBody>
        </p:sp>
        <p:sp>
          <p:nvSpPr>
            <p:cNvPr id="63546" name="Text Box 58"/>
            <p:cNvSpPr txBox="1">
              <a:spLocks noChangeArrowheads="1"/>
            </p:cNvSpPr>
            <p:nvPr/>
          </p:nvSpPr>
          <p:spPr bwMode="auto">
            <a:xfrm>
              <a:off x="1248" y="2034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3</a:t>
              </a:r>
              <a:endParaRPr lang="en-GB" sz="2400"/>
            </a:p>
          </p:txBody>
        </p:sp>
        <p:cxnSp>
          <p:nvCxnSpPr>
            <p:cNvPr id="63547" name="AutoShape 59"/>
            <p:cNvCxnSpPr>
              <a:cxnSpLocks noChangeShapeType="1"/>
              <a:stCxn id="63544" idx="3"/>
              <a:endCxn id="63565" idx="0"/>
            </p:cNvCxnSpPr>
            <p:nvPr/>
          </p:nvCxnSpPr>
          <p:spPr bwMode="auto">
            <a:xfrm>
              <a:off x="1200" y="593"/>
              <a:ext cx="552" cy="22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48" name="AutoShape 60"/>
            <p:cNvCxnSpPr>
              <a:cxnSpLocks noChangeShapeType="1"/>
              <a:stCxn id="63565" idx="2"/>
              <a:endCxn id="63566" idx="0"/>
            </p:cNvCxnSpPr>
            <p:nvPr/>
          </p:nvCxnSpPr>
          <p:spPr bwMode="auto">
            <a:xfrm>
              <a:off x="1752" y="1040"/>
              <a:ext cx="96" cy="328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49" name="AutoShape 61"/>
            <p:cNvCxnSpPr>
              <a:cxnSpLocks noChangeShapeType="1"/>
              <a:stCxn id="63566" idx="2"/>
              <a:endCxn id="63546" idx="3"/>
            </p:cNvCxnSpPr>
            <p:nvPr/>
          </p:nvCxnSpPr>
          <p:spPr bwMode="auto">
            <a:xfrm flipH="1">
              <a:off x="1488" y="1595"/>
              <a:ext cx="360" cy="553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50" name="AutoShape 62"/>
            <p:cNvCxnSpPr>
              <a:cxnSpLocks noChangeShapeType="1"/>
              <a:stCxn id="63546" idx="0"/>
              <a:endCxn id="63567" idx="2"/>
            </p:cNvCxnSpPr>
            <p:nvPr/>
          </p:nvCxnSpPr>
          <p:spPr bwMode="auto">
            <a:xfrm flipH="1" flipV="1">
              <a:off x="1176" y="1447"/>
              <a:ext cx="192" cy="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</p:cxnSp>
        <p:cxnSp>
          <p:nvCxnSpPr>
            <p:cNvPr id="63551" name="AutoShape 63"/>
            <p:cNvCxnSpPr>
              <a:cxnSpLocks noChangeShapeType="1"/>
              <a:stCxn id="63546" idx="1"/>
              <a:endCxn id="63545" idx="3"/>
            </p:cNvCxnSpPr>
            <p:nvPr/>
          </p:nvCxnSpPr>
          <p:spPr bwMode="auto">
            <a:xfrm flipH="1" flipV="1">
              <a:off x="720" y="1963"/>
              <a:ext cx="528" cy="185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52" name="AutoShape 64"/>
            <p:cNvCxnSpPr>
              <a:cxnSpLocks noChangeShapeType="1"/>
              <a:stCxn id="63545" idx="0"/>
              <a:endCxn id="63567" idx="1"/>
            </p:cNvCxnSpPr>
            <p:nvPr/>
          </p:nvCxnSpPr>
          <p:spPr bwMode="auto">
            <a:xfrm flipV="1">
              <a:off x="600" y="1334"/>
              <a:ext cx="456" cy="515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53" name="AutoShape 65"/>
            <p:cNvCxnSpPr>
              <a:cxnSpLocks noChangeShapeType="1"/>
              <a:stCxn id="63545" idx="0"/>
              <a:endCxn id="63568" idx="2"/>
            </p:cNvCxnSpPr>
            <p:nvPr/>
          </p:nvCxnSpPr>
          <p:spPr bwMode="auto">
            <a:xfrm flipH="1" flipV="1">
              <a:off x="552" y="1299"/>
              <a:ext cx="48" cy="55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cxnSp>
        <p:cxnSp>
          <p:nvCxnSpPr>
            <p:cNvPr id="63554" name="AutoShape 66"/>
            <p:cNvCxnSpPr>
              <a:cxnSpLocks noChangeShapeType="1"/>
              <a:stCxn id="63544" idx="1"/>
              <a:endCxn id="63568" idx="0"/>
            </p:cNvCxnSpPr>
            <p:nvPr/>
          </p:nvCxnSpPr>
          <p:spPr bwMode="auto">
            <a:xfrm flipH="1">
              <a:off x="552" y="593"/>
              <a:ext cx="408" cy="479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cxnSp>
          <p:nvCxnSpPr>
            <p:cNvPr id="63555" name="AutoShape 67"/>
            <p:cNvCxnSpPr>
              <a:cxnSpLocks noChangeShapeType="1"/>
              <a:stCxn id="63565" idx="1"/>
              <a:endCxn id="63567" idx="0"/>
            </p:cNvCxnSpPr>
            <p:nvPr/>
          </p:nvCxnSpPr>
          <p:spPr bwMode="auto">
            <a:xfrm flipH="1">
              <a:off x="1176" y="926"/>
              <a:ext cx="456" cy="294"/>
            </a:xfrm>
            <a:prstGeom prst="straightConnector1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ffectLst/>
          </p:spPr>
        </p:cxnSp>
        <p:sp>
          <p:nvSpPr>
            <p:cNvPr id="63556" name="Text Box 68"/>
            <p:cNvSpPr txBox="1">
              <a:spLocks noChangeArrowheads="1"/>
            </p:cNvSpPr>
            <p:nvPr/>
          </p:nvSpPr>
          <p:spPr bwMode="auto">
            <a:xfrm>
              <a:off x="1296" y="55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28</a:t>
              </a:r>
              <a:endParaRPr lang="en-GB" sz="2000" i="1"/>
            </a:p>
          </p:txBody>
        </p:sp>
        <p:sp>
          <p:nvSpPr>
            <p:cNvPr id="63557" name="Text Box 69"/>
            <p:cNvSpPr txBox="1">
              <a:spLocks noChangeArrowheads="1"/>
            </p:cNvSpPr>
            <p:nvPr/>
          </p:nvSpPr>
          <p:spPr bwMode="auto">
            <a:xfrm>
              <a:off x="1680" y="1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16</a:t>
              </a:r>
              <a:endParaRPr lang="en-GB" sz="2000" i="1"/>
            </a:p>
          </p:txBody>
        </p:sp>
        <p:sp>
          <p:nvSpPr>
            <p:cNvPr id="63558" name="Text Box 70"/>
            <p:cNvSpPr txBox="1">
              <a:spLocks noChangeArrowheads="1"/>
            </p:cNvSpPr>
            <p:nvPr/>
          </p:nvSpPr>
          <p:spPr bwMode="auto">
            <a:xfrm>
              <a:off x="1584" y="170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12</a:t>
              </a:r>
              <a:endParaRPr lang="en-GB" sz="2000" i="1"/>
            </a:p>
          </p:txBody>
        </p:sp>
        <p:sp>
          <p:nvSpPr>
            <p:cNvPr id="63559" name="Text Box 71"/>
            <p:cNvSpPr txBox="1">
              <a:spLocks noChangeArrowheads="1"/>
            </p:cNvSpPr>
            <p:nvPr/>
          </p:nvSpPr>
          <p:spPr bwMode="auto">
            <a:xfrm>
              <a:off x="1200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18</a:t>
              </a:r>
              <a:endParaRPr lang="en-GB" sz="2000" i="1"/>
            </a:p>
          </p:txBody>
        </p:sp>
        <p:sp>
          <p:nvSpPr>
            <p:cNvPr id="63560" name="Text Box 72"/>
            <p:cNvSpPr txBox="1">
              <a:spLocks noChangeArrowheads="1"/>
            </p:cNvSpPr>
            <p:nvPr/>
          </p:nvSpPr>
          <p:spPr bwMode="auto">
            <a:xfrm>
              <a:off x="1056" y="961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14</a:t>
              </a:r>
              <a:endParaRPr lang="en-GB" sz="2000" i="1"/>
            </a:p>
          </p:txBody>
        </p:sp>
        <p:sp>
          <p:nvSpPr>
            <p:cNvPr id="63561" name="Text Box 73"/>
            <p:cNvSpPr txBox="1">
              <a:spLocks noChangeArrowheads="1"/>
            </p:cNvSpPr>
            <p:nvPr/>
          </p:nvSpPr>
          <p:spPr bwMode="auto">
            <a:xfrm>
              <a:off x="768" y="1665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24</a:t>
              </a:r>
              <a:endParaRPr lang="en-GB" sz="2000" i="1"/>
            </a:p>
          </p:txBody>
        </p:sp>
        <p:sp>
          <p:nvSpPr>
            <p:cNvPr id="63562" name="Text Box 74"/>
            <p:cNvSpPr txBox="1">
              <a:spLocks noChangeArrowheads="1"/>
            </p:cNvSpPr>
            <p:nvPr/>
          </p:nvSpPr>
          <p:spPr bwMode="auto">
            <a:xfrm>
              <a:off x="816" y="207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22</a:t>
              </a:r>
              <a:endParaRPr lang="en-GB" sz="2000" i="1"/>
            </a:p>
          </p:txBody>
        </p:sp>
        <p:sp>
          <p:nvSpPr>
            <p:cNvPr id="63563" name="Text Box 75"/>
            <p:cNvSpPr txBox="1">
              <a:spLocks noChangeArrowheads="1"/>
            </p:cNvSpPr>
            <p:nvPr/>
          </p:nvSpPr>
          <p:spPr bwMode="auto">
            <a:xfrm>
              <a:off x="288" y="144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25</a:t>
              </a:r>
              <a:endParaRPr lang="en-GB" sz="2000" i="1"/>
            </a:p>
          </p:txBody>
        </p:sp>
        <p:sp>
          <p:nvSpPr>
            <p:cNvPr id="63564" name="Text Box 76"/>
            <p:cNvSpPr txBox="1">
              <a:spLocks noChangeArrowheads="1"/>
            </p:cNvSpPr>
            <p:nvPr/>
          </p:nvSpPr>
          <p:spPr bwMode="auto">
            <a:xfrm>
              <a:off x="384" y="739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/>
                <a:t>10</a:t>
              </a:r>
              <a:endParaRPr lang="en-GB" sz="2000" i="1"/>
            </a:p>
          </p:txBody>
        </p:sp>
        <p:sp>
          <p:nvSpPr>
            <p:cNvPr id="63565" name="Text Box 77"/>
            <p:cNvSpPr txBox="1">
              <a:spLocks noChangeArrowheads="1"/>
            </p:cNvSpPr>
            <p:nvPr/>
          </p:nvSpPr>
          <p:spPr bwMode="auto">
            <a:xfrm>
              <a:off x="1632" y="813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1</a:t>
              </a:r>
              <a:endParaRPr lang="en-GB" sz="2400"/>
            </a:p>
          </p:txBody>
        </p:sp>
        <p:sp>
          <p:nvSpPr>
            <p:cNvPr id="63566" name="Text Box 78"/>
            <p:cNvSpPr txBox="1">
              <a:spLocks noChangeArrowheads="1"/>
            </p:cNvSpPr>
            <p:nvPr/>
          </p:nvSpPr>
          <p:spPr bwMode="auto">
            <a:xfrm>
              <a:off x="1728" y="1369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2</a:t>
              </a:r>
              <a:endParaRPr lang="en-GB" sz="2400"/>
            </a:p>
          </p:txBody>
        </p:sp>
        <p:sp>
          <p:nvSpPr>
            <p:cNvPr id="63567" name="Text Box 79"/>
            <p:cNvSpPr txBox="1">
              <a:spLocks noChangeArrowheads="1"/>
            </p:cNvSpPr>
            <p:nvPr/>
          </p:nvSpPr>
          <p:spPr bwMode="auto">
            <a:xfrm>
              <a:off x="1056" y="1220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6</a:t>
              </a:r>
              <a:endParaRPr lang="en-GB" sz="2400"/>
            </a:p>
          </p:txBody>
        </p:sp>
        <p:sp>
          <p:nvSpPr>
            <p:cNvPr id="63568" name="Text Box 80"/>
            <p:cNvSpPr txBox="1">
              <a:spLocks noChangeArrowheads="1"/>
            </p:cNvSpPr>
            <p:nvPr/>
          </p:nvSpPr>
          <p:spPr bwMode="auto">
            <a:xfrm>
              <a:off x="432" y="1072"/>
              <a:ext cx="240" cy="288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5</a:t>
              </a:r>
              <a:endParaRPr lang="en-GB" sz="2400"/>
            </a:p>
          </p:txBody>
        </p:sp>
      </p:grpSp>
      <p:sp>
        <p:nvSpPr>
          <p:cNvPr id="63569" name="AutoShape 81"/>
          <p:cNvSpPr>
            <a:spLocks noChangeArrowheads="1"/>
          </p:cNvSpPr>
          <p:nvPr/>
        </p:nvSpPr>
        <p:spPr bwMode="auto">
          <a:xfrm>
            <a:off x="228600" y="22098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70" name="AutoShape 82"/>
          <p:cNvSpPr>
            <a:spLocks noChangeArrowheads="1"/>
          </p:cNvSpPr>
          <p:nvPr/>
        </p:nvSpPr>
        <p:spPr bwMode="auto">
          <a:xfrm>
            <a:off x="3810000" y="22098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71" name="AutoShape 83"/>
          <p:cNvSpPr>
            <a:spLocks noChangeArrowheads="1"/>
          </p:cNvSpPr>
          <p:nvPr/>
        </p:nvSpPr>
        <p:spPr bwMode="auto">
          <a:xfrm rot="2901987">
            <a:off x="5448300" y="40005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72" name="Text Box 84"/>
          <p:cNvSpPr txBox="1">
            <a:spLocks noChangeArrowheads="1"/>
          </p:cNvSpPr>
          <p:nvPr/>
        </p:nvSpPr>
        <p:spPr bwMode="auto">
          <a:xfrm>
            <a:off x="381000" y="4114800"/>
            <a:ext cx="519271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Beberapa edge yg digambar dgn garis putus diabaikan karena akan membentuk cycle pd MST.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MST dgn titik awal 0 : Total cost = 99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939</Words>
  <Application>Microsoft Office PowerPoint</Application>
  <PresentationFormat>On-screen Show (4:3)</PresentationFormat>
  <Paragraphs>625</Paragraphs>
  <Slides>23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Concourse</vt:lpstr>
      <vt:lpstr>Document</vt:lpstr>
      <vt:lpstr>Pohon Merentang</vt:lpstr>
      <vt:lpstr>Pohon Merentang (spanning tree)</vt:lpstr>
      <vt:lpstr>Slide 3</vt:lpstr>
      <vt:lpstr>Aplikasi Pohon Merentang</vt:lpstr>
      <vt:lpstr>Pohon Merentang Minimum</vt:lpstr>
      <vt:lpstr>Algoritma pada MST</vt:lpstr>
      <vt:lpstr>Slide 7</vt:lpstr>
      <vt:lpstr>Graph – MST – Contoh Kruskal (1)</vt:lpstr>
      <vt:lpstr>Slide 9</vt:lpstr>
      <vt:lpstr>Graph – Contoh Kruskal (2)</vt:lpstr>
      <vt:lpstr>Graph – MST – Contoh Kruskal (2) - Lanjutan</vt:lpstr>
      <vt:lpstr>Graph – MST - Contoh Kruskal (3)</vt:lpstr>
      <vt:lpstr>Graph – MST – Algoritma Prim</vt:lpstr>
      <vt:lpstr>Graph – MST - Alternatif Algoritma Prim</vt:lpstr>
      <vt:lpstr>Slide 15</vt:lpstr>
      <vt:lpstr>Graph – MST – Contoh Prim (2)</vt:lpstr>
      <vt:lpstr>Graph – MST – Contoh Prim (2) - lanjutan</vt:lpstr>
      <vt:lpstr>Graph – MST – Contoh Prim (2) - lanjutan</vt:lpstr>
      <vt:lpstr>Graph – MST – Contoh Prim (2) - lanjutan</vt:lpstr>
      <vt:lpstr>Graph – MST - Contoh Prim (3)</vt:lpstr>
      <vt:lpstr>Slide 21</vt:lpstr>
      <vt:lpstr>Slide 22</vt:lpstr>
      <vt:lpstr>Slide 23</vt:lpstr>
    </vt:vector>
  </TitlesOfParts>
  <Company>Institut Teknologi Bandung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Pohon</dc:title>
  <dc:creator>IF-User</dc:creator>
  <cp:lastModifiedBy>HERU</cp:lastModifiedBy>
  <cp:revision>13</cp:revision>
  <dcterms:created xsi:type="dcterms:W3CDTF">2005-11-26T02:55:29Z</dcterms:created>
  <dcterms:modified xsi:type="dcterms:W3CDTF">2011-08-22T23:10:41Z</dcterms:modified>
</cp:coreProperties>
</file>