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9" r:id="rId15"/>
    <p:sldId id="276" r:id="rId16"/>
    <p:sldId id="267" r:id="rId17"/>
    <p:sldId id="277" r:id="rId18"/>
    <p:sldId id="270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0723D1-3FE6-4B22-BC4B-C6C7A68EDC8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821F86-2A5F-4D33-B40F-B0BF600D52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1337538"/>
          </a:xfrm>
        </p:spPr>
        <p:txBody>
          <a:bodyPr/>
          <a:lstStyle/>
          <a:p>
            <a:r>
              <a:rPr lang="en-US" dirty="0" err="1" smtClean="0"/>
              <a:t>Wulandari</a:t>
            </a:r>
            <a:r>
              <a:rPr lang="en-US" dirty="0" smtClean="0"/>
              <a:t> </a:t>
            </a:r>
            <a:r>
              <a:rPr lang="en-US" dirty="0" err="1" smtClean="0"/>
              <a:t>Dwi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Rini,SP.,MP</a:t>
            </a:r>
            <a:endParaRPr lang="en-US" dirty="0" smtClean="0"/>
          </a:p>
          <a:p>
            <a:r>
              <a:rPr lang="en-US" dirty="0" err="1" smtClean="0"/>
              <a:t>Heni</a:t>
            </a:r>
            <a:r>
              <a:rPr lang="en-US" dirty="0" smtClean="0"/>
              <a:t> </a:t>
            </a:r>
            <a:r>
              <a:rPr lang="en-US" dirty="0" err="1" smtClean="0"/>
              <a:t>Handri</a:t>
            </a:r>
            <a:r>
              <a:rPr lang="en-US" dirty="0" smtClean="0"/>
              <a:t> </a:t>
            </a:r>
            <a:r>
              <a:rPr lang="en-US" dirty="0" err="1" smtClean="0"/>
              <a:t>Utami,SP.,MM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Institusional</a:t>
            </a:r>
            <a:r>
              <a:rPr lang="en-US" dirty="0"/>
              <a:t> </a:t>
            </a:r>
            <a:r>
              <a:rPr lang="en-US" dirty="0" smtClean="0"/>
              <a:t>Informal</a:t>
            </a:r>
          </a:p>
          <a:p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Institusional</a:t>
            </a:r>
            <a:r>
              <a:rPr lang="en-US" dirty="0"/>
              <a:t> </a:t>
            </a:r>
            <a:r>
              <a:rPr lang="en-US" dirty="0" smtClean="0"/>
              <a:t>Formal</a:t>
            </a:r>
          </a:p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Formal </a:t>
            </a:r>
            <a:r>
              <a:rPr lang="en-US" dirty="0" err="1"/>
              <a:t>dan</a:t>
            </a:r>
            <a:r>
              <a:rPr lang="en-US" dirty="0"/>
              <a:t> Informal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MENUJU LEMBAGA KEUANGAN MIKRO YANG SUTANABEL</a:t>
            </a:r>
          </a:p>
        </p:txBody>
      </p:sp>
    </p:spTree>
    <p:extLst>
      <p:ext uri="{BB962C8B-B14F-4D97-AF65-F5344CB8AC3E}">
        <p14:creationId xmlns:p14="http://schemas.microsoft.com/office/powerpoint/2010/main" val="40475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pic>
        <p:nvPicPr>
          <p:cNvPr id="4" name="Content Placeholder 3" descr="http://www.perpustakaan.depkeu.go.id/FOLDERCOVERBUKU/non_fiction_mikr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9800"/>
            <a:ext cx="3286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320040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Lincolin</a:t>
            </a:r>
            <a:r>
              <a:rPr lang="en-US" sz="2800" dirty="0" smtClean="0"/>
              <a:t> </a:t>
            </a:r>
            <a:r>
              <a:rPr lang="en-US" sz="2800" dirty="0" err="1" smtClean="0"/>
              <a:t>Arsyad</a:t>
            </a:r>
            <a:r>
              <a:rPr lang="en-US" sz="2800" dirty="0" smtClean="0"/>
              <a:t>. 2008. </a:t>
            </a:r>
            <a:r>
              <a:rPr lang="en-US" sz="2800" dirty="0" err="1" smtClean="0"/>
              <a:t>Lembaga</a:t>
            </a:r>
            <a:r>
              <a:rPr lang="en-US" sz="2800" dirty="0" smtClean="0"/>
              <a:t> </a:t>
            </a:r>
            <a:r>
              <a:rPr lang="en-US" sz="2800" dirty="0" err="1" smtClean="0"/>
              <a:t>Keuangan</a:t>
            </a:r>
            <a:r>
              <a:rPr lang="en-US" sz="2800" dirty="0" smtClean="0"/>
              <a:t> </a:t>
            </a:r>
            <a:r>
              <a:rPr lang="en-US" sz="2800" dirty="0" err="1" smtClean="0"/>
              <a:t>Mikro</a:t>
            </a:r>
            <a:r>
              <a:rPr lang="en-US" sz="2800" dirty="0" smtClean="0"/>
              <a:t>. </a:t>
            </a:r>
            <a:r>
              <a:rPr lang="en-US" sz="2800" dirty="0"/>
              <a:t>CV ANDI </a:t>
            </a:r>
            <a:r>
              <a:rPr lang="en-US" sz="2800" dirty="0" smtClean="0"/>
              <a:t>Offset.</a:t>
            </a:r>
            <a:r>
              <a:rPr lang="en-US" sz="2800" dirty="0"/>
              <a:t> Yogyakarta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3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36754" r="17224" b="46615"/>
          <a:stretch/>
        </p:blipFill>
        <p:spPr bwMode="auto">
          <a:xfrm>
            <a:off x="0" y="998563"/>
            <a:ext cx="9144000" cy="14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481" y="152400"/>
            <a:ext cx="7756263" cy="1054250"/>
          </a:xfrm>
        </p:spPr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5" t="16500" r="35340" b="6464"/>
          <a:stretch/>
        </p:blipFill>
        <p:spPr bwMode="auto">
          <a:xfrm>
            <a:off x="4746329" y="1691185"/>
            <a:ext cx="1883071" cy="266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2" t="14925" r="29880"/>
          <a:stretch/>
        </p:blipFill>
        <p:spPr bwMode="auto">
          <a:xfrm>
            <a:off x="2362200" y="1668246"/>
            <a:ext cx="2212982" cy="26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1" t="26810" r="34606"/>
          <a:stretch/>
        </p:blipFill>
        <p:spPr bwMode="auto">
          <a:xfrm>
            <a:off x="197890" y="1668246"/>
            <a:ext cx="1992574" cy="26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8" t="21802" r="31427" b="4719"/>
          <a:stretch/>
        </p:blipFill>
        <p:spPr bwMode="auto">
          <a:xfrm>
            <a:off x="6705600" y="1668246"/>
            <a:ext cx="2292175" cy="269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4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401469"/>
              </p:ext>
            </p:extLst>
          </p:nvPr>
        </p:nvGraphicFramePr>
        <p:xfrm>
          <a:off x="1295400" y="2819400"/>
          <a:ext cx="66294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d-ID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uis dan /atau tugas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Ujian</a:t>
                      </a:r>
                      <a:r>
                        <a:rPr lang="en-US" sz="2800" dirty="0" smtClean="0"/>
                        <a:t> Tengah Semester (UTS)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Ujian Akhir Semester (UAS)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2819400"/>
            <a:ext cx="6615953" cy="1104453"/>
          </a:xfrm>
        </p:spPr>
        <p:txBody>
          <a:bodyPr/>
          <a:lstStyle/>
          <a:p>
            <a:r>
              <a:rPr lang="en-GB" dirty="0" err="1" smtClean="0"/>
              <a:t>Kuis</a:t>
            </a:r>
            <a:r>
              <a:rPr lang="en-GB" dirty="0" smtClean="0"/>
              <a:t>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dilaksanakan</a:t>
            </a:r>
            <a:r>
              <a:rPr lang="en-GB" dirty="0" smtClean="0"/>
              <a:t> </a:t>
            </a:r>
            <a:r>
              <a:rPr lang="en-GB" dirty="0" err="1" smtClean="0"/>
              <a:t>sewaktu-waktu</a:t>
            </a:r>
            <a:r>
              <a:rPr lang="en-GB" dirty="0" smtClean="0"/>
              <a:t> </a:t>
            </a:r>
            <a:r>
              <a:rPr lang="en-GB" dirty="0" err="1" smtClean="0"/>
              <a:t>tanpa</a:t>
            </a:r>
            <a:r>
              <a:rPr lang="en-GB" dirty="0" smtClean="0"/>
              <a:t> </a:t>
            </a:r>
            <a:r>
              <a:rPr lang="en-GB" dirty="0" err="1" smtClean="0"/>
              <a:t>pemberitahuan</a:t>
            </a:r>
            <a:endParaRPr lang="en-GB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KUIS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82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663159"/>
              </p:ext>
            </p:extLst>
          </p:nvPr>
        </p:nvGraphicFramePr>
        <p:xfrm>
          <a:off x="1295400" y="1143000"/>
          <a:ext cx="57785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250"/>
                <a:gridCol w="2889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No.Absen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1-4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5-8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9-12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13-16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17-19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20-23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24-26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27-30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4785"/>
            <a:ext cx="7756263" cy="1054250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628" y="5791200"/>
            <a:ext cx="38635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Kelas </a:t>
            </a:r>
            <a:r>
              <a:rPr lang="id-ID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A&amp;C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6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055697"/>
              </p:ext>
            </p:extLst>
          </p:nvPr>
        </p:nvGraphicFramePr>
        <p:xfrm>
          <a:off x="1295400" y="1143000"/>
          <a:ext cx="57785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250"/>
                <a:gridCol w="2889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No.Absen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1-7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8-14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15-21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22-28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29-35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36-42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43-50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51-59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4785"/>
            <a:ext cx="7756263" cy="1054250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15000" y="5791200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Kelas b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1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159397"/>
              </p:ext>
            </p:extLst>
          </p:nvPr>
        </p:nvGraphicFramePr>
        <p:xfrm>
          <a:off x="1295400" y="1143000"/>
          <a:ext cx="57785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250"/>
                <a:gridCol w="2889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No.Absen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1-4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5-8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9-12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en-US" sz="3200" dirty="0" smtClean="0"/>
                        <a:t>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13-16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17-19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20-23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24-26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Kelompok</a:t>
                      </a:r>
                      <a:r>
                        <a:rPr lang="id-ID" sz="3200" dirty="0" smtClean="0"/>
                        <a:t> 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27-29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4785"/>
            <a:ext cx="7756263" cy="1054250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19293" y="5791200"/>
            <a:ext cx="29402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Kelas </a:t>
            </a:r>
            <a:r>
              <a:rPr lang="id-ID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7745505" cy="387781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,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keaktifan</a:t>
            </a:r>
            <a:endParaRPr lang="en-US" dirty="0" smtClean="0"/>
          </a:p>
          <a:p>
            <a:r>
              <a:rPr lang="en-US" dirty="0" err="1" smtClean="0"/>
              <a:t>Makalah</a:t>
            </a:r>
            <a:r>
              <a:rPr lang="en-US" dirty="0" smtClean="0"/>
              <a:t>: 10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spasi</a:t>
            </a:r>
            <a:r>
              <a:rPr lang="en-US" dirty="0" smtClean="0"/>
              <a:t> 1.5 font 12 Times New Roman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telaah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LKM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LKM </a:t>
            </a: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 smtClean="0"/>
          </a:p>
          <a:p>
            <a:r>
              <a:rPr lang="en-US" dirty="0" err="1" smtClean="0"/>
              <a:t>Presentasi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Performance presenter</a:t>
            </a:r>
          </a:p>
          <a:p>
            <a:pPr lvl="1"/>
            <a:r>
              <a:rPr lang="en-US" dirty="0" smtClean="0"/>
              <a:t>Media</a:t>
            </a:r>
          </a:p>
          <a:p>
            <a:pPr lvl="1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mater</a:t>
            </a:r>
            <a:r>
              <a:rPr lang="id-ID" dirty="0" smtClean="0"/>
              <a:t>i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,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keaktifan</a:t>
            </a:r>
            <a:endParaRPr lang="en-US" dirty="0" smtClean="0"/>
          </a:p>
          <a:p>
            <a:r>
              <a:rPr lang="en-US" dirty="0" err="1" smtClean="0"/>
              <a:t>Makalah</a:t>
            </a:r>
            <a:r>
              <a:rPr lang="en-US" dirty="0" smtClean="0"/>
              <a:t>: 10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spasi</a:t>
            </a:r>
            <a:r>
              <a:rPr lang="en-US" dirty="0" smtClean="0"/>
              <a:t> 1.5 font 12 Times New Roman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telaah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LKM </a:t>
            </a: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 smtClean="0"/>
          </a:p>
          <a:p>
            <a:r>
              <a:rPr lang="en-US" dirty="0" err="1" smtClean="0"/>
              <a:t>Presentasi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Performance presenter</a:t>
            </a:r>
          </a:p>
          <a:p>
            <a:pPr lvl="1"/>
            <a:r>
              <a:rPr lang="en-US" dirty="0" smtClean="0"/>
              <a:t>Media</a:t>
            </a:r>
          </a:p>
          <a:p>
            <a:pPr lvl="1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endParaRPr lang="en-US" dirty="0" smtClean="0"/>
          </a:p>
          <a:p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id-ID" dirty="0" smtClean="0"/>
              <a:t>12-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362200"/>
            <a:ext cx="6463553" cy="3877815"/>
          </a:xfrm>
        </p:spPr>
        <p:txBody>
          <a:bodyPr/>
          <a:lstStyle/>
          <a:p>
            <a:r>
              <a:rPr lang="en-US" dirty="0" smtClean="0"/>
              <a:t>Mata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seluk</a:t>
            </a:r>
            <a:r>
              <a:rPr lang="en-US" dirty="0" smtClean="0"/>
              <a:t> </a:t>
            </a:r>
            <a:r>
              <a:rPr lang="en-US" dirty="0" err="1" smtClean="0"/>
              <a:t>beluk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kinerjanya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/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Deskripsi</a:t>
            </a:r>
            <a:r>
              <a:rPr lang="en-US" dirty="0" smtClean="0"/>
              <a:t> MKA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.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,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,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sustainabilitas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perkreditan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LKM yang sustainable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Usaha Kecil </a:t>
            </a:r>
            <a:r>
              <a:rPr lang="en-US" dirty="0" err="1"/>
              <a:t>Menengah</a:t>
            </a:r>
            <a:r>
              <a:rPr lang="en-US" dirty="0"/>
              <a:t> (UKM</a:t>
            </a:r>
            <a:r>
              <a:rPr lang="en-US" dirty="0" smtClean="0"/>
              <a:t>)</a:t>
            </a:r>
          </a:p>
          <a:p>
            <a:r>
              <a:rPr lang="en-US" dirty="0" err="1"/>
              <a:t>Karakteristk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 smtClean="0"/>
              <a:t>Mikro</a:t>
            </a:r>
            <a:endParaRPr lang="en-US" dirty="0" smtClean="0"/>
          </a:p>
          <a:p>
            <a:r>
              <a:rPr lang="en-US" dirty="0" err="1"/>
              <a:t>Peran</a:t>
            </a:r>
            <a:r>
              <a:rPr lang="en-US" dirty="0"/>
              <a:t> LKM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Perantara</a:t>
            </a:r>
            <a:r>
              <a:rPr lang="en-US" dirty="0"/>
              <a:t> </a:t>
            </a:r>
            <a:r>
              <a:rPr lang="en-US" dirty="0" err="1" smtClean="0"/>
              <a:t>Keuangan</a:t>
            </a:r>
            <a:endParaRPr lang="en-US" dirty="0" smtClean="0"/>
          </a:p>
          <a:p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endParaRPr lang="en-US" dirty="0" smtClean="0"/>
          </a:p>
          <a:p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sustainability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LEMBAGA KEUANGAN MIKRO</a:t>
            </a:r>
          </a:p>
        </p:txBody>
      </p:sp>
    </p:spTree>
    <p:extLst>
      <p:ext uri="{BB962C8B-B14F-4D97-AF65-F5344CB8AC3E}">
        <p14:creationId xmlns:p14="http://schemas.microsoft.com/office/powerpoint/2010/main" val="32434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73448"/>
              </p:ext>
            </p:extLst>
          </p:nvPr>
        </p:nvGraphicFramePr>
        <p:xfrm>
          <a:off x="1219200" y="304800"/>
          <a:ext cx="6781800" cy="641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4724400"/>
              </a:tblGrid>
              <a:tr h="59690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Pertemuan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ke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Materi</a:t>
                      </a:r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Kontrak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Perkuliahan</a:t>
                      </a:r>
                      <a:endParaRPr lang="en-GB" dirty="0" smtClean="0"/>
                    </a:p>
                    <a:p>
                      <a:r>
                        <a:rPr lang="id-ID" dirty="0" smtClean="0"/>
                        <a:t>Overview</a:t>
                      </a:r>
                    </a:p>
                    <a:p>
                      <a:r>
                        <a:rPr lang="id-ID" dirty="0" smtClean="0"/>
                        <a:t>Definisi dan ruang lingkup </a:t>
                      </a:r>
                      <a:r>
                        <a:rPr lang="en-GB" dirty="0" smtClean="0"/>
                        <a:t>LKM</a:t>
                      </a:r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Institusi,</a:t>
                      </a:r>
                      <a:r>
                        <a:rPr lang="id-ID" baseline="0" dirty="0" smtClean="0"/>
                        <a:t> Produk dan Jasa LKM</a:t>
                      </a:r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penghematan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endParaRPr lang="id-ID" dirty="0" smtClean="0">
                        <a:effectLst/>
                      </a:endParaRPr>
                    </a:p>
                    <a:p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LKM</a:t>
                      </a:r>
                      <a:endParaRPr lang="id-ID" dirty="0" smtClean="0">
                        <a:effectLst/>
                      </a:endParaRPr>
                    </a:p>
                    <a:p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Pengukuran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Keuangan</a:t>
                      </a:r>
                      <a:endParaRPr lang="id-ID" dirty="0" smtClean="0">
                        <a:effectLst/>
                      </a:endParaRPr>
                    </a:p>
                    <a:p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Pengukuran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Sosial</a:t>
                      </a:r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UKMK yang Bankable</a:t>
                      </a:r>
                      <a:endParaRPr lang="id-ID" dirty="0" smtClean="0">
                        <a:effectLst/>
                      </a:endParaRPr>
                    </a:p>
                    <a:p>
                      <a:pPr rtl="0" eaLnBrk="1" fontAlgn="auto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LKM yang sustainable</a:t>
                      </a:r>
                      <a:endParaRPr lang="id-ID" dirty="0" smtClean="0">
                        <a:effectLst/>
                      </a:endParaRPr>
                    </a:p>
                    <a:p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UTS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7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20144"/>
              </p:ext>
            </p:extLst>
          </p:nvPr>
        </p:nvGraphicFramePr>
        <p:xfrm>
          <a:off x="685800" y="609600"/>
          <a:ext cx="8001000" cy="554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270"/>
                <a:gridCol w="5573730"/>
              </a:tblGrid>
              <a:tr h="59690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Pertemuan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ke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Materi</a:t>
                      </a:r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LKM di Indonesia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PUAP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UPPKP</a:t>
                      </a:r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Koperasi</a:t>
                      </a:r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Kemitraan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Pengelolaan 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LKM bank </a:t>
                      </a:r>
                      <a:endParaRPr lang="id-ID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dan 2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 smtClean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Pengelolaan 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LKM non bank </a:t>
                      </a: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dan 4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Presentasi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ttg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Pengukuran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Kinerja</a:t>
                      </a:r>
                      <a:r>
                        <a:rPr lang="en-GB" baseline="0" dirty="0" smtClean="0"/>
                        <a:t> LKM non Bank (</a:t>
                      </a:r>
                      <a:r>
                        <a:rPr lang="en-GB" baseline="0" dirty="0" err="1" smtClean="0"/>
                        <a:t>kelompok</a:t>
                      </a:r>
                      <a:r>
                        <a:rPr lang="id-ID" baseline="0" dirty="0" smtClean="0"/>
                        <a:t> 5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dan</a:t>
                      </a:r>
                      <a:r>
                        <a:rPr lang="en-GB" baseline="0" dirty="0" smtClean="0"/>
                        <a:t> </a:t>
                      </a:r>
                      <a:r>
                        <a:rPr lang="id-ID" baseline="0" dirty="0" smtClean="0"/>
                        <a:t>6</a:t>
                      </a:r>
                      <a:r>
                        <a:rPr lang="en-GB" baseline="0" dirty="0" smtClean="0"/>
                        <a:t>)</a:t>
                      </a:r>
                      <a:endParaRPr lang="id-ID" dirty="0" smtClean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Presentasi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ttg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Pengukuran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Kinerja</a:t>
                      </a:r>
                      <a:r>
                        <a:rPr lang="en-GB" baseline="0" dirty="0" smtClean="0"/>
                        <a:t> LKM Bank (</a:t>
                      </a:r>
                      <a:r>
                        <a:rPr lang="en-GB" baseline="0" dirty="0" err="1" smtClean="0"/>
                        <a:t>kelompok</a:t>
                      </a:r>
                      <a:r>
                        <a:rPr lang="en-GB" baseline="0" dirty="0" smtClean="0"/>
                        <a:t> </a:t>
                      </a:r>
                      <a:r>
                        <a:rPr lang="id-ID" baseline="0" dirty="0" smtClean="0"/>
                        <a:t>7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dan</a:t>
                      </a:r>
                      <a:r>
                        <a:rPr lang="en-GB" baseline="0" dirty="0" smtClean="0"/>
                        <a:t> </a:t>
                      </a:r>
                      <a:r>
                        <a:rPr lang="id-ID" baseline="0" dirty="0" smtClean="0"/>
                        <a:t>8</a:t>
                      </a:r>
                      <a:r>
                        <a:rPr lang="en-GB" baseline="0" dirty="0" smtClean="0"/>
                        <a:t>)</a:t>
                      </a:r>
                      <a:endParaRPr lang="id-ID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UAS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9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581400"/>
            <a:ext cx="7756263" cy="1054250"/>
          </a:xfrm>
        </p:spPr>
        <p:txBody>
          <a:bodyPr/>
          <a:lstStyle/>
          <a:p>
            <a:r>
              <a:rPr lang="en-US" dirty="0" smtClean="0"/>
              <a:t>PERKEMBANGAN </a:t>
            </a:r>
            <a:r>
              <a:rPr lang="en-US" dirty="0"/>
              <a:t>LEMBAGA KEUANGAN MIKRO (LKM) INDONESIA</a:t>
            </a:r>
          </a:p>
        </p:txBody>
      </p:sp>
    </p:spTree>
    <p:extLst>
      <p:ext uri="{BB962C8B-B14F-4D97-AF65-F5344CB8AC3E}">
        <p14:creationId xmlns:p14="http://schemas.microsoft.com/office/powerpoint/2010/main" val="3760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Tata </a:t>
            </a:r>
            <a:r>
              <a:rPr lang="en-US" dirty="0" err="1" smtClean="0"/>
              <a:t>Kelola</a:t>
            </a:r>
            <a:r>
              <a:rPr lang="en-US" dirty="0" smtClean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Perkreditas</a:t>
            </a:r>
            <a:r>
              <a:rPr lang="en-US" dirty="0"/>
              <a:t> </a:t>
            </a:r>
            <a:r>
              <a:rPr lang="en-US" dirty="0" err="1"/>
              <a:t>Desa</a:t>
            </a:r>
            <a:endParaRPr lang="en-US" dirty="0" smtClean="0"/>
          </a:p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Perkreditas</a:t>
            </a:r>
            <a:r>
              <a:rPr lang="en-US" dirty="0"/>
              <a:t> </a:t>
            </a:r>
            <a:r>
              <a:rPr lang="en-US" dirty="0" err="1" smtClean="0"/>
              <a:t>Desa</a:t>
            </a:r>
            <a:endParaRPr lang="en-US" dirty="0" smtClean="0"/>
          </a:p>
          <a:p>
            <a:r>
              <a:rPr lang="en-US" dirty="0" err="1"/>
              <a:t>Sisitim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Bimbingan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Perkreditan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(LPD)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TATAKELOLA LEMBAGA KEUANGAN MIKRO</a:t>
            </a:r>
          </a:p>
        </p:txBody>
      </p:sp>
    </p:spTree>
    <p:extLst>
      <p:ext uri="{BB962C8B-B14F-4D97-AF65-F5344CB8AC3E}">
        <p14:creationId xmlns:p14="http://schemas.microsoft.com/office/powerpoint/2010/main" val="8432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 smtClean="0"/>
              <a:t>Sosio-Ekonomi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 smtClean="0"/>
              <a:t>Sosio-Ekonomi</a:t>
            </a:r>
            <a:endParaRPr lang="en-US" dirty="0" smtClean="0"/>
          </a:p>
          <a:p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Portofolio</a:t>
            </a:r>
            <a:r>
              <a:rPr lang="en-US" dirty="0"/>
              <a:t>, Leverage,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Kecukupan</a:t>
            </a:r>
            <a:r>
              <a:rPr lang="en-US" dirty="0"/>
              <a:t> </a:t>
            </a:r>
            <a:r>
              <a:rPr lang="en-US" dirty="0" smtClean="0"/>
              <a:t>Modal</a:t>
            </a:r>
          </a:p>
          <a:p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Efisiensi</a:t>
            </a:r>
            <a:endParaRPr lang="en-US" dirty="0" smtClean="0"/>
          </a:p>
          <a:p>
            <a:r>
              <a:rPr lang="en-US" dirty="0" err="1"/>
              <a:t>Profitabilitas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 smtClean="0"/>
              <a:t>Keuangan</a:t>
            </a:r>
            <a:endParaRPr lang="en-US" dirty="0" smtClean="0"/>
          </a:p>
          <a:p>
            <a:r>
              <a:rPr lang="en-US" dirty="0" err="1"/>
              <a:t>Faktor-Faktor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Tingkat </a:t>
            </a:r>
            <a:r>
              <a:rPr lang="en-US" dirty="0" err="1"/>
              <a:t>Pengembalian</a:t>
            </a:r>
            <a:r>
              <a:rPr lang="en-US" dirty="0"/>
              <a:t> </a:t>
            </a:r>
            <a:r>
              <a:rPr lang="en-US" dirty="0" err="1"/>
              <a:t>Pinjaman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sz="3600" cap="all" dirty="0" err="1"/>
              <a:t>Kinerja</a:t>
            </a:r>
            <a:r>
              <a:rPr lang="en-US" sz="3600" cap="all" dirty="0"/>
              <a:t> </a:t>
            </a:r>
            <a:r>
              <a:rPr lang="en-US" sz="3600" cap="all" dirty="0" err="1"/>
              <a:t>keuangan</a:t>
            </a:r>
            <a:r>
              <a:rPr lang="en-US" sz="3600" cap="all" dirty="0"/>
              <a:t> </a:t>
            </a:r>
            <a:r>
              <a:rPr lang="en-US" sz="3600" cap="all" dirty="0" err="1"/>
              <a:t>dan</a:t>
            </a:r>
            <a:r>
              <a:rPr lang="en-US" sz="3600" cap="all" dirty="0"/>
              <a:t> </a:t>
            </a:r>
            <a:r>
              <a:rPr lang="en-US" sz="3600" cap="all" dirty="0" err="1"/>
              <a:t>sustanabilitas</a:t>
            </a:r>
            <a:r>
              <a:rPr lang="en-US" sz="3600" dirty="0"/>
              <a:t> LEMBAGA PERKREDITAN DESA (LPD)</a:t>
            </a:r>
          </a:p>
        </p:txBody>
      </p:sp>
    </p:spTree>
    <p:extLst>
      <p:ext uri="{BB962C8B-B14F-4D97-AF65-F5344CB8AC3E}">
        <p14:creationId xmlns:p14="http://schemas.microsoft.com/office/powerpoint/2010/main" val="5063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238</TotalTime>
  <Words>536</Words>
  <Application>Microsoft Office PowerPoint</Application>
  <PresentationFormat>On-screen Show (4:3)</PresentationFormat>
  <Paragraphs>156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Manajemen Lembaga Keuangan Mikro</vt:lpstr>
      <vt:lpstr>Deskripsi MKA</vt:lpstr>
      <vt:lpstr>Bahan Kajian</vt:lpstr>
      <vt:lpstr>LEMBAGA KEUANGAN MIKRO</vt:lpstr>
      <vt:lpstr>PowerPoint Presentation</vt:lpstr>
      <vt:lpstr>PowerPoint Presentation</vt:lpstr>
      <vt:lpstr>PERKEMBANGAN LEMBAGA KEUANGAN MIKRO (LKM) INDONESIA</vt:lpstr>
      <vt:lpstr>TATAKELOLA LEMBAGA KEUANGAN MIKRO</vt:lpstr>
      <vt:lpstr>Kinerja keuangan dan sustanabilitas LEMBAGA PERKREDITAN DESA (LPD)</vt:lpstr>
      <vt:lpstr>MENUJU LEMBAGA KEUANGAN MIKRO YANG SUTANABEL</vt:lpstr>
      <vt:lpstr>Referensi</vt:lpstr>
      <vt:lpstr>REFERENSI</vt:lpstr>
      <vt:lpstr>Komponen Penilaian</vt:lpstr>
      <vt:lpstr>KUIS</vt:lpstr>
      <vt:lpstr>Kelompok Presentasi</vt:lpstr>
      <vt:lpstr>Kelompok Presentasi</vt:lpstr>
      <vt:lpstr>Kelompok Presentasi</vt:lpstr>
      <vt:lpstr>Presentasi</vt:lpstr>
      <vt:lpstr>Presentasi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Lembaga Keuangan Mikro</dc:title>
  <dc:creator>Lenovo</dc:creator>
  <cp:lastModifiedBy>Volker</cp:lastModifiedBy>
  <cp:revision>23</cp:revision>
  <dcterms:created xsi:type="dcterms:W3CDTF">2015-02-26T05:43:23Z</dcterms:created>
  <dcterms:modified xsi:type="dcterms:W3CDTF">2018-02-05T08:42:20Z</dcterms:modified>
</cp:coreProperties>
</file>