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9" r:id="rId1"/>
  </p:sldMasterIdLst>
  <p:notesMasterIdLst>
    <p:notesMasterId r:id="rId32"/>
  </p:notesMasterIdLst>
  <p:handoutMasterIdLst>
    <p:handoutMasterId r:id="rId33"/>
  </p:handoutMasterIdLst>
  <p:sldIdLst>
    <p:sldId id="269" r:id="rId2"/>
    <p:sldId id="270" r:id="rId3"/>
    <p:sldId id="299" r:id="rId4"/>
    <p:sldId id="301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68" r:id="rId18"/>
    <p:sldId id="369" r:id="rId19"/>
    <p:sldId id="370" r:id="rId20"/>
    <p:sldId id="372" r:id="rId21"/>
    <p:sldId id="373" r:id="rId22"/>
    <p:sldId id="374" r:id="rId23"/>
    <p:sldId id="375" r:id="rId24"/>
    <p:sldId id="376" r:id="rId25"/>
    <p:sldId id="377" r:id="rId26"/>
    <p:sldId id="378" r:id="rId27"/>
    <p:sldId id="379" r:id="rId28"/>
    <p:sldId id="380" r:id="rId29"/>
    <p:sldId id="381" r:id="rId30"/>
    <p:sldId id="382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60" autoAdjust="0"/>
    <p:restoredTop sz="94677" autoAdjust="0"/>
  </p:normalViewPr>
  <p:slideViewPr>
    <p:cSldViewPr>
      <p:cViewPr varScale="1">
        <p:scale>
          <a:sx n="70" d="100"/>
          <a:sy n="70" d="100"/>
        </p:scale>
        <p:origin x="-16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8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8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8B8B2F8-5671-4357-B3AC-24CC6ED33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46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6795CB3-01FF-4692-84DB-89809A5FE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208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F50473E-44C1-4CBC-BCAE-6716B227D855}" type="slidenum">
              <a:rPr lang="en-US"/>
              <a:pPr/>
              <a:t>2</a:t>
            </a:fld>
            <a:endParaRPr lang="en-US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d-ID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sp>
        <p:nvSpPr>
          <p:cNvPr id="30413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413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45652A-23F7-4331-B8FB-786E0ADAF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59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D9691-42B3-4432-B4EC-1B4B192AF0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87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6FEBA-B121-4396-B9FA-4938B8BF9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38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7924800" cy="4419600"/>
          </a:xfrm>
        </p:spPr>
        <p:txBody>
          <a:bodyPr/>
          <a:lstStyle/>
          <a:p>
            <a:pPr lvl="0"/>
            <a:endParaRPr lang="id-ID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34940-20DB-48A5-8A22-48895BC38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4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CC626-5EF1-4724-950A-36899BAC6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68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C613E-8F8B-47BC-85AE-0A3527DBD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2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AB3AC-C7E5-4A27-914A-9FD4A96CF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8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12788-BCD7-4ABC-AEC4-212C6B9D4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65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99E6-4A2F-44AC-B00C-9E4D8A1B7D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783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68C00-EC30-4BEA-998E-00322234C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1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13BF5-5D75-41A8-9C14-1AB2424EA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33AE8-FDDD-42A8-B532-309A83D9D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217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303107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303108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id-ID" sz="2400">
                <a:latin typeface="Times New Roman" pitchFamily="18" charset="0"/>
              </a:endParaRPr>
            </a:p>
          </p:txBody>
        </p:sp>
        <p:sp>
          <p:nvSpPr>
            <p:cNvPr id="303109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311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311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r>
              <a:rPr lang="en-US"/>
              <a:t>IMK Sesi 9</a:t>
            </a:r>
          </a:p>
        </p:txBody>
      </p:sp>
      <p:sp>
        <p:nvSpPr>
          <p:cNvPr id="30311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02D0213D-E8CC-495B-A96F-750F85D7B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Gaya Interaksi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37C2EB0-A810-4BF8-B9D3-2CD99DDDF98E}" type="slidenum">
              <a:rPr lang="en-US">
                <a:latin typeface="Arial Black" pitchFamily="34" charset="0"/>
              </a:rPr>
              <a:pPr/>
              <a:t>10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Pengembangan Pesan yang Efektif (</a:t>
            </a:r>
            <a:r>
              <a:rPr lang="en-US" i="1" smtClean="0"/>
              <a:t>Lanj.</a:t>
            </a:r>
            <a:r>
              <a:rPr lang="en-US" smtClean="0"/>
              <a:t>)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Lakukan uji penerimaan. Uji pesan kepada komunitas pemakai untuk mengetahui apakah dapat dipahami.</a:t>
            </a:r>
          </a:p>
          <a:p>
            <a:pPr eaLnBrk="1" hangingPunct="1"/>
            <a:r>
              <a:rPr lang="en-US" smtClean="0"/>
              <a:t>Kumpulkan data kinerja pemakai. Bilamana mungkin, aksi pemakai perlu direkam untuk studi lebih lanjut.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3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3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3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4" grpId="0"/>
      <p:bldP spid="25395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145378C-42BC-4C80-8C50-0F27D28652C8}" type="slidenum">
              <a:rPr lang="en-US">
                <a:latin typeface="Arial Black" pitchFamily="34" charset="0"/>
              </a:rPr>
              <a:pPr/>
              <a:t>11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Rancangan Nonantropomorfik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solidFill>
                  <a:srgbClr val="990000"/>
                </a:solidFill>
              </a:rPr>
              <a:t>Antropomorfik</a:t>
            </a:r>
            <a:r>
              <a:rPr lang="en-US" smtClean="0"/>
              <a:t>: mempunyai sifat atau pribadi manusia.</a:t>
            </a:r>
          </a:p>
          <a:p>
            <a:pPr eaLnBrk="1" hangingPunct="1"/>
            <a:r>
              <a:rPr lang="en-US" smtClean="0"/>
              <a:t>Contoh instruksi:</a:t>
            </a:r>
          </a:p>
          <a:p>
            <a:pPr lvl="1" eaLnBrk="1" hangingPunct="1"/>
            <a:r>
              <a:rPr lang="en-US" b="1" smtClean="0"/>
              <a:t>Antropomorfik</a:t>
            </a:r>
            <a:r>
              <a:rPr lang="en-US" smtClean="0"/>
              <a:t>: Hi there, John! It’s nice to meet you, I see you’re ready now.</a:t>
            </a:r>
          </a:p>
          <a:p>
            <a:pPr lvl="1" eaLnBrk="1" hangingPunct="1"/>
            <a:r>
              <a:rPr lang="en-US" b="1" smtClean="0"/>
              <a:t>Nonantropomorfik</a:t>
            </a:r>
            <a:r>
              <a:rPr lang="en-US" smtClean="0"/>
              <a:t>: Press the Enter key to begin session.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4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4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4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8" grpId="0"/>
      <p:bldP spid="25497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643E9FA-2F2C-483A-ABC7-C0A7CC778C45}" type="slidenum">
              <a:rPr lang="en-US">
                <a:latin typeface="Arial Black" pitchFamily="34" charset="0"/>
              </a:rPr>
              <a:pPr/>
              <a:t>12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Rancangan Nonantropomorfik (</a:t>
            </a:r>
            <a:r>
              <a:rPr lang="en-US" i="1" smtClean="0"/>
              <a:t>Lanj.</a:t>
            </a:r>
            <a:r>
              <a:rPr lang="en-US" smtClean="0"/>
              <a:t>)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Hal-hal yang perlu dipertimbangkan:</a:t>
            </a:r>
          </a:p>
          <a:p>
            <a:pPr lvl="1" eaLnBrk="1" hangingPunct="1">
              <a:lnSpc>
                <a:spcPct val="90000"/>
              </a:lnSpc>
            </a:pPr>
            <a:r>
              <a:rPr lang="id-ID" smtClean="0"/>
              <a:t>Pemberian sifat cerdas, bebas, berkehen</a:t>
            </a:r>
            <a:r>
              <a:rPr lang="en-US" smtClean="0"/>
              <a:t>-</a:t>
            </a:r>
            <a:r>
              <a:rPr lang="id-ID" smtClean="0"/>
              <a:t>dak bebas, dan berpengetahuan kepada komputer dapat </a:t>
            </a:r>
            <a:r>
              <a:rPr lang="id-ID" smtClean="0">
                <a:solidFill>
                  <a:srgbClr val="990000"/>
                </a:solidFill>
              </a:rPr>
              <a:t>menipu</a:t>
            </a:r>
            <a:r>
              <a:rPr lang="id-ID" smtClean="0"/>
              <a:t>, </a:t>
            </a:r>
            <a:r>
              <a:rPr lang="id-ID" smtClean="0">
                <a:solidFill>
                  <a:srgbClr val="990000"/>
                </a:solidFill>
              </a:rPr>
              <a:t>membingungkan</a:t>
            </a:r>
            <a:r>
              <a:rPr lang="id-ID" smtClean="0"/>
              <a:t>, dan </a:t>
            </a:r>
            <a:r>
              <a:rPr lang="id-ID" smtClean="0">
                <a:solidFill>
                  <a:srgbClr val="990000"/>
                </a:solidFill>
              </a:rPr>
              <a:t>menyesatkan</a:t>
            </a:r>
            <a:r>
              <a:rPr lang="id-ID" smtClean="0"/>
              <a:t> pemakai.</a:t>
            </a:r>
          </a:p>
          <a:p>
            <a:pPr lvl="1" eaLnBrk="1" hangingPunct="1">
              <a:lnSpc>
                <a:spcPct val="90000"/>
              </a:lnSpc>
            </a:pPr>
            <a:r>
              <a:rPr lang="id-ID" smtClean="0"/>
              <a:t>Penting untuk </a:t>
            </a:r>
            <a:r>
              <a:rPr lang="id-ID" smtClean="0">
                <a:solidFill>
                  <a:srgbClr val="990000"/>
                </a:solidFill>
              </a:rPr>
              <a:t>membedakan </a:t>
            </a:r>
            <a:r>
              <a:rPr lang="id-ID" smtClean="0"/>
              <a:t>orang dengan komputer.</a:t>
            </a:r>
          </a:p>
          <a:p>
            <a:pPr lvl="1" eaLnBrk="1" hangingPunct="1">
              <a:lnSpc>
                <a:spcPct val="90000"/>
              </a:lnSpc>
            </a:pPr>
            <a:r>
              <a:rPr lang="id-ID" smtClean="0"/>
              <a:t>Antarmuka antropomorfik dapat </a:t>
            </a:r>
            <a:r>
              <a:rPr lang="en-US" smtClean="0">
                <a:solidFill>
                  <a:srgbClr val="990000"/>
                </a:solidFill>
              </a:rPr>
              <a:t>membuat ketegangan </a:t>
            </a:r>
            <a:r>
              <a:rPr lang="en-US" smtClean="0"/>
              <a:t>bagi</a:t>
            </a:r>
            <a:r>
              <a:rPr lang="id-ID" smtClean="0"/>
              <a:t> beberapa orang.</a:t>
            </a: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2" grpId="0"/>
      <p:bldP spid="25600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7047704C-7EBF-43E6-9A36-CB1407DDC70D}" type="slidenum">
              <a:rPr lang="en-US">
                <a:latin typeface="Arial Black" pitchFamily="34" charset="0"/>
              </a:rPr>
              <a:pPr/>
              <a:t>13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Rancangan Nonantropomorfik (</a:t>
            </a:r>
            <a:r>
              <a:rPr lang="en-US" i="1" smtClean="0"/>
              <a:t>Lanj.</a:t>
            </a:r>
            <a:r>
              <a:rPr lang="en-US" smtClean="0"/>
              <a:t>)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Sebaiknya perancang memfokuskan pada pemakai dan menghindari kata ganti. </a:t>
            </a:r>
          </a:p>
          <a:p>
            <a:pPr lvl="1" eaLnBrk="1" hangingPunct="1"/>
            <a:r>
              <a:rPr lang="id-ID" b="1" smtClean="0"/>
              <a:t>Buruk</a:t>
            </a:r>
            <a:r>
              <a:rPr lang="id-ID" smtClean="0"/>
              <a:t>: I will begin the lesson when you press RETURN.</a:t>
            </a:r>
            <a:endParaRPr lang="en-US" smtClean="0"/>
          </a:p>
          <a:p>
            <a:pPr lvl="1" eaLnBrk="1" hangingPunct="1"/>
            <a:r>
              <a:rPr lang="id-ID" b="1" smtClean="0"/>
              <a:t>Lebih baik</a:t>
            </a:r>
            <a:r>
              <a:rPr lang="id-ID" smtClean="0"/>
              <a:t>: You can begin the lesson by pressing RETURN.</a:t>
            </a:r>
            <a:endParaRPr lang="en-US" smtClean="0"/>
          </a:p>
          <a:p>
            <a:pPr lvl="1" eaLnBrk="1" hangingPunct="1"/>
            <a:r>
              <a:rPr lang="id-ID" b="1" smtClean="0"/>
              <a:t>Paling baik</a:t>
            </a:r>
            <a:r>
              <a:rPr lang="id-ID" smtClean="0"/>
              <a:t>: To begin the lesson, press RETURN.</a:t>
            </a:r>
            <a:endParaRPr 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7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7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7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6" grpId="0"/>
      <p:bldP spid="25702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B95C7C7-B25A-43FF-B0D9-D8D4582A9D59}" type="slidenum">
              <a:rPr lang="en-US">
                <a:latin typeface="Arial Black" pitchFamily="34" charset="0"/>
              </a:rPr>
              <a:pPr/>
              <a:t>14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Pedoman Perancangan Nonantropomorfik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smtClean="0"/>
              <a:t>Hindari menampilkan komputer sebagai manusia.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Pilih </a:t>
            </a:r>
            <a:r>
              <a:rPr lang="id-ID" smtClean="0"/>
              <a:t>tokoh yang sesuai dalam pengenalan atau sebagai pemandu. </a:t>
            </a:r>
          </a:p>
          <a:p>
            <a:pPr eaLnBrk="1" hangingPunct="1">
              <a:lnSpc>
                <a:spcPct val="90000"/>
              </a:lnSpc>
            </a:pPr>
            <a:r>
              <a:rPr lang="id-ID" smtClean="0"/>
              <a:t>Hati-hati dalam merancang wajah manusia atau tokoh kartun dengan komputer.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Tokoh kartun cocok digunakan di game atau software anak-anak.</a:t>
            </a:r>
            <a:endParaRPr lang="id-ID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8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8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8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0" grpId="0"/>
      <p:bldP spid="25805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4488CE5-7F19-4256-8F08-D23DA5B019F1}" type="slidenum">
              <a:rPr lang="en-US">
                <a:latin typeface="Arial Black" pitchFamily="34" charset="0"/>
              </a:rPr>
              <a:pPr/>
              <a:t>15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smtClean="0"/>
              <a:t>Pedoman Perancangan Nonantropomorfik (</a:t>
            </a:r>
            <a:r>
              <a:rPr lang="en-US" sz="3800" i="1" smtClean="0"/>
              <a:t>Lanj.</a:t>
            </a:r>
            <a:r>
              <a:rPr lang="en-US" sz="3800" smtClean="0"/>
              <a:t>)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smtClean="0"/>
              <a:t>Rancang antarmuka yang dapat dimengerti, dapat diramalkan, dan dapat dikendalikan.</a:t>
            </a:r>
          </a:p>
          <a:p>
            <a:pPr eaLnBrk="1" hangingPunct="1">
              <a:lnSpc>
                <a:spcPct val="90000"/>
              </a:lnSpc>
            </a:pPr>
            <a:r>
              <a:rPr lang="id-ID" smtClean="0"/>
              <a:t>Gunakan orientasi dan keadaan selesai dari sudut pandang pemakai.</a:t>
            </a:r>
          </a:p>
          <a:p>
            <a:pPr eaLnBrk="1" hangingPunct="1">
              <a:lnSpc>
                <a:spcPct val="90000"/>
              </a:lnSpc>
            </a:pPr>
            <a:r>
              <a:rPr lang="id-ID" smtClean="0"/>
              <a:t>Jangan gunakan “I” ketika komputer menanggapi aksi pemakai.</a:t>
            </a:r>
          </a:p>
          <a:p>
            <a:pPr eaLnBrk="1" hangingPunct="1">
              <a:lnSpc>
                <a:spcPct val="90000"/>
              </a:lnSpc>
            </a:pPr>
            <a:r>
              <a:rPr lang="id-ID" smtClean="0"/>
              <a:t>Gunakan “you” hanya untuk memandu pemakai dan menyebutkan fakta-fakta.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9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/>
      <p:bldP spid="2590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495653D-A850-4D30-8D89-C7E4B2C741C6}" type="slidenum">
              <a:rPr lang="en-US">
                <a:latin typeface="Arial Black" pitchFamily="34" charset="0"/>
              </a:rPr>
              <a:pPr/>
              <a:t>16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Perancangan Layar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smtClean="0"/>
              <a:t>Enam kategori prinsip yang menyingkapkan kompleksitas tugas perancang (Mullet dan Sano, 1995):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990000"/>
                </a:solidFill>
              </a:rPr>
              <a:t>Elegan dan sederhana</a:t>
            </a:r>
            <a:r>
              <a:rPr lang="en-US" sz="2000" smtClean="0"/>
              <a:t>: kesatuan, dipikirkan dengan baik, dan cocok.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990000"/>
                </a:solidFill>
              </a:rPr>
              <a:t>Skala, kontras dan proporsi</a:t>
            </a:r>
            <a:r>
              <a:rPr lang="en-US" sz="2000" smtClean="0"/>
              <a:t>: kejelasan, harmoni, aktivitas, dan pembatasan.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990000"/>
                </a:solidFill>
              </a:rPr>
              <a:t>Organisasi dan struktur visual</a:t>
            </a:r>
            <a:r>
              <a:rPr lang="en-US" sz="2000" smtClean="0"/>
              <a:t>: pengelompokan, hierarki, hubungan, dan keseimbangan.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990000"/>
                </a:solidFill>
              </a:rPr>
              <a:t>Modul dan program</a:t>
            </a:r>
            <a:r>
              <a:rPr lang="en-US" sz="2000" smtClean="0"/>
              <a:t>: aplikasi yang fokus, fleksibilitas, dan konsisten.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990000"/>
                </a:solidFill>
              </a:rPr>
              <a:t>Gambar dan representasi</a:t>
            </a:r>
            <a:r>
              <a:rPr lang="en-US" sz="2000" smtClean="0"/>
              <a:t>: kesegeraan, keumuman, kohesi, dan karakterisasi.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smtClean="0">
                <a:solidFill>
                  <a:srgbClr val="990000"/>
                </a:solidFill>
              </a:rPr>
              <a:t>Gaya</a:t>
            </a:r>
            <a:r>
              <a:rPr lang="en-US" sz="2000" smtClean="0"/>
              <a:t>: keunikan, keterpaduan, kelengkapan, dan kesesuaian.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0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0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0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0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0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0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0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60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8" grpId="0"/>
      <p:bldP spid="2600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F3F3AA3-D032-41E8-AA7D-99EF1BAA94D8}" type="slidenum">
              <a:rPr lang="en-US">
                <a:latin typeface="Arial Black" pitchFamily="34" charset="0"/>
              </a:rPr>
              <a:pPr/>
              <a:t>17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Perancangan Layar (</a:t>
            </a:r>
            <a:r>
              <a:rPr lang="en-US" i="1" smtClean="0"/>
              <a:t>Lanj.</a:t>
            </a:r>
            <a:r>
              <a:rPr lang="en-US" smtClean="0"/>
              <a:t>)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Beberapa butir dari pedoman tampilan layar dari Smith dan Mosier (1984):</a:t>
            </a:r>
          </a:p>
          <a:p>
            <a:pPr lvl="1" eaLnBrk="1" hangingPunct="1">
              <a:lnSpc>
                <a:spcPct val="80000"/>
              </a:lnSpc>
            </a:pPr>
            <a:r>
              <a:rPr lang="id-ID" sz="2400" smtClean="0"/>
              <a:t>Pada setiap tahap dalam sekuens transaksi, pastikan bahwa data apapun yang dibutuhkan pemakai </a:t>
            </a:r>
            <a:r>
              <a:rPr lang="id-ID" sz="2400" b="1" smtClean="0">
                <a:solidFill>
                  <a:srgbClr val="990000"/>
                </a:solidFill>
              </a:rPr>
              <a:t>tersedia pada tampilan</a:t>
            </a:r>
            <a:r>
              <a:rPr lang="id-ID" sz="2400" smtClean="0"/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id-ID" sz="2400" smtClean="0"/>
              <a:t>Tayangkan data kepada pemakai dalam bentuk </a:t>
            </a:r>
            <a:r>
              <a:rPr lang="id-ID" sz="2400" b="1" smtClean="0">
                <a:solidFill>
                  <a:srgbClr val="990000"/>
                </a:solidFill>
              </a:rPr>
              <a:t>yang langsung dapat digunakan</a:t>
            </a:r>
            <a:r>
              <a:rPr lang="id-ID" sz="2400" smtClean="0"/>
              <a:t>; jangan mengharuskan pemakai mengonversikan data yang ditampilkan.</a:t>
            </a:r>
          </a:p>
          <a:p>
            <a:pPr lvl="1" eaLnBrk="1" hangingPunct="1">
              <a:lnSpc>
                <a:spcPct val="80000"/>
              </a:lnSpc>
            </a:pPr>
            <a:r>
              <a:rPr lang="id-ID" sz="2400" smtClean="0"/>
              <a:t>Untuk setiap jenis tampilan data, pertahankan </a:t>
            </a:r>
            <a:r>
              <a:rPr lang="id-ID" sz="2400" b="1" smtClean="0">
                <a:solidFill>
                  <a:srgbClr val="990000"/>
                </a:solidFill>
              </a:rPr>
              <a:t>format yang konsisten</a:t>
            </a:r>
            <a:r>
              <a:rPr lang="id-ID" sz="2400" smtClean="0"/>
              <a:t> dari satu tampilan ke tampilan lainnya.</a:t>
            </a:r>
            <a:endParaRPr lang="en-US" sz="2400" smtClean="0"/>
          </a:p>
          <a:p>
            <a:pPr lvl="1" eaLnBrk="1" hangingPunct="1">
              <a:lnSpc>
                <a:spcPct val="80000"/>
              </a:lnSpc>
            </a:pPr>
            <a:r>
              <a:rPr lang="id-ID" sz="2400" smtClean="0"/>
              <a:t>Gunakan </a:t>
            </a:r>
            <a:r>
              <a:rPr lang="id-ID" sz="2400" b="1" smtClean="0">
                <a:solidFill>
                  <a:srgbClr val="990000"/>
                </a:solidFill>
              </a:rPr>
              <a:t>kalimat yang</a:t>
            </a:r>
            <a:r>
              <a:rPr lang="id-ID" sz="2400" smtClean="0">
                <a:solidFill>
                  <a:srgbClr val="990000"/>
                </a:solidFill>
              </a:rPr>
              <a:t> </a:t>
            </a:r>
            <a:r>
              <a:rPr lang="id-ID" sz="2400" b="1" smtClean="0">
                <a:solidFill>
                  <a:srgbClr val="990000"/>
                </a:solidFill>
              </a:rPr>
              <a:t>pendek dan sederhana</a:t>
            </a:r>
            <a:r>
              <a:rPr lang="id-ID" sz="2400" smtClean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1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2" grpId="0"/>
      <p:bldP spid="2611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CA1E929-448A-4780-B48E-6D9A39CEEAFB}" type="slidenum">
              <a:rPr lang="en-US">
                <a:latin typeface="Arial Black" pitchFamily="34" charset="0"/>
              </a:rPr>
              <a:pPr/>
              <a:t>18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Perancangan Layar (</a:t>
            </a:r>
            <a:r>
              <a:rPr lang="en-US" i="1" smtClean="0"/>
              <a:t>Lanj.</a:t>
            </a:r>
            <a:r>
              <a:rPr lang="en-US" smtClean="0"/>
              <a:t>)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Pedoman Smith dan Mosier </a:t>
            </a:r>
            <a:r>
              <a:rPr lang="en-US" sz="2800" smtClean="0">
                <a:latin typeface="Arial Narrow" pitchFamily="34" charset="0"/>
              </a:rPr>
              <a:t>—</a:t>
            </a:r>
            <a:r>
              <a:rPr lang="en-US" sz="2800" smtClean="0"/>
              <a:t> </a:t>
            </a:r>
            <a:r>
              <a:rPr lang="en-US" sz="2800" i="1" smtClean="0"/>
              <a:t>Lanj.</a:t>
            </a:r>
            <a:endParaRPr lang="en-US" sz="2800" smtClean="0"/>
          </a:p>
          <a:p>
            <a:pPr lvl="1" eaLnBrk="1" hangingPunct="1">
              <a:lnSpc>
                <a:spcPct val="90000"/>
              </a:lnSpc>
            </a:pPr>
            <a:r>
              <a:rPr lang="id-ID" sz="2400" smtClean="0"/>
              <a:t>Gunakan </a:t>
            </a:r>
            <a:r>
              <a:rPr lang="id-ID" sz="2400" b="1" smtClean="0">
                <a:solidFill>
                  <a:srgbClr val="990000"/>
                </a:solidFill>
              </a:rPr>
              <a:t>pernyataan</a:t>
            </a:r>
            <a:r>
              <a:rPr lang="id-ID" sz="2400" smtClean="0">
                <a:solidFill>
                  <a:srgbClr val="990000"/>
                </a:solidFill>
              </a:rPr>
              <a:t> </a:t>
            </a:r>
            <a:r>
              <a:rPr lang="id-ID" sz="2400" b="1" smtClean="0">
                <a:solidFill>
                  <a:srgbClr val="990000"/>
                </a:solidFill>
              </a:rPr>
              <a:t>positif</a:t>
            </a:r>
            <a:r>
              <a:rPr lang="id-ID" sz="2400" smtClean="0"/>
              <a:t>, bukan negatif.</a:t>
            </a:r>
          </a:p>
          <a:p>
            <a:pPr lvl="1" eaLnBrk="1" hangingPunct="1">
              <a:lnSpc>
                <a:spcPct val="90000"/>
              </a:lnSpc>
            </a:pPr>
            <a:r>
              <a:rPr lang="id-ID" sz="2400" smtClean="0"/>
              <a:t>Gunakan </a:t>
            </a:r>
            <a:r>
              <a:rPr lang="id-ID" sz="2400" b="1" smtClean="0">
                <a:solidFill>
                  <a:srgbClr val="990000"/>
                </a:solidFill>
              </a:rPr>
              <a:t>prinsip logis dalam pengurutan</a:t>
            </a:r>
            <a:r>
              <a:rPr lang="id-ID" sz="2400" smtClean="0"/>
              <a:t> senarai (list); jika tidak ada aturan khusus, urutkan secara alfabetis.</a:t>
            </a:r>
            <a:endParaRPr lang="en-US" sz="2400" smtClean="0"/>
          </a:p>
          <a:p>
            <a:pPr lvl="1" eaLnBrk="1" hangingPunct="1">
              <a:lnSpc>
                <a:spcPct val="90000"/>
              </a:lnSpc>
            </a:pPr>
            <a:r>
              <a:rPr lang="id-ID" sz="2400" smtClean="0"/>
              <a:t>Buat </a:t>
            </a:r>
            <a:r>
              <a:rPr lang="id-ID" sz="2400" b="1" smtClean="0">
                <a:solidFill>
                  <a:srgbClr val="990000"/>
                </a:solidFill>
              </a:rPr>
              <a:t>kolom data alfabetis rata kiri</a:t>
            </a:r>
            <a:r>
              <a:rPr lang="id-ID" sz="2400" smtClean="0"/>
              <a:t> agar mudah ditelusuri.</a:t>
            </a:r>
          </a:p>
          <a:p>
            <a:pPr lvl="1" eaLnBrk="1" hangingPunct="1">
              <a:lnSpc>
                <a:spcPct val="90000"/>
              </a:lnSpc>
            </a:pPr>
            <a:r>
              <a:rPr lang="id-ID" sz="2400" smtClean="0"/>
              <a:t>Pada tampilan banyak halaman, berikan </a:t>
            </a:r>
            <a:r>
              <a:rPr lang="id-ID" sz="2400" b="1" smtClean="0">
                <a:solidFill>
                  <a:srgbClr val="990000"/>
                </a:solidFill>
              </a:rPr>
              <a:t>label pada setiap halaman</a:t>
            </a:r>
            <a:r>
              <a:rPr lang="id-ID" sz="2400" smtClean="0">
                <a:solidFill>
                  <a:srgbClr val="990000"/>
                </a:solidFill>
              </a:rPr>
              <a:t> </a:t>
            </a:r>
            <a:r>
              <a:rPr lang="id-ID" sz="2400" smtClean="0"/>
              <a:t>untuk menunjukkan hubungan dengan halaman lainnya. </a:t>
            </a:r>
          </a:p>
          <a:p>
            <a:pPr lvl="1" eaLnBrk="1" hangingPunct="1">
              <a:lnSpc>
                <a:spcPct val="90000"/>
              </a:lnSpc>
            </a:pPr>
            <a:endParaRPr lang="id-ID" sz="24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6" grpId="0"/>
      <p:bldP spid="26214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DBC2B20-DE2F-4C79-AAAF-81C8B18578AB}" type="slidenum">
              <a:rPr lang="en-US">
                <a:latin typeface="Arial Black" pitchFamily="34" charset="0"/>
              </a:rPr>
              <a:pPr/>
              <a:t>19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Perancangan Layar (</a:t>
            </a:r>
            <a:r>
              <a:rPr lang="en-US" i="1" smtClean="0"/>
              <a:t>Lanj.</a:t>
            </a:r>
            <a:r>
              <a:rPr lang="en-US" smtClean="0"/>
              <a:t>)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Pedoman Smith dan Mosier </a:t>
            </a:r>
            <a:r>
              <a:rPr lang="en-US" sz="2800" smtClean="0">
                <a:latin typeface="Arial Narrow" pitchFamily="34" charset="0"/>
              </a:rPr>
              <a:t>—</a:t>
            </a:r>
            <a:r>
              <a:rPr lang="en-US" sz="2800" smtClean="0"/>
              <a:t> </a:t>
            </a:r>
            <a:r>
              <a:rPr lang="en-US" sz="2800" i="1" smtClean="0"/>
              <a:t>Lanj.</a:t>
            </a:r>
            <a:endParaRPr lang="en-US" sz="2800" smtClean="0"/>
          </a:p>
          <a:p>
            <a:pPr lvl="1" eaLnBrk="1" hangingPunct="1">
              <a:lnSpc>
                <a:spcPct val="80000"/>
              </a:lnSpc>
            </a:pPr>
            <a:r>
              <a:rPr lang="id-ID" sz="2400" smtClean="0"/>
              <a:t>Awali setiap tampilan dengan </a:t>
            </a:r>
            <a:r>
              <a:rPr lang="id-ID" sz="2400" b="1" smtClean="0">
                <a:solidFill>
                  <a:srgbClr val="990000"/>
                </a:solidFill>
              </a:rPr>
              <a:t>judul atau </a:t>
            </a:r>
            <a:r>
              <a:rPr lang="id-ID" sz="2400" b="1" i="1" smtClean="0">
                <a:solidFill>
                  <a:srgbClr val="990000"/>
                </a:solidFill>
              </a:rPr>
              <a:t>header</a:t>
            </a:r>
            <a:r>
              <a:rPr lang="id-ID" sz="2400" smtClean="0"/>
              <a:t> yang menggambarkan secara singkat isi atau tujuan tampilan; sisakan paling sedikit satu baris kosong antara judul dan isi tampilan.</a:t>
            </a:r>
            <a:endParaRPr lang="en-US" sz="2400" smtClean="0"/>
          </a:p>
          <a:p>
            <a:pPr lvl="1" eaLnBrk="1" hangingPunct="1">
              <a:lnSpc>
                <a:spcPct val="80000"/>
              </a:lnSpc>
            </a:pPr>
            <a:r>
              <a:rPr lang="id-ID" sz="2400" smtClean="0"/>
              <a:t>Untuk kode ukuran, simbol yang lebih besar tingginya </a:t>
            </a:r>
            <a:r>
              <a:rPr lang="id-ID" sz="2400" b="1" smtClean="0">
                <a:solidFill>
                  <a:srgbClr val="990000"/>
                </a:solidFill>
              </a:rPr>
              <a:t>paling sedikit 1.5 kali </a:t>
            </a:r>
            <a:r>
              <a:rPr lang="id-ID" sz="2400" smtClean="0"/>
              <a:t>tinggi simbol berikut yang lebih kecil.</a:t>
            </a:r>
            <a:endParaRPr lang="en-US" sz="2400" smtClean="0"/>
          </a:p>
          <a:p>
            <a:pPr lvl="1" eaLnBrk="1" hangingPunct="1">
              <a:lnSpc>
                <a:spcPct val="80000"/>
              </a:lnSpc>
            </a:pPr>
            <a:r>
              <a:rPr lang="id-ID" sz="2400" smtClean="0"/>
              <a:t>Gunakan </a:t>
            </a:r>
            <a:r>
              <a:rPr lang="id-ID" sz="2400" b="1" smtClean="0">
                <a:solidFill>
                  <a:srgbClr val="990000"/>
                </a:solidFill>
              </a:rPr>
              <a:t>kode warna untuk aplikasi</a:t>
            </a:r>
            <a:r>
              <a:rPr lang="id-ID" sz="2400" smtClean="0"/>
              <a:t> sehingga pemakai dapat membedakan dengan cepat berbagai kategori data, khususnya ketika data item terpencar pada tampilan.</a:t>
            </a:r>
            <a:endParaRPr lang="en-US" sz="24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3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0" grpId="0"/>
      <p:bldP spid="2631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040ED234-A05C-47C3-80B7-769EB2ADA9DB}" type="slidenum">
              <a:rPr lang="en-US">
                <a:latin typeface="Arial Black" pitchFamily="34" charset="0"/>
              </a:rPr>
              <a:pPr/>
              <a:t>2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Topik Bahasan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Pesan kesalahan</a:t>
            </a:r>
          </a:p>
          <a:p>
            <a:pPr eaLnBrk="1" hangingPunct="1"/>
            <a:r>
              <a:rPr lang="en-US" smtClean="0"/>
              <a:t>Rancangan nonantropomorfik</a:t>
            </a:r>
          </a:p>
          <a:p>
            <a:pPr eaLnBrk="1" hangingPunct="1"/>
            <a:r>
              <a:rPr lang="en-US" smtClean="0"/>
              <a:t>Perancangan layar</a:t>
            </a:r>
          </a:p>
          <a:p>
            <a:pPr eaLnBrk="1" hangingPunct="1"/>
            <a:r>
              <a:rPr lang="en-US" smtClean="0"/>
              <a:t>Warna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20C35D9-364A-46FA-AE12-ED8B3070C0C6}" type="slidenum">
              <a:rPr lang="en-US">
                <a:latin typeface="Arial Black" pitchFamily="34" charset="0"/>
              </a:rPr>
              <a:pPr/>
              <a:t>20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Perancangan Layar (</a:t>
            </a:r>
            <a:r>
              <a:rPr lang="en-US" i="1" smtClean="0"/>
              <a:t>Lanj.</a:t>
            </a:r>
            <a:r>
              <a:rPr lang="en-US" smtClean="0"/>
              <a:t>)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Pedoman Smith dan Mosier </a:t>
            </a:r>
            <a:r>
              <a:rPr lang="en-US" sz="2800" smtClean="0">
                <a:latin typeface="Arial Narrow" pitchFamily="34" charset="0"/>
              </a:rPr>
              <a:t>—</a:t>
            </a:r>
            <a:r>
              <a:rPr lang="en-US" sz="2800" smtClean="0"/>
              <a:t> </a:t>
            </a:r>
            <a:r>
              <a:rPr lang="en-US" sz="2800" i="1" smtClean="0"/>
              <a:t>Lanj.</a:t>
            </a:r>
            <a:endParaRPr lang="en-US" sz="2800" smtClean="0"/>
          </a:p>
          <a:p>
            <a:pPr lvl="1" eaLnBrk="1" hangingPunct="1"/>
            <a:r>
              <a:rPr lang="id-ID" sz="2400" smtClean="0"/>
              <a:t>Jika digunakan kedipan (blink), kecepatan </a:t>
            </a:r>
            <a:r>
              <a:rPr lang="id-ID" sz="2400" b="1" smtClean="0">
                <a:solidFill>
                  <a:srgbClr val="990000"/>
                </a:solidFill>
              </a:rPr>
              <a:t>kedip harus antara 2-5 hertz</a:t>
            </a:r>
            <a:r>
              <a:rPr lang="id-ID" sz="2400" smtClean="0"/>
              <a:t>, dengan </a:t>
            </a:r>
            <a:r>
              <a:rPr lang="id-ID" sz="2400" i="1" smtClean="0"/>
              <a:t>minimum duty cycle</a:t>
            </a:r>
            <a:r>
              <a:rPr lang="id-ID" sz="2400" smtClean="0"/>
              <a:t> (ON interval) 50 persen.</a:t>
            </a:r>
            <a:r>
              <a:rPr lang="en-US" sz="2400" smtClean="0"/>
              <a:t> </a:t>
            </a:r>
            <a:r>
              <a:rPr lang="id-ID" sz="2400" smtClean="0"/>
              <a:t>Untuk tabel besar yang melebihi kapasitas display, pastikan pemakai </a:t>
            </a:r>
            <a:endParaRPr lang="en-US" sz="2400" smtClean="0"/>
          </a:p>
          <a:p>
            <a:pPr lvl="1" eaLnBrk="1" hangingPunct="1"/>
            <a:r>
              <a:rPr lang="id-ID" sz="2400" smtClean="0"/>
              <a:t>dapat </a:t>
            </a:r>
            <a:r>
              <a:rPr lang="id-ID" sz="2400" b="1" smtClean="0">
                <a:solidFill>
                  <a:srgbClr val="990000"/>
                </a:solidFill>
              </a:rPr>
              <a:t>melihat kepala kolom dan label</a:t>
            </a:r>
            <a:r>
              <a:rPr lang="id-ID" sz="2400" smtClean="0"/>
              <a:t> baris di semua bagian.</a:t>
            </a:r>
            <a:endParaRPr lang="en-US" sz="2400" smtClean="0"/>
          </a:p>
          <a:p>
            <a:pPr lvl="1" eaLnBrk="1" hangingPunct="1"/>
            <a:r>
              <a:rPr lang="id-ID" sz="2400" smtClean="0"/>
              <a:t>Jika kebutuhan tampilan data berubah, sediakan cara bagi pemakai (atau administrator sistem) untuk melakukan </a:t>
            </a:r>
            <a:r>
              <a:rPr lang="id-ID" sz="2400" b="1" smtClean="0">
                <a:solidFill>
                  <a:srgbClr val="990000"/>
                </a:solidFill>
              </a:rPr>
              <a:t>perubahan yang diinginkan</a:t>
            </a:r>
            <a:r>
              <a:rPr lang="en-US" sz="2400" b="1" smtClean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5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/>
      <p:bldP spid="2652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B6D0EE0-675B-403B-B528-D7721534F73F}" type="slidenum">
              <a:rPr lang="en-US">
                <a:latin typeface="Arial Black" pitchFamily="34" charset="0"/>
              </a:rPr>
              <a:pPr/>
              <a:t>21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Metrik Kompleksitas Tampilan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Overall density</a:t>
            </a:r>
          </a:p>
          <a:p>
            <a:pPr eaLnBrk="1" hangingPunct="1"/>
            <a:r>
              <a:rPr lang="en-US" smtClean="0"/>
              <a:t>Local density</a:t>
            </a:r>
          </a:p>
          <a:p>
            <a:pPr eaLnBrk="1" hangingPunct="1"/>
            <a:r>
              <a:rPr lang="en-US" smtClean="0"/>
              <a:t>Grouping</a:t>
            </a:r>
          </a:p>
          <a:p>
            <a:pPr eaLnBrk="1" hangingPunct="1"/>
            <a:r>
              <a:rPr lang="en-US" smtClean="0"/>
              <a:t>Layout complexity</a:t>
            </a:r>
            <a:endParaRPr lang="en-US" b="1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6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2" grpId="0"/>
      <p:bldP spid="26624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D8887FC-AE3A-4FB1-8483-0638C7A5092B}" type="slidenum">
              <a:rPr lang="en-US">
                <a:latin typeface="Arial Black" pitchFamily="34" charset="0"/>
              </a:rPr>
              <a:pPr/>
              <a:t>22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Overall Density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Kepadatan keseluruhan.</a:t>
            </a:r>
          </a:p>
          <a:p>
            <a:pPr eaLnBrk="1" hangingPunct="1"/>
            <a:r>
              <a:rPr lang="en-US" smtClean="0"/>
              <a:t>Jumlah tempat karakter yang digunakan sebagai persentasi dari tempat yang tersedia.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6" grpId="0"/>
      <p:bldP spid="26726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D286FC0-6371-4154-9F25-3F5C3B040598}" type="slidenum">
              <a:rPr lang="en-US">
                <a:latin typeface="Arial Black" pitchFamily="34" charset="0"/>
              </a:rPr>
              <a:pPr/>
              <a:t>23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Local Density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Kepadatan lokal.</a:t>
            </a:r>
          </a:p>
          <a:p>
            <a:pPr eaLnBrk="1" hangingPunct="1"/>
            <a:r>
              <a:rPr lang="en-US" sz="2800" smtClean="0"/>
              <a:t>Rata-rata jumlah tempat karakter yang digunakan dalam sudut visual lima derajat di antara setiap karakter, dinyatakan sebagai persentasi dari tempat yang tersedia dalam lingkaran dan dibobot dengan jarak dari karakter.</a:t>
            </a:r>
          </a:p>
          <a:p>
            <a:pPr lvl="1" eaLnBrk="1" hangingPunct="1"/>
            <a:r>
              <a:rPr lang="en-US" sz="2400" smtClean="0"/>
              <a:t>Pada jarak normal mata ke layar, berarti sebuah lingkaran dengan lebar ±15 karakter dan tinggi ±7 karakter.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8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8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8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0" grpId="0"/>
      <p:bldP spid="26829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010B345-C82D-4D5B-9F89-A21436979C92}" type="slidenum">
              <a:rPr lang="en-US">
                <a:latin typeface="Arial Black" pitchFamily="34" charset="0"/>
              </a:rPr>
              <a:pPr/>
              <a:t>24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Grouping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Pengelompokan.</a:t>
            </a:r>
          </a:p>
          <a:p>
            <a:pPr eaLnBrk="1" hangingPunct="1"/>
            <a:r>
              <a:rPr lang="en-US" sz="2800" smtClean="0"/>
              <a:t>Jumlah karakter yang “terkoneksi”, di mana koneksi adalah pasangan karakter yang terpisah dengan dua kali rata-rata jarak antara masing-masing karakter dan tetangga terdekatnya.</a:t>
            </a:r>
          </a:p>
          <a:p>
            <a:pPr eaLnBrk="1" hangingPunct="1"/>
            <a:r>
              <a:rPr lang="en-US" sz="2800" smtClean="0"/>
              <a:t>Rata-rata sudut visual yang berhadapan dengan kelompok, dan dibobot dengan jumlah karakter di kelompok.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9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9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4" grpId="0"/>
      <p:bldP spid="26931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E1FF64E-C78E-47B5-AA5E-53915B1B2061}" type="slidenum">
              <a:rPr lang="en-US">
                <a:latin typeface="Arial Black" pitchFamily="34" charset="0"/>
              </a:rPr>
              <a:pPr/>
              <a:t>25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Layout Complexity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Komplesitas tata letak.</a:t>
            </a:r>
          </a:p>
          <a:p>
            <a:pPr eaLnBrk="1" hangingPunct="1"/>
            <a:r>
              <a:rPr lang="en-US" smtClean="0"/>
              <a:t>Kompleksitas (sebagaimana didefinisikan dalam teori informasi) distribusi jarak horizontal dan vertikal dari tiap-tiap label dan item data dari titik standar pada tampilan.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0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0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0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8" grpId="0"/>
      <p:bldP spid="27033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8FA2B08-C47D-4F2C-9990-B4A9CB2740BD}" type="slidenum">
              <a:rPr lang="en-US">
                <a:latin typeface="Arial Black" pitchFamily="34" charset="0"/>
              </a:rPr>
              <a:pPr/>
              <a:t>26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Warna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Warna menarik bagi pemakai dan dapat meningkatkan kinerja, namun dapat disalahgunakan.</a:t>
            </a:r>
          </a:p>
          <a:p>
            <a:pPr eaLnBrk="1" hangingPunct="1"/>
            <a:r>
              <a:rPr lang="en-US" smtClean="0"/>
              <a:t>Topik:</a:t>
            </a:r>
          </a:p>
          <a:p>
            <a:pPr lvl="1" eaLnBrk="1" hangingPunct="1"/>
            <a:r>
              <a:rPr lang="en-US" smtClean="0"/>
              <a:t>Manfaat warna</a:t>
            </a:r>
          </a:p>
          <a:p>
            <a:pPr lvl="1" eaLnBrk="1" hangingPunct="1"/>
            <a:r>
              <a:rPr lang="en-US" smtClean="0"/>
              <a:t>Bahaya dalam penggunaan warna</a:t>
            </a:r>
          </a:p>
          <a:p>
            <a:pPr lvl="1" eaLnBrk="1" hangingPunct="1"/>
            <a:r>
              <a:rPr lang="en-US" smtClean="0"/>
              <a:t>Pedoman penggunaan warna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1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1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2" grpId="0"/>
      <p:bldP spid="27136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492DF17-D48B-4A94-8AD0-D0E00F677CA7}" type="slidenum">
              <a:rPr lang="en-US">
                <a:latin typeface="Arial Black" pitchFamily="34" charset="0"/>
              </a:rPr>
              <a:pPr/>
              <a:t>27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Manfaat Warna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Menyejukkan atau merangsang mata.</a:t>
            </a:r>
          </a:p>
          <a:p>
            <a:pPr eaLnBrk="1" hangingPunct="1"/>
            <a:r>
              <a:rPr lang="en-US" sz="2800" smtClean="0"/>
              <a:t>Memberi aksen pada tampilan yang tidak menarik.</a:t>
            </a:r>
          </a:p>
          <a:p>
            <a:pPr eaLnBrk="1" hangingPunct="1"/>
            <a:r>
              <a:rPr lang="id-ID" sz="2800" smtClean="0"/>
              <a:t>Memungkinkan pembedaan yang halus pada tampilan yang kompleks.</a:t>
            </a:r>
          </a:p>
          <a:p>
            <a:pPr eaLnBrk="1" hangingPunct="1"/>
            <a:r>
              <a:rPr lang="id-ID" sz="2800" smtClean="0"/>
              <a:t>Menekankan organisasi logis informasi.</a:t>
            </a:r>
          </a:p>
          <a:p>
            <a:pPr eaLnBrk="1" hangingPunct="1"/>
            <a:r>
              <a:rPr lang="id-ID" sz="2800" smtClean="0"/>
              <a:t>Menarik perhatian kepada peringatan.</a:t>
            </a:r>
          </a:p>
          <a:p>
            <a:pPr eaLnBrk="1" hangingPunct="1"/>
            <a:r>
              <a:rPr lang="id-ID" sz="2800" smtClean="0"/>
              <a:t>Menimbulkan reaksi emosional yang kuat berupa sukacita, kegembiraan, ketakutan, atau kemarahan.</a:t>
            </a:r>
            <a:endParaRPr lang="en-US" sz="28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2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2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6" grpId="0"/>
      <p:bldP spid="27238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7F8360A-9896-4427-96A4-AAA09B2E689D}" type="slidenum">
              <a:rPr lang="en-US">
                <a:latin typeface="Arial Black" pitchFamily="34" charset="0"/>
              </a:rPr>
              <a:pPr/>
              <a:t>28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Bahaya dalam Penggunaan Warna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Pemasangan warna dapat membuat masalah.</a:t>
            </a:r>
          </a:p>
          <a:p>
            <a:pPr eaLnBrk="1" hangingPunct="1"/>
            <a:r>
              <a:rPr lang="en-US" smtClean="0"/>
              <a:t>Fidelitas warna dapat menurun pada hardware yang berbeda.</a:t>
            </a:r>
          </a:p>
          <a:p>
            <a:pPr eaLnBrk="1" hangingPunct="1"/>
            <a:r>
              <a:rPr lang="en-US" smtClean="0"/>
              <a:t>Pencetakan atau konversi ke media lain dapat bermasalah.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3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3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0" grpId="0"/>
      <p:bldP spid="273411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B4E61A1B-4306-4B54-8CC9-17CA2C8DBD0C}" type="slidenum">
              <a:rPr lang="en-US">
                <a:latin typeface="Arial Black" pitchFamily="34" charset="0"/>
              </a:rPr>
              <a:pPr/>
              <a:t>29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Pedoman Penggunaan Warna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d-ID" sz="2800" smtClean="0"/>
              <a:t>Gunakan warna secara konservatif.</a:t>
            </a:r>
          </a:p>
          <a:p>
            <a:pPr eaLnBrk="1" hangingPunct="1"/>
            <a:r>
              <a:rPr lang="id-ID" sz="2800" smtClean="0"/>
              <a:t>Batasi jumlah warna.</a:t>
            </a:r>
          </a:p>
          <a:p>
            <a:pPr eaLnBrk="1" hangingPunct="1"/>
            <a:r>
              <a:rPr lang="id-ID" sz="2800" smtClean="0"/>
              <a:t>Kenali kekuatan warna sebagai teknik pengkodean </a:t>
            </a:r>
            <a:r>
              <a:rPr lang="en-US" sz="2800" smtClean="0"/>
              <a:t>untuk mempercepat atau memperlambat tugas.</a:t>
            </a:r>
            <a:endParaRPr lang="id-ID" sz="2800" i="1" smtClean="0"/>
          </a:p>
          <a:p>
            <a:pPr eaLnBrk="1" hangingPunct="1"/>
            <a:r>
              <a:rPr lang="id-ID" sz="2800" smtClean="0"/>
              <a:t>Pastikan bahwa </a:t>
            </a:r>
            <a:r>
              <a:rPr lang="id-ID" sz="2800" i="1" smtClean="0"/>
              <a:t>color coding </a:t>
            </a:r>
            <a:r>
              <a:rPr lang="id-ID" sz="2800" smtClean="0"/>
              <a:t>mendukung tugas.</a:t>
            </a:r>
          </a:p>
          <a:p>
            <a:pPr eaLnBrk="1" hangingPunct="1"/>
            <a:r>
              <a:rPr lang="id-ID" sz="2800" smtClean="0"/>
              <a:t>Tampilkan </a:t>
            </a:r>
            <a:r>
              <a:rPr lang="id-ID" sz="2800" i="1" smtClean="0"/>
              <a:t>color coding</a:t>
            </a:r>
            <a:r>
              <a:rPr lang="id-ID" sz="2800" smtClean="0"/>
              <a:t> dengan usaha pemakai yang minimal.</a:t>
            </a:r>
          </a:p>
          <a:p>
            <a:pPr eaLnBrk="1" hangingPunct="1"/>
            <a:r>
              <a:rPr lang="id-ID" sz="2800" smtClean="0"/>
              <a:t>Tempatkan </a:t>
            </a:r>
            <a:r>
              <a:rPr lang="id-ID" sz="2800" i="1" smtClean="0"/>
              <a:t>color coding</a:t>
            </a:r>
            <a:r>
              <a:rPr lang="id-ID" sz="2800" smtClean="0"/>
              <a:t> di bawah kendali pemakai.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4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4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4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4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4" grpId="0"/>
      <p:bldP spid="2744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A63FBDF-944C-44AD-A162-EF59E741F980}" type="slidenum">
              <a:rPr lang="en-US">
                <a:latin typeface="Arial Black" pitchFamily="34" charset="0"/>
              </a:rPr>
              <a:pPr/>
              <a:t>3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Pesan Kesalahan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Dasar-dasar untuk mempersiapkan pesan sistem yang baik:</a:t>
            </a:r>
          </a:p>
          <a:p>
            <a:pPr lvl="1" eaLnBrk="1" hangingPunct="1"/>
            <a:r>
              <a:rPr lang="en-US" smtClean="0"/>
              <a:t>Ketertentuan (</a:t>
            </a:r>
            <a:r>
              <a:rPr lang="en-US" i="1" smtClean="0"/>
              <a:t>specificity</a:t>
            </a:r>
            <a:r>
              <a:rPr lang="en-US" smtClean="0"/>
              <a:t>)</a:t>
            </a:r>
          </a:p>
          <a:p>
            <a:pPr lvl="1" eaLnBrk="1" hangingPunct="1"/>
            <a:r>
              <a:rPr lang="en-US" smtClean="0"/>
              <a:t>Panduan konstruktif dan nada positif</a:t>
            </a:r>
          </a:p>
          <a:p>
            <a:pPr lvl="1" eaLnBrk="1" hangingPunct="1"/>
            <a:r>
              <a:rPr lang="en-US" smtClean="0"/>
              <a:t>Pemilihan kata berpusat pemakai</a:t>
            </a:r>
          </a:p>
          <a:p>
            <a:pPr lvl="1" eaLnBrk="1" hangingPunct="1"/>
            <a:r>
              <a:rPr lang="en-US" smtClean="0"/>
              <a:t>Format fisik yang sesuai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/>
      <p:bldP spid="13209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7F64B5D-D99E-4654-A7B2-4A0D764A3078}" type="slidenum">
              <a:rPr lang="en-US">
                <a:latin typeface="Arial Black" pitchFamily="34" charset="0"/>
              </a:rPr>
              <a:pPr/>
              <a:t>30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Pedoman Penggunaan Warna (</a:t>
            </a:r>
            <a:r>
              <a:rPr lang="en-US" i="1" smtClean="0"/>
              <a:t>Lanj.</a:t>
            </a:r>
            <a:r>
              <a:rPr lang="en-US" smtClean="0"/>
              <a:t>)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sz="2800" smtClean="0"/>
              <a:t>Rancang untuk monokrom dulu.</a:t>
            </a:r>
          </a:p>
          <a:p>
            <a:pPr eaLnBrk="1" hangingPunct="1">
              <a:lnSpc>
                <a:spcPct val="90000"/>
              </a:lnSpc>
            </a:pPr>
            <a:r>
              <a:rPr lang="id-ID" sz="2800" smtClean="0"/>
              <a:t>Gunakan warna untuk membantu pemformatan.</a:t>
            </a:r>
          </a:p>
          <a:p>
            <a:pPr eaLnBrk="1" hangingPunct="1">
              <a:lnSpc>
                <a:spcPct val="90000"/>
              </a:lnSpc>
            </a:pPr>
            <a:r>
              <a:rPr lang="id-ID" sz="2800" smtClean="0"/>
              <a:t>Gunakan </a:t>
            </a:r>
            <a:r>
              <a:rPr lang="id-ID" sz="2800" i="1" smtClean="0"/>
              <a:t>color coding</a:t>
            </a:r>
            <a:r>
              <a:rPr lang="id-ID" sz="2800" smtClean="0"/>
              <a:t> yang konsisten.</a:t>
            </a:r>
          </a:p>
          <a:p>
            <a:pPr eaLnBrk="1" hangingPunct="1">
              <a:lnSpc>
                <a:spcPct val="90000"/>
              </a:lnSpc>
            </a:pPr>
            <a:r>
              <a:rPr lang="id-ID" sz="2800" smtClean="0"/>
              <a:t>Perhatikan ekspektasi umum tentang kode warna.</a:t>
            </a:r>
          </a:p>
          <a:p>
            <a:pPr eaLnBrk="1" hangingPunct="1">
              <a:lnSpc>
                <a:spcPct val="90000"/>
              </a:lnSpc>
            </a:pPr>
            <a:r>
              <a:rPr lang="id-ID" sz="2800" smtClean="0"/>
              <a:t>Gunakan perubahan warna untuk menunjukkan perubahan status.</a:t>
            </a:r>
          </a:p>
          <a:p>
            <a:pPr eaLnBrk="1" hangingPunct="1">
              <a:lnSpc>
                <a:spcPct val="90000"/>
              </a:lnSpc>
            </a:pPr>
            <a:r>
              <a:rPr lang="id-ID" sz="2800" smtClean="0"/>
              <a:t>Gunakan warna pada tampilan grafis untuk kerapatan informasi yang lebih tinggi.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5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5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5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5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58" grpId="0"/>
      <p:bldP spid="2754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3A7D1E5-CA42-4A96-AA21-84E7C2E2AE7D}" type="slidenum">
              <a:rPr lang="en-US">
                <a:latin typeface="Arial Black" pitchFamily="34" charset="0"/>
              </a:rPr>
              <a:pPr/>
              <a:t>4</a:t>
            </a:fld>
            <a:endParaRPr lang="en-US">
              <a:latin typeface="Arial Black" pitchFamily="34" charset="0"/>
            </a:endParaRPr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Ketertentuan (Specificity)</a:t>
            </a:r>
          </a:p>
        </p:txBody>
      </p:sp>
      <p:graphicFrame>
        <p:nvGraphicFramePr>
          <p:cNvPr id="134180" name="Group 36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048394"/>
        </p:xfrm>
        <a:graphic>
          <a:graphicData uri="http://schemas.openxmlformats.org/drawingml/2006/table">
            <a:tbl>
              <a:tblPr/>
              <a:tblGrid>
                <a:gridCol w="3776663"/>
                <a:gridCol w="4452937"/>
              </a:tblGrid>
              <a:tr h="5999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Buruk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Baik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44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SYNTAX ERROR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Unmatched left parenthesis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ILLEGAL ENTRY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Type first letter: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end,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ead, or </a:t>
                      </a:r>
                      <a:r>
                        <a:rPr kumimoji="0" lang="en-US" sz="28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rop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2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INVALID DATA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Days range from 1 to 31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5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BAD FILE NAME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File names must begin with a letter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4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4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97BF9B7-9F93-4CE4-BCFE-BA5A07CFA057}" type="slidenum">
              <a:rPr lang="en-US">
                <a:latin typeface="Arial Black" pitchFamily="34" charset="0"/>
              </a:rPr>
              <a:pPr/>
              <a:t>5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Panduan Konstruktif dan Nada Positif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sz="2800" b="1" smtClean="0"/>
              <a:t>Buruk</a:t>
            </a:r>
            <a:r>
              <a:rPr lang="id-ID" sz="2800" smtClean="0"/>
              <a:t>: DISASTROUS STRING OVERFLOW. JOB ABANDONED.</a:t>
            </a:r>
            <a:br>
              <a:rPr lang="id-ID" sz="2800" smtClean="0"/>
            </a:br>
            <a:r>
              <a:rPr lang="en-US" sz="2800" smtClean="0"/>
              <a:t/>
            </a:r>
            <a:br>
              <a:rPr lang="en-US" sz="2800" smtClean="0"/>
            </a:br>
            <a:endParaRPr lang="id-ID" sz="2800" smtClean="0"/>
          </a:p>
          <a:p>
            <a:pPr eaLnBrk="1" hangingPunct="1">
              <a:lnSpc>
                <a:spcPct val="90000"/>
              </a:lnSpc>
            </a:pPr>
            <a:endParaRPr lang="id-ID" sz="2800" smtClean="0"/>
          </a:p>
          <a:p>
            <a:pPr eaLnBrk="1" hangingPunct="1">
              <a:lnSpc>
                <a:spcPct val="90000"/>
              </a:lnSpc>
            </a:pPr>
            <a:r>
              <a:rPr lang="id-ID" sz="2800" b="1" smtClean="0"/>
              <a:t>Buruk</a:t>
            </a:r>
            <a:r>
              <a:rPr lang="id-ID" sz="2800" smtClean="0"/>
              <a:t>: UNDEFINED LABELS.</a:t>
            </a:r>
            <a:br>
              <a:rPr lang="id-ID" sz="2800" smtClean="0"/>
            </a:br>
            <a:endParaRPr lang="id-ID" sz="2800" smtClean="0"/>
          </a:p>
          <a:p>
            <a:pPr eaLnBrk="1" hangingPunct="1">
              <a:lnSpc>
                <a:spcPct val="90000"/>
              </a:lnSpc>
            </a:pPr>
            <a:endParaRPr lang="id-ID" sz="2800" smtClean="0"/>
          </a:p>
          <a:p>
            <a:pPr eaLnBrk="1" hangingPunct="1">
              <a:lnSpc>
                <a:spcPct val="90000"/>
              </a:lnSpc>
            </a:pPr>
            <a:r>
              <a:rPr lang="id-ID" sz="2800" b="1" smtClean="0"/>
              <a:t>Buruk</a:t>
            </a:r>
            <a:r>
              <a:rPr lang="id-ID" sz="2800" smtClean="0"/>
              <a:t>: ILLEGAL STA. WRN.</a:t>
            </a:r>
            <a:br>
              <a:rPr lang="id-ID" sz="2800" smtClean="0"/>
            </a:br>
            <a:r>
              <a:rPr lang="en-US" sz="2800" smtClean="0"/>
              <a:t/>
            </a:r>
            <a:br>
              <a:rPr lang="en-US" sz="2800" smtClean="0"/>
            </a:br>
            <a:endParaRPr lang="en-US" sz="2800" smtClean="0"/>
          </a:p>
        </p:txBody>
      </p:sp>
      <p:sp>
        <p:nvSpPr>
          <p:cNvPr id="243716" name="Rectangle 4"/>
          <p:cNvSpPr>
            <a:spLocks noChangeArrowheads="1"/>
          </p:cNvSpPr>
          <p:nvPr/>
        </p:nvSpPr>
        <p:spPr bwMode="auto">
          <a:xfrm>
            <a:off x="609600" y="1676400"/>
            <a:ext cx="72390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en-US" sz="2800"/>
              <a:t/>
            </a:r>
            <a:br>
              <a:rPr lang="en-US" sz="2800"/>
            </a:br>
            <a:r>
              <a:rPr lang="id-ID" sz="2800"/>
              <a:t/>
            </a:r>
            <a:br>
              <a:rPr lang="id-ID" sz="2800"/>
            </a:br>
            <a:r>
              <a:rPr lang="id-ID" sz="2800" b="1"/>
              <a:t>Baik</a:t>
            </a:r>
            <a:r>
              <a:rPr lang="id-ID" sz="2800"/>
              <a:t>: String space consumed. Revise program to use shorter strings or expand string space.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id-ID" sz="2800"/>
              <a:t/>
            </a:r>
            <a:br>
              <a:rPr lang="id-ID" sz="2800"/>
            </a:br>
            <a:r>
              <a:rPr lang="id-ID" sz="2800" b="1"/>
              <a:t>Baik</a:t>
            </a:r>
            <a:r>
              <a:rPr lang="id-ID" sz="2800"/>
              <a:t>: Define statement labels before use.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</a:pPr>
            <a:r>
              <a:rPr lang="en-US" sz="2800" b="1"/>
              <a:t/>
            </a:r>
            <a:br>
              <a:rPr lang="en-US" sz="2800" b="1"/>
            </a:br>
            <a:endParaRPr lang="id-ID" sz="2800" b="1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id-ID" sz="2800" b="1"/>
              <a:t>Baik</a:t>
            </a:r>
            <a:r>
              <a:rPr lang="id-ID" sz="2800"/>
              <a:t>: RETURN statement cannot be used in a FUNCTION subprogram.</a:t>
            </a:r>
            <a:endParaRPr lang="en-US" sz="28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3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3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3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3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37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3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3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37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3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3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37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4" grpId="0"/>
      <p:bldP spid="243715" grpId="0" build="p"/>
      <p:bldP spid="2437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77D392D-55B5-40EA-BCC5-7B72DD6063FA}" type="slidenum">
              <a:rPr lang="en-US">
                <a:latin typeface="Arial Black" pitchFamily="34" charset="0"/>
              </a:rPr>
              <a:pPr/>
              <a:t>6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Pemilihan Kata Berpusat Pemakai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Minta maaf atas kesalahan.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Jangan menyalahkan pemakai.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Contoh: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smtClean="0"/>
              <a:t>Buruk</a:t>
            </a:r>
            <a:r>
              <a:rPr lang="en-US" sz="2400" smtClean="0"/>
              <a:t>: Illegal telephone number. Call aborted. Error number 583-2R6.9. Consult your manual for further information.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 smtClean="0"/>
              <a:t>Baik</a:t>
            </a:r>
            <a:r>
              <a:rPr lang="en-US" sz="2400" smtClean="0"/>
              <a:t>: We’re sorry, but we were unable to complete your call as dialed. Please hang up, check your number, or consult the operator for assitance.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4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4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8" grpId="0"/>
      <p:bldP spid="2447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4FD173F-F3FF-4F57-BB2C-E053A78BCBBC}" type="slidenum">
              <a:rPr lang="en-US">
                <a:latin typeface="Arial Black" pitchFamily="34" charset="0"/>
              </a:rPr>
              <a:pPr/>
              <a:t>7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304800"/>
            <a:ext cx="8015287" cy="914400"/>
          </a:xfrm>
        </p:spPr>
        <p:txBody>
          <a:bodyPr/>
          <a:lstStyle/>
          <a:p>
            <a:pPr eaLnBrk="1" hangingPunct="1"/>
            <a:r>
              <a:rPr lang="en-US" smtClean="0"/>
              <a:t>Format Fisik yang Sesuai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Gunakan kombinasi huruf besar dan kecil.</a:t>
            </a:r>
          </a:p>
          <a:p>
            <a:pPr eaLnBrk="1" hangingPunct="1"/>
            <a:r>
              <a:rPr lang="en-US" smtClean="0"/>
              <a:t>Hindari tampilan hanya nomor kode kesalahan.</a:t>
            </a:r>
          </a:p>
          <a:p>
            <a:pPr eaLnBrk="1" hangingPunct="1"/>
            <a:r>
              <a:rPr lang="en-US" smtClean="0"/>
              <a:t>Peringatan dengan suara berguna tapi dapat memalukan; pemakai harus dapat mengendalikannya.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5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2" grpId="0"/>
      <p:bldP spid="2457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A42AD6B-000A-42FB-BF84-4D67BDF30D20}" type="slidenum">
              <a:rPr lang="en-US">
                <a:latin typeface="Arial Black" pitchFamily="34" charset="0"/>
              </a:rPr>
              <a:pPr/>
              <a:t>8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Pengembangan Pesan yang Efektif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Tingkatkan perhatian pada perancangan pesan. Kejelasan dan konsistensi harus diperhatikan.</a:t>
            </a:r>
          </a:p>
          <a:p>
            <a:pPr eaLnBrk="1" hangingPunct="1"/>
            <a:r>
              <a:rPr lang="en-US" smtClean="0"/>
              <a:t>Lakukan </a:t>
            </a:r>
            <a:r>
              <a:rPr lang="en-US" i="1" smtClean="0"/>
              <a:t>quality control</a:t>
            </a:r>
            <a:r>
              <a:rPr lang="en-US" smtClean="0"/>
              <a:t>. Pesan harus disetujui programmer, pemakai, dan spesialis IMK.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1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1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1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1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1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906" grpId="0"/>
      <p:bldP spid="2519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582D9938-4881-4DD9-AC61-DF420193A044}" type="slidenum">
              <a:rPr lang="en-US">
                <a:latin typeface="Arial Black" pitchFamily="34" charset="0"/>
              </a:rPr>
              <a:pPr/>
              <a:t>9</a:t>
            </a:fld>
            <a:endParaRPr lang="en-US">
              <a:latin typeface="Arial Black" pitchFamily="34" charset="0"/>
            </a:endParaRPr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Pengembangan Pesan yang Efektif (</a:t>
            </a:r>
            <a:r>
              <a:rPr lang="en-US" i="1" smtClean="0"/>
              <a:t>Lanj.</a:t>
            </a:r>
            <a:r>
              <a:rPr lang="en-US" smtClean="0"/>
              <a:t>)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Buat pedoman (</a:t>
            </a:r>
            <a:r>
              <a:rPr lang="en-US" sz="2800" i="1" smtClean="0"/>
              <a:t>guidelines</a:t>
            </a:r>
            <a:r>
              <a:rPr lang="en-US" sz="2800" smtClean="0"/>
              <a:t>):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Nada positif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b="1" smtClean="0"/>
              <a:t>Hindari</a:t>
            </a:r>
            <a:r>
              <a:rPr lang="en-US" sz="1800" smtClean="0"/>
              <a:t>: ILLEGAL, INVALID, ERROR, WRONG PASSWORD.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b="1" smtClean="0"/>
              <a:t>Sebaiknya</a:t>
            </a:r>
            <a:r>
              <a:rPr lang="en-US" sz="1800" smtClean="0"/>
              <a:t>: Your password did not match the stored password. Please try again.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Spesifik dan jelaskan masalah dalam istilah pemakai.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b="1" smtClean="0"/>
              <a:t>Hindari</a:t>
            </a:r>
            <a:r>
              <a:rPr lang="en-US" sz="1800" smtClean="0"/>
              <a:t>:</a:t>
            </a:r>
            <a:r>
              <a:rPr lang="en-US" sz="1800" b="1" smtClean="0"/>
              <a:t> </a:t>
            </a:r>
            <a:r>
              <a:rPr lang="en-US" sz="1800" smtClean="0"/>
              <a:t>SYNTAX ERROR, INVALID DATA.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b="1" smtClean="0"/>
              <a:t>Sebaiknya</a:t>
            </a:r>
            <a:r>
              <a:rPr lang="en-US" sz="1800" smtClean="0"/>
              <a:t>: Dress sizes range from 5 to 16.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Tempatkan pemakai pada kendali terhadap situasi.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b="1" smtClean="0"/>
              <a:t>Hindari</a:t>
            </a:r>
            <a:r>
              <a:rPr lang="en-US" sz="1800" smtClean="0"/>
              <a:t>: INCORRECT COMMAND.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b="1" smtClean="0"/>
              <a:t>Sebaiknya</a:t>
            </a:r>
            <a:r>
              <a:rPr lang="en-US" sz="1800" smtClean="0"/>
              <a:t>: Permissible commands are: SAVE, LOAD, or EXPLAIN.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Format yang rapi, konsisten, dan dapat dipahami.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2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2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2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2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2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2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2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2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2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2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52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2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52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52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2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2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52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52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0" grpId="0"/>
      <p:bldP spid="252931" grpId="0" build="p"/>
    </p:bldLst>
  </p:timing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970</TotalTime>
  <Words>1387</Words>
  <Application>Microsoft Office PowerPoint</Application>
  <PresentationFormat>On-screen Show (4:3)</PresentationFormat>
  <Paragraphs>196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Wingdings</vt:lpstr>
      <vt:lpstr>Times New Roman</vt:lpstr>
      <vt:lpstr>Arial Black</vt:lpstr>
      <vt:lpstr>Arial Narrow</vt:lpstr>
      <vt:lpstr>Radial</vt:lpstr>
      <vt:lpstr>Gaya Interaksi</vt:lpstr>
      <vt:lpstr>Topik Bahasan</vt:lpstr>
      <vt:lpstr>Pesan Kesalahan</vt:lpstr>
      <vt:lpstr>Ketertentuan (Specificity)</vt:lpstr>
      <vt:lpstr>Panduan Konstruktif dan Nada Positif</vt:lpstr>
      <vt:lpstr>Pemilihan Kata Berpusat Pemakai</vt:lpstr>
      <vt:lpstr>Format Fisik yang Sesuai</vt:lpstr>
      <vt:lpstr>Pengembangan Pesan yang Efektif</vt:lpstr>
      <vt:lpstr>Pengembangan Pesan yang Efektif (Lanj.)</vt:lpstr>
      <vt:lpstr>Pengembangan Pesan yang Efektif (Lanj.)</vt:lpstr>
      <vt:lpstr>Rancangan Nonantropomorfik</vt:lpstr>
      <vt:lpstr>Rancangan Nonantropomorfik (Lanj.)</vt:lpstr>
      <vt:lpstr>Rancangan Nonantropomorfik (Lanj.)</vt:lpstr>
      <vt:lpstr>Pedoman Perancangan Nonantropomorfik</vt:lpstr>
      <vt:lpstr>Pedoman Perancangan Nonantropomorfik (Lanj.)</vt:lpstr>
      <vt:lpstr>Perancangan Layar</vt:lpstr>
      <vt:lpstr>Perancangan Layar (Lanj.)</vt:lpstr>
      <vt:lpstr>Perancangan Layar (Lanj.)</vt:lpstr>
      <vt:lpstr>Perancangan Layar (Lanj.)</vt:lpstr>
      <vt:lpstr>Perancangan Layar (Lanj.)</vt:lpstr>
      <vt:lpstr>Metrik Kompleksitas Tampilan</vt:lpstr>
      <vt:lpstr>Overall Density</vt:lpstr>
      <vt:lpstr>Local Density</vt:lpstr>
      <vt:lpstr>Grouping</vt:lpstr>
      <vt:lpstr>Layout Complexity</vt:lpstr>
      <vt:lpstr>Warna</vt:lpstr>
      <vt:lpstr>Manfaat Warna</vt:lpstr>
      <vt:lpstr>Bahaya dalam Penggunaan Warna</vt:lpstr>
      <vt:lpstr>Pedoman Penggunaan Warna</vt:lpstr>
      <vt:lpstr>Pedoman Penggunaan Warna (Lanj.)</vt:lpstr>
    </vt:vector>
  </TitlesOfParts>
  <Company>Plasmedia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Interaksi Manusia &amp; Komputer</dc:title>
  <dc:creator>Mark P. Eliasaputra</dc:creator>
  <cp:lastModifiedBy>Hafsah</cp:lastModifiedBy>
  <cp:revision>180</cp:revision>
  <dcterms:created xsi:type="dcterms:W3CDTF">2003-02-21T15:37:10Z</dcterms:created>
  <dcterms:modified xsi:type="dcterms:W3CDTF">2017-04-25T22:06:44Z</dcterms:modified>
</cp:coreProperties>
</file>