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303" r:id="rId2"/>
    <p:sldId id="256" r:id="rId3"/>
    <p:sldId id="257" r:id="rId4"/>
    <p:sldId id="258" r:id="rId5"/>
    <p:sldId id="266" r:id="rId6"/>
    <p:sldId id="260" r:id="rId7"/>
    <p:sldId id="261" r:id="rId8"/>
    <p:sldId id="267" r:id="rId9"/>
    <p:sldId id="262" r:id="rId10"/>
    <p:sldId id="263" r:id="rId11"/>
    <p:sldId id="268"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869"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id-ID"/>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id-ID"/>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id-ID"/>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d-ID"/>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id-ID"/>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id-ID"/>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id-ID"/>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id-ID"/>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id-ID"/>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id-ID"/>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id-ID"/>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id-ID"/>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d-ID"/>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id-ID"/>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id-ID"/>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id-ID"/>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id-ID"/>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id-ID"/>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id-ID"/>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id-ID"/>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id-ID"/>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id-ID"/>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id-ID"/>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id-ID"/>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id-ID"/>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id-ID"/>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id-ID"/>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id-ID"/>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id-ID"/>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id-ID"/>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id-ID"/>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d-ID"/>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id-ID"/>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id-ID"/>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id-ID"/>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id-ID"/>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id-ID"/>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id-ID"/>
              </a:p>
            </p:txBody>
          </p:sp>
        </p:grpSp>
      </p:grpSp>
      <p:sp>
        <p:nvSpPr>
          <p:cNvPr id="12330"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2331"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p>
        </p:txBody>
      </p:sp>
      <p:sp>
        <p:nvSpPr>
          <p:cNvPr id="45" name="Rectangle 45"/>
          <p:cNvSpPr>
            <a:spLocks noGrp="1" noChangeArrowheads="1"/>
          </p:cNvSpPr>
          <p:nvPr>
            <p:ph type="ftr" sz="quarter" idx="11"/>
          </p:nvPr>
        </p:nvSpPr>
        <p:spPr/>
        <p:txBody>
          <a:bodyPr/>
          <a:lstStyle>
            <a:lvl1pPr>
              <a:defRPr/>
            </a:lvl1pPr>
          </a:lstStyle>
          <a:p>
            <a:pPr>
              <a:defRPr/>
            </a:pPr>
            <a:endParaRPr lang="en-US"/>
          </a:p>
        </p:txBody>
      </p:sp>
      <p:sp>
        <p:nvSpPr>
          <p:cNvPr id="46" name="Rectangle 46"/>
          <p:cNvSpPr>
            <a:spLocks noGrp="1" noChangeArrowheads="1"/>
          </p:cNvSpPr>
          <p:nvPr>
            <p:ph type="sldNum" sz="quarter" idx="12"/>
          </p:nvPr>
        </p:nvSpPr>
        <p:spPr/>
        <p:txBody>
          <a:bodyPr/>
          <a:lstStyle>
            <a:lvl1pPr>
              <a:defRPr/>
            </a:lvl1pPr>
          </a:lstStyle>
          <a:p>
            <a:pPr>
              <a:defRPr/>
            </a:pPr>
            <a:fld id="{8DA215BC-83F3-4307-AFE6-09FF6F19BC9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DB35FE77-4540-493C-9AC0-9D56C00F80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A53B37B-1669-4F59-912B-CAF3B4D529C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E8087294-18FC-4143-84FB-7F133A37E7A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30725"/>
          </a:xfrm>
        </p:spPr>
        <p:txBody>
          <a:bodyPr/>
          <a:lstStyle/>
          <a:p>
            <a:pPr lvl="0"/>
            <a:endParaRPr lang="id-ID" noProof="0" smtClean="0"/>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D33B6CDD-6988-4683-BF18-D345369AC1C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5037F8DC-0333-4ADA-8A22-5D1F8B0F1C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AAA57D4-4653-487E-9A6E-5C132572563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6E8876F1-830B-42C0-8D55-5AE898A383C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19DBF321-0D9B-4476-BE94-524FE51BEDC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8DF1E21E-590C-44A0-B8AF-F4EF717AF3F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7505ACBC-1886-43FF-9652-310DCD235E4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2FFBEB63-38D5-499A-9125-5ECD4124E18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2790EEAD-869B-42E7-878C-5B86477D8FD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B207CDAE-C90C-4E90-9230-4E0BF9AC161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1267"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id-ID"/>
            </a:p>
          </p:txBody>
        </p:sp>
        <p:sp>
          <p:nvSpPr>
            <p:cNvPr id="11268"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id-ID"/>
            </a:p>
          </p:txBody>
        </p:sp>
        <p:sp>
          <p:nvSpPr>
            <p:cNvPr id="11269"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id-ID"/>
            </a:p>
          </p:txBody>
        </p:sp>
        <p:sp>
          <p:nvSpPr>
            <p:cNvPr id="11270"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d-ID"/>
            </a:p>
          </p:txBody>
        </p:sp>
        <p:sp>
          <p:nvSpPr>
            <p:cNvPr id="11271"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id-ID"/>
            </a:p>
          </p:txBody>
        </p:sp>
        <p:sp>
          <p:nvSpPr>
            <p:cNvPr id="11272"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id-ID"/>
            </a:p>
          </p:txBody>
        </p:sp>
        <p:sp>
          <p:nvSpPr>
            <p:cNvPr id="11273"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id-ID"/>
            </a:p>
          </p:txBody>
        </p:sp>
        <p:sp>
          <p:nvSpPr>
            <p:cNvPr id="11274"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id-ID"/>
            </a:p>
          </p:txBody>
        </p:sp>
        <p:sp>
          <p:nvSpPr>
            <p:cNvPr id="11275"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id-ID"/>
            </a:p>
          </p:txBody>
        </p:sp>
        <p:sp>
          <p:nvSpPr>
            <p:cNvPr id="11276"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id-ID"/>
            </a:p>
          </p:txBody>
        </p:sp>
        <p:sp>
          <p:nvSpPr>
            <p:cNvPr id="11277"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id-ID"/>
            </a:p>
          </p:txBody>
        </p:sp>
        <p:sp>
          <p:nvSpPr>
            <p:cNvPr id="11278"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id-ID"/>
            </a:p>
          </p:txBody>
        </p:sp>
        <p:sp>
          <p:nvSpPr>
            <p:cNvPr id="11279"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d-ID"/>
            </a:p>
          </p:txBody>
        </p:sp>
        <p:sp>
          <p:nvSpPr>
            <p:cNvPr id="11280"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id-ID"/>
            </a:p>
          </p:txBody>
        </p:sp>
        <p:sp>
          <p:nvSpPr>
            <p:cNvPr id="11281"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id-ID"/>
            </a:p>
          </p:txBody>
        </p:sp>
        <p:sp>
          <p:nvSpPr>
            <p:cNvPr id="11282"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id-ID"/>
            </a:p>
          </p:txBody>
        </p:sp>
        <p:sp>
          <p:nvSpPr>
            <p:cNvPr id="11283"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id-ID"/>
            </a:p>
          </p:txBody>
        </p:sp>
        <p:sp>
          <p:nvSpPr>
            <p:cNvPr id="11284"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id-ID"/>
            </a:p>
          </p:txBody>
        </p:sp>
        <p:sp>
          <p:nvSpPr>
            <p:cNvPr id="11285"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id-ID"/>
            </a:p>
          </p:txBody>
        </p:sp>
        <p:sp>
          <p:nvSpPr>
            <p:cNvPr id="11286"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id-ID"/>
            </a:p>
          </p:txBody>
        </p:sp>
        <p:sp>
          <p:nvSpPr>
            <p:cNvPr id="11287"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id-ID"/>
            </a:p>
          </p:txBody>
        </p:sp>
        <p:sp>
          <p:nvSpPr>
            <p:cNvPr id="11288"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id-ID"/>
            </a:p>
          </p:txBody>
        </p:sp>
        <p:sp>
          <p:nvSpPr>
            <p:cNvPr id="11289"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id-ID"/>
            </a:p>
          </p:txBody>
        </p:sp>
        <p:sp>
          <p:nvSpPr>
            <p:cNvPr id="11290"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id-ID"/>
            </a:p>
          </p:txBody>
        </p:sp>
        <p:sp>
          <p:nvSpPr>
            <p:cNvPr id="11291"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id-ID"/>
            </a:p>
          </p:txBody>
        </p:sp>
        <p:sp>
          <p:nvSpPr>
            <p:cNvPr id="11292"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id-ID"/>
            </a:p>
          </p:txBody>
        </p:sp>
        <p:sp>
          <p:nvSpPr>
            <p:cNvPr id="11293"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id-ID"/>
            </a:p>
          </p:txBody>
        </p:sp>
        <p:sp>
          <p:nvSpPr>
            <p:cNvPr id="11294"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id-ID"/>
            </a:p>
          </p:txBody>
        </p:sp>
        <p:sp>
          <p:nvSpPr>
            <p:cNvPr id="11295"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id-ID"/>
            </a:p>
          </p:txBody>
        </p:sp>
        <p:sp>
          <p:nvSpPr>
            <p:cNvPr id="11296"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id-ID"/>
            </a:p>
          </p:txBody>
        </p:sp>
        <p:sp>
          <p:nvSpPr>
            <p:cNvPr id="11297"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id-ID"/>
            </a:p>
          </p:txBody>
        </p:sp>
        <p:sp>
          <p:nvSpPr>
            <p:cNvPr id="11298"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id-ID"/>
            </a:p>
          </p:txBody>
        </p:sp>
        <p:sp>
          <p:nvSpPr>
            <p:cNvPr id="11299"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id-ID"/>
            </a:p>
          </p:txBody>
        </p:sp>
        <p:sp>
          <p:nvSpPr>
            <p:cNvPr id="11300"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id-ID"/>
            </a:p>
          </p:txBody>
        </p:sp>
        <p:sp>
          <p:nvSpPr>
            <p:cNvPr id="11301"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id-ID"/>
            </a:p>
          </p:txBody>
        </p:sp>
        <p:sp>
          <p:nvSpPr>
            <p:cNvPr id="11302"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id-ID"/>
            </a:p>
          </p:txBody>
        </p:sp>
        <p:grpSp>
          <p:nvGrpSpPr>
            <p:cNvPr id="1068" name="Group 39"/>
            <p:cNvGrpSpPr>
              <a:grpSpLocks/>
            </p:cNvGrpSpPr>
            <p:nvPr userDrawn="1"/>
          </p:nvGrpSpPr>
          <p:grpSpPr bwMode="auto">
            <a:xfrm>
              <a:off x="0" y="1632"/>
              <a:ext cx="5758" cy="1858"/>
              <a:chOff x="0" y="1632"/>
              <a:chExt cx="5758" cy="1858"/>
            </a:xfrm>
          </p:grpSpPr>
          <p:sp>
            <p:nvSpPr>
              <p:cNvPr id="11304"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id-ID"/>
              </a:p>
            </p:txBody>
          </p:sp>
          <p:sp>
            <p:nvSpPr>
              <p:cNvPr id="11305"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id-ID"/>
              </a:p>
            </p:txBody>
          </p:sp>
        </p:grpSp>
      </p:grpSp>
      <p:sp>
        <p:nvSpPr>
          <p:cNvPr id="11306"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30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308"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11309"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11310"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1F1C755D-6B0D-48E5-BB38-FB68AA25C43A}"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08"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6"/>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7"/>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id.wikipedia.org/wiki/Fisika" TargetMode="External"/><Relationship Id="rId2" Type="http://schemas.openxmlformats.org/officeDocument/2006/relationships/hyperlink" Target="http://id.wikipedia.org/wiki/Bahasa_Yunani" TargetMode="External"/><Relationship Id="rId1" Type="http://schemas.openxmlformats.org/officeDocument/2006/relationships/slideLayout" Target="../slideLayouts/slideLayout2.xml"/><Relationship Id="rId5" Type="http://schemas.openxmlformats.org/officeDocument/2006/relationships/hyperlink" Target="http://id.wikipedia.org/wiki/Fenomenologi" TargetMode="External"/><Relationship Id="rId4" Type="http://schemas.openxmlformats.org/officeDocument/2006/relationships/hyperlink" Target="http://id.wikipedia.org/wiki/Ideologi"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id.wikipedia.org/wiki/Bahasa" TargetMode="External"/><Relationship Id="rId2" Type="http://schemas.openxmlformats.org/officeDocument/2006/relationships/hyperlink" Target="http://id.wikipedia.org/wiki/Linguistik"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id.wikipedia.org/wiki/Komputer" TargetMode="External"/><Relationship Id="rId2" Type="http://schemas.openxmlformats.org/officeDocument/2006/relationships/hyperlink" Target="http://id.wikipedia.org/wiki/Perangkat_lunak" TargetMode="External"/><Relationship Id="rId1" Type="http://schemas.openxmlformats.org/officeDocument/2006/relationships/slideLayout" Target="../slideLayouts/slideLayout2.xml"/><Relationship Id="rId4" Type="http://schemas.openxmlformats.org/officeDocument/2006/relationships/hyperlink" Target="http://id.wikipedia.org/w/index.php?title=Pengguna&amp;action=edit&amp;redlink=1"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id-ID" dirty="0" smtClean="0"/>
              <a:t>Evaluasi :</a:t>
            </a:r>
            <a:endParaRPr lang="id-ID" dirty="0"/>
          </a:p>
        </p:txBody>
      </p:sp>
      <p:sp>
        <p:nvSpPr>
          <p:cNvPr id="5" name="Content Placeholder 4"/>
          <p:cNvSpPr>
            <a:spLocks noGrp="1"/>
          </p:cNvSpPr>
          <p:nvPr>
            <p:ph idx="1"/>
          </p:nvPr>
        </p:nvSpPr>
        <p:spPr/>
        <p:txBody>
          <a:bodyPr/>
          <a:lstStyle/>
          <a:p>
            <a:pPr marL="514350" indent="-514350">
              <a:buFont typeface="+mj-lt"/>
              <a:buAutoNum type="arabicPeriod"/>
            </a:pPr>
            <a:r>
              <a:rPr lang="id-ID" sz="2400" dirty="0" smtClean="0"/>
              <a:t>Apa yang dimaksud dengan konsepsi belajar sepanjang hayat ? Bagaimana relasi dengan metoda SQ3R</a:t>
            </a:r>
          </a:p>
          <a:p>
            <a:pPr marL="514350" indent="-514350">
              <a:buFont typeface="+mj-lt"/>
              <a:buAutoNum type="arabicPeriod"/>
            </a:pPr>
            <a:r>
              <a:rPr lang="id-ID" sz="2400" dirty="0" smtClean="0"/>
              <a:t>Tulislah ciri </a:t>
            </a:r>
            <a:r>
              <a:rPr lang="id-ID" sz="2400" dirty="0" smtClean="0"/>
              <a:t>perubahan </a:t>
            </a:r>
            <a:r>
              <a:rPr lang="id-ID" sz="2400" dirty="0" smtClean="0"/>
              <a:t>masyarakat untuk melihat kemajuan ilmu dan teknologi.</a:t>
            </a:r>
          </a:p>
          <a:p>
            <a:pPr marL="514350" indent="-514350">
              <a:buFont typeface="+mj-lt"/>
              <a:buAutoNum type="arabicPeriod"/>
            </a:pPr>
            <a:r>
              <a:rPr lang="id-ID" sz="2400" dirty="0" smtClean="0"/>
              <a:t>Apa yang dimaksud teknologi</a:t>
            </a:r>
            <a:r>
              <a:rPr lang="id-ID" sz="2400" dirty="0" smtClean="0"/>
              <a:t>?</a:t>
            </a:r>
            <a:r>
              <a:rPr lang="id-ID" sz="2400" dirty="0" smtClean="0"/>
              <a:t> Jelaskan dari siklus </a:t>
            </a:r>
            <a:r>
              <a:rPr lang="id-ID" sz="2400" dirty="0" smtClean="0"/>
              <a:t>teknologi. </a:t>
            </a:r>
            <a:r>
              <a:rPr lang="id-ID" sz="2400" dirty="0" smtClean="0"/>
              <a:t>Gunakan rujukan yang anda ketahui</a:t>
            </a:r>
            <a:r>
              <a:rPr lang="id-ID" sz="2400" dirty="0" smtClean="0"/>
              <a:t>.</a:t>
            </a:r>
          </a:p>
          <a:p>
            <a:pPr marL="514350" indent="-514350">
              <a:buFont typeface="+mj-lt"/>
              <a:buAutoNum type="arabicPeriod"/>
            </a:pPr>
            <a:r>
              <a:rPr lang="id-ID" sz="2400" smtClean="0"/>
              <a:t>Kenapa temuan ilmu dan teknologi makin singkat.</a:t>
            </a:r>
            <a:endParaRPr lang="id-ID" sz="2400" dirty="0" smtClean="0"/>
          </a:p>
          <a:p>
            <a:pPr marL="514350" indent="-514350">
              <a:buFont typeface="+mj-lt"/>
              <a:buAutoNum type="arabicPeriod"/>
            </a:pPr>
            <a:r>
              <a:rPr lang="id-ID" sz="2400" dirty="0" smtClean="0"/>
              <a:t>Jelaskan tahapan penyelesaian masalah. </a:t>
            </a:r>
            <a:r>
              <a:rPr lang="id-ID" sz="2400" dirty="0" smtClean="0"/>
              <a:t>b</a:t>
            </a:r>
            <a:r>
              <a:rPr lang="id-ID" sz="2400" dirty="0" smtClean="0"/>
              <a:t>erikan contoh jenis masalah dan cara penyelesaiannya</a:t>
            </a:r>
          </a:p>
          <a:p>
            <a:pPr marL="514350" indent="-514350">
              <a:buFont typeface="+mj-lt"/>
              <a:buAutoNum type="arabicPeriod"/>
            </a:pP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402" name="Group 186"/>
          <p:cNvGraphicFramePr>
            <a:graphicFrameLocks noGrp="1"/>
          </p:cNvGraphicFramePr>
          <p:nvPr>
            <p:ph/>
          </p:nvPr>
        </p:nvGraphicFramePr>
        <p:xfrm>
          <a:off x="755650" y="1295400"/>
          <a:ext cx="7696200" cy="5105402"/>
        </p:xfrm>
        <a:graphic>
          <a:graphicData uri="http://schemas.openxmlformats.org/drawingml/2006/table">
            <a:tbl>
              <a:tblPr/>
              <a:tblGrid>
                <a:gridCol w="1004888"/>
                <a:gridCol w="1003300"/>
                <a:gridCol w="1350962"/>
                <a:gridCol w="2328863"/>
                <a:gridCol w="1003300"/>
                <a:gridCol w="1004887"/>
              </a:tblGrid>
              <a:tr h="71913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Upaya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endParaRPr lang="id-ID"/>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Unsur unsur Kemanusiaan</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endParaRPr lang="id-ID"/>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Nilai</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endParaRPr lang="id-ID"/>
                    </a:p>
                  </a:txBody>
                  <a:tcPr/>
                </a:tc>
              </a:tr>
              <a:tr h="792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Urutan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Bobot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Individu</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Masyarakat Bangsa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Bobot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Urutan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717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Takwa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Ketuhanan, Maha Esa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63 %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719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Etika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Kemanusiaan, Ber</a:t>
                      </a: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a</a:t>
                      </a: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dab</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22 %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717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10 %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Komunikasi</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Musyawarah, Mufakat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10 %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720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22 %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Nalar</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Perekonomian, Adil</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719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63 %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Badan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Indonesia, Satu</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bl>
          </a:graphicData>
        </a:graphic>
      </p:graphicFrame>
      <p:sp>
        <p:nvSpPr>
          <p:cNvPr id="11321" name="Rectangle 57"/>
          <p:cNvSpPr>
            <a:spLocks noChangeArrowheads="1"/>
          </p:cNvSpPr>
          <p:nvPr/>
        </p:nvSpPr>
        <p:spPr bwMode="auto">
          <a:xfrm>
            <a:off x="684213" y="457200"/>
            <a:ext cx="8154987" cy="676275"/>
          </a:xfrm>
          <a:prstGeom prst="rect">
            <a:avLst/>
          </a:prstGeom>
          <a:noFill/>
          <a:ln w="9525">
            <a:noFill/>
            <a:miter lim="800000"/>
            <a:headEnd/>
            <a:tailEnd/>
          </a:ln>
        </p:spPr>
        <p:txBody>
          <a:bodyPr>
            <a:spAutoFit/>
          </a:bodyPr>
          <a:lstStyle/>
          <a:p>
            <a:pPr eaLnBrk="1" hangingPunct="1">
              <a:lnSpc>
                <a:spcPct val="80000"/>
              </a:lnSpc>
              <a:spcBef>
                <a:spcPct val="20000"/>
              </a:spcBef>
            </a:pPr>
            <a:r>
              <a:rPr lang="id-ID" sz="2400" b="1">
                <a:latin typeface="Garamond" pitchFamily="18" charset="0"/>
                <a:cs typeface="Arial" charset="0"/>
              </a:rPr>
              <a:t>Secara skematis pembentukan masyarakat bangsa Indonesia yang dicita-citakan dapat digambarkan sebagai berikut:</a:t>
            </a:r>
            <a:endParaRPr lang="en-US" sz="2400" b="1">
              <a:latin typeface="Garamond" pitchFamily="18"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750" y="-171450"/>
            <a:ext cx="6870700" cy="1600200"/>
          </a:xfrm>
        </p:spPr>
        <p:txBody>
          <a:bodyPr/>
          <a:lstStyle/>
          <a:p>
            <a:pPr algn="l" eaLnBrk="1" hangingPunct="1">
              <a:defRPr/>
            </a:pPr>
            <a:r>
              <a:rPr lang="id-ID" sz="2800" b="1" dirty="0" smtClean="0">
                <a:solidFill>
                  <a:srgbClr val="FFC000"/>
                </a:solidFill>
              </a:rPr>
              <a:t>Konsepsi Ilmu dan Teknologi dalam Peradaban Kemanusiaan</a:t>
            </a:r>
            <a:endParaRPr lang="en-US" sz="2800" b="1" dirty="0" smtClean="0">
              <a:solidFill>
                <a:srgbClr val="FFC000"/>
              </a:solidFill>
            </a:endParaRPr>
          </a:p>
        </p:txBody>
      </p:sp>
      <p:sp>
        <p:nvSpPr>
          <p:cNvPr id="4099" name="Rectangle 3"/>
          <p:cNvSpPr>
            <a:spLocks noGrp="1" noChangeArrowheads="1"/>
          </p:cNvSpPr>
          <p:nvPr>
            <p:ph type="body" sz="half" idx="1"/>
          </p:nvPr>
        </p:nvSpPr>
        <p:spPr>
          <a:xfrm>
            <a:off x="827088" y="1754188"/>
            <a:ext cx="7631112" cy="2360612"/>
          </a:xfrm>
        </p:spPr>
        <p:txBody>
          <a:bodyPr/>
          <a:lstStyle/>
          <a:p>
            <a:pPr eaLnBrk="1" hangingPunct="1">
              <a:lnSpc>
                <a:spcPct val="80000"/>
              </a:lnSpc>
              <a:buFontTx/>
              <a:buNone/>
              <a:defRPr/>
            </a:pPr>
            <a:r>
              <a:rPr lang="id-ID" sz="2000" b="1" smtClean="0">
                <a:latin typeface="Garamond" pitchFamily="18" charset="0"/>
              </a:rPr>
              <a:t>1.	Kehidupan kemanusiaan sehari-hari pada dasarnya adalah </a:t>
            </a:r>
            <a:r>
              <a:rPr lang="id-ID" sz="2000" b="1" smtClean="0">
                <a:solidFill>
                  <a:srgbClr val="FFFF00"/>
                </a:solidFill>
                <a:latin typeface="Garamond" pitchFamily="18" charset="0"/>
              </a:rPr>
              <a:t>terapan ilmu dan teknologi</a:t>
            </a:r>
            <a:r>
              <a:rPr lang="id-ID" sz="2000" b="1" smtClean="0">
                <a:latin typeface="Garamond" pitchFamily="18" charset="0"/>
              </a:rPr>
              <a:t>, baik yang dikembangkan secara sadar maupun tidak.	</a:t>
            </a:r>
          </a:p>
          <a:p>
            <a:pPr eaLnBrk="1" hangingPunct="1">
              <a:lnSpc>
                <a:spcPct val="80000"/>
              </a:lnSpc>
              <a:buFontTx/>
              <a:buNone/>
              <a:defRPr/>
            </a:pPr>
            <a:r>
              <a:rPr lang="en-US" sz="2000" b="1" smtClean="0">
                <a:latin typeface="Garamond" pitchFamily="18" charset="0"/>
              </a:rPr>
              <a:t>	</a:t>
            </a:r>
            <a:r>
              <a:rPr lang="id-ID" sz="2000" b="1" smtClean="0">
                <a:latin typeface="Garamond" pitchFamily="18" charset="0"/>
              </a:rPr>
              <a:t>Berbagai konstelasi terapan ilmu dan teknologi di antara pengetahuan kemanusiaan yang lainnya telah banyak dikemukakan, namun analog dengan pendekatan konsepsi ideal terdahulu dapat dikemukakan skema sebagai berikut:</a:t>
            </a:r>
            <a:endParaRPr lang="en-US" sz="2000" b="1" smtClean="0">
              <a:latin typeface="Garamond" pitchFamily="18" charset="0"/>
            </a:endParaRPr>
          </a:p>
        </p:txBody>
      </p:sp>
      <p:graphicFrame>
        <p:nvGraphicFramePr>
          <p:cNvPr id="3076" name="Group 4"/>
          <p:cNvGraphicFramePr>
            <a:graphicFrameLocks noGrp="1"/>
          </p:cNvGraphicFramePr>
          <p:nvPr>
            <p:ph sz="half" idx="2"/>
          </p:nvPr>
        </p:nvGraphicFramePr>
        <p:xfrm>
          <a:off x="1979613" y="3825875"/>
          <a:ext cx="6553200" cy="2560320"/>
        </p:xfrm>
        <a:graphic>
          <a:graphicData uri="http://schemas.openxmlformats.org/drawingml/2006/table">
            <a:tbl>
              <a:tblPr/>
              <a:tblGrid>
                <a:gridCol w="996950"/>
                <a:gridCol w="996950"/>
                <a:gridCol w="2565400"/>
                <a:gridCol w="996950"/>
                <a:gridCol w="996950"/>
              </a:tblGrid>
              <a:tr h="231775">
                <a:tc gridSpan="2">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Upaya</a:t>
                      </a:r>
                      <a:endParaRPr kumimoji="0" lang="id-ID"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c rowSpan="2">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Bidang</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Ilmu Kemanusiaan</a:t>
                      </a:r>
                      <a:endParaRPr kumimoji="0" lang="id-ID"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Nilai</a:t>
                      </a:r>
                      <a:endParaRPr kumimoji="0" lang="id-ID"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1775">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Urutan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Bobot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id-ID"/>
                    </a:p>
                  </a:txBody>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Bobot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Urutan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1775">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Agama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63 %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363">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Budaya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22 %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1775">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10 %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Sosial Politik</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10 %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363">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22 %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Ekonomi</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1775">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63 %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Ilmu dan Teknologi</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2"/>
                        </a:buClr>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66800" y="2149475"/>
            <a:ext cx="7543800" cy="2422525"/>
          </a:xfrm>
        </p:spPr>
        <p:txBody>
          <a:bodyPr/>
          <a:lstStyle/>
          <a:p>
            <a:pPr eaLnBrk="1" hangingPunct="1">
              <a:defRPr/>
            </a:pPr>
            <a:r>
              <a:rPr lang="en-US" dirty="0" err="1" smtClean="0"/>
              <a:t>Pekerjaan</a:t>
            </a:r>
            <a:r>
              <a:rPr lang="en-US" dirty="0" smtClean="0"/>
              <a:t> </a:t>
            </a:r>
            <a:r>
              <a:rPr lang="id-ID" dirty="0" smtClean="0"/>
              <a:t>engineers</a:t>
            </a:r>
            <a:r>
              <a:rPr lang="en-US" dirty="0" smtClean="0"/>
              <a:t>:</a:t>
            </a:r>
            <a:br>
              <a:rPr lang="en-US" dirty="0" smtClean="0"/>
            </a:br>
            <a:r>
              <a:rPr lang="en-US" sz="5400" dirty="0" err="1" smtClean="0">
                <a:solidFill>
                  <a:schemeClr val="tx1"/>
                </a:solidFill>
              </a:rPr>
              <a:t>Menyelesaikan</a:t>
            </a:r>
            <a:r>
              <a:rPr lang="en-US" sz="5400" dirty="0" smtClean="0">
                <a:solidFill>
                  <a:schemeClr val="tx1"/>
                </a:solidFill>
              </a:rPr>
              <a:t> </a:t>
            </a:r>
            <a:r>
              <a:rPr lang="en-US" sz="5400" dirty="0" err="1" smtClean="0">
                <a:solidFill>
                  <a:schemeClr val="tx1"/>
                </a:solidFill>
              </a:rPr>
              <a:t>Masalah</a:t>
            </a:r>
            <a:endParaRPr lang="en-US" sz="5400" dirty="0" smtClean="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US" i="1" smtClean="0"/>
              <a:t>Science</a:t>
            </a:r>
            <a:r>
              <a:rPr lang="en-US" smtClean="0"/>
              <a:t> atau </a:t>
            </a:r>
            <a:r>
              <a:rPr lang="en-US" i="1" smtClean="0"/>
              <a:t>Art</a:t>
            </a:r>
            <a:r>
              <a:rPr lang="en-US" smtClean="0"/>
              <a:t>?</a:t>
            </a:r>
          </a:p>
        </p:txBody>
      </p:sp>
      <p:sp>
        <p:nvSpPr>
          <p:cNvPr id="12291" name="Rectangle 3"/>
          <p:cNvSpPr>
            <a:spLocks noGrp="1" noChangeArrowheads="1"/>
          </p:cNvSpPr>
          <p:nvPr>
            <p:ph type="body" idx="1"/>
          </p:nvPr>
        </p:nvSpPr>
        <p:spPr/>
        <p:txBody>
          <a:bodyPr/>
          <a:lstStyle/>
          <a:p>
            <a:pPr eaLnBrk="1" hangingPunct="1">
              <a:defRPr/>
            </a:pPr>
            <a:r>
              <a:rPr lang="en-US" smtClean="0"/>
              <a:t>Insinyur menggunakan </a:t>
            </a:r>
            <a:r>
              <a:rPr lang="en-US" b="1" i="1" smtClean="0"/>
              <a:t>science</a:t>
            </a:r>
            <a:r>
              <a:rPr lang="en-US" smtClean="0"/>
              <a:t> untuk memecahkan masalah</a:t>
            </a:r>
          </a:p>
          <a:p>
            <a:pPr eaLnBrk="1" hangingPunct="1">
              <a:defRPr/>
            </a:pPr>
            <a:r>
              <a:rPr lang="en-US" smtClean="0"/>
              <a:t>Namun, </a:t>
            </a:r>
            <a:r>
              <a:rPr lang="en-US" b="1" i="1" smtClean="0"/>
              <a:t>skill</a:t>
            </a:r>
            <a:r>
              <a:rPr lang="en-US" smtClean="0"/>
              <a:t> untuk memecahkan masalah mungkin lebih condong ke </a:t>
            </a:r>
            <a:r>
              <a:rPr lang="en-US" b="1" i="1" smtClean="0"/>
              <a:t>art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smtClean="0"/>
              <a:t>Problem</a:t>
            </a:r>
          </a:p>
        </p:txBody>
      </p:sp>
      <p:sp>
        <p:nvSpPr>
          <p:cNvPr id="13315" name="Rectangle 3"/>
          <p:cNvSpPr>
            <a:spLocks noGrp="1" noChangeArrowheads="1"/>
          </p:cNvSpPr>
          <p:nvPr>
            <p:ph type="body" idx="1"/>
          </p:nvPr>
        </p:nvSpPr>
        <p:spPr/>
        <p:txBody>
          <a:bodyPr/>
          <a:lstStyle/>
          <a:p>
            <a:pPr eaLnBrk="1" hangingPunct="1">
              <a:defRPr/>
            </a:pPr>
            <a:r>
              <a:rPr lang="en-US" b="1" smtClean="0"/>
              <a:t>Penyelesaian masalah</a:t>
            </a:r>
            <a:r>
              <a:rPr lang="en-US" smtClean="0"/>
              <a:t> hanya dapat dilakukan dengan </a:t>
            </a:r>
            <a:r>
              <a:rPr lang="en-US" b="1" smtClean="0"/>
              <a:t>melakukannya</a:t>
            </a:r>
            <a:r>
              <a:rPr lang="en-US" smtClean="0"/>
              <a:t> karena hampir setiap masalah </a:t>
            </a:r>
            <a:r>
              <a:rPr lang="en-US" b="1" smtClean="0"/>
              <a:t>berbeda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mtClean="0"/>
              <a:t>Penggunaan Komputer?</a:t>
            </a:r>
          </a:p>
        </p:txBody>
      </p:sp>
      <p:sp>
        <p:nvSpPr>
          <p:cNvPr id="14339" name="Rectangle 3"/>
          <p:cNvSpPr>
            <a:spLocks noGrp="1" noChangeArrowheads="1"/>
          </p:cNvSpPr>
          <p:nvPr>
            <p:ph type="body" idx="1"/>
          </p:nvPr>
        </p:nvSpPr>
        <p:spPr/>
        <p:txBody>
          <a:bodyPr/>
          <a:lstStyle/>
          <a:p>
            <a:pPr eaLnBrk="1" hangingPunct="1">
              <a:lnSpc>
                <a:spcPct val="90000"/>
              </a:lnSpc>
              <a:defRPr/>
            </a:pPr>
            <a:r>
              <a:rPr lang="en-US" smtClean="0"/>
              <a:t>Komputer dapat digunakan membantu menyelesaikan masalah, tetapi </a:t>
            </a:r>
            <a:r>
              <a:rPr lang="en-US" b="1" smtClean="0"/>
              <a:t>manusialah</a:t>
            </a:r>
            <a:r>
              <a:rPr lang="en-US" smtClean="0"/>
              <a:t> yang menyelesaikannya.</a:t>
            </a:r>
          </a:p>
          <a:p>
            <a:pPr eaLnBrk="1" hangingPunct="1">
              <a:lnSpc>
                <a:spcPct val="90000"/>
              </a:lnSpc>
              <a:defRPr/>
            </a:pPr>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lstStyle/>
          <a:p>
            <a:pPr eaLnBrk="1" hangingPunct="1">
              <a:defRPr/>
            </a:pPr>
            <a:r>
              <a:rPr lang="en-US" smtClean="0"/>
              <a:t>Jenis Masalah</a:t>
            </a:r>
          </a:p>
        </p:txBody>
      </p:sp>
      <p:sp>
        <p:nvSpPr>
          <p:cNvPr id="24579" name="Rectangle 3"/>
          <p:cNvSpPr>
            <a:spLocks noGrp="1" noChangeArrowheads="1"/>
          </p:cNvSpPr>
          <p:nvPr>
            <p:ph type="subTitle" idx="1"/>
          </p:nvPr>
        </p:nvSpPr>
        <p:spPr/>
        <p:txBody>
          <a:bodyPr/>
          <a:lstStyle/>
          <a:p>
            <a:pPr eaLnBrk="1" hangingPunct="1">
              <a:defRPr/>
            </a:pPr>
            <a:endParaRPr lang="id-ID"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mtClean="0"/>
              <a:t>Masalah Riset</a:t>
            </a:r>
            <a:br>
              <a:rPr lang="en-US" smtClean="0"/>
            </a:br>
            <a:r>
              <a:rPr lang="en-US" smtClean="0"/>
              <a:t>(</a:t>
            </a:r>
            <a:r>
              <a:rPr lang="en-US" i="1" smtClean="0"/>
              <a:t>Research Problems</a:t>
            </a:r>
            <a:r>
              <a:rPr lang="en-US" smtClean="0"/>
              <a:t>)</a:t>
            </a:r>
          </a:p>
        </p:txBody>
      </p:sp>
      <p:sp>
        <p:nvSpPr>
          <p:cNvPr id="16387" name="Rectangle 3"/>
          <p:cNvSpPr>
            <a:spLocks noGrp="1" noChangeArrowheads="1"/>
          </p:cNvSpPr>
          <p:nvPr>
            <p:ph type="body" idx="1"/>
          </p:nvPr>
        </p:nvSpPr>
        <p:spPr/>
        <p:txBody>
          <a:bodyPr/>
          <a:lstStyle/>
          <a:p>
            <a:pPr eaLnBrk="1" hangingPunct="1">
              <a:defRPr/>
            </a:pPr>
            <a:r>
              <a:rPr lang="en-US" smtClean="0"/>
              <a:t>Ada hipotesa yang harus dibuktikan</a:t>
            </a:r>
          </a:p>
          <a:p>
            <a:pPr eaLnBrk="1" hangingPunct="1">
              <a:defRPr/>
            </a:pPr>
            <a:r>
              <a:rPr lang="en-US" smtClean="0"/>
              <a:t>Contoh:</a:t>
            </a:r>
          </a:p>
          <a:p>
            <a:pPr lvl="1" eaLnBrk="1" hangingPunct="1">
              <a:defRPr/>
            </a:pPr>
            <a:r>
              <a:rPr lang="en-US" smtClean="0"/>
              <a:t>Hipotesa: CFC (chlorofluorocarbon) merusak lapisan ozone</a:t>
            </a:r>
          </a:p>
          <a:p>
            <a:pPr lvl="1" eaLnBrk="1" hangingPunct="1">
              <a:defRPr/>
            </a:pPr>
            <a:r>
              <a:rPr lang="en-US" smtClean="0"/>
              <a:t>Bagaimana membuktikannya?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mtClean="0"/>
              <a:t>Masalah Pengetahuan</a:t>
            </a:r>
            <a:br>
              <a:rPr lang="en-US" smtClean="0"/>
            </a:br>
            <a:r>
              <a:rPr lang="en-US" smtClean="0"/>
              <a:t>(</a:t>
            </a:r>
            <a:r>
              <a:rPr lang="en-US" i="1" smtClean="0"/>
              <a:t>Knowlede Problems</a:t>
            </a:r>
            <a:r>
              <a:rPr lang="en-US" smtClean="0"/>
              <a:t>)</a:t>
            </a:r>
          </a:p>
        </p:txBody>
      </p:sp>
      <p:sp>
        <p:nvSpPr>
          <p:cNvPr id="17411" name="Rectangle 3"/>
          <p:cNvSpPr>
            <a:spLocks noGrp="1" noChangeArrowheads="1"/>
          </p:cNvSpPr>
          <p:nvPr>
            <p:ph type="body" idx="1"/>
          </p:nvPr>
        </p:nvSpPr>
        <p:spPr/>
        <p:txBody>
          <a:bodyPr/>
          <a:lstStyle/>
          <a:p>
            <a:pPr eaLnBrk="1" hangingPunct="1">
              <a:defRPr/>
            </a:pPr>
            <a:r>
              <a:rPr lang="en-US" smtClean="0"/>
              <a:t>Masalah dimana seseorang tidak memiliki pengetahuan</a:t>
            </a:r>
          </a:p>
          <a:p>
            <a:pPr eaLnBrk="1" hangingPunct="1">
              <a:defRPr/>
            </a:pPr>
            <a:r>
              <a:rPr lang="en-US" smtClean="0"/>
              <a:t>Contoh</a:t>
            </a:r>
          </a:p>
          <a:p>
            <a:pPr lvl="1" eaLnBrk="1" hangingPunct="1">
              <a:defRPr/>
            </a:pPr>
            <a:r>
              <a:rPr lang="en-US" smtClean="0"/>
              <a:t>Insinyur kimia melihat pabriknya lebih produktif kalau hujan. Kenapa?</a:t>
            </a:r>
            <a:br>
              <a:rPr lang="en-US" smtClean="0"/>
            </a:br>
            <a:r>
              <a:rPr lang="en-US" smtClean="0"/>
              <a:t>Investigasi menunjukkan bahwa </a:t>
            </a:r>
            <a:r>
              <a:rPr lang="en-US" i="1" smtClean="0"/>
              <a:t>heat exchanger</a:t>
            </a:r>
            <a:r>
              <a:rPr lang="en-US" smtClean="0"/>
              <a:t> menjadi lebih dingin karena ada hujan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smtClean="0"/>
              <a:t>Masalah Troubleshooting (</a:t>
            </a:r>
            <a:r>
              <a:rPr lang="en-US" i="1" smtClean="0"/>
              <a:t>Troubleshooting Problems</a:t>
            </a:r>
            <a:r>
              <a:rPr lang="en-US" smtClean="0"/>
              <a:t>)</a:t>
            </a:r>
          </a:p>
        </p:txBody>
      </p:sp>
      <p:sp>
        <p:nvSpPr>
          <p:cNvPr id="18435" name="Rectangle 3"/>
          <p:cNvSpPr>
            <a:spLocks noGrp="1" noChangeArrowheads="1"/>
          </p:cNvSpPr>
          <p:nvPr>
            <p:ph type="body" idx="1"/>
          </p:nvPr>
        </p:nvSpPr>
        <p:spPr/>
        <p:txBody>
          <a:bodyPr/>
          <a:lstStyle/>
          <a:p>
            <a:pPr eaLnBrk="1" hangingPunct="1">
              <a:defRPr/>
            </a:pPr>
            <a:r>
              <a:rPr lang="en-US" smtClean="0"/>
              <a:t>Perangkat tidak berfungsi seperti yang diharapkan</a:t>
            </a:r>
          </a:p>
          <a:p>
            <a:pPr eaLnBrk="1" hangingPunct="1">
              <a:defRPr/>
            </a:pPr>
            <a:r>
              <a:rPr lang="en-US" smtClean="0"/>
              <a:t>Contoh</a:t>
            </a:r>
          </a:p>
          <a:p>
            <a:pPr lvl="1" eaLnBrk="1" hangingPunct="1">
              <a:defRPr/>
            </a:pPr>
            <a:r>
              <a:rPr lang="en-US" smtClean="0"/>
              <a:t>Sebuah amplifier mengeluarkan </a:t>
            </a:r>
            <a:r>
              <a:rPr lang="en-US" i="1" smtClean="0"/>
              <a:t>hum</a:t>
            </a:r>
            <a:r>
              <a:rPr lang="en-US" smtClean="0"/>
              <a:t> 60 Hz ketika lampu TL dinyalakan. Pemecahan: membuat </a:t>
            </a:r>
            <a:r>
              <a:rPr lang="en-US" i="1" smtClean="0"/>
              <a:t>shield</a:t>
            </a:r>
            <a:r>
              <a:rPr lang="en-US" smtClean="0"/>
              <a:t> untuk mengisolasi rangkaian elektronik dari 60-cycle radiation dari lampu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5400" smtClean="0"/>
              <a:t>KONSEPSI IDEAL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mtClean="0"/>
              <a:t>Masalah Matematis (</a:t>
            </a:r>
            <a:r>
              <a:rPr lang="en-US" i="1" smtClean="0"/>
              <a:t>Mathematics Problems</a:t>
            </a:r>
            <a:r>
              <a:rPr lang="en-US" smtClean="0"/>
              <a:t>)</a:t>
            </a:r>
          </a:p>
        </p:txBody>
      </p:sp>
      <p:sp>
        <p:nvSpPr>
          <p:cNvPr id="19459" name="Rectangle 3"/>
          <p:cNvSpPr>
            <a:spLocks noGrp="1" noChangeArrowheads="1"/>
          </p:cNvSpPr>
          <p:nvPr>
            <p:ph type="body" idx="1"/>
          </p:nvPr>
        </p:nvSpPr>
        <p:spPr/>
        <p:txBody>
          <a:bodyPr/>
          <a:lstStyle/>
          <a:p>
            <a:pPr eaLnBrk="1" hangingPunct="1">
              <a:defRPr/>
            </a:pPr>
            <a:r>
              <a:rPr lang="en-US" smtClean="0"/>
              <a:t>Model matematik digunakan untuk menjelaskan fenomena fisik</a:t>
            </a:r>
          </a:p>
          <a:p>
            <a:pPr eaLnBrk="1" hangingPunct="1">
              <a:defRPr/>
            </a:pPr>
            <a:r>
              <a:rPr lang="en-US" smtClean="0"/>
              <a:t>Jika fenomena fisik tersebut bisa dimodelkan secara akurat dengan matematik, sang insinyur dapat menggunakan kemampuan matematiknya untuk memecahkan masalah</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mtClean="0"/>
              <a:t>Masalah Sumber Daya (</a:t>
            </a:r>
            <a:r>
              <a:rPr lang="en-US" i="1" smtClean="0"/>
              <a:t>Resource Problems</a:t>
            </a:r>
            <a:r>
              <a:rPr lang="en-US" smtClean="0"/>
              <a:t>)</a:t>
            </a:r>
          </a:p>
        </p:txBody>
      </p:sp>
      <p:sp>
        <p:nvSpPr>
          <p:cNvPr id="20483" name="Rectangle 3"/>
          <p:cNvSpPr>
            <a:spLocks noGrp="1" noChangeArrowheads="1"/>
          </p:cNvSpPr>
          <p:nvPr>
            <p:ph type="body" idx="1"/>
          </p:nvPr>
        </p:nvSpPr>
        <p:spPr/>
        <p:txBody>
          <a:bodyPr/>
          <a:lstStyle/>
          <a:p>
            <a:pPr eaLnBrk="1" hangingPunct="1">
              <a:defRPr/>
            </a:pPr>
            <a:r>
              <a:rPr lang="en-US" smtClean="0"/>
              <a:t>Keterbatasan sumber daya merupakan hal yang lazim</a:t>
            </a:r>
          </a:p>
          <a:p>
            <a:pPr eaLnBrk="1" hangingPunct="1">
              <a:defRPr/>
            </a:pPr>
            <a:r>
              <a:rPr lang="en-US" smtClean="0"/>
              <a:t>Insinyur yang dapat menyelesaikan pekerjaan meskipun ada keterbatasan sumber daya sangat dihargai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smtClean="0"/>
              <a:t>Masalah Sosial </a:t>
            </a:r>
            <a:br>
              <a:rPr lang="en-US" smtClean="0"/>
            </a:br>
            <a:r>
              <a:rPr lang="en-US" smtClean="0"/>
              <a:t>(</a:t>
            </a:r>
            <a:r>
              <a:rPr lang="en-US" i="1" smtClean="0"/>
              <a:t>Social Problems</a:t>
            </a:r>
            <a:r>
              <a:rPr lang="en-US" smtClean="0"/>
              <a:t>)</a:t>
            </a:r>
          </a:p>
        </p:txBody>
      </p:sp>
      <p:sp>
        <p:nvSpPr>
          <p:cNvPr id="21507" name="Rectangle 3"/>
          <p:cNvSpPr>
            <a:spLocks noGrp="1" noChangeArrowheads="1"/>
          </p:cNvSpPr>
          <p:nvPr>
            <p:ph type="body" idx="1"/>
          </p:nvPr>
        </p:nvSpPr>
        <p:spPr/>
        <p:txBody>
          <a:bodyPr/>
          <a:lstStyle/>
          <a:p>
            <a:pPr eaLnBrk="1" hangingPunct="1">
              <a:defRPr/>
            </a:pPr>
            <a:r>
              <a:rPr lang="en-US" smtClean="0"/>
              <a:t>Contoh</a:t>
            </a:r>
          </a:p>
          <a:p>
            <a:pPr lvl="1" eaLnBrk="1" hangingPunct="1">
              <a:defRPr/>
            </a:pPr>
            <a:r>
              <a:rPr lang="en-US" smtClean="0"/>
              <a:t>Pabrik berada di tempat yang kurang tenaga kerja karena sekola</a:t>
            </a:r>
            <a:r>
              <a:rPr lang="id-ID" smtClean="0"/>
              <a:t>h</a:t>
            </a:r>
            <a:r>
              <a:rPr lang="en-US" smtClean="0"/>
              <a:t> buruk</a:t>
            </a:r>
          </a:p>
          <a:p>
            <a:pPr lvl="1" eaLnBrk="1" hangingPunct="1">
              <a:defRPr/>
            </a:pPr>
            <a:r>
              <a:rPr lang="id-ID" smtClean="0"/>
              <a:t>engineers</a:t>
            </a:r>
            <a:r>
              <a:rPr lang="en-US" smtClean="0"/>
              <a:t> melakukan training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Masalah Perancangan </a:t>
            </a:r>
            <a:br>
              <a:rPr lang="en-US" smtClean="0"/>
            </a:br>
            <a:r>
              <a:rPr lang="en-US" smtClean="0"/>
              <a:t>(</a:t>
            </a:r>
            <a:r>
              <a:rPr lang="en-US" i="1" smtClean="0"/>
              <a:t>Design Problems</a:t>
            </a:r>
            <a:r>
              <a:rPr lang="en-US" smtClean="0"/>
              <a:t>)</a:t>
            </a:r>
          </a:p>
        </p:txBody>
      </p:sp>
      <p:sp>
        <p:nvSpPr>
          <p:cNvPr id="22531" name="Rectangle 3"/>
          <p:cNvSpPr>
            <a:spLocks noGrp="1" noChangeArrowheads="1"/>
          </p:cNvSpPr>
          <p:nvPr>
            <p:ph type="body" idx="1"/>
          </p:nvPr>
        </p:nvSpPr>
        <p:spPr/>
        <p:txBody>
          <a:bodyPr/>
          <a:lstStyle/>
          <a:p>
            <a:pPr eaLnBrk="1" hangingPunct="1">
              <a:defRPr/>
            </a:pPr>
            <a:r>
              <a:rPr lang="en-US" smtClean="0"/>
              <a:t>Ini jantung dari engineering</a:t>
            </a:r>
          </a:p>
          <a:p>
            <a:pPr eaLnBrk="1" hangingPunct="1">
              <a:defRPr/>
            </a:pPr>
            <a:r>
              <a:rPr lang="en-US" smtClean="0"/>
              <a:t>Membutuhkan </a:t>
            </a:r>
            <a:r>
              <a:rPr lang="en-US" b="1" smtClean="0"/>
              <a:t>kreativitas</a:t>
            </a:r>
            <a:r>
              <a:rPr lang="en-US" smtClean="0"/>
              <a:t>, </a:t>
            </a:r>
            <a:r>
              <a:rPr lang="en-US" b="1" smtClean="0"/>
              <a:t>teamwork</a:t>
            </a:r>
            <a:r>
              <a:rPr lang="en-US" smtClean="0"/>
              <a:t>, dan </a:t>
            </a:r>
            <a:r>
              <a:rPr lang="en-US" b="1" smtClean="0"/>
              <a:t>pengetahuan yang luas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smtClean="0"/>
              <a:t>Pendekatan Penyelesaian Masalah</a:t>
            </a:r>
          </a:p>
        </p:txBody>
      </p:sp>
      <p:sp>
        <p:nvSpPr>
          <p:cNvPr id="23555" name="Rectangle 3"/>
          <p:cNvSpPr>
            <a:spLocks noGrp="1" noChangeArrowheads="1"/>
          </p:cNvSpPr>
          <p:nvPr>
            <p:ph type="body" sz="half" idx="1"/>
          </p:nvPr>
        </p:nvSpPr>
        <p:spPr>
          <a:xfrm>
            <a:off x="457200" y="1600200"/>
            <a:ext cx="4035425" cy="4495800"/>
          </a:xfrm>
        </p:spPr>
        <p:txBody>
          <a:bodyPr/>
          <a:lstStyle/>
          <a:p>
            <a:pPr eaLnBrk="1" hangingPunct="1">
              <a:defRPr/>
            </a:pPr>
            <a:r>
              <a:rPr lang="en-US" sz="2800" smtClean="0"/>
              <a:t>Identifikasi Masalah</a:t>
            </a:r>
          </a:p>
          <a:p>
            <a:pPr eaLnBrk="1" hangingPunct="1">
              <a:defRPr/>
            </a:pPr>
            <a:r>
              <a:rPr lang="en-US" sz="2800" smtClean="0"/>
              <a:t>Sintesis</a:t>
            </a:r>
          </a:p>
          <a:p>
            <a:pPr eaLnBrk="1" hangingPunct="1">
              <a:defRPr/>
            </a:pPr>
            <a:r>
              <a:rPr lang="en-US" sz="2800" smtClean="0"/>
              <a:t>Analisis</a:t>
            </a:r>
          </a:p>
          <a:p>
            <a:pPr eaLnBrk="1" hangingPunct="1">
              <a:defRPr/>
            </a:pPr>
            <a:r>
              <a:rPr lang="en-US" sz="2800" smtClean="0"/>
              <a:t>Aplikasi</a:t>
            </a:r>
          </a:p>
          <a:p>
            <a:pPr eaLnBrk="1" hangingPunct="1">
              <a:defRPr/>
            </a:pPr>
            <a:r>
              <a:rPr lang="en-US" sz="2800" smtClean="0"/>
              <a:t>Komprehensi</a:t>
            </a:r>
          </a:p>
        </p:txBody>
      </p:sp>
      <p:sp>
        <p:nvSpPr>
          <p:cNvPr id="29700" name="Rectangle 4"/>
          <p:cNvSpPr>
            <a:spLocks noChangeArrowheads="1"/>
          </p:cNvSpPr>
          <p:nvPr/>
        </p:nvSpPr>
        <p:spPr bwMode="auto">
          <a:xfrm>
            <a:off x="6096000" y="1600200"/>
            <a:ext cx="18288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b="1">
                <a:solidFill>
                  <a:schemeClr val="bg1"/>
                </a:solidFill>
                <a:cs typeface="Arial" charset="0"/>
              </a:rPr>
              <a:t>Identifikasi</a:t>
            </a:r>
          </a:p>
          <a:p>
            <a:pPr algn="ctr" eaLnBrk="1" hangingPunct="1"/>
            <a:r>
              <a:rPr lang="en-US" b="1">
                <a:solidFill>
                  <a:schemeClr val="bg1"/>
                </a:solidFill>
                <a:cs typeface="Arial" charset="0"/>
              </a:rPr>
              <a:t>masalah</a:t>
            </a:r>
          </a:p>
        </p:txBody>
      </p:sp>
      <p:sp>
        <p:nvSpPr>
          <p:cNvPr id="29701" name="Rectangle 5"/>
          <p:cNvSpPr>
            <a:spLocks noChangeArrowheads="1"/>
          </p:cNvSpPr>
          <p:nvPr/>
        </p:nvSpPr>
        <p:spPr bwMode="auto">
          <a:xfrm>
            <a:off x="6096000" y="2514600"/>
            <a:ext cx="18288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b="1">
                <a:solidFill>
                  <a:schemeClr val="bg1"/>
                </a:solidFill>
                <a:cs typeface="Arial" charset="0"/>
              </a:rPr>
              <a:t>Sinstesis</a:t>
            </a:r>
          </a:p>
        </p:txBody>
      </p:sp>
      <p:sp>
        <p:nvSpPr>
          <p:cNvPr id="29702" name="Rectangle 6"/>
          <p:cNvSpPr>
            <a:spLocks noChangeArrowheads="1"/>
          </p:cNvSpPr>
          <p:nvPr/>
        </p:nvSpPr>
        <p:spPr bwMode="auto">
          <a:xfrm>
            <a:off x="6096000" y="3276600"/>
            <a:ext cx="18288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b="1">
                <a:solidFill>
                  <a:schemeClr val="bg1"/>
                </a:solidFill>
                <a:cs typeface="Arial" charset="0"/>
              </a:rPr>
              <a:t>Analisis</a:t>
            </a:r>
          </a:p>
        </p:txBody>
      </p:sp>
      <p:sp>
        <p:nvSpPr>
          <p:cNvPr id="29703" name="Rectangle 7"/>
          <p:cNvSpPr>
            <a:spLocks noChangeArrowheads="1"/>
          </p:cNvSpPr>
          <p:nvPr/>
        </p:nvSpPr>
        <p:spPr bwMode="auto">
          <a:xfrm>
            <a:off x="6096000" y="4038600"/>
            <a:ext cx="18288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b="1">
                <a:solidFill>
                  <a:schemeClr val="bg1"/>
                </a:solidFill>
                <a:cs typeface="Arial" charset="0"/>
              </a:rPr>
              <a:t>Aplikasi</a:t>
            </a:r>
          </a:p>
        </p:txBody>
      </p:sp>
      <p:sp>
        <p:nvSpPr>
          <p:cNvPr id="29704" name="Rectangle 8"/>
          <p:cNvSpPr>
            <a:spLocks noChangeArrowheads="1"/>
          </p:cNvSpPr>
          <p:nvPr/>
        </p:nvSpPr>
        <p:spPr bwMode="auto">
          <a:xfrm>
            <a:off x="6096000" y="4800600"/>
            <a:ext cx="18288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b="1">
                <a:solidFill>
                  <a:schemeClr val="bg1"/>
                </a:solidFill>
                <a:cs typeface="Arial" charset="0"/>
              </a:rPr>
              <a:t>Komprehensi</a:t>
            </a:r>
          </a:p>
        </p:txBody>
      </p:sp>
      <p:sp>
        <p:nvSpPr>
          <p:cNvPr id="29705" name="AutoShape 9"/>
          <p:cNvSpPr>
            <a:spLocks noChangeArrowheads="1"/>
          </p:cNvSpPr>
          <p:nvPr/>
        </p:nvSpPr>
        <p:spPr bwMode="auto">
          <a:xfrm>
            <a:off x="6324600" y="5562600"/>
            <a:ext cx="1371600" cy="1066800"/>
          </a:xfrm>
          <a:prstGeom prst="irregularSeal1">
            <a:avLst/>
          </a:prstGeom>
          <a:solidFill>
            <a:schemeClr val="accent1"/>
          </a:solidFill>
          <a:ln w="9525">
            <a:solidFill>
              <a:schemeClr val="tx1"/>
            </a:solidFill>
            <a:miter lim="800000"/>
            <a:headEnd/>
            <a:tailEnd/>
          </a:ln>
        </p:spPr>
        <p:txBody>
          <a:bodyPr wrap="none" anchor="ctr"/>
          <a:lstStyle/>
          <a:p>
            <a:pPr algn="ctr" eaLnBrk="1" hangingPunct="1"/>
            <a:r>
              <a:rPr lang="en-US" b="1">
                <a:solidFill>
                  <a:schemeClr val="bg1"/>
                </a:solidFill>
                <a:cs typeface="Arial" charset="0"/>
              </a:rPr>
              <a:t>Solusi</a:t>
            </a:r>
          </a:p>
        </p:txBody>
      </p:sp>
      <p:sp>
        <p:nvSpPr>
          <p:cNvPr id="29706" name="Freeform 10"/>
          <p:cNvSpPr>
            <a:spLocks/>
          </p:cNvSpPr>
          <p:nvPr/>
        </p:nvSpPr>
        <p:spPr bwMode="auto">
          <a:xfrm>
            <a:off x="5334000" y="2819400"/>
            <a:ext cx="762000" cy="2286000"/>
          </a:xfrm>
          <a:custGeom>
            <a:avLst/>
            <a:gdLst>
              <a:gd name="T0" fmla="*/ 2147483647 w 768"/>
              <a:gd name="T1" fmla="*/ 2147483647 h 1440"/>
              <a:gd name="T2" fmla="*/ 0 w 768"/>
              <a:gd name="T3" fmla="*/ 2147483647 h 1440"/>
              <a:gd name="T4" fmla="*/ 0 w 768"/>
              <a:gd name="T5" fmla="*/ 0 h 1440"/>
              <a:gd name="T6" fmla="*/ 2147483647 w 768"/>
              <a:gd name="T7" fmla="*/ 0 h 1440"/>
              <a:gd name="T8" fmla="*/ 0 60000 65536"/>
              <a:gd name="T9" fmla="*/ 0 60000 65536"/>
              <a:gd name="T10" fmla="*/ 0 60000 65536"/>
              <a:gd name="T11" fmla="*/ 0 60000 65536"/>
              <a:gd name="T12" fmla="*/ 0 w 768"/>
              <a:gd name="T13" fmla="*/ 0 h 1440"/>
              <a:gd name="T14" fmla="*/ 768 w 768"/>
              <a:gd name="T15" fmla="*/ 1440 h 1440"/>
            </a:gdLst>
            <a:ahLst/>
            <a:cxnLst>
              <a:cxn ang="T8">
                <a:pos x="T0" y="T1"/>
              </a:cxn>
              <a:cxn ang="T9">
                <a:pos x="T2" y="T3"/>
              </a:cxn>
              <a:cxn ang="T10">
                <a:pos x="T4" y="T5"/>
              </a:cxn>
              <a:cxn ang="T11">
                <a:pos x="T6" y="T7"/>
              </a:cxn>
            </a:cxnLst>
            <a:rect l="T12" t="T13" r="T14" b="T15"/>
            <a:pathLst>
              <a:path w="768" h="1440">
                <a:moveTo>
                  <a:pt x="768" y="1440"/>
                </a:moveTo>
                <a:lnTo>
                  <a:pt x="0" y="1440"/>
                </a:lnTo>
                <a:lnTo>
                  <a:pt x="0" y="0"/>
                </a:lnTo>
                <a:lnTo>
                  <a:pt x="768" y="0"/>
                </a:lnTo>
              </a:path>
            </a:pathLst>
          </a:custGeom>
          <a:noFill/>
          <a:ln w="28575" cap="rnd">
            <a:solidFill>
              <a:schemeClr val="tx1"/>
            </a:solidFill>
            <a:prstDash val="sysDot"/>
            <a:round/>
            <a:headEnd/>
            <a:tailEnd type="triangle" w="lg" len="lg"/>
          </a:ln>
        </p:spPr>
        <p:txBody>
          <a:bodyPr/>
          <a:lstStyle/>
          <a:p>
            <a:endParaRPr lang="id-ID"/>
          </a:p>
        </p:txBody>
      </p:sp>
      <p:sp>
        <p:nvSpPr>
          <p:cNvPr id="29707" name="Line 11"/>
          <p:cNvSpPr>
            <a:spLocks noChangeShapeType="1"/>
          </p:cNvSpPr>
          <p:nvPr/>
        </p:nvSpPr>
        <p:spPr bwMode="auto">
          <a:xfrm>
            <a:off x="7010400" y="2209800"/>
            <a:ext cx="0" cy="304800"/>
          </a:xfrm>
          <a:prstGeom prst="line">
            <a:avLst/>
          </a:prstGeom>
          <a:noFill/>
          <a:ln w="28575">
            <a:solidFill>
              <a:schemeClr val="tx1"/>
            </a:solidFill>
            <a:round/>
            <a:headEnd/>
            <a:tailEnd type="triangle" w="med" len="med"/>
          </a:ln>
        </p:spPr>
        <p:txBody>
          <a:bodyPr/>
          <a:lstStyle/>
          <a:p>
            <a:endParaRPr lang="id-ID"/>
          </a:p>
        </p:txBody>
      </p:sp>
      <p:sp>
        <p:nvSpPr>
          <p:cNvPr id="29708" name="Line 12"/>
          <p:cNvSpPr>
            <a:spLocks noChangeShapeType="1"/>
          </p:cNvSpPr>
          <p:nvPr/>
        </p:nvSpPr>
        <p:spPr bwMode="auto">
          <a:xfrm>
            <a:off x="7010400" y="3048000"/>
            <a:ext cx="0" cy="304800"/>
          </a:xfrm>
          <a:prstGeom prst="line">
            <a:avLst/>
          </a:prstGeom>
          <a:noFill/>
          <a:ln w="28575">
            <a:solidFill>
              <a:schemeClr val="tx1"/>
            </a:solidFill>
            <a:round/>
            <a:headEnd/>
            <a:tailEnd type="triangle" w="med" len="med"/>
          </a:ln>
        </p:spPr>
        <p:txBody>
          <a:bodyPr/>
          <a:lstStyle/>
          <a:p>
            <a:endParaRPr lang="id-ID"/>
          </a:p>
        </p:txBody>
      </p:sp>
      <p:sp>
        <p:nvSpPr>
          <p:cNvPr id="29709" name="Line 13"/>
          <p:cNvSpPr>
            <a:spLocks noChangeShapeType="1"/>
          </p:cNvSpPr>
          <p:nvPr/>
        </p:nvSpPr>
        <p:spPr bwMode="auto">
          <a:xfrm>
            <a:off x="7010400" y="3810000"/>
            <a:ext cx="0" cy="304800"/>
          </a:xfrm>
          <a:prstGeom prst="line">
            <a:avLst/>
          </a:prstGeom>
          <a:noFill/>
          <a:ln w="28575">
            <a:solidFill>
              <a:schemeClr val="tx1"/>
            </a:solidFill>
            <a:round/>
            <a:headEnd/>
            <a:tailEnd type="triangle" w="med" len="med"/>
          </a:ln>
        </p:spPr>
        <p:txBody>
          <a:bodyPr/>
          <a:lstStyle/>
          <a:p>
            <a:endParaRPr lang="id-ID"/>
          </a:p>
        </p:txBody>
      </p:sp>
      <p:sp>
        <p:nvSpPr>
          <p:cNvPr id="29710" name="Line 14"/>
          <p:cNvSpPr>
            <a:spLocks noChangeShapeType="1"/>
          </p:cNvSpPr>
          <p:nvPr/>
        </p:nvSpPr>
        <p:spPr bwMode="auto">
          <a:xfrm>
            <a:off x="7010400" y="4572000"/>
            <a:ext cx="0" cy="304800"/>
          </a:xfrm>
          <a:prstGeom prst="line">
            <a:avLst/>
          </a:prstGeom>
          <a:noFill/>
          <a:ln w="28575">
            <a:solidFill>
              <a:schemeClr val="tx1"/>
            </a:solidFill>
            <a:round/>
            <a:headEnd/>
            <a:tailEnd type="triangle" w="med" len="med"/>
          </a:ln>
        </p:spPr>
        <p:txBody>
          <a:bodyPr/>
          <a:lstStyle/>
          <a:p>
            <a:endParaRPr lang="id-ID"/>
          </a:p>
        </p:txBody>
      </p:sp>
      <p:sp>
        <p:nvSpPr>
          <p:cNvPr id="29711" name="Line 15"/>
          <p:cNvSpPr>
            <a:spLocks noChangeShapeType="1"/>
          </p:cNvSpPr>
          <p:nvPr/>
        </p:nvSpPr>
        <p:spPr bwMode="auto">
          <a:xfrm>
            <a:off x="7010400" y="5410200"/>
            <a:ext cx="0" cy="304800"/>
          </a:xfrm>
          <a:prstGeom prst="line">
            <a:avLst/>
          </a:prstGeom>
          <a:noFill/>
          <a:ln w="28575">
            <a:solidFill>
              <a:schemeClr val="tx1"/>
            </a:solidFill>
            <a:round/>
            <a:headEnd/>
            <a:tailEnd type="triangle" w="med" len="med"/>
          </a:ln>
        </p:spPr>
        <p:txBody>
          <a:bodyPr/>
          <a:lstStyle/>
          <a:p>
            <a:endParaRPr lang="id-ID"/>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z="3600" smtClean="0"/>
              <a:t>Keterampilan Penyelesaian Masalah</a:t>
            </a:r>
          </a:p>
        </p:txBody>
      </p:sp>
      <p:sp>
        <p:nvSpPr>
          <p:cNvPr id="24579" name="Rectangle 3"/>
          <p:cNvSpPr>
            <a:spLocks noGrp="1" noChangeArrowheads="1"/>
          </p:cNvSpPr>
          <p:nvPr>
            <p:ph type="body" idx="1"/>
          </p:nvPr>
        </p:nvSpPr>
        <p:spPr/>
        <p:txBody>
          <a:bodyPr/>
          <a:lstStyle/>
          <a:p>
            <a:pPr eaLnBrk="1" hangingPunct="1">
              <a:lnSpc>
                <a:spcPct val="90000"/>
              </a:lnSpc>
              <a:defRPr/>
            </a:pPr>
            <a:r>
              <a:rPr lang="en-US" smtClean="0"/>
              <a:t>Yang diperlukan</a:t>
            </a:r>
          </a:p>
          <a:p>
            <a:pPr lvl="1" eaLnBrk="1" hangingPunct="1">
              <a:lnSpc>
                <a:spcPct val="90000"/>
              </a:lnSpc>
              <a:defRPr/>
            </a:pPr>
            <a:r>
              <a:rPr lang="en-US" smtClean="0"/>
              <a:t>Pengetahuan (knowledge)</a:t>
            </a:r>
          </a:p>
          <a:p>
            <a:pPr lvl="1" eaLnBrk="1" hangingPunct="1">
              <a:lnSpc>
                <a:spcPct val="90000"/>
              </a:lnSpc>
              <a:defRPr/>
            </a:pPr>
            <a:r>
              <a:rPr lang="en-US" smtClean="0"/>
              <a:t>Pengalaman (Experience) untuk menggunakan pengetahuan secara bijak</a:t>
            </a:r>
          </a:p>
          <a:p>
            <a:pPr lvl="1" eaLnBrk="1" hangingPunct="1">
              <a:lnSpc>
                <a:spcPct val="90000"/>
              </a:lnSpc>
              <a:defRPr/>
            </a:pPr>
            <a:r>
              <a:rPr lang="en-US" smtClean="0"/>
              <a:t>Ketrampilan Belajar memperoleh pengetahuan yang baru</a:t>
            </a:r>
          </a:p>
          <a:p>
            <a:pPr lvl="1" eaLnBrk="1" hangingPunct="1">
              <a:lnSpc>
                <a:spcPct val="90000"/>
              </a:lnSpc>
              <a:defRPr/>
            </a:pPr>
            <a:r>
              <a:rPr lang="en-US" smtClean="0"/>
              <a:t>Motivasi untuk mengikuti dan mengatasi masalah yang sukar</a:t>
            </a:r>
          </a:p>
          <a:p>
            <a:pPr lvl="1" eaLnBrk="1" hangingPunct="1">
              <a:lnSpc>
                <a:spcPct val="90000"/>
              </a:lnSpc>
              <a:defRPr/>
            </a:pPr>
            <a:r>
              <a:rPr lang="en-US" smtClean="0"/>
              <a:t>Komunikasi dan kepemimpinan untuk mengkoordinasikan aktivitas dalam tim</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id-ID" b="1" dirty="0" smtClean="0"/>
              <a:t>Sintesis</a:t>
            </a:r>
            <a:endParaRPr lang="id-ID" dirty="0"/>
          </a:p>
        </p:txBody>
      </p:sp>
      <p:sp>
        <p:nvSpPr>
          <p:cNvPr id="25603" name="Content Placeholder 2"/>
          <p:cNvSpPr>
            <a:spLocks noGrp="1"/>
          </p:cNvSpPr>
          <p:nvPr>
            <p:ph idx="1"/>
          </p:nvPr>
        </p:nvSpPr>
        <p:spPr/>
        <p:txBody>
          <a:bodyPr/>
          <a:lstStyle/>
          <a:p>
            <a:pPr indent="28575">
              <a:buFontTx/>
              <a:buNone/>
              <a:defRPr/>
            </a:pPr>
            <a:r>
              <a:rPr lang="id-ID" smtClean="0"/>
              <a:t>(berasal dari </a:t>
            </a:r>
            <a:r>
              <a:rPr lang="id-ID" smtClean="0">
                <a:hlinkClick r:id="rId2" tooltip="Bahasa Yunani"/>
              </a:rPr>
              <a:t>bahasa Yunani</a:t>
            </a:r>
            <a:r>
              <a:rPr lang="id-ID" smtClean="0"/>
              <a:t> </a:t>
            </a:r>
            <a:r>
              <a:rPr lang="id-ID" i="1" smtClean="0"/>
              <a:t>syn</a:t>
            </a:r>
            <a:r>
              <a:rPr lang="id-ID" smtClean="0"/>
              <a:t> = tambah dan </a:t>
            </a:r>
            <a:r>
              <a:rPr lang="id-ID" i="1" smtClean="0"/>
              <a:t>thesis</a:t>
            </a:r>
            <a:r>
              <a:rPr lang="id-ID" smtClean="0"/>
              <a:t> = posisi) yang biasanya berarti suatu integrasi dari dua atau lebih elemen yang ada menghasilkan suatu hasil baru. Istilah ini mempunyai arti luas dan dapat digunakan ke </a:t>
            </a:r>
            <a:r>
              <a:rPr lang="id-ID" smtClean="0">
                <a:hlinkClick r:id="rId3" tooltip="Fisika"/>
              </a:rPr>
              <a:t>fisika</a:t>
            </a:r>
            <a:r>
              <a:rPr lang="id-ID" smtClean="0"/>
              <a:t>, </a:t>
            </a:r>
            <a:r>
              <a:rPr lang="id-ID" smtClean="0">
                <a:hlinkClick r:id="rId4" tooltip="Ideologi"/>
              </a:rPr>
              <a:t>ideologi</a:t>
            </a:r>
            <a:r>
              <a:rPr lang="id-ID" smtClean="0"/>
              <a:t>, dan </a:t>
            </a:r>
            <a:r>
              <a:rPr lang="id-ID" smtClean="0">
                <a:hlinkClick r:id="rId5" tooltip="Fenomenologi"/>
              </a:rPr>
              <a:t>fenomenologi</a:t>
            </a:r>
            <a:r>
              <a:rPr lang="id-ID"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id-ID" dirty="0" smtClean="0"/>
              <a:t>Analisis</a:t>
            </a:r>
            <a:endParaRPr lang="id-ID" dirty="0"/>
          </a:p>
        </p:txBody>
      </p:sp>
      <p:sp>
        <p:nvSpPr>
          <p:cNvPr id="26627" name="Content Placeholder 2"/>
          <p:cNvSpPr>
            <a:spLocks noGrp="1"/>
          </p:cNvSpPr>
          <p:nvPr>
            <p:ph idx="1"/>
          </p:nvPr>
        </p:nvSpPr>
        <p:spPr/>
        <p:txBody>
          <a:bodyPr/>
          <a:lstStyle/>
          <a:p>
            <a:pPr indent="28575">
              <a:buFontTx/>
              <a:buNone/>
              <a:defRPr/>
            </a:pPr>
            <a:r>
              <a:rPr lang="id-ID" smtClean="0"/>
              <a:t>Dalam </a:t>
            </a:r>
            <a:r>
              <a:rPr lang="id-ID" smtClean="0">
                <a:hlinkClick r:id="rId2" tooltip="Linguistik"/>
              </a:rPr>
              <a:t>linguistik</a:t>
            </a:r>
            <a:r>
              <a:rPr lang="id-ID" smtClean="0"/>
              <a:t>, </a:t>
            </a:r>
            <a:r>
              <a:rPr lang="id-ID" b="1" smtClean="0"/>
              <a:t>analisa</a:t>
            </a:r>
            <a:r>
              <a:rPr lang="id-ID" smtClean="0"/>
              <a:t> atau </a:t>
            </a:r>
            <a:r>
              <a:rPr lang="id-ID" b="1" smtClean="0"/>
              <a:t>analisis</a:t>
            </a:r>
            <a:r>
              <a:rPr lang="id-ID" smtClean="0"/>
              <a:t> adalah kajian yang dilaksanakan terhadap sebuah </a:t>
            </a:r>
            <a:r>
              <a:rPr lang="id-ID" smtClean="0">
                <a:hlinkClick r:id="rId3" tooltip="Bahasa"/>
              </a:rPr>
              <a:t>bahasa</a:t>
            </a:r>
            <a:r>
              <a:rPr lang="id-ID" smtClean="0"/>
              <a:t> guna meneliti struktur bahasa tersebut secara mendalam. Sedangkan pada kegiatan laboratorium, kata </a:t>
            </a:r>
            <a:r>
              <a:rPr lang="id-ID" b="1" smtClean="0"/>
              <a:t>analisa</a:t>
            </a:r>
            <a:r>
              <a:rPr lang="id-ID" smtClean="0"/>
              <a:t> atau </a:t>
            </a:r>
            <a:r>
              <a:rPr lang="id-ID" b="1" smtClean="0"/>
              <a:t>analisis</a:t>
            </a:r>
            <a:r>
              <a:rPr lang="id-ID" smtClean="0"/>
              <a:t> dapat juga berarti kegiatan yang dilakukan di laboratorium untuk memeriksa kandungan suatu zat dalam cuplikan.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id-ID" dirty="0" smtClean="0"/>
              <a:t>Aplikasi</a:t>
            </a:r>
            <a:endParaRPr lang="id-ID" dirty="0"/>
          </a:p>
        </p:txBody>
      </p:sp>
      <p:sp>
        <p:nvSpPr>
          <p:cNvPr id="27651" name="Content Placeholder 2"/>
          <p:cNvSpPr>
            <a:spLocks noGrp="1"/>
          </p:cNvSpPr>
          <p:nvPr>
            <p:ph idx="1"/>
          </p:nvPr>
        </p:nvSpPr>
        <p:spPr/>
        <p:txBody>
          <a:bodyPr/>
          <a:lstStyle/>
          <a:p>
            <a:pPr marL="0" indent="0">
              <a:buFontTx/>
              <a:buNone/>
              <a:defRPr/>
            </a:pPr>
            <a:r>
              <a:rPr lang="id-ID" b="1" smtClean="0"/>
              <a:t>Perangkat lunak aplikasi</a:t>
            </a:r>
            <a:r>
              <a:rPr lang="id-ID" smtClean="0"/>
              <a:t> adalah suatu subkelas </a:t>
            </a:r>
            <a:r>
              <a:rPr lang="id-ID" smtClean="0">
                <a:hlinkClick r:id="rId2" tooltip="Perangkat lunak"/>
              </a:rPr>
              <a:t>perangkat lunak</a:t>
            </a:r>
            <a:r>
              <a:rPr lang="id-ID" smtClean="0"/>
              <a:t> </a:t>
            </a:r>
            <a:r>
              <a:rPr lang="id-ID" smtClean="0">
                <a:hlinkClick r:id="rId3" tooltip="Komputer"/>
              </a:rPr>
              <a:t>komputer</a:t>
            </a:r>
            <a:r>
              <a:rPr lang="id-ID" smtClean="0"/>
              <a:t> yang memanfaatkan kemampuan komputer langsung untuk melakukan suatu tugas yang diinginkan </a:t>
            </a:r>
            <a:r>
              <a:rPr lang="id-ID" smtClean="0">
                <a:hlinkClick r:id="rId4" tooltip="Pengguna (halaman belum tersedia)"/>
              </a:rPr>
              <a:t>pengguna</a:t>
            </a:r>
            <a:r>
              <a:rPr lang="id-ID" smtClean="0"/>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id-ID" dirty="0" smtClean="0"/>
              <a:t>komprehensif</a:t>
            </a:r>
            <a:endParaRPr lang="id-ID" dirty="0"/>
          </a:p>
        </p:txBody>
      </p:sp>
      <p:sp>
        <p:nvSpPr>
          <p:cNvPr id="28675" name="Content Placeholder 2"/>
          <p:cNvSpPr>
            <a:spLocks noGrp="1"/>
          </p:cNvSpPr>
          <p:nvPr>
            <p:ph idx="1"/>
          </p:nvPr>
        </p:nvSpPr>
        <p:spPr/>
        <p:txBody>
          <a:bodyPr/>
          <a:lstStyle/>
          <a:p>
            <a:pPr>
              <a:defRPr/>
            </a:pPr>
            <a:r>
              <a:rPr lang="id-ID" smtClean="0"/>
              <a:t>Bersifat mampu menngkap dengan baik</a:t>
            </a:r>
          </a:p>
          <a:p>
            <a:pPr>
              <a:defRPr/>
            </a:pPr>
            <a:r>
              <a:rPr lang="id-ID" smtClean="0"/>
              <a:t>Mempunyai dan memperlihatkan wawasan yang luas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38200" y="838200"/>
            <a:ext cx="8001000" cy="1619250"/>
          </a:xfrm>
        </p:spPr>
        <p:txBody>
          <a:bodyPr/>
          <a:lstStyle/>
          <a:p>
            <a:pPr algn="l" eaLnBrk="1" hangingPunct="1">
              <a:defRPr/>
            </a:pPr>
            <a:r>
              <a:rPr lang="id-ID" b="1" smtClean="0">
                <a:solidFill>
                  <a:schemeClr val="tx1"/>
                </a:solidFill>
              </a:rPr>
              <a:t>KONSEPSI IDEAL KEALAMAN</a:t>
            </a:r>
            <a:r>
              <a:rPr lang="en-US" b="1" smtClean="0">
                <a:solidFill>
                  <a:schemeClr val="tx1"/>
                </a:solidFill>
              </a:rPr>
              <a:t> (1)</a:t>
            </a:r>
          </a:p>
        </p:txBody>
      </p:sp>
      <p:sp>
        <p:nvSpPr>
          <p:cNvPr id="3075" name="Rectangle 3"/>
          <p:cNvSpPr>
            <a:spLocks noGrp="1" noChangeArrowheads="1"/>
          </p:cNvSpPr>
          <p:nvPr>
            <p:ph type="body" idx="1"/>
          </p:nvPr>
        </p:nvSpPr>
        <p:spPr>
          <a:xfrm>
            <a:off x="685800" y="2895600"/>
            <a:ext cx="7993063" cy="3200400"/>
          </a:xfrm>
        </p:spPr>
        <p:txBody>
          <a:bodyPr/>
          <a:lstStyle/>
          <a:p>
            <a:pPr eaLnBrk="1" hangingPunct="1">
              <a:lnSpc>
                <a:spcPct val="80000"/>
              </a:lnSpc>
              <a:buFontTx/>
              <a:buAutoNum type="arabicPeriod"/>
              <a:defRPr/>
            </a:pPr>
            <a:r>
              <a:rPr lang="id-ID" b="1" smtClean="0">
                <a:solidFill>
                  <a:srgbClr val="FFFF00"/>
                </a:solidFill>
                <a:latin typeface="Garamond" pitchFamily="18" charset="0"/>
              </a:rPr>
              <a:t>Rekayasa</a:t>
            </a:r>
            <a:r>
              <a:rPr lang="id-ID" b="1" smtClean="0">
                <a:latin typeface="Garamond" pitchFamily="18" charset="0"/>
              </a:rPr>
              <a:t> atau </a:t>
            </a:r>
            <a:r>
              <a:rPr lang="id-ID" b="1" smtClean="0">
                <a:solidFill>
                  <a:srgbClr val="FFFF00"/>
                </a:solidFill>
                <a:latin typeface="Garamond" pitchFamily="18" charset="0"/>
              </a:rPr>
              <a:t>Terapan ilmu</a:t>
            </a:r>
            <a:r>
              <a:rPr lang="id-ID" b="1" smtClean="0">
                <a:latin typeface="Garamond" pitchFamily="18" charset="0"/>
              </a:rPr>
              <a:t> dan </a:t>
            </a:r>
            <a:r>
              <a:rPr lang="id-ID" b="1" smtClean="0">
                <a:solidFill>
                  <a:srgbClr val="FFFF00"/>
                </a:solidFill>
                <a:latin typeface="Garamond" pitchFamily="18" charset="0"/>
              </a:rPr>
              <a:t>Teknologi</a:t>
            </a:r>
            <a:r>
              <a:rPr lang="id-ID" b="1" smtClean="0">
                <a:latin typeface="Garamond" pitchFamily="18" charset="0"/>
              </a:rPr>
              <a:t> pada dasarnya </a:t>
            </a:r>
            <a:endParaRPr lang="en-US" b="1" smtClean="0">
              <a:latin typeface="Garamond" pitchFamily="18" charset="0"/>
            </a:endParaRPr>
          </a:p>
          <a:p>
            <a:pPr eaLnBrk="1" hangingPunct="1">
              <a:lnSpc>
                <a:spcPct val="80000"/>
              </a:lnSpc>
              <a:buFontTx/>
              <a:buNone/>
              <a:defRPr/>
            </a:pPr>
            <a:r>
              <a:rPr lang="en-US" b="1" smtClean="0">
                <a:latin typeface="Garamond" pitchFamily="18" charset="0"/>
              </a:rPr>
              <a:t>	</a:t>
            </a:r>
            <a:r>
              <a:rPr lang="id-ID" b="1" smtClean="0">
                <a:latin typeface="Garamond" pitchFamily="18" charset="0"/>
              </a:rPr>
              <a:t>adalah </a:t>
            </a:r>
            <a:r>
              <a:rPr lang="en-US" b="1" smtClean="0">
                <a:latin typeface="Garamond" pitchFamily="18" charset="0"/>
              </a:rPr>
              <a:t>u</a:t>
            </a:r>
            <a:r>
              <a:rPr lang="id-ID" b="1" smtClean="0">
                <a:latin typeface="Garamond" pitchFamily="18" charset="0"/>
              </a:rPr>
              <a:t>ntuk melakukan perubahan sesuatu dari keadaan ke keadaan lain yang lebih bernilai guna dan bermanfaat bagi kemanusiaan </a:t>
            </a:r>
            <a:endParaRPr lang="en-US" b="1" smtClean="0">
              <a:latin typeface="Garamond" pitchFamily="18" charset="0"/>
            </a:endParaRPr>
          </a:p>
          <a:p>
            <a:pPr eaLnBrk="1" hangingPunct="1">
              <a:lnSpc>
                <a:spcPct val="80000"/>
              </a:lnSpc>
              <a:buFontTx/>
              <a:buNone/>
              <a:defRPr/>
            </a:pPr>
            <a:endParaRPr lang="id-ID" b="1" smtClean="0">
              <a:latin typeface="Garamond"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smtClean="0"/>
              <a:t>Perbandingan Orang </a:t>
            </a:r>
            <a:br>
              <a:rPr lang="en-US" smtClean="0"/>
            </a:br>
            <a:r>
              <a:rPr lang="en-US" smtClean="0"/>
              <a:t>Terampil dan Baru</a:t>
            </a:r>
          </a:p>
        </p:txBody>
      </p:sp>
      <p:graphicFrame>
        <p:nvGraphicFramePr>
          <p:cNvPr id="34819" name="Group 3"/>
          <p:cNvGraphicFramePr>
            <a:graphicFrameLocks noGrp="1"/>
          </p:cNvGraphicFramePr>
          <p:nvPr>
            <p:ph type="tbl" idx="1"/>
          </p:nvPr>
        </p:nvGraphicFramePr>
        <p:xfrm>
          <a:off x="838200" y="1981200"/>
          <a:ext cx="7681913" cy="4194493"/>
        </p:xfrm>
        <a:graphic>
          <a:graphicData uri="http://schemas.openxmlformats.org/drawingml/2006/table">
            <a:tbl>
              <a:tblPr/>
              <a:tblGrid>
                <a:gridCol w="2043113"/>
                <a:gridCol w="2382837"/>
                <a:gridCol w="3255963"/>
              </a:tblGrid>
              <a:tr h="709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Karakteristik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Terampil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Baru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73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Pendekatan (</a:t>
                      </a:r>
                      <a:r>
                        <a:rPr kumimoji="0" lang="en-US" sz="1800" b="0" i="1" u="none" strike="noStrike" cap="none" normalizeH="0" baseline="0" smtClean="0">
                          <a:ln>
                            <a:noFill/>
                          </a:ln>
                          <a:solidFill>
                            <a:schemeClr val="tx1"/>
                          </a:solidFill>
                          <a:effectLst/>
                          <a:latin typeface="Arial" charset="0"/>
                        </a:rPr>
                        <a:t>Approach</a:t>
                      </a:r>
                      <a:r>
                        <a:rPr kumimoji="0" lang="en-US" sz="1800" b="0" i="0" u="none" strike="noStrike" cap="none" normalizeH="0" baseline="0" smtClean="0">
                          <a:ln>
                            <a:noFill/>
                          </a:ln>
                          <a:solidFill>
                            <a:schemeClr val="tx1"/>
                          </a:solidFill>
                          <a:effectLst/>
                          <a:latin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Termotivasi dan  persisten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Logis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Yakin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Hati-hati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Mudah menyerah</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Tidak logis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Kurang percaya diri</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Ceroboh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73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Pengetahuan (</a:t>
                      </a:r>
                      <a:r>
                        <a:rPr kumimoji="0" lang="en-US" sz="1800" b="0" i="1" u="none" strike="noStrike" cap="none" normalizeH="0" baseline="0" smtClean="0">
                          <a:ln>
                            <a:noFill/>
                          </a:ln>
                          <a:solidFill>
                            <a:schemeClr val="tx1"/>
                          </a:solidFill>
                          <a:effectLst/>
                          <a:latin typeface="Arial" charset="0"/>
                        </a:rPr>
                        <a:t>Knowledge</a:t>
                      </a:r>
                      <a:r>
                        <a:rPr kumimoji="0" lang="en-US" sz="1800" b="0" i="0" u="none" strike="noStrike" cap="none" normalizeH="0" baseline="0" smtClean="0">
                          <a:ln>
                            <a:noFill/>
                          </a:ln>
                          <a:solidFill>
                            <a:schemeClr val="tx1"/>
                          </a:solidFill>
                          <a:effectLst/>
                          <a:latin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Paham </a:t>
                      </a:r>
                      <a:r>
                        <a:rPr kumimoji="0" lang="en-US" sz="1800" b="0" i="1" u="none" strike="noStrike" cap="none" normalizeH="0" baseline="0" smtClean="0">
                          <a:ln>
                            <a:noFill/>
                          </a:ln>
                          <a:solidFill>
                            <a:schemeClr val="tx1"/>
                          </a:solidFill>
                          <a:effectLst/>
                          <a:latin typeface="Arial" charset="0"/>
                        </a:rPr>
                        <a:t>requirement</a:t>
                      </a:r>
                      <a:r>
                        <a:rPr kumimoji="0" lang="en-US" sz="1800" b="0" i="0" u="none" strike="noStrike" cap="none" normalizeH="0" baseline="0" smtClean="0">
                          <a:ln>
                            <a:noFill/>
                          </a:ln>
                          <a:solidFill>
                            <a:schemeClr val="tx1"/>
                          </a:solidFill>
                          <a:effectLst/>
                          <a:latin typeface="Arial" charset="0"/>
                        </a:rPr>
                        <a:t> masalah</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Membaca ulang masalah</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Mengerti fakta dan prinsip-prinsip utama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Tidak paham </a:t>
                      </a:r>
                      <a:r>
                        <a:rPr kumimoji="0" lang="en-US" sz="1800" b="0" i="1" u="none" strike="noStrike" cap="none" normalizeH="0" baseline="0" smtClean="0">
                          <a:ln>
                            <a:noFill/>
                          </a:ln>
                          <a:solidFill>
                            <a:schemeClr val="tx1"/>
                          </a:solidFill>
                          <a:effectLst/>
                          <a:latin typeface="Arial" charset="0"/>
                        </a:rPr>
                        <a:t>requirement</a:t>
                      </a:r>
                      <a:r>
                        <a:rPr kumimoji="0" lang="en-US" sz="1800" b="0" i="0" u="none" strike="noStrike" cap="none" normalizeH="0" baseline="0" smtClean="0">
                          <a:ln>
                            <a:noFill/>
                          </a:ln>
                          <a:solidFill>
                            <a:schemeClr val="tx1"/>
                          </a:solidFill>
                          <a:effectLst/>
                          <a:latin typeface="Arial" charset="0"/>
                        </a:rPr>
                        <a:t> masalah</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Hanya membaca satu kali</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Arial" charset="0"/>
                        </a:rPr>
                        <a:t>Tidak dapat menidentifikasi fakta dan prinsip-prinsip utama</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smtClean="0"/>
              <a:t>Perbandingan Terampil dan Baru</a:t>
            </a:r>
          </a:p>
        </p:txBody>
      </p:sp>
      <p:graphicFrame>
        <p:nvGraphicFramePr>
          <p:cNvPr id="35843" name="Group 3"/>
          <p:cNvGraphicFramePr>
            <a:graphicFrameLocks noGrp="1"/>
          </p:cNvGraphicFramePr>
          <p:nvPr>
            <p:ph type="tbl" idx="1"/>
          </p:nvPr>
        </p:nvGraphicFramePr>
        <p:xfrm>
          <a:off x="914400" y="1978025"/>
          <a:ext cx="7737475" cy="3430588"/>
        </p:xfrm>
        <a:graphic>
          <a:graphicData uri="http://schemas.openxmlformats.org/drawingml/2006/table">
            <a:tbl>
              <a:tblPr/>
              <a:tblGrid>
                <a:gridCol w="1966913"/>
                <a:gridCol w="2514600"/>
                <a:gridCol w="3255962"/>
              </a:tblGrid>
              <a:tr h="70485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Karakteristik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Terampil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Baru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3663">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1" u="none" strike="noStrike" cap="none" normalizeH="0" baseline="0" smtClean="0">
                          <a:ln>
                            <a:noFill/>
                          </a:ln>
                          <a:solidFill>
                            <a:schemeClr val="tx1"/>
                          </a:solidFill>
                          <a:effectLst/>
                          <a:latin typeface="Arial" charset="0"/>
                        </a:rPr>
                        <a:t>Attack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Memecah dan memilah masalah</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Memahami masalah sebelum memulai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Mencoba memecah masalah sekaligus</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Mencoba langsung menjawab masalah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075">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Logika (</a:t>
                      </a:r>
                      <a:r>
                        <a:rPr kumimoji="0" lang="en-US" sz="1800" b="0" i="1" u="none" strike="noStrike" cap="none" normalizeH="0" baseline="0" smtClean="0">
                          <a:ln>
                            <a:noFill/>
                          </a:ln>
                          <a:solidFill>
                            <a:schemeClr val="tx1"/>
                          </a:solidFill>
                          <a:effectLst/>
                          <a:latin typeface="Arial" charset="0"/>
                        </a:rPr>
                        <a:t>Logic</a:t>
                      </a:r>
                      <a:r>
                        <a:rPr kumimoji="0" lang="en-US" sz="1800" b="0" i="0" u="none" strike="noStrike" cap="none" normalizeH="0" baseline="0" smtClean="0">
                          <a:ln>
                            <a:noFill/>
                          </a:ln>
                          <a:solidFill>
                            <a:schemeClr val="tx1"/>
                          </a:solidFill>
                          <a:effectLst/>
                          <a:latin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Menggunakan prinsip dasar</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Bekerja logis langkah-demi langkah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Menggunakan intuisi dan tebakan</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Loncat-loncat secara acak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en-US" smtClean="0"/>
              <a:t>Perbandingan Terampil dan Baru</a:t>
            </a:r>
          </a:p>
        </p:txBody>
      </p:sp>
      <p:graphicFrame>
        <p:nvGraphicFramePr>
          <p:cNvPr id="36881" name="Group 17"/>
          <p:cNvGraphicFramePr>
            <a:graphicFrameLocks noGrp="1"/>
          </p:cNvGraphicFramePr>
          <p:nvPr>
            <p:ph type="tbl" idx="1"/>
          </p:nvPr>
        </p:nvGraphicFramePr>
        <p:xfrm>
          <a:off x="914400" y="1978025"/>
          <a:ext cx="7737475" cy="3429762"/>
        </p:xfrm>
        <a:graphic>
          <a:graphicData uri="http://schemas.openxmlformats.org/drawingml/2006/table">
            <a:tbl>
              <a:tblPr/>
              <a:tblGrid>
                <a:gridCol w="1966913"/>
                <a:gridCol w="2514600"/>
                <a:gridCol w="3255962"/>
              </a:tblGrid>
              <a:tr h="70485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Karakteristik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Terampil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Baru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145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Analisis (</a:t>
                      </a:r>
                      <a:r>
                        <a:rPr kumimoji="0" lang="en-US" sz="1800" b="0" i="1" u="none" strike="noStrike" cap="none" normalizeH="0" baseline="0" smtClean="0">
                          <a:ln>
                            <a:noFill/>
                          </a:ln>
                          <a:solidFill>
                            <a:schemeClr val="tx1"/>
                          </a:solidFill>
                          <a:effectLst/>
                          <a:latin typeface="Arial" charset="0"/>
                        </a:rPr>
                        <a:t>Analysis</a:t>
                      </a:r>
                      <a:r>
                        <a:rPr kumimoji="0" lang="en-US" sz="1800" b="0" i="0" u="none" strike="noStrike" cap="none" normalizeH="0" baseline="0" smtClean="0">
                          <a:ln>
                            <a:noFill/>
                          </a:ln>
                          <a:solidFill>
                            <a:schemeClr val="tx1"/>
                          </a:solidFill>
                          <a:effectLst/>
                          <a:latin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Terorganisasi/ teratur</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Berpikir hati-hati dan menyeluruh</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Menyatakan istilah dan bagian dengan jelas</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Hati-hati menyatakan hubungan dan arti antar bagian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Tak teratur</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Berharap solusi akan keluar</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Tidak jelas apa arti simbol yang digunakan</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Loncat pada kesimpulan tak berdasar arti antar bagian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smtClean="0"/>
              <a:t>Perbandingan Terampil dan Baru</a:t>
            </a:r>
          </a:p>
        </p:txBody>
      </p:sp>
      <p:graphicFrame>
        <p:nvGraphicFramePr>
          <p:cNvPr id="37905" name="Group 17"/>
          <p:cNvGraphicFramePr>
            <a:graphicFrameLocks noGrp="1"/>
          </p:cNvGraphicFramePr>
          <p:nvPr>
            <p:ph type="tbl" idx="1"/>
          </p:nvPr>
        </p:nvGraphicFramePr>
        <p:xfrm>
          <a:off x="838200" y="1978025"/>
          <a:ext cx="7813675" cy="3649218"/>
        </p:xfrm>
        <a:graphic>
          <a:graphicData uri="http://schemas.openxmlformats.org/drawingml/2006/table">
            <a:tbl>
              <a:tblPr/>
              <a:tblGrid>
                <a:gridCol w="2043113"/>
                <a:gridCol w="2514600"/>
                <a:gridCol w="3255962"/>
              </a:tblGrid>
              <a:tr h="70485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Karakteristik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Terampil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Arial" charset="0"/>
                        </a:rPr>
                        <a:t>Baru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8938">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Perspektif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Mempunyai bayangan tingkat besaran jawaban</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Mengerti isu yang penting dan tak penting</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Menggunakan “Rule of Thumb” untuk memperkirakan jawaban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Tidak kristis pada jawaban yang diperoleh dari hitungan kalkulator atau komputer</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Tak dapat membedaan isu penting dan tidak penting</a:t>
                      </a:r>
                    </a:p>
                    <a:p>
                      <a:pPr marL="0" marR="0" lvl="0" indent="0" algn="l" defTabSz="914400" rtl="0" eaLnBrk="1" fontAlgn="base" latinLnBrk="0" hangingPunct="1">
                        <a:lnSpc>
                          <a:spcPct val="100000"/>
                        </a:lnSpc>
                        <a:spcBef>
                          <a:spcPct val="20000"/>
                        </a:spcBef>
                        <a:spcAft>
                          <a:spcPct val="0"/>
                        </a:spcAft>
                        <a:buClr>
                          <a:schemeClr val="tx2"/>
                        </a:buClr>
                        <a:buSzTx/>
                        <a:buFontTx/>
                        <a:buChar char="•"/>
                        <a:tabLst/>
                      </a:pPr>
                      <a:r>
                        <a:rPr kumimoji="0" lang="en-US" sz="1800" b="0" i="0" u="none" strike="noStrike" cap="none" normalizeH="0" baseline="0" smtClean="0">
                          <a:ln>
                            <a:noFill/>
                          </a:ln>
                          <a:solidFill>
                            <a:schemeClr val="tx1"/>
                          </a:solidFill>
                          <a:effectLst/>
                          <a:latin typeface="Arial" charset="0"/>
                        </a:rPr>
                        <a:t>Tak dapat memperkirakan jawaban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mtClean="0"/>
              <a:t>Teknik Penyelesaian Masalah Tanpa Kesalahan</a:t>
            </a:r>
          </a:p>
        </p:txBody>
      </p:sp>
      <p:sp>
        <p:nvSpPr>
          <p:cNvPr id="33795" name="Rectangle 3"/>
          <p:cNvSpPr>
            <a:spLocks noGrp="1" noChangeArrowheads="1"/>
          </p:cNvSpPr>
          <p:nvPr>
            <p:ph type="body" idx="1"/>
          </p:nvPr>
        </p:nvSpPr>
        <p:spPr/>
        <p:txBody>
          <a:bodyPr/>
          <a:lstStyle/>
          <a:p>
            <a:pPr marL="609600" indent="-609600" eaLnBrk="1" hangingPunct="1">
              <a:defRPr/>
            </a:pPr>
            <a:r>
              <a:rPr lang="en-US" smtClean="0"/>
              <a:t>Given</a:t>
            </a:r>
          </a:p>
          <a:p>
            <a:pPr marL="990600" lvl="1" indent="-533400" eaLnBrk="1" hangingPunct="1">
              <a:buFont typeface="Wingdings" pitchFamily="2" charset="2"/>
              <a:buAutoNum type="arabicPeriod"/>
              <a:defRPr/>
            </a:pPr>
            <a:r>
              <a:rPr lang="en-US" smtClean="0"/>
              <a:t>Gambarkan selalu keadaan fisik</a:t>
            </a:r>
          </a:p>
          <a:p>
            <a:pPr marL="990600" lvl="1" indent="-533400" eaLnBrk="1" hangingPunct="1">
              <a:buFont typeface="Wingdings" pitchFamily="2" charset="2"/>
              <a:buAutoNum type="arabicPeriod"/>
              <a:defRPr/>
            </a:pPr>
            <a:r>
              <a:rPr lang="en-US" smtClean="0"/>
              <a:t>Nyatakan asumsi-asumsi</a:t>
            </a:r>
          </a:p>
          <a:p>
            <a:pPr marL="990600" lvl="1" indent="-533400" eaLnBrk="1" hangingPunct="1">
              <a:buFont typeface="Wingdings" pitchFamily="2" charset="2"/>
              <a:buAutoNum type="arabicPeriod"/>
              <a:defRPr/>
            </a:pPr>
            <a:r>
              <a:rPr lang="en-US" smtClean="0"/>
              <a:t>Tunjukkan semua sifat dalam diagram dengan besaran (unitnya)</a:t>
            </a:r>
          </a:p>
          <a:p>
            <a:pPr marL="609600" indent="-609600" eaLnBrk="1" hangingPunct="1">
              <a:defRPr/>
            </a:pPr>
            <a:r>
              <a:rPr lang="en-US" smtClean="0"/>
              <a:t>Find</a:t>
            </a:r>
          </a:p>
          <a:p>
            <a:pPr marL="990600" lvl="1" indent="-533400" eaLnBrk="1" hangingPunct="1">
              <a:buFont typeface="Wingdings" pitchFamily="2" charset="2"/>
              <a:buAutoNum type="arabicPeriod" startAt="4"/>
              <a:defRPr/>
            </a:pPr>
            <a:r>
              <a:rPr lang="en-US" smtClean="0"/>
              <a:t>Tandai besaran tak diketahui dengan tanda tanya</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mtClean="0"/>
              <a:t>Teknik Penyelesaian Masalah Tanpa Kesalahan</a:t>
            </a:r>
          </a:p>
        </p:txBody>
      </p:sp>
      <p:sp>
        <p:nvSpPr>
          <p:cNvPr id="34819" name="Rectangle 3"/>
          <p:cNvSpPr>
            <a:spLocks noGrp="1" noChangeArrowheads="1"/>
          </p:cNvSpPr>
          <p:nvPr>
            <p:ph type="body" idx="1"/>
          </p:nvPr>
        </p:nvSpPr>
        <p:spPr/>
        <p:txBody>
          <a:bodyPr/>
          <a:lstStyle/>
          <a:p>
            <a:pPr marL="609600" indent="-609600" eaLnBrk="1" hangingPunct="1">
              <a:defRPr/>
            </a:pPr>
            <a:r>
              <a:rPr lang="en-US" smtClean="0"/>
              <a:t>Relationship</a:t>
            </a:r>
          </a:p>
          <a:p>
            <a:pPr marL="990600" lvl="1" indent="-533400" eaLnBrk="1" hangingPunct="1">
              <a:buFont typeface="Wingdings" pitchFamily="2" charset="2"/>
              <a:buAutoNum type="arabicPeriod" startAt="5"/>
              <a:defRPr/>
            </a:pPr>
            <a:r>
              <a:rPr lang="en-US" smtClean="0"/>
              <a:t>Dari teks, tulis persamaan utama yang menyatakan besaran yang diinginkan.</a:t>
            </a:r>
          </a:p>
          <a:p>
            <a:pPr marL="990600" lvl="1" indent="-533400" eaLnBrk="1" hangingPunct="1">
              <a:buFont typeface="Wingdings" pitchFamily="2" charset="2"/>
              <a:buAutoNum type="arabicPeriod" startAt="5"/>
              <a:defRPr/>
            </a:pPr>
            <a:r>
              <a:rPr lang="en-US" smtClean="0"/>
              <a:t>Ma</a:t>
            </a:r>
            <a:r>
              <a:rPr lang="id-ID" smtClean="0"/>
              <a:t>n</a:t>
            </a:r>
            <a:r>
              <a:rPr lang="en-US" smtClean="0"/>
              <a:t>ipulasi persamaan aljabar untuk mengisolasi besaran yang diinginkan</a:t>
            </a:r>
          </a:p>
          <a:p>
            <a:pPr marL="990600" lvl="1" indent="-533400" eaLnBrk="1" hangingPunct="1">
              <a:buFont typeface="Wingdings" pitchFamily="2" charset="2"/>
              <a:buAutoNum type="arabicPeriod" startAt="5"/>
              <a:defRPr/>
            </a:pPr>
            <a:r>
              <a:rPr lang="en-US" smtClean="0"/>
              <a:t>Tuliskan persamaan subordinat untuk besaran yang tidak diketahui. Gunakan inden untuk persamaan subordinat. Lakukan untuk semua persamaan yang dibutuhkan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sz="3200" smtClean="0"/>
              <a:t>Teknik Penyelesaian Masalah Tanpa Kesalahan</a:t>
            </a:r>
          </a:p>
        </p:txBody>
      </p:sp>
      <p:sp>
        <p:nvSpPr>
          <p:cNvPr id="35843" name="Rectangle 3"/>
          <p:cNvSpPr>
            <a:spLocks noGrp="1" noChangeArrowheads="1"/>
          </p:cNvSpPr>
          <p:nvPr>
            <p:ph type="body" idx="1"/>
          </p:nvPr>
        </p:nvSpPr>
        <p:spPr>
          <a:xfrm>
            <a:off x="609600" y="1600200"/>
            <a:ext cx="7924800" cy="4876800"/>
          </a:xfrm>
        </p:spPr>
        <p:txBody>
          <a:bodyPr/>
          <a:lstStyle/>
          <a:p>
            <a:pPr marL="609600" indent="-609600" eaLnBrk="1" hangingPunct="1">
              <a:lnSpc>
                <a:spcPct val="90000"/>
              </a:lnSpc>
              <a:defRPr/>
            </a:pPr>
            <a:r>
              <a:rPr lang="en-US" sz="2800" b="1" dirty="0" err="1" smtClean="0"/>
              <a:t>Solusi</a:t>
            </a:r>
            <a:endParaRPr lang="en-US" sz="2800" b="1" dirty="0" smtClean="0"/>
          </a:p>
          <a:p>
            <a:pPr marL="990600" lvl="1" indent="-533400" eaLnBrk="1" hangingPunct="1">
              <a:lnSpc>
                <a:spcPct val="90000"/>
              </a:lnSpc>
              <a:buFont typeface="Wingdings" pitchFamily="2" charset="2"/>
              <a:buAutoNum type="arabicPeriod" startAt="8"/>
              <a:defRPr/>
            </a:pPr>
            <a:r>
              <a:rPr lang="en-US" sz="2400" dirty="0" err="1" smtClean="0"/>
              <a:t>Setelah</a:t>
            </a:r>
            <a:r>
              <a:rPr lang="en-US" sz="2400" dirty="0" smtClean="0"/>
              <a:t> </a:t>
            </a:r>
            <a:r>
              <a:rPr lang="en-US" sz="2400" dirty="0" err="1" smtClean="0"/>
              <a:t>manipulasi</a:t>
            </a:r>
            <a:r>
              <a:rPr lang="en-US" sz="2400" dirty="0" smtClean="0"/>
              <a:t> </a:t>
            </a:r>
            <a:r>
              <a:rPr lang="en-US" sz="2400" dirty="0" err="1" smtClean="0"/>
              <a:t>aljabar</a:t>
            </a:r>
            <a:r>
              <a:rPr lang="en-US" sz="2400" dirty="0" smtClean="0"/>
              <a:t> </a:t>
            </a:r>
            <a:r>
              <a:rPr lang="en-US" sz="2400" dirty="0" err="1" smtClean="0"/>
              <a:t>dan</a:t>
            </a:r>
            <a:r>
              <a:rPr lang="en-US" sz="2400" dirty="0" smtClean="0"/>
              <a:t> </a:t>
            </a:r>
            <a:r>
              <a:rPr lang="en-US" sz="2400" dirty="0" err="1" smtClean="0"/>
              <a:t>substitusi</a:t>
            </a:r>
            <a:r>
              <a:rPr lang="en-US" sz="2400" dirty="0" smtClean="0"/>
              <a:t> </a:t>
            </a:r>
            <a:r>
              <a:rPr lang="en-US" sz="2400" dirty="0" err="1" smtClean="0"/>
              <a:t>dilakukan</a:t>
            </a:r>
            <a:r>
              <a:rPr lang="en-US" sz="2400" dirty="0" smtClean="0"/>
              <a:t> </a:t>
            </a:r>
            <a:r>
              <a:rPr lang="en-US" sz="2400" dirty="0" err="1" smtClean="0"/>
              <a:t>masukan</a:t>
            </a:r>
            <a:r>
              <a:rPr lang="en-US" sz="2400" dirty="0" smtClean="0"/>
              <a:t> </a:t>
            </a:r>
            <a:r>
              <a:rPr lang="en-US" sz="2400" dirty="0" err="1" smtClean="0"/>
              <a:t>nilai-nilai</a:t>
            </a:r>
            <a:r>
              <a:rPr lang="en-US" sz="2400" dirty="0" smtClean="0"/>
              <a:t> </a:t>
            </a:r>
            <a:r>
              <a:rPr lang="en-US" sz="2400" dirty="0" err="1" smtClean="0"/>
              <a:t>beserta</a:t>
            </a:r>
            <a:r>
              <a:rPr lang="en-US" sz="2400" dirty="0" smtClean="0"/>
              <a:t> </a:t>
            </a:r>
            <a:r>
              <a:rPr lang="en-US" sz="2400" dirty="0" err="1" smtClean="0"/>
              <a:t>unitnya</a:t>
            </a:r>
            <a:r>
              <a:rPr lang="en-US" sz="2400" dirty="0" smtClean="0"/>
              <a:t>.</a:t>
            </a:r>
          </a:p>
          <a:p>
            <a:pPr marL="990600" lvl="1" indent="-533400" eaLnBrk="1" hangingPunct="1">
              <a:lnSpc>
                <a:spcPct val="90000"/>
              </a:lnSpc>
              <a:buFont typeface="Wingdings" pitchFamily="2" charset="2"/>
              <a:buAutoNum type="arabicPeriod" startAt="8"/>
              <a:defRPr/>
            </a:pPr>
            <a:r>
              <a:rPr lang="en-US" sz="2400" dirty="0" err="1" smtClean="0"/>
              <a:t>Yakinkan</a:t>
            </a:r>
            <a:r>
              <a:rPr lang="en-US" sz="2400" dirty="0" smtClean="0"/>
              <a:t> </a:t>
            </a:r>
            <a:r>
              <a:rPr lang="en-US" sz="2400" dirty="0" err="1" smtClean="0"/>
              <a:t>penghilangan</a:t>
            </a:r>
            <a:r>
              <a:rPr lang="en-US" sz="2400" dirty="0" smtClean="0"/>
              <a:t> unit </a:t>
            </a:r>
            <a:r>
              <a:rPr lang="en-US" sz="2400" dirty="0" err="1" smtClean="0"/>
              <a:t>dilakukan</a:t>
            </a:r>
            <a:r>
              <a:rPr lang="en-US" sz="2400" dirty="0" smtClean="0"/>
              <a:t> </a:t>
            </a:r>
            <a:r>
              <a:rPr lang="en-US" sz="2400" dirty="0" err="1" smtClean="0"/>
              <a:t>dengan</a:t>
            </a:r>
            <a:r>
              <a:rPr lang="en-US" sz="2400" dirty="0" smtClean="0"/>
              <a:t> </a:t>
            </a:r>
            <a:r>
              <a:rPr lang="en-US" sz="2400" dirty="0" err="1" smtClean="0"/>
              <a:t>benar</a:t>
            </a:r>
            <a:r>
              <a:rPr lang="en-US" sz="2400" dirty="0" smtClean="0"/>
              <a:t>. </a:t>
            </a:r>
            <a:r>
              <a:rPr lang="en-US" sz="2400" dirty="0" err="1" smtClean="0"/>
              <a:t>Cek</a:t>
            </a:r>
            <a:r>
              <a:rPr lang="en-US" sz="2400" dirty="0" smtClean="0"/>
              <a:t> </a:t>
            </a:r>
            <a:r>
              <a:rPr lang="en-US" sz="2400" dirty="0" err="1" smtClean="0"/>
              <a:t>lagi</a:t>
            </a:r>
            <a:r>
              <a:rPr lang="en-US" sz="2400" dirty="0" smtClean="0"/>
              <a:t> </a:t>
            </a:r>
            <a:r>
              <a:rPr lang="en-US" sz="2400" dirty="0" err="1" smtClean="0"/>
              <a:t>untuk</a:t>
            </a:r>
            <a:r>
              <a:rPr lang="en-US" sz="2400" dirty="0" smtClean="0"/>
              <a:t> </a:t>
            </a:r>
            <a:r>
              <a:rPr lang="en-US" sz="2400" dirty="0" err="1" smtClean="0"/>
              <a:t>kesalahan</a:t>
            </a:r>
            <a:r>
              <a:rPr lang="en-US" sz="2400" dirty="0" smtClean="0"/>
              <a:t> </a:t>
            </a:r>
            <a:r>
              <a:rPr lang="en-US" sz="2400" dirty="0" err="1" smtClean="0"/>
              <a:t>tanda</a:t>
            </a:r>
            <a:r>
              <a:rPr lang="en-US" sz="2400" dirty="0" smtClean="0"/>
              <a:t>.</a:t>
            </a:r>
          </a:p>
          <a:p>
            <a:pPr marL="990600" lvl="1" indent="-533400" eaLnBrk="1" hangingPunct="1">
              <a:lnSpc>
                <a:spcPct val="90000"/>
              </a:lnSpc>
              <a:buFont typeface="Wingdings" pitchFamily="2" charset="2"/>
              <a:buAutoNum type="arabicPeriod" startAt="8"/>
              <a:defRPr/>
            </a:pPr>
            <a:r>
              <a:rPr lang="en-US" sz="2400" dirty="0" err="1" smtClean="0"/>
              <a:t>Hitung</a:t>
            </a:r>
            <a:r>
              <a:rPr lang="en-US" sz="2400" dirty="0" smtClean="0"/>
              <a:t> </a:t>
            </a:r>
            <a:r>
              <a:rPr lang="en-US" sz="2400" dirty="0" err="1" smtClean="0"/>
              <a:t>jawabannya</a:t>
            </a:r>
            <a:r>
              <a:rPr lang="en-US" sz="2400" dirty="0" smtClean="0"/>
              <a:t>.</a:t>
            </a:r>
          </a:p>
          <a:p>
            <a:pPr marL="990600" lvl="1" indent="-533400" eaLnBrk="1" hangingPunct="1">
              <a:lnSpc>
                <a:spcPct val="90000"/>
              </a:lnSpc>
              <a:buFont typeface="Wingdings" pitchFamily="2" charset="2"/>
              <a:buAutoNum type="arabicPeriod" startAt="8"/>
              <a:defRPr/>
            </a:pPr>
            <a:r>
              <a:rPr lang="en-US" sz="2400" dirty="0" err="1" smtClean="0"/>
              <a:t>Tandai</a:t>
            </a:r>
            <a:r>
              <a:rPr lang="en-US" sz="2400" dirty="0" smtClean="0"/>
              <a:t> </a:t>
            </a:r>
            <a:r>
              <a:rPr lang="en-US" sz="2400" dirty="0" err="1" smtClean="0"/>
              <a:t>dengan</a:t>
            </a:r>
            <a:r>
              <a:rPr lang="en-US" sz="2400" dirty="0" smtClean="0"/>
              <a:t> </a:t>
            </a:r>
            <a:r>
              <a:rPr lang="en-US" sz="2400" dirty="0" err="1" smtClean="0"/>
              <a:t>jelas</a:t>
            </a:r>
            <a:r>
              <a:rPr lang="en-US" sz="2400" dirty="0" smtClean="0"/>
              <a:t> </a:t>
            </a:r>
            <a:r>
              <a:rPr lang="en-US" sz="2400" dirty="0" err="1" smtClean="0"/>
              <a:t>hasil</a:t>
            </a:r>
            <a:r>
              <a:rPr lang="en-US" sz="2400" dirty="0" smtClean="0"/>
              <a:t> </a:t>
            </a:r>
            <a:r>
              <a:rPr lang="en-US" sz="2400" dirty="0" err="1" smtClean="0"/>
              <a:t>akhir</a:t>
            </a:r>
            <a:r>
              <a:rPr lang="en-US" sz="2400" dirty="0" smtClean="0"/>
              <a:t> yang </a:t>
            </a:r>
            <a:r>
              <a:rPr lang="en-US" sz="2400" dirty="0" err="1" smtClean="0"/>
              <a:t>diperoleh</a:t>
            </a:r>
            <a:r>
              <a:rPr lang="en-US" sz="2400" dirty="0" smtClean="0"/>
              <a:t>. </a:t>
            </a:r>
            <a:r>
              <a:rPr lang="en-US" sz="2400" dirty="0" err="1" smtClean="0"/>
              <a:t>Tunjukkan</a:t>
            </a:r>
            <a:r>
              <a:rPr lang="en-US" sz="2400" dirty="0" smtClean="0"/>
              <a:t> </a:t>
            </a:r>
            <a:r>
              <a:rPr lang="en-US" sz="2400" dirty="0" err="1" smtClean="0"/>
              <a:t>unitnya</a:t>
            </a:r>
            <a:r>
              <a:rPr lang="en-US" sz="2400" dirty="0" smtClean="0"/>
              <a:t>.</a:t>
            </a:r>
          </a:p>
          <a:p>
            <a:pPr marL="990600" lvl="1" indent="-533400" eaLnBrk="1" hangingPunct="1">
              <a:lnSpc>
                <a:spcPct val="90000"/>
              </a:lnSpc>
              <a:buFont typeface="Wingdings" pitchFamily="2" charset="2"/>
              <a:buAutoNum type="arabicPeriod" startAt="8"/>
              <a:defRPr/>
            </a:pPr>
            <a:r>
              <a:rPr lang="en-US" sz="2400" dirty="0" err="1" smtClean="0"/>
              <a:t>Periksa</a:t>
            </a:r>
            <a:r>
              <a:rPr lang="en-US" sz="2400" dirty="0" smtClean="0"/>
              <a:t> </a:t>
            </a:r>
            <a:r>
              <a:rPr lang="en-US" sz="2400" dirty="0" err="1" smtClean="0"/>
              <a:t>apakah</a:t>
            </a:r>
            <a:r>
              <a:rPr lang="en-US" sz="2400" dirty="0" smtClean="0"/>
              <a:t> </a:t>
            </a:r>
            <a:r>
              <a:rPr lang="en-US" sz="2400" dirty="0" err="1" smtClean="0"/>
              <a:t>jawaban</a:t>
            </a:r>
            <a:r>
              <a:rPr lang="en-US" sz="2400" dirty="0" smtClean="0"/>
              <a:t> yang </a:t>
            </a:r>
            <a:r>
              <a:rPr lang="en-US" sz="2400" dirty="0" err="1" smtClean="0"/>
              <a:t>diperoleh</a:t>
            </a:r>
            <a:r>
              <a:rPr lang="en-US" sz="2400" dirty="0" smtClean="0"/>
              <a:t> </a:t>
            </a:r>
            <a:r>
              <a:rPr lang="en-US" sz="2400" dirty="0" err="1" smtClean="0"/>
              <a:t>secara</a:t>
            </a:r>
            <a:r>
              <a:rPr lang="en-US" sz="2400" dirty="0" smtClean="0"/>
              <a:t> </a:t>
            </a:r>
            <a:r>
              <a:rPr lang="en-US" sz="2400" dirty="0" err="1" smtClean="0"/>
              <a:t>fisik</a:t>
            </a:r>
            <a:r>
              <a:rPr lang="en-US" sz="2400" dirty="0" smtClean="0"/>
              <a:t> </a:t>
            </a:r>
            <a:r>
              <a:rPr lang="en-US" sz="2400" dirty="0" err="1" smtClean="0"/>
              <a:t>masuk</a:t>
            </a:r>
            <a:r>
              <a:rPr lang="en-US" sz="2400" dirty="0" smtClean="0"/>
              <a:t> </a:t>
            </a:r>
            <a:r>
              <a:rPr lang="en-US" sz="2400" dirty="0" err="1" smtClean="0"/>
              <a:t>akal</a:t>
            </a:r>
            <a:r>
              <a:rPr lang="en-US" sz="2400" dirty="0" smtClean="0"/>
              <a:t> </a:t>
            </a:r>
            <a:r>
              <a:rPr lang="en-US" sz="2400" dirty="0" err="1" smtClean="0"/>
              <a:t>atau</a:t>
            </a:r>
            <a:r>
              <a:rPr lang="en-US" sz="2400" dirty="0" smtClean="0"/>
              <a:t> </a:t>
            </a:r>
            <a:r>
              <a:rPr lang="en-US" sz="2400" dirty="0" err="1" smtClean="0"/>
              <a:t>tidak</a:t>
            </a:r>
            <a:r>
              <a:rPr lang="en-US" sz="2400" dirty="0" smtClean="0"/>
              <a:t>.</a:t>
            </a:r>
          </a:p>
          <a:p>
            <a:pPr marL="990600" lvl="1" indent="-533400" eaLnBrk="1" hangingPunct="1">
              <a:lnSpc>
                <a:spcPct val="90000"/>
              </a:lnSpc>
              <a:buFont typeface="Wingdings" pitchFamily="2" charset="2"/>
              <a:buAutoNum type="arabicPeriod" startAt="8"/>
              <a:defRPr/>
            </a:pPr>
            <a:r>
              <a:rPr lang="en-US" sz="2400" dirty="0" err="1" smtClean="0"/>
              <a:t>Yakinkan</a:t>
            </a:r>
            <a:r>
              <a:rPr lang="en-US" sz="2400" dirty="0" smtClean="0"/>
              <a:t> </a:t>
            </a:r>
            <a:r>
              <a:rPr lang="en-US" sz="2400" dirty="0" err="1" smtClean="0"/>
              <a:t>bahwa</a:t>
            </a:r>
            <a:r>
              <a:rPr lang="en-US" sz="2400" dirty="0" smtClean="0"/>
              <a:t> </a:t>
            </a:r>
            <a:r>
              <a:rPr lang="en-US" sz="2400" dirty="0" err="1" smtClean="0"/>
              <a:t>semua</a:t>
            </a:r>
            <a:r>
              <a:rPr lang="en-US" sz="2400" dirty="0" smtClean="0"/>
              <a:t> </a:t>
            </a:r>
            <a:r>
              <a:rPr lang="en-US" sz="2400" dirty="0" err="1" smtClean="0"/>
              <a:t>pertanyaan</a:t>
            </a:r>
            <a:r>
              <a:rPr lang="en-US" sz="2400" dirty="0" smtClean="0"/>
              <a:t> </a:t>
            </a:r>
            <a:r>
              <a:rPr lang="en-US" sz="2400" dirty="0" err="1" smtClean="0"/>
              <a:t>sudah</a:t>
            </a:r>
            <a:r>
              <a:rPr lang="en-US" sz="2400" dirty="0" smtClean="0"/>
              <a:t> </a:t>
            </a:r>
            <a:r>
              <a:rPr lang="en-US" sz="2400" dirty="0" err="1" smtClean="0"/>
              <a:t>terjawab</a:t>
            </a:r>
            <a:r>
              <a:rPr lang="en-US" sz="2400" dirty="0" smtClean="0"/>
              <a:t>.</a:t>
            </a:r>
          </a:p>
          <a:p>
            <a:pPr marL="990600" lvl="1" indent="-533400" eaLnBrk="1" hangingPunct="1">
              <a:lnSpc>
                <a:spcPct val="90000"/>
              </a:lnSpc>
              <a:buFont typeface="Wingdings" pitchFamily="2" charset="2"/>
              <a:buAutoNum type="arabicPeriod" startAt="5"/>
              <a:defRPr/>
            </a:pPr>
            <a:endParaRPr lang="en-US" sz="24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t>Tugas D</a:t>
            </a: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Buatlah laporan :</a:t>
            </a:r>
          </a:p>
          <a:p>
            <a:pPr marL="514350" indent="-514350">
              <a:buFont typeface="+mj-lt"/>
              <a:buAutoNum type="arabicPeriod"/>
            </a:pPr>
            <a:r>
              <a:rPr lang="id-ID" dirty="0" smtClean="0"/>
              <a:t>Materi jurnal IEEE teknologi bidang komputer</a:t>
            </a:r>
          </a:p>
          <a:p>
            <a:pPr marL="514350" indent="-514350">
              <a:buFont typeface="+mj-lt"/>
              <a:buAutoNum type="arabicPeriod"/>
            </a:pPr>
            <a:r>
              <a:rPr lang="id-ID" dirty="0" smtClean="0"/>
              <a:t>Buatlah siklus teknologi yang diambil dari artikel tersebut.</a:t>
            </a:r>
          </a:p>
          <a:p>
            <a:pPr marL="514350" indent="-514350">
              <a:buFont typeface="+mj-lt"/>
              <a:buAutoNum type="arabicPeriod"/>
            </a:pPr>
            <a:r>
              <a:rPr lang="id-ID" dirty="0" smtClean="0"/>
              <a:t>Laporan dikumpulkan sebelum uts dilaksanakan.</a:t>
            </a:r>
            <a:endParaRPr lang="id-ID"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t>kuis</a:t>
            </a:r>
            <a:endParaRPr lang="id-ID" dirty="0"/>
          </a:p>
        </p:txBody>
      </p:sp>
      <p:sp>
        <p:nvSpPr>
          <p:cNvPr id="3" name="Content Placeholder 2"/>
          <p:cNvSpPr>
            <a:spLocks noGrp="1"/>
          </p:cNvSpPr>
          <p:nvPr>
            <p:ph idx="1"/>
          </p:nvPr>
        </p:nvSpPr>
        <p:spPr>
          <a:xfrm>
            <a:off x="457200" y="1143000"/>
            <a:ext cx="8229600" cy="4987925"/>
          </a:xfrm>
        </p:spPr>
        <p:txBody>
          <a:bodyPr/>
          <a:lstStyle/>
          <a:p>
            <a:pPr marL="514350" indent="-514350">
              <a:buFont typeface="+mj-lt"/>
              <a:buAutoNum type="arabicPeriod"/>
            </a:pPr>
            <a:r>
              <a:rPr lang="en-US" dirty="0" err="1" smtClean="0"/>
              <a:t>Bagaimana</a:t>
            </a:r>
            <a:r>
              <a:rPr lang="en-US" dirty="0" smtClean="0"/>
              <a:t> </a:t>
            </a:r>
            <a:r>
              <a:rPr lang="en-US" dirty="0" err="1" smtClean="0"/>
              <a:t>korelasi</a:t>
            </a:r>
            <a:r>
              <a:rPr lang="en-US" dirty="0" smtClean="0"/>
              <a:t> </a:t>
            </a:r>
            <a:r>
              <a:rPr lang="en-US" dirty="0" err="1" smtClean="0"/>
              <a:t>upaya</a:t>
            </a:r>
            <a:r>
              <a:rPr lang="en-US" dirty="0" smtClean="0"/>
              <a:t> </a:t>
            </a:r>
            <a:r>
              <a:rPr lang="en-US" dirty="0" err="1" smtClean="0"/>
              <a:t>dan</a:t>
            </a:r>
            <a:r>
              <a:rPr lang="en-US" dirty="0" smtClean="0"/>
              <a:t> </a:t>
            </a:r>
            <a:r>
              <a:rPr lang="en-US" dirty="0" err="1" smtClean="0"/>
              <a:t>nilai</a:t>
            </a:r>
            <a:r>
              <a:rPr lang="en-US" dirty="0" smtClean="0"/>
              <a:t> </a:t>
            </a:r>
            <a:r>
              <a:rPr lang="en-US" dirty="0" err="1" smtClean="0"/>
              <a:t>dalam</a:t>
            </a:r>
            <a:r>
              <a:rPr lang="en-US" dirty="0" smtClean="0"/>
              <a:t> </a:t>
            </a:r>
            <a:r>
              <a:rPr lang="en-US" dirty="0" err="1" smtClean="0"/>
              <a:t>pembentukan</a:t>
            </a:r>
            <a:r>
              <a:rPr lang="en-US" dirty="0" smtClean="0"/>
              <a:t> ideal </a:t>
            </a:r>
            <a:r>
              <a:rPr lang="en-US" dirty="0" err="1" smtClean="0"/>
              <a:t>kemanusiaan</a:t>
            </a:r>
            <a:r>
              <a:rPr lang="en-US" dirty="0" smtClean="0"/>
              <a:t> </a:t>
            </a:r>
            <a:endParaRPr lang="id-ID" dirty="0" smtClean="0"/>
          </a:p>
          <a:p>
            <a:pPr marL="514350" lvl="0" indent="-514350">
              <a:buFont typeface="+mj-lt"/>
              <a:buAutoNum type="arabicPeriod"/>
            </a:pPr>
            <a:r>
              <a:rPr lang="en-US" dirty="0" err="1" smtClean="0"/>
              <a:t>Bagaiamana</a:t>
            </a:r>
            <a:r>
              <a:rPr lang="en-US" dirty="0" smtClean="0"/>
              <a:t> </a:t>
            </a:r>
            <a:r>
              <a:rPr lang="en-US" dirty="0" err="1" smtClean="0"/>
              <a:t>mengukur</a:t>
            </a:r>
            <a:r>
              <a:rPr lang="en-US" dirty="0" smtClean="0"/>
              <a:t> </a:t>
            </a:r>
            <a:r>
              <a:rPr lang="en-US" dirty="0" err="1" smtClean="0"/>
              <a:t>baik</a:t>
            </a:r>
            <a:r>
              <a:rPr lang="en-US" dirty="0" smtClean="0"/>
              <a:t>/</a:t>
            </a:r>
            <a:r>
              <a:rPr lang="en-US" dirty="0" err="1" smtClean="0"/>
              <a:t>buruk</a:t>
            </a:r>
            <a:r>
              <a:rPr lang="en-US" dirty="0" smtClean="0"/>
              <a:t> </a:t>
            </a:r>
            <a:r>
              <a:rPr lang="en-US" dirty="0" err="1" smtClean="0"/>
              <a:t>nya</a:t>
            </a:r>
            <a:r>
              <a:rPr lang="en-US" dirty="0" smtClean="0"/>
              <a:t> </a:t>
            </a:r>
            <a:r>
              <a:rPr lang="en-US" dirty="0" err="1" smtClean="0"/>
              <a:t>suatu</a:t>
            </a:r>
            <a:r>
              <a:rPr lang="en-US" dirty="0" smtClean="0"/>
              <a:t> </a:t>
            </a:r>
            <a:r>
              <a:rPr lang="en-US" dirty="0" err="1" smtClean="0"/>
              <a:t>proses</a:t>
            </a:r>
            <a:r>
              <a:rPr lang="en-US" dirty="0" smtClean="0"/>
              <a:t>? </a:t>
            </a:r>
            <a:endParaRPr lang="id-ID" dirty="0" smtClean="0"/>
          </a:p>
          <a:p>
            <a:pPr marL="514350" lvl="0" indent="-514350">
              <a:buFont typeface="+mj-lt"/>
              <a:buAutoNum type="arabicPeriod"/>
            </a:pPr>
            <a:r>
              <a:rPr lang="en-US" dirty="0" err="1" smtClean="0"/>
              <a:t>Apa</a:t>
            </a:r>
            <a:r>
              <a:rPr lang="en-US" dirty="0" smtClean="0"/>
              <a:t> yang </a:t>
            </a:r>
            <a:r>
              <a:rPr lang="en-US" dirty="0" err="1" smtClean="0"/>
              <a:t>dimaksud</a:t>
            </a:r>
            <a:r>
              <a:rPr lang="en-US" dirty="0" smtClean="0"/>
              <a:t> </a:t>
            </a:r>
            <a:r>
              <a:rPr lang="en-US" dirty="0" err="1" smtClean="0"/>
              <a:t>dengan</a:t>
            </a:r>
            <a:r>
              <a:rPr lang="en-US" dirty="0" smtClean="0"/>
              <a:t> invention? </a:t>
            </a:r>
            <a:r>
              <a:rPr lang="en-US" dirty="0" err="1" smtClean="0"/>
              <a:t>Bagimana</a:t>
            </a:r>
            <a:r>
              <a:rPr lang="en-US" dirty="0" smtClean="0"/>
              <a:t> </a:t>
            </a:r>
            <a:r>
              <a:rPr lang="en-US" dirty="0" err="1" smtClean="0"/>
              <a:t>mendapatkan</a:t>
            </a:r>
            <a:r>
              <a:rPr lang="en-US" dirty="0" smtClean="0"/>
              <a:t> </a:t>
            </a:r>
            <a:r>
              <a:rPr lang="en-US" dirty="0" err="1" smtClean="0"/>
              <a:t>daya</a:t>
            </a:r>
            <a:r>
              <a:rPr lang="en-US" dirty="0" smtClean="0"/>
              <a:t> invention.</a:t>
            </a:r>
            <a:r>
              <a:rPr lang="id-ID" dirty="0" smtClean="0"/>
              <a:t> </a:t>
            </a:r>
          </a:p>
          <a:p>
            <a:pPr marL="514350" lvl="0" indent="-514350">
              <a:buFont typeface="+mj-lt"/>
              <a:buAutoNum type="arabicPeriod"/>
            </a:pPr>
            <a:r>
              <a:rPr lang="id-ID" dirty="0" smtClean="0"/>
              <a:t>Sebutkan tahapan siklus teknologi? </a:t>
            </a:r>
          </a:p>
          <a:p>
            <a:pPr marL="514350" lvl="0" indent="-514350">
              <a:buFont typeface="+mj-lt"/>
              <a:buAutoNum type="arabicPeriod"/>
            </a:pPr>
            <a:r>
              <a:rPr lang="id-ID" smtClean="0"/>
              <a:t>Bagaimana langkah untuk penyelesaian masalah?</a:t>
            </a:r>
            <a:endParaRPr lang="id-ID" dirty="0" smtClean="0"/>
          </a:p>
          <a:p>
            <a:pPr marL="514350" indent="-514350">
              <a:buFont typeface="+mj-lt"/>
              <a:buAutoNum type="arabicPeriod"/>
            </a:pP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763588" y="1828800"/>
            <a:ext cx="7696200" cy="3657600"/>
          </a:xfrm>
        </p:spPr>
        <p:txBody>
          <a:bodyPr/>
          <a:lstStyle/>
          <a:p>
            <a:pPr eaLnBrk="1" hangingPunct="1">
              <a:lnSpc>
                <a:spcPct val="90000"/>
              </a:lnSpc>
              <a:buFont typeface="Wingdings" pitchFamily="2" charset="2"/>
              <a:buNone/>
              <a:defRPr/>
            </a:pPr>
            <a:r>
              <a:rPr lang="id-ID" sz="2400" b="1" smtClean="0">
                <a:latin typeface="Garamond" pitchFamily="18" charset="0"/>
              </a:rPr>
              <a:t>3. 	Ukuran baik buruknya keberlangsungan suatu proses perubahan dapat dinyatakan oleh besaran </a:t>
            </a:r>
            <a:r>
              <a:rPr lang="id-ID" sz="2400" b="1" smtClean="0">
                <a:solidFill>
                  <a:srgbClr val="FFFF00"/>
                </a:solidFill>
                <a:latin typeface="Garamond" pitchFamily="18" charset="0"/>
              </a:rPr>
              <a:t>efisiensi </a:t>
            </a:r>
            <a:r>
              <a:rPr lang="id-ID" sz="2400" b="1" smtClean="0">
                <a:latin typeface="Garamond" pitchFamily="18" charset="0"/>
              </a:rPr>
              <a:t>dan </a:t>
            </a:r>
            <a:r>
              <a:rPr lang="id-ID" sz="2400" b="1" smtClean="0">
                <a:solidFill>
                  <a:srgbClr val="FFFF00"/>
                </a:solidFill>
                <a:latin typeface="Garamond" pitchFamily="18" charset="0"/>
              </a:rPr>
              <a:t>efektivitas</a:t>
            </a:r>
            <a:r>
              <a:rPr lang="id-ID" sz="2400" b="1" smtClean="0">
                <a:latin typeface="Garamond" pitchFamily="18" charset="0"/>
              </a:rPr>
              <a:t>.</a:t>
            </a:r>
          </a:p>
          <a:p>
            <a:pPr eaLnBrk="1" hangingPunct="1">
              <a:lnSpc>
                <a:spcPct val="90000"/>
              </a:lnSpc>
              <a:buFont typeface="Wingdings" pitchFamily="2" charset="2"/>
              <a:buNone/>
              <a:defRPr/>
            </a:pPr>
            <a:r>
              <a:rPr lang="en-US" sz="2400" b="1" smtClean="0">
                <a:solidFill>
                  <a:srgbClr val="4806CC"/>
                </a:solidFill>
                <a:latin typeface="Garamond" pitchFamily="18" charset="0"/>
              </a:rPr>
              <a:t>	</a:t>
            </a:r>
            <a:r>
              <a:rPr lang="id-ID" sz="2400" b="1" smtClean="0">
                <a:solidFill>
                  <a:srgbClr val="FFFF00"/>
                </a:solidFill>
                <a:latin typeface="Garamond" pitchFamily="18" charset="0"/>
              </a:rPr>
              <a:t>Efisiensi</a:t>
            </a:r>
            <a:r>
              <a:rPr lang="id-ID" sz="2400" b="1" smtClean="0">
                <a:latin typeface="Garamond" pitchFamily="18" charset="0"/>
              </a:rPr>
              <a:t> merupakan ukuran pencapaian nilai, memperbandingkan hasil yang diperoleh terhadap hasil ideal yang dapat dicapai.</a:t>
            </a:r>
          </a:p>
          <a:p>
            <a:pPr eaLnBrk="1" hangingPunct="1">
              <a:lnSpc>
                <a:spcPct val="90000"/>
              </a:lnSpc>
              <a:buFont typeface="Wingdings" pitchFamily="2" charset="2"/>
              <a:buNone/>
              <a:defRPr/>
            </a:pPr>
            <a:r>
              <a:rPr lang="en-US" sz="2400" b="1" smtClean="0">
                <a:latin typeface="Garamond" pitchFamily="18" charset="0"/>
              </a:rPr>
              <a:t>	</a:t>
            </a:r>
            <a:r>
              <a:rPr lang="id-ID" sz="2400" b="1" smtClean="0">
                <a:solidFill>
                  <a:srgbClr val="FFFF00"/>
                </a:solidFill>
                <a:latin typeface="Garamond" pitchFamily="18" charset="0"/>
              </a:rPr>
              <a:t>Efektivitas </a:t>
            </a:r>
            <a:r>
              <a:rPr lang="id-ID" sz="2400" b="1" smtClean="0">
                <a:latin typeface="Garamond" pitchFamily="18" charset="0"/>
              </a:rPr>
              <a:t>merupakan ukuran upaya yang dilakukan untuk mencapai hasil yang diperoleh, besaran ini dapat diperoleh dengan memperbandingkan hasil yang dicapai (prestasi) terhadap upaya yang telah diberikan.</a:t>
            </a:r>
            <a:endParaRPr lang="en-US" sz="2400" b="1" smtClean="0">
              <a:latin typeface="Garamond" pitchFamily="18" charset="0"/>
            </a:endParaRPr>
          </a:p>
          <a:p>
            <a:pPr eaLnBrk="1" hangingPunct="1">
              <a:lnSpc>
                <a:spcPct val="90000"/>
              </a:lnSpc>
              <a:buFont typeface="Wingdings" pitchFamily="2" charset="2"/>
              <a:buNone/>
              <a:defRPr/>
            </a:pPr>
            <a:endParaRPr lang="id-ID" sz="2400" b="1" smtClean="0">
              <a:latin typeface="Garamond" pitchFamily="18" charset="0"/>
            </a:endParaRPr>
          </a:p>
          <a:p>
            <a:pPr eaLnBrk="1" hangingPunct="1">
              <a:lnSpc>
                <a:spcPct val="90000"/>
              </a:lnSpc>
              <a:buFont typeface="Wingdings" pitchFamily="2" charset="2"/>
              <a:buNone/>
              <a:defRPr/>
            </a:pPr>
            <a:endParaRPr lang="en-US" sz="2400" b="1" smtClean="0">
              <a:latin typeface="Garamond" pitchFamily="18" charset="0"/>
            </a:endParaRPr>
          </a:p>
        </p:txBody>
      </p:sp>
      <p:sp>
        <p:nvSpPr>
          <p:cNvPr id="4100" name="Text Box 4"/>
          <p:cNvSpPr txBox="1">
            <a:spLocks noChangeArrowheads="1"/>
          </p:cNvSpPr>
          <p:nvPr/>
        </p:nvSpPr>
        <p:spPr bwMode="auto">
          <a:xfrm>
            <a:off x="822325" y="838200"/>
            <a:ext cx="4960938" cy="457200"/>
          </a:xfrm>
          <a:prstGeom prst="rect">
            <a:avLst/>
          </a:prstGeom>
          <a:noFill/>
          <a:ln w="9525">
            <a:noFill/>
            <a:miter lim="800000"/>
            <a:headEnd/>
            <a:tailEnd/>
          </a:ln>
          <a:effectLst/>
        </p:spPr>
        <p:txBody>
          <a:bodyPr wrap="none">
            <a:spAutoFit/>
          </a:bodyPr>
          <a:lstStyle/>
          <a:p>
            <a:pPr>
              <a:defRPr/>
            </a:pPr>
            <a:r>
              <a:rPr lang="id-ID" sz="2400" b="1">
                <a:effectLst>
                  <a:outerShdw blurRad="38100" dist="38100" dir="2700000" algn="tl">
                    <a:srgbClr val="000000"/>
                  </a:outerShdw>
                </a:effectLst>
              </a:rPr>
              <a:t>KONSEPSI IDEAL KEALAMAN</a:t>
            </a:r>
            <a:r>
              <a:rPr lang="en-US" sz="2400" b="1">
                <a:effectLst>
                  <a:outerShdw blurRad="38100" dist="38100" dir="2700000" algn="tl">
                    <a:srgbClr val="000000"/>
                  </a:outerShdw>
                </a:effectLst>
              </a:rPr>
              <a:t>(3)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l" eaLnBrk="1" hangingPunct="1">
              <a:defRPr/>
            </a:pPr>
            <a:r>
              <a:rPr lang="id-ID" sz="2800" b="1" smtClean="0">
                <a:solidFill>
                  <a:schemeClr val="tx1"/>
                </a:solidFill>
              </a:rPr>
              <a:t>KONSEPSI IDEAL KEALAMAN</a:t>
            </a:r>
            <a:r>
              <a:rPr lang="en-US" sz="2800" b="1" smtClean="0">
                <a:solidFill>
                  <a:schemeClr val="tx1"/>
                </a:solidFill>
              </a:rPr>
              <a:t>(4)</a:t>
            </a:r>
          </a:p>
        </p:txBody>
      </p:sp>
      <p:sp>
        <p:nvSpPr>
          <p:cNvPr id="16387" name="Rectangle 3"/>
          <p:cNvSpPr>
            <a:spLocks noGrp="1" noChangeArrowheads="1"/>
          </p:cNvSpPr>
          <p:nvPr>
            <p:ph type="body" idx="1"/>
          </p:nvPr>
        </p:nvSpPr>
        <p:spPr/>
        <p:txBody>
          <a:bodyPr/>
          <a:lstStyle/>
          <a:p>
            <a:pPr marL="609600" indent="-609600" eaLnBrk="1" hangingPunct="1">
              <a:lnSpc>
                <a:spcPct val="90000"/>
              </a:lnSpc>
              <a:buFont typeface="Wingdings" pitchFamily="2" charset="2"/>
              <a:buAutoNum type="arabicPeriod" startAt="4"/>
              <a:defRPr/>
            </a:pPr>
            <a:r>
              <a:rPr lang="id-ID" sz="2800" b="1" smtClean="0">
                <a:latin typeface="Garamond" pitchFamily="18" charset="0"/>
              </a:rPr>
              <a:t>Konsepsi ideal  sangat diperlukan sebagai acuan untuk mengukur tingkat pencapaian perubahan : sejauh mana dan kearah mana perubahan terjadi.</a:t>
            </a:r>
            <a:endParaRPr lang="en-US" sz="2800" b="1" smtClean="0">
              <a:latin typeface="Garamond" pitchFamily="18" charset="0"/>
            </a:endParaRPr>
          </a:p>
          <a:p>
            <a:pPr marL="609600" indent="-609600" eaLnBrk="1" hangingPunct="1">
              <a:lnSpc>
                <a:spcPct val="90000"/>
              </a:lnSpc>
              <a:buFont typeface="Wingdings" pitchFamily="2" charset="2"/>
              <a:buAutoNum type="arabicPeriod" startAt="5"/>
              <a:defRPr/>
            </a:pPr>
            <a:r>
              <a:rPr lang="id-ID" sz="2800" b="1" smtClean="0">
                <a:latin typeface="Garamond" pitchFamily="18" charset="0"/>
              </a:rPr>
              <a:t>Dalam peristiwa alam Konsepsi ideal diterapkan misalnya untuk pengertian gas ideal, larutan ideal, dst. Keadaan ideal suatu gas misalnya ditunjukkan oleh perilaku basaran Tekanan (P), Volume (V), dan temperature (T) gas yang memenuhi persamaan Gas ideal:</a:t>
            </a:r>
          </a:p>
          <a:p>
            <a:pPr marL="609600" indent="-609600" eaLnBrk="1" hangingPunct="1">
              <a:lnSpc>
                <a:spcPct val="90000"/>
              </a:lnSpc>
              <a:buFont typeface="Wingdings" pitchFamily="2" charset="2"/>
              <a:buNone/>
              <a:defRPr/>
            </a:pPr>
            <a:r>
              <a:rPr lang="id-ID" sz="2800" b="1" smtClean="0">
                <a:latin typeface="Garamond" pitchFamily="18" charset="0"/>
              </a:rPr>
              <a:t>	</a:t>
            </a:r>
            <a:r>
              <a:rPr lang="en-US" sz="2800" b="1" smtClean="0">
                <a:latin typeface="Garamond" pitchFamily="18" charset="0"/>
              </a:rPr>
              <a:t>P.V/T =C</a:t>
            </a:r>
            <a:r>
              <a:rPr lang="id-ID" sz="2800" b="1" smtClean="0">
                <a:latin typeface="Garamond" pitchFamily="18" charset="0"/>
              </a:rPr>
              <a:t>	</a:t>
            </a:r>
            <a:r>
              <a:rPr lang="en-US" sz="2800" b="1" smtClean="0">
                <a:latin typeface="Garamond" pitchFamily="18" charset="0"/>
              </a:rPr>
              <a:t> </a:t>
            </a:r>
            <a:r>
              <a:rPr lang="id-ID" sz="2800" b="1" smtClean="0">
                <a:latin typeface="Garamond" pitchFamily="18" charset="0"/>
              </a:rPr>
              <a:t>, dimana C = tetapan</a:t>
            </a:r>
            <a:endParaRPr lang="en-US" sz="2800" b="1" smtClean="0">
              <a:latin typeface="Garamond" pitchFamily="18" charset="0"/>
            </a:endParaRPr>
          </a:p>
          <a:p>
            <a:pPr marL="609600" indent="-609600" eaLnBrk="1" hangingPunct="1">
              <a:lnSpc>
                <a:spcPct val="90000"/>
              </a:lnSpc>
              <a:buFont typeface="Wingdings" pitchFamily="2" charset="2"/>
              <a:buNone/>
              <a:defRPr/>
            </a:pPr>
            <a:endParaRPr lang="en-US" sz="2800" b="1" smtClean="0">
              <a:latin typeface="Garamond" pitchFamily="18" charset="0"/>
            </a:endParaRPr>
          </a:p>
          <a:p>
            <a:pPr marL="609600" indent="-609600" eaLnBrk="1" hangingPunct="1">
              <a:lnSpc>
                <a:spcPct val="90000"/>
              </a:lnSpc>
              <a:defRPr/>
            </a:pPr>
            <a:endParaRPr 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0825" y="44450"/>
            <a:ext cx="6262688" cy="720725"/>
          </a:xfrm>
        </p:spPr>
        <p:txBody>
          <a:bodyPr/>
          <a:lstStyle/>
          <a:p>
            <a:pPr eaLnBrk="1" hangingPunct="1">
              <a:defRPr/>
            </a:pPr>
            <a:r>
              <a:rPr lang="id-ID" sz="3200" b="1" dirty="0" smtClean="0">
                <a:solidFill>
                  <a:schemeClr val="tx1"/>
                </a:solidFill>
              </a:rPr>
              <a:t>Konsepsi ideal</a:t>
            </a:r>
            <a:endParaRPr lang="en-US" sz="3200" b="1" dirty="0" smtClean="0">
              <a:solidFill>
                <a:schemeClr val="tx1"/>
              </a:solidFill>
            </a:endParaRPr>
          </a:p>
        </p:txBody>
      </p:sp>
      <p:sp>
        <p:nvSpPr>
          <p:cNvPr id="6147" name="Rectangle 3"/>
          <p:cNvSpPr>
            <a:spLocks noGrp="1" noChangeArrowheads="1"/>
          </p:cNvSpPr>
          <p:nvPr>
            <p:ph type="body" idx="1"/>
          </p:nvPr>
        </p:nvSpPr>
        <p:spPr>
          <a:xfrm>
            <a:off x="539750" y="1052513"/>
            <a:ext cx="7696200" cy="4891087"/>
          </a:xfrm>
        </p:spPr>
        <p:txBody>
          <a:bodyPr/>
          <a:lstStyle/>
          <a:p>
            <a:pPr marL="365125" indent="-365125" eaLnBrk="1" hangingPunct="1">
              <a:lnSpc>
                <a:spcPct val="90000"/>
              </a:lnSpc>
              <a:buFont typeface="Wingdings" pitchFamily="2" charset="2"/>
              <a:buNone/>
              <a:defRPr/>
            </a:pPr>
            <a:r>
              <a:rPr lang="en-US" sz="2000" dirty="0" smtClean="0">
                <a:latin typeface="Garamond" pitchFamily="18" charset="0"/>
              </a:rPr>
              <a:t>1.	</a:t>
            </a:r>
            <a:r>
              <a:rPr lang="id-ID" b="1" dirty="0" smtClean="0">
                <a:latin typeface="Garamond" pitchFamily="18" charset="0"/>
              </a:rPr>
              <a:t>Konsepsi ideal sangat diperlukan sebagai upaya penetapan arah sasaran serta menjadi rujukan operasional sejauh mana pencapaian telah diraih.</a:t>
            </a:r>
          </a:p>
          <a:p>
            <a:pPr marL="365125" indent="-365125" eaLnBrk="1" hangingPunct="1">
              <a:lnSpc>
                <a:spcPct val="90000"/>
              </a:lnSpc>
              <a:buFont typeface="Wingdings" pitchFamily="2" charset="2"/>
              <a:buNone/>
              <a:defRPr/>
            </a:pPr>
            <a:r>
              <a:rPr lang="en-US" b="1" dirty="0" smtClean="0">
                <a:latin typeface="Garamond" pitchFamily="18" charset="0"/>
              </a:rPr>
              <a:t>	</a:t>
            </a:r>
            <a:r>
              <a:rPr lang="id-ID" b="1" dirty="0" smtClean="0">
                <a:latin typeface="Garamond" pitchFamily="18" charset="0"/>
              </a:rPr>
              <a:t>Konsepsi Manusia Seutuhnya adalah Konsepsi idea</a:t>
            </a:r>
            <a:r>
              <a:rPr lang="en-US" b="1" dirty="0" smtClean="0">
                <a:latin typeface="Garamond" pitchFamily="18" charset="0"/>
              </a:rPr>
              <a:t>l</a:t>
            </a:r>
            <a:r>
              <a:rPr lang="id-ID" b="1" dirty="0" smtClean="0">
                <a:latin typeface="Garamond" pitchFamily="18" charset="0"/>
              </a:rPr>
              <a:t> diterapkan dalam fenomena alam, fenomena kehidupan,dan dalam fenomena kemanusiaan</a:t>
            </a:r>
            <a:r>
              <a:rPr lang="id-ID" dirty="0" smtClean="0">
                <a:latin typeface="Garamond" pitchFamily="18" charset="0"/>
              </a:rPr>
              <a:t>. </a:t>
            </a:r>
            <a:endParaRPr lang="en-US" sz="2000" dirty="0" smtClean="0">
              <a:latin typeface="Garamond" pitchFamily="18" charset="0"/>
            </a:endParaRPr>
          </a:p>
          <a:p>
            <a:pPr marL="365125" indent="-365125" eaLnBrk="1" hangingPunct="1">
              <a:lnSpc>
                <a:spcPct val="90000"/>
              </a:lnSpc>
              <a:buFont typeface="Wingdings" pitchFamily="2" charset="2"/>
              <a:buNone/>
              <a:defRPr/>
            </a:pPr>
            <a:endParaRPr lang="en-US" sz="2000" dirty="0" smtClean="0">
              <a:latin typeface="Garamon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sz="half" idx="1"/>
          </p:nvPr>
        </p:nvSpPr>
        <p:spPr>
          <a:xfrm>
            <a:off x="690563" y="539750"/>
            <a:ext cx="8224837" cy="6089650"/>
          </a:xfrm>
        </p:spPr>
        <p:txBody>
          <a:bodyPr/>
          <a:lstStyle/>
          <a:p>
            <a:pPr eaLnBrk="1" hangingPunct="1">
              <a:lnSpc>
                <a:spcPct val="80000"/>
              </a:lnSpc>
              <a:buFontTx/>
              <a:buAutoNum type="arabicPeriod" startAt="2"/>
              <a:defRPr/>
            </a:pPr>
            <a:r>
              <a:rPr lang="id-ID" sz="2800" b="1" smtClean="0">
                <a:latin typeface="Garamond" pitchFamily="18" charset="0"/>
              </a:rPr>
              <a:t>Konsepsi manusia seutuhnya merupakan konsep ideal kemanusiaan yang terletak pada pengertian kemandiriannya, bahwa manusia dengan keutuh</a:t>
            </a:r>
            <a:r>
              <a:rPr lang="en-US" sz="2800" b="1" smtClean="0">
                <a:latin typeface="Garamond" pitchFamily="18" charset="0"/>
              </a:rPr>
              <a:t>-</a:t>
            </a:r>
            <a:r>
              <a:rPr lang="id-ID" sz="2800" b="1" smtClean="0">
                <a:latin typeface="Garamond" pitchFamily="18" charset="0"/>
              </a:rPr>
              <a:t>an unsur-unsurnya akan memiliki nilai diri yang spesifik.</a:t>
            </a:r>
            <a:endParaRPr lang="en-US" sz="2800" b="1" smtClean="0">
              <a:latin typeface="Garamond" pitchFamily="18" charset="0"/>
            </a:endParaRPr>
          </a:p>
          <a:p>
            <a:pPr eaLnBrk="1" hangingPunct="1">
              <a:lnSpc>
                <a:spcPct val="80000"/>
              </a:lnSpc>
              <a:buFontTx/>
              <a:buNone/>
              <a:defRPr/>
            </a:pPr>
            <a:endParaRPr lang="id-ID" sz="2800" b="1" smtClean="0">
              <a:latin typeface="Garamond" pitchFamily="18" charset="0"/>
            </a:endParaRPr>
          </a:p>
          <a:p>
            <a:pPr eaLnBrk="1" hangingPunct="1">
              <a:lnSpc>
                <a:spcPct val="80000"/>
              </a:lnSpc>
              <a:buFont typeface="Wingdings" pitchFamily="2" charset="2"/>
              <a:buNone/>
              <a:defRPr/>
            </a:pPr>
            <a:r>
              <a:rPr lang="id-ID" sz="2800" b="1" smtClean="0">
                <a:latin typeface="Garamond" pitchFamily="18" charset="0"/>
              </a:rPr>
              <a:t>3.	Urutan upaya unsur-unsur pembentuk keutuhan kemanusiaan bergerak dari unsur yang paling alami (badan) ke arah yang paling gaib (takwa), sementara urutan nilai-nilai keutuhan kemanusiaannya bergerak dari nilai yang paling gaib (takwa) ke arah nilai yang paling alami (badan).</a:t>
            </a:r>
          </a:p>
          <a:p>
            <a:pPr eaLnBrk="1" hangingPunct="1">
              <a:lnSpc>
                <a:spcPct val="80000"/>
              </a:lnSpc>
              <a:buFont typeface="Wingdings" pitchFamily="2" charset="2"/>
              <a:buNone/>
              <a:defRPr/>
            </a:pPr>
            <a:r>
              <a:rPr lang="en-US" sz="2800" b="1" smtClean="0">
                <a:latin typeface="Garamond" pitchFamily="18" charset="0"/>
              </a:rPr>
              <a:t>	</a:t>
            </a:r>
            <a:endParaRPr lang="id-ID" sz="2800" b="1" smtClean="0">
              <a:solidFill>
                <a:srgbClr val="3000B8"/>
              </a:solidFill>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2" name="Rectangle 52"/>
          <p:cNvSpPr>
            <a:spLocks noGrp="1" noChangeArrowheads="1"/>
          </p:cNvSpPr>
          <p:nvPr>
            <p:ph type="title"/>
          </p:nvPr>
        </p:nvSpPr>
        <p:spPr/>
        <p:txBody>
          <a:bodyPr/>
          <a:lstStyle/>
          <a:p>
            <a:pPr algn="l" eaLnBrk="1" hangingPunct="1">
              <a:defRPr/>
            </a:pPr>
            <a:r>
              <a:rPr lang="id-ID" sz="2800" b="1" smtClean="0">
                <a:latin typeface="Garamond" pitchFamily="18" charset="0"/>
              </a:rPr>
              <a:t>Secara skematis urutan upaya pembentukan dan nilai manusia seutuhnya itu dapat dinyatakan sebagai berikut</a:t>
            </a:r>
            <a:r>
              <a:rPr lang="id-ID" sz="2800" b="1" smtClean="0">
                <a:solidFill>
                  <a:srgbClr val="3000B8"/>
                </a:solidFill>
                <a:latin typeface="Garamond" pitchFamily="18" charset="0"/>
              </a:rPr>
              <a:t> :</a:t>
            </a:r>
            <a:endParaRPr lang="en-US" sz="2800" b="1" smtClean="0">
              <a:solidFill>
                <a:srgbClr val="3000B8"/>
              </a:solidFill>
              <a:latin typeface="Garamond" pitchFamily="18" charset="0"/>
            </a:endParaRPr>
          </a:p>
        </p:txBody>
      </p:sp>
      <p:graphicFrame>
        <p:nvGraphicFramePr>
          <p:cNvPr id="20630" name="Group 150"/>
          <p:cNvGraphicFramePr>
            <a:graphicFrameLocks noGrp="1"/>
          </p:cNvGraphicFramePr>
          <p:nvPr>
            <p:ph idx="1"/>
          </p:nvPr>
        </p:nvGraphicFramePr>
        <p:xfrm>
          <a:off x="457200" y="1600200"/>
          <a:ext cx="8229600" cy="4530726"/>
        </p:xfrm>
        <a:graphic>
          <a:graphicData uri="http://schemas.openxmlformats.org/drawingml/2006/table">
            <a:tbl>
              <a:tblPr/>
              <a:tblGrid>
                <a:gridCol w="1252538"/>
                <a:gridCol w="1250950"/>
                <a:gridCol w="3222625"/>
                <a:gridCol w="1250950"/>
                <a:gridCol w="1252537"/>
              </a:tblGrid>
              <a:tr h="64770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Upaya</a:t>
                      </a:r>
                      <a:endParaRPr kumimoji="0" lang="id-ID"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endParaRPr lang="id-ID"/>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Unsur unsur kemanusiaan</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(Individu)</a:t>
                      </a:r>
                      <a:endParaRPr kumimoji="0" lang="id-ID"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Nilai</a:t>
                      </a:r>
                      <a:endParaRPr kumimoji="0" lang="id-ID"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endParaRPr lang="id-ID"/>
                    </a:p>
                  </a:txBody>
                  <a:tcPr/>
                </a:tc>
              </a:tr>
              <a:tr h="6461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Urutan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Bobot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vMerge="1">
                  <a:txBody>
                    <a:bodyPr/>
                    <a:lstStyle/>
                    <a:p>
                      <a:endParaRPr lang="id-ID"/>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Bobot</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tx1"/>
                          </a:solidFill>
                          <a:effectLst/>
                          <a:latin typeface="Times New Roman" pitchFamily="18" charset="0"/>
                          <a:cs typeface="Times New Roman" pitchFamily="18" charset="0"/>
                        </a:rPr>
                        <a:t>Urutan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Takwa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63 %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Etika</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22 %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10 %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Komunikasi</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10 %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22 %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Nalar</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63 %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Badan</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id-ID"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sz="half" idx="1"/>
          </p:nvPr>
        </p:nvSpPr>
        <p:spPr>
          <a:xfrm>
            <a:off x="538163" y="533400"/>
            <a:ext cx="8137525" cy="5334000"/>
          </a:xfrm>
        </p:spPr>
        <p:txBody>
          <a:bodyPr/>
          <a:lstStyle/>
          <a:p>
            <a:pPr marL="381000" indent="-381000" eaLnBrk="1" hangingPunct="1">
              <a:lnSpc>
                <a:spcPct val="80000"/>
              </a:lnSpc>
              <a:buFontTx/>
              <a:buAutoNum type="arabicPeriod" startAt="4"/>
              <a:defRPr/>
            </a:pPr>
            <a:r>
              <a:rPr lang="id-ID" sz="2800" b="1" smtClean="0">
                <a:latin typeface="Garamond" pitchFamily="18" charset="0"/>
              </a:rPr>
              <a:t>upaya pembentukan berdasarkan alokasi investasi fisik; </a:t>
            </a:r>
            <a:endParaRPr lang="en-US" sz="2800" b="1" smtClean="0">
              <a:latin typeface="Garamond" pitchFamily="18" charset="0"/>
            </a:endParaRPr>
          </a:p>
          <a:p>
            <a:pPr marL="800100" lvl="1" indent="-342900" eaLnBrk="1" hangingPunct="1">
              <a:lnSpc>
                <a:spcPct val="80000"/>
              </a:lnSpc>
              <a:buFontTx/>
              <a:buAutoNum type="arabicPeriod"/>
              <a:defRPr/>
            </a:pPr>
            <a:r>
              <a:rPr lang="id-ID" b="1" smtClean="0">
                <a:latin typeface="Garamond" pitchFamily="18" charset="0"/>
              </a:rPr>
              <a:t>63% untuk investasi kebadanan (tumbuh, sehat dan bugar), </a:t>
            </a:r>
            <a:endParaRPr lang="en-US" b="1" smtClean="0">
              <a:latin typeface="Garamond" pitchFamily="18" charset="0"/>
            </a:endParaRPr>
          </a:p>
          <a:p>
            <a:pPr marL="800100" lvl="1" indent="-342900" eaLnBrk="1" hangingPunct="1">
              <a:lnSpc>
                <a:spcPct val="80000"/>
              </a:lnSpc>
              <a:buFontTx/>
              <a:buAutoNum type="arabicPeriod"/>
              <a:defRPr/>
            </a:pPr>
            <a:r>
              <a:rPr lang="id-ID" b="1" smtClean="0">
                <a:latin typeface="Garamond" pitchFamily="18" charset="0"/>
              </a:rPr>
              <a:t>22% untuk pengembangan penalaran (belajar, sekolah dan riset), </a:t>
            </a:r>
            <a:endParaRPr lang="en-US" b="1" smtClean="0">
              <a:latin typeface="Garamond" pitchFamily="18" charset="0"/>
            </a:endParaRPr>
          </a:p>
          <a:p>
            <a:pPr marL="800100" lvl="1" indent="-342900" eaLnBrk="1" hangingPunct="1">
              <a:lnSpc>
                <a:spcPct val="80000"/>
              </a:lnSpc>
              <a:buFontTx/>
              <a:buAutoNum type="arabicPeriod"/>
              <a:defRPr/>
            </a:pPr>
            <a:r>
              <a:rPr lang="id-ID" b="1" smtClean="0">
                <a:latin typeface="Garamond" pitchFamily="18" charset="0"/>
              </a:rPr>
              <a:t>10% untuk berkomunikasi (pergaulan, persaudaraan dan kerjasama), </a:t>
            </a:r>
            <a:endParaRPr lang="en-US" b="1" smtClean="0">
              <a:latin typeface="Garamond" pitchFamily="18" charset="0"/>
            </a:endParaRPr>
          </a:p>
          <a:p>
            <a:pPr marL="800100" lvl="1" indent="-342900" eaLnBrk="1" hangingPunct="1">
              <a:lnSpc>
                <a:spcPct val="80000"/>
              </a:lnSpc>
              <a:buFontTx/>
              <a:buAutoNum type="arabicPeriod"/>
              <a:defRPr/>
            </a:pPr>
            <a:r>
              <a:rPr lang="id-ID" b="1" smtClean="0">
                <a:latin typeface="Garamond" pitchFamily="18" charset="0"/>
              </a:rPr>
              <a:t>3% untuk membangun tatanilai (sopan santun dan etika), dan </a:t>
            </a:r>
            <a:endParaRPr lang="en-US" b="1" smtClean="0">
              <a:latin typeface="Garamond" pitchFamily="18" charset="0"/>
            </a:endParaRPr>
          </a:p>
          <a:p>
            <a:pPr marL="800100" lvl="1" indent="-342900" eaLnBrk="1" hangingPunct="1">
              <a:lnSpc>
                <a:spcPct val="80000"/>
              </a:lnSpc>
              <a:buFontTx/>
              <a:buAutoNum type="arabicPeriod"/>
              <a:defRPr/>
            </a:pPr>
            <a:r>
              <a:rPr lang="id-ID" b="1" smtClean="0">
                <a:latin typeface="Garamond" pitchFamily="18" charset="0"/>
              </a:rPr>
              <a:t>1% untuk meraih ketakwaan (keyakinan beragama).</a:t>
            </a:r>
            <a:endParaRPr lang="en-US" b="1" smtClean="0">
              <a:latin typeface="Garamond" pitchFamily="18" charset="0"/>
            </a:endParaRPr>
          </a:p>
          <a:p>
            <a:pPr marL="381000" indent="-381000" eaLnBrk="1" hangingPunct="1">
              <a:lnSpc>
                <a:spcPct val="80000"/>
              </a:lnSpc>
              <a:buFontTx/>
              <a:buNone/>
              <a:defRPr/>
            </a:pPr>
            <a:endParaRPr lang="id-ID" sz="2800" b="1" smtClean="0">
              <a:latin typeface="Garamond" pitchFamily="18" charset="0"/>
            </a:endParaRPr>
          </a:p>
          <a:p>
            <a:pPr marL="381000" indent="-381000" eaLnBrk="1" hangingPunct="1">
              <a:lnSpc>
                <a:spcPct val="80000"/>
              </a:lnSpc>
              <a:buFontTx/>
              <a:buAutoNum type="arabicPeriod" startAt="5"/>
              <a:defRPr/>
            </a:pPr>
            <a:endParaRPr lang="en-US" sz="2800" b="1" smtClean="0">
              <a:latin typeface="Garamond" pitchFamily="18" charset="0"/>
            </a:endParaRPr>
          </a:p>
          <a:p>
            <a:pPr marL="381000" indent="-381000" eaLnBrk="1" hangingPunct="1">
              <a:lnSpc>
                <a:spcPct val="80000"/>
              </a:lnSpc>
              <a:buFontTx/>
              <a:buNone/>
              <a:defRPr/>
            </a:pPr>
            <a:r>
              <a:rPr lang="en-US" sz="2000" b="1" smtClean="0">
                <a:latin typeface="Garamond" pitchFamily="18" charset="0"/>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Beam</Template>
  <TotalTime>500</TotalTime>
  <Words>1264</Words>
  <Application>Microsoft Office PowerPoint</Application>
  <PresentationFormat>On-screen Show (4:3)</PresentationFormat>
  <Paragraphs>298</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Beam</vt:lpstr>
      <vt:lpstr>Evaluasi :</vt:lpstr>
      <vt:lpstr>KONSEPSI IDEAL</vt:lpstr>
      <vt:lpstr>KONSEPSI IDEAL KEALAMAN (1)</vt:lpstr>
      <vt:lpstr>Slide 4</vt:lpstr>
      <vt:lpstr>KONSEPSI IDEAL KEALAMAN(4)</vt:lpstr>
      <vt:lpstr>Konsepsi ideal</vt:lpstr>
      <vt:lpstr>Slide 7</vt:lpstr>
      <vt:lpstr>Secara skematis urutan upaya pembentukan dan nilai manusia seutuhnya itu dapat dinyatakan sebagai berikut :</vt:lpstr>
      <vt:lpstr>Slide 9</vt:lpstr>
      <vt:lpstr>Slide 10</vt:lpstr>
      <vt:lpstr>Konsepsi Ilmu dan Teknologi dalam Peradaban Kemanusiaan</vt:lpstr>
      <vt:lpstr>Pekerjaan engineers: Menyelesaikan Masalah</vt:lpstr>
      <vt:lpstr>Science atau Art?</vt:lpstr>
      <vt:lpstr>Problem</vt:lpstr>
      <vt:lpstr>Penggunaan Komputer?</vt:lpstr>
      <vt:lpstr>Jenis Masalah</vt:lpstr>
      <vt:lpstr>Masalah Riset (Research Problems)</vt:lpstr>
      <vt:lpstr>Masalah Pengetahuan (Knowlede Problems)</vt:lpstr>
      <vt:lpstr>Masalah Troubleshooting (Troubleshooting Problems)</vt:lpstr>
      <vt:lpstr>Masalah Matematis (Mathematics Problems)</vt:lpstr>
      <vt:lpstr>Masalah Sumber Daya (Resource Problems)</vt:lpstr>
      <vt:lpstr>Masalah Sosial  (Social Problems)</vt:lpstr>
      <vt:lpstr>Masalah Perancangan  (Design Problems)</vt:lpstr>
      <vt:lpstr>Pendekatan Penyelesaian Masalah</vt:lpstr>
      <vt:lpstr>Keterampilan Penyelesaian Masalah</vt:lpstr>
      <vt:lpstr>Sintesis</vt:lpstr>
      <vt:lpstr>Analisis</vt:lpstr>
      <vt:lpstr>Aplikasi</vt:lpstr>
      <vt:lpstr>komprehensif</vt:lpstr>
      <vt:lpstr>Perbandingan Orang  Terampil dan Baru</vt:lpstr>
      <vt:lpstr>Perbandingan Terampil dan Baru</vt:lpstr>
      <vt:lpstr>Perbandingan Terampil dan Baru</vt:lpstr>
      <vt:lpstr>Perbandingan Terampil dan Baru</vt:lpstr>
      <vt:lpstr>Teknik Penyelesaian Masalah Tanpa Kesalahan</vt:lpstr>
      <vt:lpstr>Teknik Penyelesaian Masalah Tanpa Kesalahan</vt:lpstr>
      <vt:lpstr>Teknik Penyelesaian Masalah Tanpa Kesalahan</vt:lpstr>
      <vt:lpstr>Tugas D</vt:lpstr>
      <vt:lpstr>kuis</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KONSEPSI IDEAL</dc:title>
  <dc:creator>COMPAQ</dc:creator>
  <cp:lastModifiedBy>Toshiba</cp:lastModifiedBy>
  <cp:revision>16</cp:revision>
  <dcterms:created xsi:type="dcterms:W3CDTF">2008-02-18T03:35:13Z</dcterms:created>
  <dcterms:modified xsi:type="dcterms:W3CDTF">2015-10-05T05:13:01Z</dcterms:modified>
</cp:coreProperties>
</file>