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72" r:id="rId3"/>
    <p:sldId id="290" r:id="rId4"/>
    <p:sldId id="305" r:id="rId5"/>
    <p:sldId id="306" r:id="rId6"/>
    <p:sldId id="307" r:id="rId7"/>
    <p:sldId id="310" r:id="rId8"/>
    <p:sldId id="309" r:id="rId9"/>
    <p:sldId id="312" r:id="rId10"/>
    <p:sldId id="311" r:id="rId11"/>
    <p:sldId id="321" r:id="rId12"/>
    <p:sldId id="273" r:id="rId13"/>
    <p:sldId id="313" r:id="rId14"/>
    <p:sldId id="314" r:id="rId15"/>
    <p:sldId id="274" r:id="rId16"/>
    <p:sldId id="315" r:id="rId17"/>
    <p:sldId id="317" r:id="rId18"/>
    <p:sldId id="318" r:id="rId19"/>
    <p:sldId id="319" r:id="rId20"/>
    <p:sldId id="320" r:id="rId21"/>
    <p:sldId id="322" r:id="rId22"/>
    <p:sldId id="323" r:id="rId23"/>
    <p:sldId id="308" r:id="rId24"/>
    <p:sldId id="26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3C3B8C-14AA-4521-B076-1DA9203CFC96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49FE08-D6FD-4570-BC80-D757E4A9A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8734-49A1-4D64-B4BF-688E18A27920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487B-6FB2-4B88-9C51-2859DB38F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5856-9E3E-4B29-A4D4-5C34A7FE9140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9C69-75FB-4A7A-ACCC-9A36454CD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1520-C15D-43A6-892F-52D2E0CF51E4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E372-4222-4E6A-ADC1-C9B4C1A4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533400" y="1524000"/>
            <a:ext cx="4419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6600"/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1"/>
            <a:ext cx="5486400" cy="609599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6400800"/>
            <a:ext cx="1828800" cy="3048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1"/>
          </p:nvPr>
        </p:nvSpPr>
        <p:spPr>
          <a:xfrm>
            <a:off x="609600" y="5562600"/>
            <a:ext cx="1600200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6600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1905000" cy="5334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660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83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2630487" cy="609600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67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>
            <a:lvl1pPr>
              <a:defRPr sz="4000"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88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857500"/>
            <a:ext cx="335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6324600"/>
            <a:ext cx="1524000" cy="381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5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FB4F-3BF6-4F12-9C94-C70737A02716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9304-AF41-4B87-8489-B8186C8D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8D32-4AC2-459C-85D3-34F04525CE43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54C2-D2F9-4E83-9444-5EF6B989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4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FE82-A257-4DE0-963D-D8DE99CB0914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BA02-4D61-4ECA-992E-0CC7C1AEC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E4E7-26A1-4B94-87C4-39D499511B61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3B88-4822-4159-801F-2DB7E5495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1D60-9F9C-4756-9287-9D6127D42AD7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9FD0-B9F8-47BC-99A9-78E1D7D8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9926-6A83-4334-8C98-37D5D4995AFF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62AE-A6AA-4A1F-A7B4-42F76353E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1D60-A234-4170-B646-28A039AC6C27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F77A-20C3-4AE1-8511-648B4E6B7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B7D2-C63F-4818-A0ED-C27857572F19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CFC9-DD7C-48F7-BA9D-4EDDD592E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6636F-82CC-43C9-93C6-FCADE914AE0F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EF408-65F1-4196-BE72-CCBF0850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.upnyk.ac.id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5486400" cy="609600"/>
          </a:xfrm>
        </p:spPr>
        <p:txBody>
          <a:bodyPr/>
          <a:lstStyle/>
          <a:p>
            <a:pPr eaLnBrk="1" hangingPunct="1"/>
            <a:r>
              <a:rPr lang="en-US" dirty="0"/>
              <a:t>IP V</a:t>
            </a:r>
            <a:r>
              <a:rPr lang="en-US" baseline="-25000" dirty="0"/>
              <a:t>4</a:t>
            </a:r>
            <a:r>
              <a:rPr lang="en-US" dirty="0"/>
              <a:t> addressing </a:t>
            </a:r>
            <a:br>
              <a:rPr lang="en-US" dirty="0"/>
            </a:b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>
          <a:xfrm>
            <a:off x="609600" y="5562600"/>
            <a:ext cx="3200400" cy="381000"/>
          </a:xfrm>
        </p:spPr>
        <p:txBody>
          <a:bodyPr/>
          <a:lstStyle/>
          <a:p>
            <a:pPr eaLnBrk="1" hangingPunct="1"/>
            <a:r>
              <a:rPr lang="en-US"/>
              <a:t>Rifki Indra, S.Kom., M.Eng.</a:t>
            </a:r>
          </a:p>
          <a:p>
            <a:pPr eaLnBrk="1" hangingPunct="1"/>
            <a:r>
              <a:rPr lang="en-US">
                <a:hlinkClick r:id="rId2"/>
              </a:rPr>
              <a:t>http://learning.upnyk.ac.id/</a:t>
            </a:r>
            <a:r>
              <a:rPr lang="en-US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2362200"/>
            <a:ext cx="3276600" cy="381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Minggu</a:t>
            </a:r>
            <a:r>
              <a:rPr lang="en-US" dirty="0"/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534400" cy="609600"/>
          </a:xfrm>
        </p:spPr>
        <p:txBody>
          <a:bodyPr/>
          <a:lstStyle/>
          <a:p>
            <a:r>
              <a:rPr lang="en-US" dirty="0" err="1"/>
              <a:t>Nilai</a:t>
            </a:r>
            <a:r>
              <a:rPr lang="en-US" dirty="0"/>
              <a:t> CIDR (classless </a:t>
            </a:r>
            <a:r>
              <a:rPr lang="en-US" dirty="0" err="1"/>
              <a:t>interdomain</a:t>
            </a:r>
            <a:r>
              <a:rPr lang="en-US" dirty="0"/>
              <a:t> routing)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6702"/>
              </p:ext>
            </p:extLst>
          </p:nvPr>
        </p:nvGraphicFramePr>
        <p:xfrm>
          <a:off x="381000" y="1143000"/>
          <a:ext cx="2590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Subnet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255.128.0.0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255.192.0.0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255.224.0.0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255.240.0.0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255.248.0.0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255.252.0.0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255.254.0.0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255.255.128.0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255.255.192.0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10012"/>
              </p:ext>
            </p:extLst>
          </p:nvPr>
        </p:nvGraphicFramePr>
        <p:xfrm>
          <a:off x="3200400" y="1143000"/>
          <a:ext cx="2819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Subnet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255.255.224.0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255.255.248.0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255.255.255.128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255.255.255.192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255.255.255.224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255.255.255.240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255.255.255.248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18096"/>
              </p:ext>
            </p:extLst>
          </p:nvPr>
        </p:nvGraphicFramePr>
        <p:xfrm>
          <a:off x="6172200" y="1143000"/>
          <a:ext cx="2667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Subnet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255.255.255.252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255.255.255.254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255.255.255.255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8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914399"/>
          </a:xfrm>
        </p:spPr>
        <p:txBody>
          <a:bodyPr/>
          <a:lstStyle/>
          <a:p>
            <a:r>
              <a:rPr lang="en-US" dirty="0"/>
              <a:t>Subnet mask, network address, broadcast address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r>
              <a:rPr lang="en-US" dirty="0"/>
              <a:t>Subnet mask (SM) =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host</a:t>
            </a:r>
          </a:p>
          <a:p>
            <a:r>
              <a:rPr lang="en-US" dirty="0"/>
              <a:t>Network address (NA)=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host/computer</a:t>
            </a:r>
          </a:p>
          <a:p>
            <a:r>
              <a:rPr lang="en-US" dirty="0"/>
              <a:t>Broadcast address (BA)=IP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mentransimikan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 err="1" smtClean="0"/>
              <a:t>ke</a:t>
            </a:r>
            <a:r>
              <a:rPr lang="en-US" dirty="0" smtClean="0"/>
              <a:t> 			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eaLnBrk="1" hangingPunct="1"/>
            <a:r>
              <a:rPr lang="en-US" sz="3000" dirty="0" err="1"/>
              <a:t>Mendapatkan</a:t>
            </a:r>
            <a:r>
              <a:rPr lang="en-US" sz="3000" dirty="0"/>
              <a:t> </a:t>
            </a:r>
            <a:r>
              <a:rPr lang="en-US" sz="3000" dirty="0" err="1"/>
              <a:t>jumlah</a:t>
            </a:r>
            <a:r>
              <a:rPr lang="en-US" sz="3000" dirty="0"/>
              <a:t> host, network, </a:t>
            </a:r>
            <a:r>
              <a:rPr lang="en-US" sz="3000" dirty="0" err="1"/>
              <a:t>dan</a:t>
            </a:r>
            <a:r>
              <a:rPr lang="en-US" sz="3000" dirty="0"/>
              <a:t> broadcast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/>
              <a:t>Kelas</a:t>
            </a:r>
            <a:r>
              <a:rPr lang="en-US" sz="2800" dirty="0"/>
              <a:t> A</a:t>
            </a:r>
          </a:p>
          <a:p>
            <a:pPr eaLnBrk="1" hangingPunct="1">
              <a:defRPr/>
            </a:pPr>
            <a:r>
              <a:rPr lang="en-US" sz="2800" dirty="0" err="1"/>
              <a:t>Misalkan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: IP 10.0.0.1/8 (255.0.0.0) </a:t>
            </a:r>
            <a:r>
              <a:rPr lang="en-US" sz="2800" dirty="0" err="1"/>
              <a:t>artinya</a:t>
            </a:r>
            <a:r>
              <a:rPr lang="en-US" sz="2800" dirty="0"/>
              <a:t> </a:t>
            </a:r>
          </a:p>
        </p:txBody>
      </p:sp>
      <p:sp>
        <p:nvSpPr>
          <p:cNvPr id="819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12390"/>
              </p:ext>
            </p:extLst>
          </p:nvPr>
        </p:nvGraphicFramePr>
        <p:xfrm>
          <a:off x="1295399" y="2286000"/>
          <a:ext cx="6400801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7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56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Oktet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Oktet</a:t>
                      </a:r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Oktet</a:t>
                      </a:r>
                      <a:r>
                        <a:rPr lang="en-US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Oktet</a:t>
                      </a:r>
                      <a:r>
                        <a:rPr lang="en-US" dirty="0"/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00001010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00000001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00001010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00000000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00001010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11111111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505200"/>
            <a:ext cx="98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netmask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1242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 add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886200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jumlahkan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76263" y="6096000"/>
            <a:ext cx="383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AND ( 1 + 1 = 1,  1+0=0, 0+1 =0, 0+0=0)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19200" y="3777734"/>
            <a:ext cx="7086462" cy="1861066"/>
            <a:chOff x="1219200" y="3777734"/>
            <a:chExt cx="7086462" cy="1861066"/>
          </a:xfrm>
        </p:grpSpPr>
        <p:grpSp>
          <p:nvGrpSpPr>
            <p:cNvPr id="14" name="Group 13"/>
            <p:cNvGrpSpPr/>
            <p:nvPr/>
          </p:nvGrpSpPr>
          <p:grpSpPr>
            <a:xfrm>
              <a:off x="1219200" y="3777734"/>
              <a:ext cx="7086462" cy="369332"/>
              <a:chOff x="1219200" y="3777734"/>
              <a:chExt cx="7086462" cy="369332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219200" y="3962400"/>
                <a:ext cx="6477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696200" y="3777734"/>
                <a:ext cx="609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AND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696200" y="44196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96200" y="5269468"/>
              <a:ext cx="440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848600" cy="609600"/>
          </a:xfrm>
        </p:spPr>
        <p:txBody>
          <a:bodyPr/>
          <a:lstStyle/>
          <a:p>
            <a:r>
              <a:rPr lang="en-US" dirty="0"/>
              <a:t>First usable IP </a:t>
            </a:r>
            <a:r>
              <a:rPr lang="en-US" dirty="0" err="1"/>
              <a:t>dan</a:t>
            </a:r>
            <a:r>
              <a:rPr lang="en-US" dirty="0"/>
              <a:t> last Usable 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Berhubung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:</a:t>
            </a:r>
          </a:p>
          <a:p>
            <a:r>
              <a:rPr lang="en-US" dirty="0"/>
              <a:t>Network Address : 10.0.0.0</a:t>
            </a:r>
          </a:p>
          <a:p>
            <a:r>
              <a:rPr lang="en-US" dirty="0"/>
              <a:t>Broadcast address : 10.255.255.255</a:t>
            </a:r>
          </a:p>
          <a:p>
            <a:r>
              <a:rPr lang="en-US" dirty="0" err="1"/>
              <a:t>Maka</a:t>
            </a:r>
            <a:r>
              <a:rPr lang="en-US" dirty="0"/>
              <a:t> first </a:t>
            </a:r>
            <a:r>
              <a:rPr lang="en-US" dirty="0" err="1"/>
              <a:t>dan</a:t>
            </a:r>
            <a:r>
              <a:rPr lang="en-US" dirty="0"/>
              <a:t> last IP </a:t>
            </a:r>
            <a:r>
              <a:rPr lang="en-US" dirty="0" err="1"/>
              <a:t>addressnya</a:t>
            </a:r>
            <a:r>
              <a:rPr lang="en-US" dirty="0"/>
              <a:t> 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41333"/>
              </p:ext>
            </p:extLst>
          </p:nvPr>
        </p:nvGraphicFramePr>
        <p:xfrm>
          <a:off x="1295399" y="3058160"/>
          <a:ext cx="6400801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7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56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Oktet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Oktet</a:t>
                      </a:r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Oktet</a:t>
                      </a:r>
                      <a:r>
                        <a:rPr lang="en-US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Oktet</a:t>
                      </a:r>
                      <a:r>
                        <a:rPr lang="en-US" dirty="0"/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00001010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>
                          <a:solidFill>
                            <a:schemeClr val="tx1"/>
                          </a:solidFill>
                        </a:rPr>
                        <a:t>11111111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00001010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none" dirty="0"/>
                        <a:t>0000000</a:t>
                      </a:r>
                      <a:r>
                        <a:rPr lang="en-US" sz="2200" u="none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00001010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11111110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72400" y="3886200"/>
            <a:ext cx="81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</a:t>
            </a:r>
            <a:r>
              <a:rPr lang="en-US" dirty="0" err="1"/>
              <a:t>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4724400"/>
            <a:ext cx="7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</a:t>
            </a:r>
            <a:r>
              <a:rPr lang="en-US" dirty="0" err="1"/>
              <a:t>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50468"/>
            <a:ext cx="442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IP : 10.0.0.1 </a:t>
            </a:r>
            <a:r>
              <a:rPr lang="en-US" dirty="0" err="1"/>
              <a:t>dan</a:t>
            </a:r>
            <a:r>
              <a:rPr lang="en-US" dirty="0"/>
              <a:t> Last IP : 10.255.255.254</a:t>
            </a:r>
          </a:p>
        </p:txBody>
      </p:sp>
      <p:sp>
        <p:nvSpPr>
          <p:cNvPr id="9" name="Oval 8"/>
          <p:cNvSpPr/>
          <p:nvPr/>
        </p:nvSpPr>
        <p:spPr>
          <a:xfrm>
            <a:off x="5410200" y="914400"/>
            <a:ext cx="3581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Jumlah</a:t>
            </a:r>
            <a:r>
              <a:rPr lang="en-US" b="1" dirty="0">
                <a:solidFill>
                  <a:srgbClr val="FFFF00"/>
                </a:solidFill>
              </a:rPr>
              <a:t> host :</a:t>
            </a:r>
          </a:p>
          <a:p>
            <a:pPr algn="ctr"/>
            <a:r>
              <a:rPr lang="en-US" dirty="0"/>
              <a:t>(2^n)-2=</a:t>
            </a:r>
          </a:p>
          <a:p>
            <a:pPr algn="ctr"/>
            <a:r>
              <a:rPr lang="en-US" dirty="0"/>
              <a:t>(2^24)-2=16.777.214</a:t>
            </a:r>
          </a:p>
        </p:txBody>
      </p:sp>
    </p:spTree>
    <p:extLst>
      <p:ext uri="{BB962C8B-B14F-4D97-AF65-F5344CB8AC3E}">
        <p14:creationId xmlns:p14="http://schemas.microsoft.com/office/powerpoint/2010/main" val="30071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6858000" cy="6096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 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Diketahui</a:t>
            </a:r>
            <a:r>
              <a:rPr lang="en-US" dirty="0"/>
              <a:t> : 192.168.1.5/24</a:t>
            </a:r>
          </a:p>
          <a:p>
            <a:r>
              <a:rPr lang="en-US" dirty="0"/>
              <a:t>2. </a:t>
            </a:r>
            <a:r>
              <a:rPr lang="en-US" dirty="0" err="1"/>
              <a:t>Diketahui</a:t>
            </a:r>
            <a:r>
              <a:rPr lang="en-US" dirty="0"/>
              <a:t> : 172.16.30.20/27</a:t>
            </a:r>
          </a:p>
          <a:p>
            <a:r>
              <a:rPr lang="en-US" dirty="0"/>
              <a:t>3. </a:t>
            </a:r>
            <a:r>
              <a:rPr lang="en-US" dirty="0" err="1"/>
              <a:t>Diketahui</a:t>
            </a:r>
            <a:r>
              <a:rPr lang="en-US" dirty="0"/>
              <a:t> : 192.168.5.61/30</a:t>
            </a:r>
          </a:p>
          <a:p>
            <a:r>
              <a:rPr lang="en-US" dirty="0"/>
              <a:t>4. </a:t>
            </a:r>
            <a:r>
              <a:rPr lang="en-US" dirty="0" err="1"/>
              <a:t>Diketahui</a:t>
            </a:r>
            <a:r>
              <a:rPr lang="en-US" dirty="0"/>
              <a:t> : 172.16.31.44/26</a:t>
            </a:r>
          </a:p>
          <a:p>
            <a:r>
              <a:rPr lang="en-US" dirty="0"/>
              <a:t>5. </a:t>
            </a:r>
            <a:r>
              <a:rPr lang="en-US" dirty="0" err="1"/>
              <a:t>Diketahui</a:t>
            </a:r>
            <a:r>
              <a:rPr lang="en-US" dirty="0"/>
              <a:t> : 203.130.238.81/28</a:t>
            </a:r>
          </a:p>
          <a:p>
            <a:r>
              <a:rPr lang="en-US" dirty="0" err="1"/>
              <a:t>Carilah</a:t>
            </a:r>
            <a:r>
              <a:rPr lang="en-US" dirty="0"/>
              <a:t> : network address, broadcast address, </a:t>
            </a:r>
            <a:r>
              <a:rPr lang="en-US" dirty="0" err="1"/>
              <a:t>jumlah</a:t>
            </a:r>
            <a:r>
              <a:rPr lang="en-US" dirty="0"/>
              <a:t> host, first IP usable </a:t>
            </a:r>
            <a:r>
              <a:rPr lang="en-US" dirty="0" err="1"/>
              <a:t>dan</a:t>
            </a:r>
            <a:r>
              <a:rPr lang="en-US" dirty="0"/>
              <a:t> last IP usable.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6324600" cy="609600"/>
          </a:xfrm>
        </p:spPr>
        <p:txBody>
          <a:bodyPr/>
          <a:lstStyle/>
          <a:p>
            <a:pPr eaLnBrk="1" hangingPunct="1"/>
            <a:r>
              <a:rPr lang="en-US" dirty="0" err="1"/>
              <a:t>Jawaban</a:t>
            </a:r>
            <a:r>
              <a:rPr lang="en-US" dirty="0"/>
              <a:t> :192.168.1.5/24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7620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11000000.10101000.00000001.00000101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11111111 .11111111  .11111111  .00000000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 /24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11000000.10101000.00000001.00000000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11000000.10101000.00000001.11111111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11000000.10101000.00000001.00000001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11000000.10101000.00000001.11111110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17526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43000" y="2438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438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43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43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2438400"/>
            <a:ext cx="177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3352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352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9025" y="3352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3352800"/>
            <a:ext cx="151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Broadcast add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7453" y="4331732"/>
            <a:ext cx="86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IP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7651" y="4355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97851" y="4355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0451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3676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3000" y="5345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200" y="5345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5800" y="5345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9025" y="5345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5345668"/>
            <a:ext cx="83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IP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JUMLAH HOST = (2^n )-2=(2^8)-2=254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6324600" cy="609600"/>
          </a:xfrm>
        </p:spPr>
        <p:txBody>
          <a:bodyPr/>
          <a:lstStyle/>
          <a:p>
            <a:pPr eaLnBrk="1" hangingPunct="1"/>
            <a:r>
              <a:rPr lang="en-US" dirty="0" err="1"/>
              <a:t>Jawaban</a:t>
            </a:r>
            <a:r>
              <a:rPr lang="en-US" dirty="0"/>
              <a:t> :172.16.30.20/27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7620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10101100.00010000.00011110. 00010100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11111111 .11111111  .11111111 . 11100000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 /27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10101100.00010000.00011110. 00000000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10101100.00010000.00011110 .00011111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10101100.00010000.00011110.00000001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10101100.00010000.00011110.00011110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17526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43000" y="2438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438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438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43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2438400"/>
            <a:ext cx="177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3352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35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335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9025" y="335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3352800"/>
            <a:ext cx="151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Broadcast add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7453" y="4331732"/>
            <a:ext cx="86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IP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7651" y="4355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97851" y="4355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0451" y="4355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3676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3000" y="5345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200" y="5345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5800" y="5345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9025" y="5345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5345668"/>
            <a:ext cx="83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IP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368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JUMLAH HOST = (2^n )-2=(2^5)-2=30</a:t>
            </a:r>
          </a:p>
        </p:txBody>
      </p:sp>
    </p:spTree>
    <p:extLst>
      <p:ext uri="{BB962C8B-B14F-4D97-AF65-F5344CB8AC3E}">
        <p14:creationId xmlns:p14="http://schemas.microsoft.com/office/powerpoint/2010/main" val="5832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6324600" cy="609600"/>
          </a:xfrm>
        </p:spPr>
        <p:txBody>
          <a:bodyPr/>
          <a:lstStyle/>
          <a:p>
            <a:pPr eaLnBrk="1" hangingPunct="1"/>
            <a:r>
              <a:rPr lang="en-US" dirty="0" err="1"/>
              <a:t>Jawaban</a:t>
            </a:r>
            <a:r>
              <a:rPr lang="en-US" dirty="0"/>
              <a:t> :192.168.5.61/30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7620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11000000.10101000.00000101.00111101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11111111 .11111111  .11111111  .11111100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 /30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11000000.10101000.00000101.00111100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11000000.10101000.00000101.00111111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11000000.10101000.00000101.00111101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11000000.10101000.00000101.00111110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17526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43000" y="2438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438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43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438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2438400"/>
            <a:ext cx="177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3352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352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9025" y="335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3352800"/>
            <a:ext cx="151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Broadcast add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7453" y="4331732"/>
            <a:ext cx="86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IP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7651" y="4355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97851" y="4355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0451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3676" y="4355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3000" y="5345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200" y="5345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5800" y="5345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9025" y="5345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5345668"/>
            <a:ext cx="83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IP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356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JUMLAH HOST = (2^n )-2=(2^2)-2=2</a:t>
            </a:r>
          </a:p>
        </p:txBody>
      </p:sp>
    </p:spTree>
    <p:extLst>
      <p:ext uri="{BB962C8B-B14F-4D97-AF65-F5344CB8AC3E}">
        <p14:creationId xmlns:p14="http://schemas.microsoft.com/office/powerpoint/2010/main" val="9128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6324600" cy="609600"/>
          </a:xfrm>
        </p:spPr>
        <p:txBody>
          <a:bodyPr/>
          <a:lstStyle/>
          <a:p>
            <a:pPr eaLnBrk="1" hangingPunct="1"/>
            <a:r>
              <a:rPr lang="en-US" dirty="0" err="1"/>
              <a:t>Jawaban</a:t>
            </a:r>
            <a:r>
              <a:rPr lang="en-US" dirty="0"/>
              <a:t> :172.16.31.44/26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7620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10101100.00010000.00011111. 00101100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11111111 .11111111  .11111111 . 11000000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 /26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10101100.00010000.00011111. 00000000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10101100.00010000.00011111 .00111111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10101100.00010000.00011111 .00000001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10101100.00010000.00000001.00111110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17526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43000" y="2438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438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438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43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2438400"/>
            <a:ext cx="177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3352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35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335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9025" y="335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3352800"/>
            <a:ext cx="151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Broadcast add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7453" y="4331732"/>
            <a:ext cx="86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IP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7651" y="4355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97851" y="4355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0451" y="4355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3676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3000" y="5345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200" y="5345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5800" y="5345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9025" y="5345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5345668"/>
            <a:ext cx="83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IP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368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JUMLAH HOST = (2^n )-2=(2^6)-2=62</a:t>
            </a:r>
          </a:p>
        </p:txBody>
      </p:sp>
    </p:spTree>
    <p:extLst>
      <p:ext uri="{BB962C8B-B14F-4D97-AF65-F5344CB8AC3E}">
        <p14:creationId xmlns:p14="http://schemas.microsoft.com/office/powerpoint/2010/main" val="8936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6324600" cy="609600"/>
          </a:xfrm>
        </p:spPr>
        <p:txBody>
          <a:bodyPr/>
          <a:lstStyle/>
          <a:p>
            <a:pPr eaLnBrk="1" hangingPunct="1"/>
            <a:r>
              <a:rPr lang="en-US" dirty="0" err="1"/>
              <a:t>Jawaban</a:t>
            </a:r>
            <a:r>
              <a:rPr lang="en-US" dirty="0"/>
              <a:t> :203.130.238.81/28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7620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11001011.10000010.11101110. 01010001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11111111 .11111111  .11111111 . 11110000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 /28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11001011.10000010.11101110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01010000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11001011.10000010.11101110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.01011111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11001011.10000010.11101110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. 01010001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11001011.10000010.11101110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01011110</a:t>
            </a: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1" hangingPunct="1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17526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43000" y="2438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438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4384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438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2438400"/>
            <a:ext cx="177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3352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352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352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9025" y="335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3352800"/>
            <a:ext cx="151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Broadcast add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7453" y="4331732"/>
            <a:ext cx="86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IP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7651" y="4355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97851" y="4355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7200" y="43550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3676" y="4355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3000" y="5345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200" y="5345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1000" y="53456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9025" y="5345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5200" y="5345668"/>
            <a:ext cx="83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 IP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368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JUMLAH HOST = (2^n )-2=(2^4)-2=14</a:t>
            </a:r>
          </a:p>
        </p:txBody>
      </p:sp>
    </p:spTree>
    <p:extLst>
      <p:ext uri="{BB962C8B-B14F-4D97-AF65-F5344CB8AC3E}">
        <p14:creationId xmlns:p14="http://schemas.microsoft.com/office/powerpoint/2010/main" val="23222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876800" cy="609600"/>
          </a:xfrm>
        </p:spPr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err="1"/>
              <a:t>Dasar</a:t>
            </a:r>
            <a:r>
              <a:rPr lang="en-US" dirty="0"/>
              <a:t> IP address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err="1"/>
              <a:t>Manfaat</a:t>
            </a:r>
            <a:r>
              <a:rPr lang="en-US" dirty="0"/>
              <a:t> IP address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/>
              <a:t>Ranges IP address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/>
              <a:t>Network address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/>
              <a:t>Broadcast address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/>
              <a:t>Subnet mask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/>
              <a:t>IP </a:t>
            </a:r>
            <a:r>
              <a:rPr lang="en-US" dirty="0" err="1"/>
              <a:t>Privat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IP </a:t>
            </a:r>
            <a:r>
              <a:rPr lang="en-US" dirty="0" err="1"/>
              <a:t>publik</a:t>
            </a:r>
            <a:endParaRPr lang="en-US" dirty="0"/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</a:p>
          <a:p>
            <a:pPr eaLnBrk="1" hangingPunct="1"/>
            <a:endParaRPr lang="en-US" dirty="0"/>
          </a:p>
          <a:p>
            <a:pPr marL="457200" indent="-457200" eaLnBrk="1" hangingPunct="1">
              <a:buFont typeface="Arial" charset="0"/>
              <a:buAutoNum type="arabicPeriod"/>
            </a:pPr>
            <a:endParaRPr lang="en-US" dirty="0"/>
          </a:p>
          <a:p>
            <a:pPr marL="457200" indent="-457200" eaLnBrk="1" hangingPunct="1">
              <a:buFont typeface="Arial" charset="0"/>
              <a:buAutoNum type="arabicPeriod"/>
            </a:pPr>
            <a:endParaRPr lang="en-US" dirty="0"/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305800" cy="609600"/>
          </a:xfrm>
        </p:spPr>
        <p:txBody>
          <a:bodyPr/>
          <a:lstStyle/>
          <a:p>
            <a:r>
              <a:rPr lang="en-US" sz="2600" dirty="0" err="1"/>
              <a:t>Cek</a:t>
            </a:r>
            <a:r>
              <a:rPr lang="en-US" sz="2600" dirty="0"/>
              <a:t> </a:t>
            </a:r>
            <a:r>
              <a:rPr lang="en-US" sz="2600" dirty="0" err="1"/>
              <a:t>apakah</a:t>
            </a:r>
            <a:r>
              <a:rPr lang="en-US" sz="2600" dirty="0"/>
              <a:t> </a:t>
            </a:r>
            <a:r>
              <a:rPr lang="en-US" sz="2600" dirty="0" err="1"/>
              <a:t>ip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termasuk</a:t>
            </a:r>
            <a:r>
              <a:rPr lang="en-US" sz="2600" dirty="0"/>
              <a:t> usable </a:t>
            </a:r>
            <a:r>
              <a:rPr lang="en-US" sz="2600" dirty="0" err="1"/>
              <a:t>ip</a:t>
            </a:r>
            <a:r>
              <a:rPr lang="en-US" sz="2600" dirty="0"/>
              <a:t>, broadcast </a:t>
            </a:r>
            <a:r>
              <a:rPr lang="en-US" sz="2600" dirty="0" err="1"/>
              <a:t>ip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network </a:t>
            </a:r>
            <a:r>
              <a:rPr lang="en-US" sz="2600" dirty="0" err="1"/>
              <a:t>ip</a:t>
            </a:r>
            <a:r>
              <a:rPr lang="en-US" sz="2600" dirty="0"/>
              <a:t>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203.130.238.80/28</a:t>
            </a:r>
          </a:p>
          <a:p>
            <a:pPr marL="457200" indent="-457200">
              <a:buAutoNum type="arabicPeriod"/>
            </a:pPr>
            <a:r>
              <a:rPr lang="en-US" dirty="0"/>
              <a:t>192.168.5.60/30?</a:t>
            </a:r>
          </a:p>
          <a:p>
            <a:pPr marL="457200" indent="-457200">
              <a:buAutoNum type="arabicPeriod"/>
            </a:pPr>
            <a:r>
              <a:rPr lang="en-US" dirty="0"/>
              <a:t>172.16.30.31/27?</a:t>
            </a:r>
          </a:p>
          <a:p>
            <a:pPr marL="457200" indent="-457200">
              <a:buAutoNum type="arabicPeriod"/>
            </a:pPr>
            <a:r>
              <a:rPr lang="en-US" dirty="0"/>
              <a:t>192.168.10.212/24?</a:t>
            </a:r>
          </a:p>
          <a:p>
            <a:pPr marL="457200" indent="-457200">
              <a:buAutoNum type="arabicPeriod"/>
            </a:pPr>
            <a:r>
              <a:rPr lang="en-US" dirty="0"/>
              <a:t>10.10.255.254/16?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533400"/>
            <a:ext cx="3581400" cy="792162"/>
          </a:xfrm>
        </p:spPr>
        <p:txBody>
          <a:bodyPr/>
          <a:lstStyle/>
          <a:p>
            <a:r>
              <a:rPr lang="en-US" dirty="0" smtClean="0"/>
              <a:t>Cara lain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5000625" cy="285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45669"/>
            <a:ext cx="5000625" cy="279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6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499577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38945"/>
            <a:ext cx="522316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 William Stalling, Computer Networks</a:t>
            </a:r>
          </a:p>
          <a:p>
            <a:pPr eaLnBrk="1" hangingPunct="1">
              <a:defRPr/>
            </a:pPr>
            <a:r>
              <a:rPr lang="en-US" dirty="0"/>
              <a:t>2. </a:t>
            </a:r>
            <a:r>
              <a:rPr lang="en-US" dirty="0" err="1"/>
              <a:t>Suning</a:t>
            </a:r>
            <a:r>
              <a:rPr lang="en-US" dirty="0"/>
              <a:t> S., K.,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Data, MTI, 2011</a:t>
            </a:r>
          </a:p>
          <a:p>
            <a:pPr eaLnBrk="1" hangingPunct="1">
              <a:defRPr/>
            </a:pPr>
            <a:r>
              <a:rPr lang="en-US" dirty="0"/>
              <a:t>3. CCNA, Cisco Certified Network Academy</a:t>
            </a:r>
          </a:p>
          <a:p>
            <a:pPr eaLnBrk="1" hangingPunct="1">
              <a:defRPr/>
            </a:pPr>
            <a:r>
              <a:rPr lang="en-US" dirty="0"/>
              <a:t>4. Joshua, S.,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data, MTI, 2010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43000" y="2857500"/>
            <a:ext cx="6629400" cy="1143000"/>
          </a:xfrm>
        </p:spPr>
        <p:txBody>
          <a:bodyPr/>
          <a:lstStyle/>
          <a:p>
            <a:pPr eaLnBrk="1" hangingPunct="1"/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/>
              <a:t>netx</a:t>
            </a:r>
            <a:r>
              <a:rPr lang="en-US" sz="2400" dirty="0"/>
              <a:t> course </a:t>
            </a:r>
            <a:r>
              <a:rPr lang="en-US" sz="2400" dirty="0" err="1"/>
              <a:t>subnetting</a:t>
            </a:r>
            <a:r>
              <a:rPr lang="en-US" dirty="0"/>
              <a:t/>
            </a:r>
            <a:br>
              <a:rPr lang="en-US" dirty="0"/>
            </a:br>
            <a:endParaRPr lang="en-US" sz="2600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867400" cy="609600"/>
          </a:xfrm>
        </p:spPr>
        <p:txBody>
          <a:bodyPr/>
          <a:lstStyle/>
          <a:p>
            <a:r>
              <a:rPr lang="en-US" dirty="0" err="1"/>
              <a:t>Dasar</a:t>
            </a:r>
            <a:r>
              <a:rPr lang="en-US" dirty="0"/>
              <a:t> IP address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IP address (internet protocol)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yang </a:t>
            </a:r>
            <a:r>
              <a:rPr lang="en-US" dirty="0" err="1"/>
              <a:t>terassigned</a:t>
            </a:r>
            <a:r>
              <a:rPr lang="en-US" dirty="0"/>
              <a:t> di </a:t>
            </a:r>
            <a:r>
              <a:rPr lang="en-US" dirty="0" err="1"/>
              <a:t>komputer</a:t>
            </a:r>
            <a:r>
              <a:rPr lang="en-US" dirty="0"/>
              <a:t>/host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. </a:t>
            </a:r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err="1"/>
              <a:t>Setiap</a:t>
            </a:r>
            <a:r>
              <a:rPr lang="en-US" dirty="0"/>
              <a:t> host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.</a:t>
            </a:r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7848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2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5562600" cy="609600"/>
          </a:xfrm>
        </p:spPr>
        <p:txBody>
          <a:bodyPr/>
          <a:lstStyle/>
          <a:p>
            <a:r>
              <a:rPr lang="en-US" dirty="0"/>
              <a:t>Assign IP address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3" y="609600"/>
            <a:ext cx="489368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733801" cy="364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7000"/>
            <a:ext cx="3708929" cy="38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GB" dirty="0" err="1"/>
              <a:t>Manfaat</a:t>
            </a:r>
            <a:r>
              <a:rPr lang="en-GB" dirty="0"/>
              <a:t> IP address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3000" dirty="0" err="1"/>
              <a:t>Sebagai</a:t>
            </a:r>
            <a:r>
              <a:rPr lang="en-US" sz="3000" dirty="0"/>
              <a:t> </a:t>
            </a:r>
            <a:r>
              <a:rPr lang="en-US" sz="3000" dirty="0" err="1"/>
              <a:t>identitas</a:t>
            </a:r>
            <a:r>
              <a:rPr lang="en-US" sz="3000" dirty="0"/>
              <a:t> </a:t>
            </a:r>
            <a:r>
              <a:rPr lang="en-US" sz="3000" dirty="0" err="1"/>
              <a:t>unik</a:t>
            </a:r>
            <a:r>
              <a:rPr lang="en-US" sz="3000" dirty="0"/>
              <a:t> </a:t>
            </a:r>
            <a:r>
              <a:rPr lang="en-US" sz="3000" dirty="0" err="1"/>
              <a:t>sebuah</a:t>
            </a:r>
            <a:r>
              <a:rPr lang="en-US" sz="3000" dirty="0"/>
              <a:t> host</a:t>
            </a:r>
          </a:p>
          <a:p>
            <a:pPr marL="457200" indent="-457200">
              <a:buAutoNum type="arabicPeriod"/>
            </a:pPr>
            <a:r>
              <a:rPr lang="en-US" sz="3000" dirty="0" err="1"/>
              <a:t>Sebagai</a:t>
            </a:r>
            <a:r>
              <a:rPr lang="en-US" sz="3000" dirty="0"/>
              <a:t> </a:t>
            </a:r>
            <a:r>
              <a:rPr lang="en-US" sz="3000" dirty="0" err="1"/>
              <a:t>alat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berkomunikasi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host lain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jaringan</a:t>
            </a:r>
            <a:endParaRPr lang="en-US" sz="3000" dirty="0"/>
          </a:p>
          <a:p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6324600" cy="609600"/>
          </a:xfrm>
        </p:spPr>
        <p:txBody>
          <a:bodyPr/>
          <a:lstStyle/>
          <a:p>
            <a:r>
              <a:rPr lang="en-US" dirty="0"/>
              <a:t>Range IP address V</a:t>
            </a:r>
            <a:r>
              <a:rPr lang="en-US" baseline="-25000" dirty="0"/>
              <a:t>4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Kelas</a:t>
            </a:r>
            <a:r>
              <a:rPr lang="en-US" dirty="0"/>
              <a:t> A : 1.0.0.0-126.255.255.255 </a:t>
            </a:r>
            <a:r>
              <a:rPr lang="en-US" dirty="0" err="1"/>
              <a:t>dengan</a:t>
            </a:r>
            <a:r>
              <a:rPr lang="en-US" dirty="0"/>
              <a:t> subnet mask /8</a:t>
            </a:r>
          </a:p>
          <a:p>
            <a:r>
              <a:rPr lang="en-US" dirty="0" err="1"/>
              <a:t>Kelas</a:t>
            </a:r>
            <a:r>
              <a:rPr lang="en-US" dirty="0"/>
              <a:t> B : 128.0.0.0-191.255.255.255 </a:t>
            </a:r>
            <a:r>
              <a:rPr lang="en-US" dirty="0" err="1"/>
              <a:t>dengan</a:t>
            </a:r>
            <a:r>
              <a:rPr lang="en-US" dirty="0"/>
              <a:t> subnet mask /16</a:t>
            </a:r>
          </a:p>
          <a:p>
            <a:r>
              <a:rPr lang="en-US" dirty="0" err="1"/>
              <a:t>Kelas</a:t>
            </a:r>
            <a:r>
              <a:rPr lang="en-US" dirty="0"/>
              <a:t> C : 192.0.0.0-223.255.255.255 </a:t>
            </a:r>
            <a:r>
              <a:rPr lang="en-US" dirty="0" err="1"/>
              <a:t>dengan</a:t>
            </a:r>
            <a:r>
              <a:rPr lang="en-US" dirty="0"/>
              <a:t> subnet mask /24</a:t>
            </a:r>
          </a:p>
          <a:p>
            <a:r>
              <a:rPr lang="en-US" dirty="0" err="1"/>
              <a:t>Kelas</a:t>
            </a:r>
            <a:r>
              <a:rPr lang="en-US" dirty="0"/>
              <a:t> D : 224.0.0.0-239.255.255.255 </a:t>
            </a:r>
          </a:p>
          <a:p>
            <a:r>
              <a:rPr lang="en-US" dirty="0" err="1"/>
              <a:t>Kelas</a:t>
            </a:r>
            <a:r>
              <a:rPr lang="en-US" dirty="0"/>
              <a:t> E : 240.0.0.0-255.255.255.255</a:t>
            </a:r>
          </a:p>
          <a:p>
            <a:r>
              <a:rPr lang="en-US" dirty="0">
                <a:solidFill>
                  <a:srgbClr val="FF0000"/>
                </a:solidFill>
              </a:rPr>
              <a:t>Loopback : 127.0.0.1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17082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0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239000" cy="609600"/>
          </a:xfrm>
        </p:spPr>
        <p:txBody>
          <a:bodyPr/>
          <a:lstStyle/>
          <a:p>
            <a:r>
              <a:rPr lang="en-US" dirty="0"/>
              <a:t>Range Private IP address V</a:t>
            </a:r>
            <a:r>
              <a:rPr lang="en-US" baseline="-25000" dirty="0"/>
              <a:t>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06303"/>
              </p:ext>
            </p:extLst>
          </p:nvPr>
        </p:nvGraphicFramePr>
        <p:xfrm>
          <a:off x="685800" y="2098040"/>
          <a:ext cx="7391401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20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Kelas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IP ranges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Arial" pitchFamily="34" charset="0"/>
                          <a:cs typeface="Arial" pitchFamily="34" charset="0"/>
                        </a:rPr>
                        <a:t>10.0.0.0-10.255.255.255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Arial" pitchFamily="34" charset="0"/>
                          <a:cs typeface="Arial" pitchFamily="34" charset="0"/>
                        </a:rPr>
                        <a:t>172.16.0.0-172.31.255.255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Arial" pitchFamily="34" charset="0"/>
                          <a:cs typeface="Arial" pitchFamily="34" charset="0"/>
                        </a:rPr>
                        <a:t>192.168.0.0-192.168.255.255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8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715000" cy="609600"/>
          </a:xfrm>
        </p:spPr>
        <p:txBody>
          <a:bodyPr/>
          <a:lstStyle/>
          <a:p>
            <a:r>
              <a:rPr lang="en-US" dirty="0"/>
              <a:t>Ranges public IP address V</a:t>
            </a:r>
            <a:r>
              <a:rPr lang="en-US" baseline="-25000" dirty="0"/>
              <a:t>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6" y="1747838"/>
            <a:ext cx="6948824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9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162800" cy="609600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IP address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oktet</a:t>
            </a:r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/>
              <a:t> address,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IP 192.168.5.9?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11080"/>
              </p:ext>
            </p:extLst>
          </p:nvPr>
        </p:nvGraphicFramePr>
        <p:xfrm>
          <a:off x="1143000" y="2194560"/>
          <a:ext cx="6477003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9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9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9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9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9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96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96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96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2^7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2^6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2^5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2^4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2^3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2^1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2^0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181" y="5181600"/>
            <a:ext cx="539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11000000.10101000.00000101.00001001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884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48884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3714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737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915</Words>
  <Application>Microsoft Office PowerPoint</Application>
  <PresentationFormat>On-screen Show (4:3)</PresentationFormat>
  <Paragraphs>429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IP V4 addressing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Cara lain</vt:lpstr>
      <vt:lpstr>PowerPoint Presentation</vt:lpstr>
      <vt:lpstr>Referensi</vt:lpstr>
      <vt:lpstr>Terima kasih netx course subnetting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Silabus, kontrak Perkuliahan dan Tujuan Pembelajaran</dc:title>
  <dc:creator>rifki</dc:creator>
  <cp:lastModifiedBy>rifkiindra</cp:lastModifiedBy>
  <cp:revision>90</cp:revision>
  <dcterms:created xsi:type="dcterms:W3CDTF">2014-08-31T02:21:08Z</dcterms:created>
  <dcterms:modified xsi:type="dcterms:W3CDTF">2017-02-22T05:00:32Z</dcterms:modified>
</cp:coreProperties>
</file>