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5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6" r:id="rId23"/>
    <p:sldId id="30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2314E-E29D-4F77-9BB3-FA1B6B60F921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66548-2A6B-4517-BD6E-CEAE09E74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A37D4-27EF-40AC-9ACC-90F16C1B4267}" type="datetimeFigureOut">
              <a:rPr lang="id-ID" smtClean="0"/>
              <a:t>22/03/2017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6A4F-48CC-435E-86F0-4E65D3E7E89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36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09600"/>
            <a:ext cx="3810000" cy="609600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latin typeface="+mn-lt"/>
                <a:ea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1295400"/>
            <a:ext cx="22860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7" hasCustomPrompt="1"/>
          </p:nvPr>
        </p:nvSpPr>
        <p:spPr>
          <a:xfrm>
            <a:off x="403412" y="34290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8" hasCustomPrompt="1"/>
          </p:nvPr>
        </p:nvSpPr>
        <p:spPr>
          <a:xfrm>
            <a:off x="403412" y="3886200"/>
            <a:ext cx="1676400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398929" y="4724400"/>
            <a:ext cx="1658471" cy="381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6324600"/>
            <a:ext cx="1371600" cy="3810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9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4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0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685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7543800" cy="3962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95400" y="6019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827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7200"/>
            <a:ext cx="3657600" cy="5334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09600" y="1524000"/>
            <a:ext cx="75438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3246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1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524000"/>
            <a:ext cx="7696200" cy="45720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381000"/>
            <a:ext cx="3657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33400" y="1600200"/>
            <a:ext cx="7620000" cy="44196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76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3048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5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1000"/>
            <a:ext cx="3657600" cy="6858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00800"/>
            <a:ext cx="1402976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81000" y="1143000"/>
            <a:ext cx="7315200" cy="46482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5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28065" y="457200"/>
            <a:ext cx="3733800" cy="5334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0927" y="1066800"/>
            <a:ext cx="3720073" cy="3810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n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895600"/>
            <a:ext cx="1905000" cy="381000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905000" cy="381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895475" cy="381000"/>
          </a:xfr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400800"/>
            <a:ext cx="1752600" cy="2286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71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57200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Mata </a:t>
            </a:r>
            <a:r>
              <a:rPr lang="en-US" dirty="0" err="1" smtClean="0"/>
              <a:t>Kuliah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2514600" cy="457200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28956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Pertemuan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352800"/>
            <a:ext cx="1752600" cy="355600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 smtClean="0"/>
              <a:t>Semester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91000"/>
            <a:ext cx="1752600" cy="381000"/>
          </a:xfrm>
        </p:spPr>
        <p:txBody>
          <a:bodyPr/>
          <a:lstStyle>
            <a:lvl1pPr marL="0" indent="0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Dosen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781800" y="6400800"/>
            <a:ext cx="1905000" cy="304800"/>
          </a:xfrm>
        </p:spPr>
        <p:txBody>
          <a:bodyPr>
            <a:normAutofit/>
          </a:bodyPr>
          <a:lstStyle>
            <a:lvl1pPr marL="0" indent="0" algn="ctr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743200" cy="685800"/>
          </a:xfrm>
        </p:spPr>
        <p:txBody>
          <a:bodyPr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6477000" cy="48768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00" y="6477000"/>
            <a:ext cx="1295400" cy="2286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latin typeface="+mn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62800" y="2743200"/>
            <a:ext cx="1828800" cy="13716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162800" y="4419600"/>
            <a:ext cx="1828800" cy="1524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33400"/>
            <a:ext cx="2895600" cy="6096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81000" y="1219200"/>
            <a:ext cx="6324600" cy="5105400"/>
          </a:xfrm>
        </p:spPr>
        <p:txBody>
          <a:bodyPr/>
          <a:lstStyle>
            <a:lvl1pPr marL="0" indent="0" algn="l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7543800" y="6400800"/>
            <a:ext cx="1371600" cy="3048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239000" y="2667000"/>
            <a:ext cx="1676400" cy="14478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239000" y="4572000"/>
            <a:ext cx="1676400" cy="1371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2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1000"/>
            <a:ext cx="28956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4800" y="1143000"/>
            <a:ext cx="8229600" cy="46482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6477000"/>
            <a:ext cx="1447800" cy="3810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Cambria" pitchFamily="18" charset="0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81000"/>
            <a:ext cx="2819400" cy="609600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81000" y="1066800"/>
            <a:ext cx="8229600" cy="47244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6324600"/>
            <a:ext cx="1371600" cy="304800"/>
          </a:xfrm>
        </p:spPr>
        <p:txBody>
          <a:bodyPr>
            <a:normAutofit/>
          </a:bodyPr>
          <a:lstStyle>
            <a:lvl1pPr marL="0" indent="0">
              <a:buNone/>
              <a:defRPr sz="1400" b="1" baseline="0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9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3000" y="990600"/>
            <a:ext cx="3657600" cy="685800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 err="1" smtClean="0"/>
              <a:t>Pembahasan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209800" y="1752600"/>
            <a:ext cx="6400800" cy="4724400"/>
          </a:xfrm>
        </p:spPr>
        <p:txBody>
          <a:bodyPr/>
          <a:lstStyle>
            <a:lvl1pPr marL="0" indent="0" algn="r">
              <a:buNone/>
              <a:defRPr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239000" y="152400"/>
            <a:ext cx="1402976" cy="304800"/>
          </a:xfrm>
        </p:spPr>
        <p:txBody>
          <a:bodyPr>
            <a:norm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</a:lstStyle>
          <a:p>
            <a:pPr lvl="0"/>
            <a:r>
              <a:rPr lang="en-US" dirty="0" smtClean="0"/>
              <a:t>Program </a:t>
            </a:r>
            <a:r>
              <a:rPr lang="en-US" dirty="0" err="1" smtClean="0"/>
              <a:t>Studi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4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2768-B7D7-4EC3-9221-3895F975A91C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C4E55-E434-4624-8AF4-D7D044E8ED6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" y="0"/>
            <a:ext cx="9058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3" r:id="rId14"/>
    <p:sldLayoutId id="2147483665" r:id="rId15"/>
    <p:sldLayoutId id="2147483666" r:id="rId16"/>
    <p:sldLayoutId id="2147483667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 smtClean="0"/>
              <a:t>KIMIA ORGANIK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1000" y="1905000"/>
            <a:ext cx="2286000" cy="457200"/>
          </a:xfrm>
        </p:spPr>
        <p:txBody>
          <a:bodyPr>
            <a:noAutofit/>
          </a:bodyPr>
          <a:lstStyle/>
          <a:p>
            <a:r>
              <a:rPr lang="id-ID" sz="3600" dirty="0" smtClean="0"/>
              <a:t>“ALKANA”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d-ID" dirty="0" smtClean="0"/>
              <a:t>Pertemuan ke 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d-ID" dirty="0" smtClean="0"/>
              <a:t>Semester II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98929" y="4724400"/>
            <a:ext cx="2496671" cy="381000"/>
          </a:xfrm>
        </p:spPr>
        <p:txBody>
          <a:bodyPr>
            <a:normAutofit fontScale="85000" lnSpcReduction="10000"/>
          </a:bodyPr>
          <a:lstStyle/>
          <a:p>
            <a:r>
              <a:rPr lang="id-ID" dirty="0" smtClean="0"/>
              <a:t>Retno Ringgani, S.T., M.Eng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381000" y="1371600"/>
            <a:ext cx="3810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1" kern="1200" baseline="0">
                <a:solidFill>
                  <a:schemeClr val="tx1"/>
                </a:solidFill>
                <a:latin typeface="+mn-lt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 smtClean="0"/>
              <a:t>BAB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TERMINASI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Reaksi apa saja yang memusnahkan radikal bebas dapat mengakhiri daur propagasi radikal bebas.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Klorinasi metana diakhiri terutama oleh bergabungnya radikal bebas.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4756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5638800" cy="533400"/>
          </a:xfrm>
        </p:spPr>
        <p:txBody>
          <a:bodyPr>
            <a:normAutofit fontScale="77500" lnSpcReduction="20000"/>
          </a:bodyPr>
          <a:lstStyle/>
          <a:p>
            <a:r>
              <a:rPr lang="id-ID" dirty="0" smtClean="0"/>
              <a:t>2.4.1 TERJADINYA CAMPURAN PRODUK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i="1" dirty="0"/>
              <a:t>Tahap propagasi yang menghasilkan diklorometana: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75438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7308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5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724400" cy="533400"/>
          </a:xfrm>
        </p:spPr>
        <p:txBody>
          <a:bodyPr>
            <a:normAutofit fontScale="70000" lnSpcReduction="20000"/>
          </a:bodyPr>
          <a:lstStyle/>
          <a:p>
            <a:r>
              <a:rPr lang="id-ID" dirty="0" smtClean="0"/>
              <a:t>2.4.2 TAHAP PENENTU LAJU REAKSI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id-ID" dirty="0"/>
              <a:t>Yang menjadi tahap laju reaksi adalah </a:t>
            </a:r>
            <a:r>
              <a:rPr lang="id-ID" b="1" dirty="0"/>
              <a:t>abstraksi (perebutan) hidrogen</a:t>
            </a:r>
            <a:r>
              <a:rPr lang="id-ID" dirty="0"/>
              <a:t> pada tahap propagasi</a:t>
            </a:r>
          </a:p>
          <a:p>
            <a:r>
              <a:rPr lang="id-ID" dirty="0"/>
              <a:t> </a:t>
            </a:r>
            <a:r>
              <a:rPr lang="id-ID" b="1" dirty="0"/>
              <a:t>Hidrogen mana yang direbut?</a:t>
            </a:r>
          </a:p>
          <a:p>
            <a:pPr lvl="1"/>
            <a:r>
              <a:rPr lang="id-ID" dirty="0"/>
              <a:t>Macam-macam atom hidrogen dalam senyawa organik : hidrogen </a:t>
            </a:r>
            <a:r>
              <a:rPr lang="id-ID" b="1" dirty="0"/>
              <a:t>metil</a:t>
            </a:r>
            <a:r>
              <a:rPr lang="id-ID" dirty="0"/>
              <a:t> (</a:t>
            </a:r>
            <a:r>
              <a:rPr lang="en-US" dirty="0"/>
              <a:t>CH</a:t>
            </a:r>
            <a:r>
              <a:rPr lang="id-ID" baseline="-25000" dirty="0"/>
              <a:t>3</a:t>
            </a:r>
            <a:r>
              <a:rPr lang="id-ID" dirty="0"/>
              <a:t>), hidrogen </a:t>
            </a:r>
            <a:r>
              <a:rPr lang="id-ID" b="1" dirty="0"/>
              <a:t>primer</a:t>
            </a:r>
            <a:r>
              <a:rPr lang="id-ID" dirty="0"/>
              <a:t> (terikat pada karbon primer), hidrogen </a:t>
            </a:r>
            <a:r>
              <a:rPr lang="id-ID" b="1" dirty="0"/>
              <a:t>sekunder</a:t>
            </a:r>
            <a:r>
              <a:rPr lang="id-ID" dirty="0"/>
              <a:t> (terikat pada atom </a:t>
            </a:r>
            <a:r>
              <a:rPr lang="en-US" dirty="0"/>
              <a:t>C</a:t>
            </a:r>
            <a:r>
              <a:rPr lang="id-ID" dirty="0"/>
              <a:t> sekunder), hidrogen </a:t>
            </a:r>
            <a:r>
              <a:rPr lang="id-ID" b="1" dirty="0"/>
              <a:t>tersier</a:t>
            </a:r>
            <a:r>
              <a:rPr lang="id-ID" dirty="0"/>
              <a:t> (terikat pada atom </a:t>
            </a:r>
            <a:r>
              <a:rPr lang="en-US" dirty="0"/>
              <a:t>C</a:t>
            </a:r>
            <a:r>
              <a:rPr lang="id-ID" dirty="0"/>
              <a:t> tersier), allilik dan benzilik. 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21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2438400"/>
            <a:ext cx="8305800" cy="1143000"/>
            <a:chOff x="2657" y="3861"/>
            <a:chExt cx="8760" cy="123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" y="3931"/>
              <a:ext cx="600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" y="3861"/>
              <a:ext cx="840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" y="4014"/>
              <a:ext cx="1005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" y="4374"/>
              <a:ext cx="151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" y="4779"/>
              <a:ext cx="39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" y="4779"/>
              <a:ext cx="54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" y="4794"/>
              <a:ext cx="765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7" y="4779"/>
              <a:ext cx="525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9377" y="4446"/>
              <a:ext cx="204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en-US" altLang="ja-JP" sz="1200">
                  <a:latin typeface="Times New Roman" pitchFamily="18" charset="0"/>
                  <a:ea typeface="MS Mincho" pitchFamily="49" charset="-128"/>
                </a:rPr>
                <a:t>allilik dan benzilik</a:t>
              </a:r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565525"/>
            <a:ext cx="74930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3806218"/>
            <a:ext cx="54133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9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Contoh</a:t>
            </a:r>
            <a:r>
              <a:rPr lang="en-US" dirty="0"/>
              <a:t>:</a:t>
            </a:r>
            <a:r>
              <a:rPr lang="id-ID" sz="4000" dirty="0"/>
              <a:t> </a:t>
            </a:r>
            <a:endParaRPr lang="en-US" sz="4000" dirty="0"/>
          </a:p>
          <a:p>
            <a:r>
              <a:rPr lang="id-ID" dirty="0" smtClean="0"/>
              <a:t>pada </a:t>
            </a:r>
            <a:r>
              <a:rPr lang="id-ID" dirty="0"/>
              <a:t>reaksi monoklorinasi propana dihasilkan 55% 2-kloropropana dan 45% 1-kloropropana</a:t>
            </a:r>
            <a:r>
              <a:rPr lang="en-US" dirty="0"/>
              <a:t> 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65055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0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tahap abstraksi (perebutan hidrogen ) pada klorinasi propana: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7620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95838"/>
            <a:ext cx="7543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klorinasi metil propana</a:t>
            </a:r>
            <a:r>
              <a:rPr lang="en-US" dirty="0"/>
              <a:t> 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2533650"/>
            <a:ext cx="65341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d-ID" dirty="0" smtClean="0"/>
              <a:t>2.5 REAKSI PIROLISIS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Pirolisis</a:t>
            </a:r>
            <a:r>
              <a:rPr lang="id-ID" dirty="0"/>
              <a:t> adalah pemecahan molekul besar menjadi molekul kecil karena panas tanpa adanya O</a:t>
            </a:r>
            <a:r>
              <a:rPr lang="id-ID" baseline="-25000" dirty="0"/>
              <a:t>2</a:t>
            </a:r>
            <a:r>
              <a:rPr lang="id-ID" dirty="0"/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Reaksi ini disebut juga </a:t>
            </a:r>
            <a:r>
              <a:rPr lang="id-ID" i="1" dirty="0"/>
              <a:t>cracking</a:t>
            </a:r>
            <a:r>
              <a:rPr lang="id-ID" dirty="0"/>
              <a:t> atau perengkahan.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Reaksi pirolisis mengikuti mekanisme reaksi radikal bebas.</a:t>
            </a:r>
          </a:p>
          <a:p>
            <a:pPr marL="457200" indent="-457200">
              <a:buFont typeface="Wingdings" pitchFamily="2" charset="2"/>
              <a:buChar char="Ø"/>
            </a:pP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85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/>
            <a:r>
              <a:rPr lang="id-ID" dirty="0"/>
              <a:t>Contoh: reaksi pirolisis n-pentana.</a:t>
            </a:r>
            <a:endParaRPr lang="id-ID" b="1" dirty="0"/>
          </a:p>
          <a:p>
            <a:pPr marL="533400" indent="-533400"/>
            <a:r>
              <a:rPr lang="id-ID" i="1" dirty="0"/>
              <a:t>Mekanisme reaksi:</a:t>
            </a:r>
            <a:endParaRPr lang="en-US" i="1" dirty="0"/>
          </a:p>
          <a:p>
            <a:pPr marL="971550" lvl="1" indent="-514350">
              <a:buFont typeface="+mj-lt"/>
              <a:buAutoNum type="arabicPeriod"/>
            </a:pPr>
            <a:r>
              <a:rPr lang="id-ID" i="1" dirty="0"/>
              <a:t>pemulaan secara homolisis</a:t>
            </a:r>
          </a:p>
          <a:p>
            <a:pPr marL="971550" lvl="1" indent="-514350">
              <a:buFont typeface="+mj-lt"/>
              <a:buAutoNum type="arabicPeriod"/>
            </a:pPr>
            <a:r>
              <a:rPr lang="id-ID" i="1" dirty="0"/>
              <a:t>propagasi (perambatan) : abstraksi hidrogen</a:t>
            </a:r>
          </a:p>
          <a:p>
            <a:pPr marL="971550" lvl="1" indent="-514350">
              <a:buFont typeface="+mj-lt"/>
              <a:buAutoNum type="arabicPeriod"/>
            </a:pPr>
            <a:r>
              <a:rPr lang="id-ID" i="1" dirty="0"/>
              <a:t>terminasi (pengakhiran)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86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id-ID" dirty="0"/>
              <a:t>pemulaan secara homolisis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6324600" cy="533400"/>
          </a:xfrm>
        </p:spPr>
        <p:txBody>
          <a:bodyPr>
            <a:normAutofit fontScale="92500" lnSpcReduction="10000"/>
          </a:bodyPr>
          <a:lstStyle/>
          <a:p>
            <a:r>
              <a:rPr lang="id-ID" cap="small" dirty="0" smtClean="0"/>
              <a:t>Deskripsi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d-ID" dirty="0" smtClean="0"/>
              <a:t>D3 Teknik Kimia</a:t>
            </a:r>
            <a:endParaRPr lang="id-ID" dirty="0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Bab </a:t>
            </a:r>
            <a:r>
              <a:rPr lang="en-US" dirty="0"/>
              <a:t>III</a:t>
            </a:r>
            <a:r>
              <a:rPr lang="id-ID" dirty="0"/>
              <a:t>  ini membahas tentang alkana, sifat-sifat fisika dan sifat kimianya serta reaksi-reaksi alkana.  </a:t>
            </a:r>
            <a:endParaRPr lang="id-ID" b="1" dirty="0"/>
          </a:p>
          <a:p>
            <a:endParaRPr lang="id-ID" b="1" dirty="0" smtClean="0"/>
          </a:p>
        </p:txBody>
      </p:sp>
    </p:spTree>
    <p:extLst>
      <p:ext uri="{BB962C8B-B14F-4D97-AF65-F5344CB8AC3E}">
        <p14:creationId xmlns:p14="http://schemas.microsoft.com/office/powerpoint/2010/main" val="299812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id-ID" dirty="0"/>
              <a:t>propagasi (perambatan) : abstraksi hidrogen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33400" indent="-533400"/>
            <a:r>
              <a:rPr lang="en-US" b="1" dirty="0"/>
              <a:t>3. </a:t>
            </a:r>
            <a:r>
              <a:rPr lang="id-ID" b="1" dirty="0"/>
              <a:t>terminasi (pengakhiran)</a:t>
            </a:r>
            <a:endParaRPr lang="en-US" b="1" dirty="0"/>
          </a:p>
          <a:p>
            <a:pPr marL="533400" indent="-533400"/>
            <a:r>
              <a:rPr lang="en-US" dirty="0"/>
              <a:t>	</a:t>
            </a:r>
            <a:r>
              <a:rPr lang="id-ID" dirty="0"/>
              <a:t>(a) secara kopling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43200"/>
            <a:ext cx="685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660241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00600"/>
            <a:ext cx="6781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0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RINGKASAN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id-ID" dirty="0"/>
              <a:t>Reaksi utama alkana adalah pembakaran, halogenasi dan pirolisis.</a:t>
            </a:r>
            <a:endParaRPr lang="id-ID" b="1" dirty="0"/>
          </a:p>
          <a:p>
            <a:pPr marL="457200" indent="-457200">
              <a:buFont typeface="Wingdings" pitchFamily="2" charset="2"/>
              <a:buChar char="q"/>
            </a:pPr>
            <a:r>
              <a:rPr lang="id-ID" dirty="0"/>
              <a:t>Reaksi pembakaran: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b="1" dirty="0"/>
          </a:p>
          <a:p>
            <a:pPr marL="457200" indent="-457200">
              <a:buFont typeface="Wingdings" pitchFamily="2" charset="2"/>
              <a:buChar char="q"/>
            </a:pPr>
            <a:endParaRPr lang="id-ID" b="1" dirty="0"/>
          </a:p>
          <a:p>
            <a:pPr marL="457200" indent="-457200">
              <a:buFont typeface="Wingdings" pitchFamily="2" charset="2"/>
              <a:buChar char="q"/>
            </a:pPr>
            <a:r>
              <a:rPr lang="id-ID" dirty="0"/>
              <a:t>Halogenasi: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38200" y="3200400"/>
          <a:ext cx="59404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3" imgW="2717800" imgH="266700" progId="Equation.3">
                  <p:embed/>
                </p:oleObj>
              </mc:Choice>
              <mc:Fallback>
                <p:oleObj name="Equation" r:id="rId3" imgW="2717800" imgH="266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200400"/>
                        <a:ext cx="59404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8" y="5072203"/>
            <a:ext cx="6248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13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REFERENSI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it-IT" dirty="0"/>
              <a:t>Fessenden, R.J. Dan J. S. Fessenden, 1986, </a:t>
            </a:r>
            <a:r>
              <a:rPr lang="it-IT" i="1" dirty="0"/>
              <a:t>organic chemistry,</a:t>
            </a:r>
            <a:r>
              <a:rPr lang="it-IT" dirty="0"/>
              <a:t> 3</a:t>
            </a:r>
            <a:r>
              <a:rPr lang="it-IT" baseline="30000" dirty="0"/>
              <a:t>rd</a:t>
            </a:r>
            <a:r>
              <a:rPr lang="it-IT" dirty="0"/>
              <a:t> edition. </a:t>
            </a:r>
            <a:r>
              <a:rPr lang="id-ID" dirty="0"/>
              <a:t>Wadsworth, inc., Belmont, </a:t>
            </a:r>
            <a:r>
              <a:rPr lang="en-US" dirty="0"/>
              <a:t>C</a:t>
            </a:r>
            <a:r>
              <a:rPr lang="id-ID" dirty="0"/>
              <a:t>alifornia. Alih bahasa : </a:t>
            </a:r>
            <a:r>
              <a:rPr lang="en-US" dirty="0"/>
              <a:t>P</a:t>
            </a:r>
            <a:r>
              <a:rPr lang="id-ID" dirty="0"/>
              <a:t>udjatmaka, a.H. 1999, </a:t>
            </a:r>
            <a:r>
              <a:rPr lang="en-US" dirty="0"/>
              <a:t>K</a:t>
            </a:r>
            <a:r>
              <a:rPr lang="id-ID" dirty="0"/>
              <a:t>imia organik. Penerbit erlangga, jakarta,  jilid 1</a:t>
            </a:r>
            <a:endParaRPr lang="id-ID" b="1" dirty="0"/>
          </a:p>
          <a:p>
            <a:pPr lvl="1"/>
            <a:r>
              <a:rPr lang="id-ID" dirty="0"/>
              <a:t>Solomon, </a:t>
            </a:r>
            <a:r>
              <a:rPr lang="en-US" dirty="0"/>
              <a:t>T</a:t>
            </a:r>
            <a:r>
              <a:rPr lang="id-ID" dirty="0"/>
              <a:t>.W.G., 1988, </a:t>
            </a:r>
            <a:r>
              <a:rPr lang="id-ID" i="1" dirty="0"/>
              <a:t>organic chemistry</a:t>
            </a:r>
            <a:r>
              <a:rPr lang="id-ID" dirty="0"/>
              <a:t>, 3</a:t>
            </a:r>
            <a:r>
              <a:rPr lang="id-ID" baseline="30000" dirty="0"/>
              <a:t>th</a:t>
            </a:r>
            <a:r>
              <a:rPr lang="id-ID" dirty="0"/>
              <a:t>  edition, </a:t>
            </a:r>
            <a:r>
              <a:rPr lang="en-US" dirty="0"/>
              <a:t>J</a:t>
            </a:r>
            <a:r>
              <a:rPr lang="id-ID" dirty="0"/>
              <a:t>ohn wiley &amp; sons, inc., New york</a:t>
            </a:r>
            <a:endParaRPr lang="id-ID" b="1" dirty="0"/>
          </a:p>
          <a:p>
            <a:pPr lvl="1"/>
            <a:r>
              <a:rPr lang="id-ID" dirty="0"/>
              <a:t>Hart, </a:t>
            </a:r>
            <a:r>
              <a:rPr lang="en-US" dirty="0"/>
              <a:t>H</a:t>
            </a:r>
            <a:r>
              <a:rPr lang="id-ID" dirty="0"/>
              <a:t>., L.E. Craine dan </a:t>
            </a:r>
            <a:r>
              <a:rPr lang="en-US" dirty="0"/>
              <a:t>D</a:t>
            </a:r>
            <a:r>
              <a:rPr lang="id-ID" dirty="0"/>
              <a:t>.J. Hart, 2003, </a:t>
            </a:r>
            <a:r>
              <a:rPr lang="en-US" i="1" dirty="0"/>
              <a:t>O</a:t>
            </a:r>
            <a:r>
              <a:rPr lang="id-ID" i="1" dirty="0"/>
              <a:t>rganic chemistry</a:t>
            </a:r>
            <a:r>
              <a:rPr lang="id-ID" dirty="0"/>
              <a:t>, 11</a:t>
            </a:r>
            <a:r>
              <a:rPr lang="id-ID" baseline="30000" dirty="0"/>
              <a:t>th</a:t>
            </a:r>
            <a:r>
              <a:rPr lang="id-ID" dirty="0"/>
              <a:t> edition. Wadsworth, inc., Belmont, </a:t>
            </a:r>
            <a:r>
              <a:rPr lang="en-US" dirty="0"/>
              <a:t>C</a:t>
            </a:r>
            <a:r>
              <a:rPr lang="id-ID" dirty="0"/>
              <a:t>alifornia. Alih bahasa : suminar s.A., 2003, </a:t>
            </a:r>
            <a:r>
              <a:rPr lang="en-US" dirty="0"/>
              <a:t>K</a:t>
            </a:r>
            <a:r>
              <a:rPr lang="id-ID" dirty="0"/>
              <a:t>imia </a:t>
            </a:r>
            <a:r>
              <a:rPr lang="en-US" dirty="0"/>
              <a:t>O</a:t>
            </a:r>
            <a:r>
              <a:rPr lang="id-ID" dirty="0"/>
              <a:t>rganik, edisi 11, </a:t>
            </a:r>
            <a:r>
              <a:rPr lang="en-US" dirty="0"/>
              <a:t>P</a:t>
            </a:r>
            <a:r>
              <a:rPr lang="id-ID" dirty="0"/>
              <a:t>enerbit </a:t>
            </a:r>
            <a:r>
              <a:rPr lang="en-US" dirty="0"/>
              <a:t>E</a:t>
            </a:r>
            <a:r>
              <a:rPr lang="id-ID" dirty="0"/>
              <a:t>rlangga, jakarta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765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5943600" cy="533400"/>
          </a:xfrm>
        </p:spPr>
        <p:txBody>
          <a:bodyPr>
            <a:noAutofit/>
          </a:bodyPr>
          <a:lstStyle/>
          <a:p>
            <a:r>
              <a:rPr lang="id-ID" sz="3600" cap="small" dirty="0"/>
              <a:t>2.1 Sifat Fisika Alkana</a:t>
            </a:r>
            <a:br>
              <a:rPr lang="id-ID" sz="3600" cap="small" dirty="0"/>
            </a:br>
            <a:endParaRPr lang="id-ID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id-ID" dirty="0"/>
              <a:t>Alkana merupakan senyawa non polar, gaya tarik antar molekulnya lemah. </a:t>
            </a:r>
            <a:endParaRPr lang="id-ID" b="1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id-ID" dirty="0"/>
              <a:t>Titik didih alkana makin tinggi dengan bertambahnya atom karbon</a:t>
            </a:r>
            <a:endParaRPr lang="id-ID" b="1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id-ID" dirty="0"/>
              <a:t>Alkana dengan jumlah atom </a:t>
            </a:r>
            <a:r>
              <a:rPr lang="en-US" dirty="0"/>
              <a:t>C</a:t>
            </a:r>
            <a:r>
              <a:rPr lang="id-ID" dirty="0"/>
              <a:t> yang sama bila molekulnya bercabang, titik didihnya lebih rendah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04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id-ID" dirty="0"/>
              <a:t>Alkana kurang reaktif dibandingkan senyawa yang mempunyai gugus fungsional. Karena sifat kurang reaktif ini, maka alkana disebut </a:t>
            </a:r>
            <a:r>
              <a:rPr lang="id-ID" dirty="0">
                <a:solidFill>
                  <a:srgbClr val="C00000"/>
                </a:solidFill>
              </a:rPr>
              <a:t>parafin</a:t>
            </a:r>
            <a:r>
              <a:rPr lang="id-ID" dirty="0"/>
              <a:t> (afinitas kecil sekali).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id-ID" dirty="0"/>
              <a:t>Reaksi penting dari alkana adalah pembakaran, reaksi dengan halogen dan pirolisa.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itle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4572000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d-ID" b="1" cap="small" dirty="0" smtClean="0"/>
              <a:t>2.2 Sifat Kimia Alkana</a:t>
            </a:r>
            <a:br>
              <a:rPr lang="id-ID" b="1" cap="small" dirty="0" smtClean="0"/>
            </a:b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29238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2.3 PEMBAKARAN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Pembakaran adalah reaksi cepat suatu senyawa dengan oksigen.</a:t>
            </a:r>
          </a:p>
          <a:p>
            <a:r>
              <a:rPr lang="en-US" dirty="0" err="1"/>
              <a:t>Pembakaran</a:t>
            </a:r>
            <a:r>
              <a:rPr lang="en-US" dirty="0"/>
              <a:t> </a:t>
            </a:r>
            <a:r>
              <a:rPr lang="en-US" dirty="0" err="1"/>
              <a:t>sempurna</a:t>
            </a:r>
            <a:r>
              <a:rPr lang="id-ID" dirty="0"/>
              <a:t>:</a:t>
            </a:r>
          </a:p>
          <a:p>
            <a:endParaRPr lang="id-ID" dirty="0"/>
          </a:p>
          <a:p>
            <a:endParaRPr lang="id-ID" dirty="0"/>
          </a:p>
          <a:p>
            <a:r>
              <a:rPr lang="id-ID" dirty="0" smtClean="0"/>
              <a:t>P</a:t>
            </a:r>
            <a:r>
              <a:rPr lang="en-US" dirty="0" err="1"/>
              <a:t>embakaran</a:t>
            </a:r>
            <a:r>
              <a:rPr lang="id-ID" dirty="0"/>
              <a:t>  tidak sempurna :</a:t>
            </a:r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5076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05400"/>
            <a:ext cx="46815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9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0" y="457200"/>
            <a:ext cx="5105400" cy="533400"/>
          </a:xfrm>
        </p:spPr>
        <p:txBody>
          <a:bodyPr>
            <a:normAutofit fontScale="92500" lnSpcReduction="10000"/>
          </a:bodyPr>
          <a:lstStyle/>
          <a:p>
            <a:r>
              <a:rPr lang="id-ID" dirty="0" smtClean="0"/>
              <a:t>2.4 REAKSI DENGAN HALOGEN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 eaLnBrk="1" hangingPunct="1">
              <a:buFont typeface="Wingdings" pitchFamily="2" charset="2"/>
              <a:buChar char="q"/>
            </a:pPr>
            <a:r>
              <a:rPr lang="id-ID" dirty="0" smtClean="0"/>
              <a:t>Reaksi alkana dengan halogen (halogenasi) berlangsung dengan hadirnya cahaya ultraviolet. </a:t>
            </a:r>
          </a:p>
          <a:p>
            <a:pPr marL="457200" indent="-457200" eaLnBrk="1" hangingPunct="1">
              <a:buFont typeface="Wingdings" pitchFamily="2" charset="2"/>
              <a:buChar char="q"/>
            </a:pPr>
            <a:r>
              <a:rPr lang="id-ID" dirty="0" smtClean="0"/>
              <a:t>Hasil reaksinya adalah </a:t>
            </a:r>
            <a:r>
              <a:rPr lang="id-ID" b="1" dirty="0" smtClean="0"/>
              <a:t>substitusi</a:t>
            </a:r>
            <a:r>
              <a:rPr lang="id-ID" dirty="0" smtClean="0"/>
              <a:t> oleh satu atom </a:t>
            </a:r>
            <a:r>
              <a:rPr lang="id-ID" b="1" dirty="0" smtClean="0"/>
              <a:t>halogen</a:t>
            </a:r>
            <a:r>
              <a:rPr lang="id-ID" dirty="0" smtClean="0"/>
              <a:t> terhadap atom-atom hidrogen yang terikat pada karbon.</a:t>
            </a:r>
          </a:p>
        </p:txBody>
      </p:sp>
    </p:spTree>
    <p:extLst>
      <p:ext uri="{BB962C8B-B14F-4D97-AF65-F5344CB8AC3E}">
        <p14:creationId xmlns:p14="http://schemas.microsoft.com/office/powerpoint/2010/main" val="22957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d-ID" dirty="0"/>
              <a:t>Contoh: reaksi klorinasi metana.</a:t>
            </a:r>
            <a:endParaRPr lang="en-US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81000" y="3886200"/>
            <a:ext cx="8153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 err="1"/>
              <a:t>Mekanisme</a:t>
            </a:r>
            <a:r>
              <a:rPr lang="en-US" sz="2400" dirty="0"/>
              <a:t> </a:t>
            </a:r>
            <a:r>
              <a:rPr lang="en-US" sz="2400" dirty="0" err="1"/>
              <a:t>reaksi</a:t>
            </a:r>
            <a:r>
              <a:rPr lang="en-US" sz="2400" dirty="0"/>
              <a:t> </a:t>
            </a:r>
            <a:r>
              <a:rPr lang="en-US" sz="2400" dirty="0" err="1"/>
              <a:t>radikal</a:t>
            </a:r>
            <a:r>
              <a:rPr lang="en-US" sz="2400" dirty="0"/>
              <a:t> </a:t>
            </a:r>
            <a:r>
              <a:rPr lang="en-US" sz="2400" dirty="0" err="1"/>
              <a:t>bebas</a:t>
            </a:r>
            <a:r>
              <a:rPr lang="en-US" sz="2400" dirty="0"/>
              <a:t>:</a:t>
            </a:r>
          </a:p>
          <a:p>
            <a:pPr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/>
              <a:t>Inisiasi</a:t>
            </a:r>
            <a:endParaRPr lang="en-US" sz="2400" dirty="0"/>
          </a:p>
          <a:p>
            <a:pPr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/>
              <a:t>Propagasi</a:t>
            </a:r>
            <a:endParaRPr lang="en-US" sz="2400" dirty="0"/>
          </a:p>
          <a:p>
            <a:pPr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2400" dirty="0" err="1"/>
              <a:t>terminasi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399"/>
            <a:ext cx="7848600" cy="102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25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INISIASI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Tahap inisiasi </a:t>
            </a:r>
            <a:r>
              <a:rPr lang="id-ID" dirty="0"/>
              <a:t>adalah pembentukan awal radikal-radikal bebas, yang merupakan pemaksapisahan homolitik molekul </a:t>
            </a:r>
            <a:r>
              <a:rPr lang="en-US" dirty="0"/>
              <a:t>C</a:t>
            </a:r>
            <a:r>
              <a:rPr lang="id-ID" dirty="0"/>
              <a:t>l</a:t>
            </a:r>
            <a:r>
              <a:rPr lang="id-ID" baseline="-25000" dirty="0"/>
              <a:t>2</a:t>
            </a:r>
            <a:r>
              <a:rPr lang="id-ID" dirty="0"/>
              <a:t> menjadi 2 radikal bebas klor.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d-ID" dirty="0"/>
              <a:t>Reaksi ini perlu energi dari cahaya ultraviolet atau dari pemanasan pada suhu sangat tinggi.</a:t>
            </a:r>
            <a:endParaRPr lang="id-ID" b="1" dirty="0"/>
          </a:p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4328596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7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id-ID" dirty="0" smtClean="0"/>
              <a:t>PROPAGASI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095500"/>
            <a:ext cx="59721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85913" y="3352800"/>
            <a:ext cx="5729287" cy="140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25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528</Words>
  <Application>Microsoft Office PowerPoint</Application>
  <PresentationFormat>On-screen Show (4:3)</PresentationFormat>
  <Paragraphs>72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dewi</dc:creator>
  <cp:lastModifiedBy>Dell</cp:lastModifiedBy>
  <cp:revision>188</cp:revision>
  <dcterms:created xsi:type="dcterms:W3CDTF">2014-03-03T02:33:16Z</dcterms:created>
  <dcterms:modified xsi:type="dcterms:W3CDTF">2017-03-22T04:33:32Z</dcterms:modified>
</cp:coreProperties>
</file>