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376" r:id="rId3"/>
    <p:sldId id="377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1" r:id="rId26"/>
    <p:sldId id="402" r:id="rId27"/>
    <p:sldId id="403" r:id="rId28"/>
    <p:sldId id="405" r:id="rId29"/>
    <p:sldId id="404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28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5306-7A7B-403D-82D6-3D03CEE60FB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1D3F1-2CBB-41B1-A6CE-D6B6FEEBD4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5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EA2D9B-FEF5-40F2-BFDB-E4E0B625EE0D}" type="datetimeFigureOut">
              <a:rPr lang="id-ID" smtClean="0"/>
              <a:t>07/11/2016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88640"/>
            <a:ext cx="3313355" cy="1702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ke-9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 November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836712"/>
                <a:ext cx="7488832" cy="5400600"/>
              </a:xfrm>
            </p:spPr>
            <p:txBody>
              <a:bodyPr/>
              <a:lstStyle/>
              <a:p>
                <a:pPr marL="68580" indent="0" algn="just">
                  <a:buNone/>
                </a:pPr>
                <a:r>
                  <a:rPr lang="en-US" dirty="0" err="1">
                    <a:latin typeface="Arial Narrow" pitchFamily="34" charset="0"/>
                  </a:rPr>
                  <a:t>Udara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pada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tekanan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atm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id-ID" dirty="0" smtClean="0">
                    <a:latin typeface="Arial Narrow" pitchFamily="34" charset="0"/>
                  </a:rPr>
                  <a:t>terkurung </a:t>
                </a:r>
                <a:r>
                  <a:rPr lang="en-US" dirty="0" err="1" smtClean="0">
                    <a:latin typeface="Arial Narrow" pitchFamily="34" charset="0"/>
                  </a:rPr>
                  <a:t>diantara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>
                    <a:latin typeface="Arial Narrow" pitchFamily="34" charset="0"/>
                  </a:rPr>
                  <a:t>2  plat  vertical  0,5 x 0,5 m yang </a:t>
                </a:r>
                <a:r>
                  <a:rPr lang="en-US" dirty="0" err="1">
                    <a:latin typeface="Arial Narrow" pitchFamily="34" charset="0"/>
                  </a:rPr>
                  <a:t>terpisah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dengan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jarak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smtClean="0">
                    <a:latin typeface="Arial Narrow" pitchFamily="34" charset="0"/>
                  </a:rPr>
                  <a:t>15</a:t>
                </a:r>
                <a:r>
                  <a:rPr lang="id-ID" dirty="0" smtClean="0">
                    <a:latin typeface="Arial Narrow" pitchFamily="34" charset="0"/>
                  </a:rPr>
                  <a:t> </a:t>
                </a:r>
                <a:r>
                  <a:rPr lang="en-US" dirty="0" smtClean="0">
                    <a:latin typeface="Arial Narrow" pitchFamily="34" charset="0"/>
                  </a:rPr>
                  <a:t>mm</a:t>
                </a:r>
                <a:r>
                  <a:rPr lang="en-US" dirty="0">
                    <a:latin typeface="Arial Narrow" pitchFamily="34" charset="0"/>
                  </a:rPr>
                  <a:t>. </a:t>
                </a:r>
                <a:r>
                  <a:rPr lang="id-ID" dirty="0" err="1">
                    <a:latin typeface="Arial Narrow" pitchFamily="34" charset="0"/>
                  </a:rPr>
                  <a:t>S</a:t>
                </a:r>
                <a:r>
                  <a:rPr lang="en-US" dirty="0" err="1" smtClean="0">
                    <a:latin typeface="Arial Narrow" pitchFamily="34" charset="0"/>
                  </a:rPr>
                  <a:t>uhu</a:t>
                </a:r>
                <a:r>
                  <a:rPr lang="en-US" dirty="0" smtClean="0">
                    <a:latin typeface="Arial Narrow" pitchFamily="34" charset="0"/>
                  </a:rPr>
                  <a:t> </a:t>
                </a:r>
                <a:r>
                  <a:rPr lang="en-US" dirty="0">
                    <a:latin typeface="Arial Narrow" pitchFamily="34" charset="0"/>
                  </a:rPr>
                  <a:t>plat </a:t>
                </a:r>
                <a:r>
                  <a:rPr lang="en-US" dirty="0" err="1">
                    <a:latin typeface="Arial Narrow" pitchFamily="34" charset="0"/>
                  </a:rPr>
                  <a:t>itu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masing-masing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ialah</a:t>
                </a:r>
                <a:r>
                  <a:rPr lang="en-US" dirty="0">
                    <a:latin typeface="Arial Narrow" pitchFamily="34" charset="0"/>
                  </a:rPr>
                  <a:t> 100 </a:t>
                </a:r>
                <a:r>
                  <a:rPr lang="en-US" dirty="0" err="1">
                    <a:latin typeface="Arial Narrow" pitchFamily="34" charset="0"/>
                  </a:rPr>
                  <a:t>dan</a:t>
                </a:r>
                <a:r>
                  <a:rPr lang="en-US" dirty="0">
                    <a:latin typeface="Arial Narrow" pitchFamily="34" charset="0"/>
                  </a:rPr>
                  <a:t> 40</a:t>
                </a:r>
                <a:r>
                  <a:rPr lang="en-US" baseline="30000" dirty="0">
                    <a:latin typeface="Arial Narrow" pitchFamily="34" charset="0"/>
                  </a:rPr>
                  <a:t>0</a:t>
                </a:r>
                <a:r>
                  <a:rPr lang="en-US" dirty="0">
                    <a:latin typeface="Arial Narrow" pitchFamily="34" charset="0"/>
                  </a:rPr>
                  <a:t>C. </a:t>
                </a:r>
                <a:r>
                  <a:rPr lang="en-US" dirty="0" err="1">
                    <a:latin typeface="Arial Narrow" pitchFamily="34" charset="0"/>
                  </a:rPr>
                  <a:t>Hitunglah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perpindahan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kalor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konveksi-bebas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melintas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celah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udara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itu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smtClean="0">
                    <a:latin typeface="Arial Narrow" pitchFamily="34" charset="0"/>
                  </a:rPr>
                  <a:t>.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 algn="just">
                  <a:buNone/>
                </a:pPr>
                <a:endParaRPr lang="id-ID" dirty="0"/>
              </a:p>
              <a:p>
                <a:pPr marL="68580" indent="0">
                  <a:buNone/>
                </a:pPr>
                <a:r>
                  <a:rPr lang="en-US" dirty="0" err="1">
                    <a:latin typeface="Arial Narrow" pitchFamily="34" charset="0"/>
                  </a:rPr>
                  <a:t>Jawab</a:t>
                </a:r>
                <a:r>
                  <a:rPr lang="en-US" dirty="0">
                    <a:latin typeface="Arial Narrow" pitchFamily="34" charset="0"/>
                  </a:rPr>
                  <a:t> :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err="1">
                    <a:latin typeface="Arial Narrow" pitchFamily="34" charset="0"/>
                  </a:rPr>
                  <a:t>Sifat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udara</a:t>
                </a:r>
                <a:r>
                  <a:rPr lang="en-US" dirty="0">
                    <a:latin typeface="Arial Narrow" pitchFamily="34" charset="0"/>
                  </a:rPr>
                  <a:t>  :  → </a:t>
                </a:r>
                <a:r>
                  <a:rPr lang="en-US" dirty="0" err="1">
                    <a:latin typeface="Arial Narrow" pitchFamily="34" charset="0"/>
                  </a:rPr>
                  <a:t>T</a:t>
                </a:r>
                <a:r>
                  <a:rPr lang="en-US" baseline="-25000" dirty="0" err="1">
                    <a:latin typeface="Arial Narrow" pitchFamily="34" charset="0"/>
                  </a:rPr>
                  <a:t>rata</a:t>
                </a:r>
                <a:r>
                  <a:rPr lang="en-US" baseline="-25000" dirty="0">
                    <a:latin typeface="Arial Narrow" pitchFamily="34" charset="0"/>
                  </a:rPr>
                  <a:t>-rata  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kedua</a:t>
                </a:r>
                <a:r>
                  <a:rPr lang="en-US" dirty="0">
                    <a:latin typeface="Arial Narrow" pitchFamily="34" charset="0"/>
                  </a:rPr>
                  <a:t>  plat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100 +40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</a:t>
                </a:r>
                <a:r>
                  <a:rPr lang="en-US" dirty="0" smtClean="0">
                    <a:latin typeface="Arial Narrow" pitchFamily="34" charset="0"/>
                  </a:rPr>
                  <a:t>70°</a:t>
                </a:r>
                <a:r>
                  <a:rPr lang="id-ID" dirty="0" smtClean="0">
                    <a:latin typeface="Arial Narrow" pitchFamily="34" charset="0"/>
                  </a:rPr>
                  <a:t>C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=   343 </a:t>
                </a:r>
                <a:r>
                  <a:rPr lang="en-US" dirty="0" smtClean="0">
                    <a:latin typeface="Arial Narrow" pitchFamily="34" charset="0"/>
                  </a:rPr>
                  <a:t>K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1,0132  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287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(343)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1,029   kg/m</a:t>
                </a:r>
                <a:r>
                  <a:rPr lang="en-US" baseline="30000" dirty="0">
                    <a:latin typeface="Arial Narrow" pitchFamily="34" charset="0"/>
                  </a:rPr>
                  <a:t>3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β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343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 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=  2, 915  x 10</a:t>
                </a:r>
                <a:r>
                  <a:rPr lang="en-US" baseline="30000" dirty="0">
                    <a:latin typeface="Arial Narrow" pitchFamily="34" charset="0"/>
                  </a:rPr>
                  <a:t>-3    </a:t>
                </a:r>
                <a:r>
                  <a:rPr lang="en-US" dirty="0">
                    <a:latin typeface="Arial Narrow" pitchFamily="34" charset="0"/>
                  </a:rPr>
                  <a:t> K</a:t>
                </a:r>
                <a:r>
                  <a:rPr lang="en-US" baseline="30000" dirty="0">
                    <a:latin typeface="Arial Narrow" pitchFamily="34" charset="0"/>
                  </a:rPr>
                  <a:t>-1</a:t>
                </a:r>
                <a:endParaRPr lang="id-ID" dirty="0">
                  <a:latin typeface="Arial Narrow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836712"/>
                <a:ext cx="7488832" cy="5400600"/>
              </a:xfrm>
              <a:blipFill rotWithShape="1">
                <a:blip r:embed="rId2"/>
                <a:stretch>
                  <a:fillRect l="-407" t="-790" r="-30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076056" y="27711"/>
            <a:ext cx="2664296" cy="504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55976" y="1238317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4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692696"/>
                <a:ext cx="8136904" cy="5832648"/>
              </a:xfrm>
            </p:spPr>
            <p:txBody>
              <a:bodyPr>
                <a:normAutofit fontScale="92500" lnSpcReduction="20000"/>
              </a:bodyPr>
              <a:lstStyle/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Data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  =  2,062  x  10</a:t>
                </a:r>
                <a:r>
                  <a:rPr lang="en-US" baseline="30000" dirty="0">
                    <a:latin typeface="Arial Narrow" pitchFamily="34" charset="0"/>
                  </a:rPr>
                  <a:t>-5   </a:t>
                </a:r>
                <a:r>
                  <a:rPr lang="en-US" dirty="0">
                    <a:latin typeface="Arial Narrow" pitchFamily="34" charset="0"/>
                  </a:rPr>
                  <a:t>kg/m</a:t>
                </a:r>
                <a:r>
                  <a:rPr lang="en-US" baseline="30000" dirty="0">
                    <a:latin typeface="Arial Narrow" pitchFamily="34" charset="0"/>
                  </a:rPr>
                  <a:t>2    </a:t>
                </a:r>
                <a:r>
                  <a:rPr lang="en-US" dirty="0">
                    <a:latin typeface="Arial Narrow" pitchFamily="34" charset="0"/>
                  </a:rPr>
                  <a:t>   ,  k  =  0,0295  W / m °C      , P</a:t>
                </a:r>
                <a:r>
                  <a:rPr lang="en-US" baseline="-25000" dirty="0">
                    <a:latin typeface="Arial Narrow" pitchFamily="34" charset="0"/>
                  </a:rPr>
                  <a:t>R  </a:t>
                </a:r>
                <a:r>
                  <a:rPr lang="en-US" dirty="0">
                    <a:latin typeface="Arial Narrow" pitchFamily="34" charset="0"/>
                  </a:rPr>
                  <a:t>  = 0,7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9,8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(1,029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id-ID" i="0" smtClean="0">
                            <a:latin typeface="Cambria Math"/>
                          </a:rPr>
                          <m:t>(</m:t>
                        </m:r>
                        <m:r>
                          <a:rPr lang="en-US" i="0">
                            <a:latin typeface="Cambria Math"/>
                          </a:rPr>
                          <m:t>2,915  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x</m:t>
                        </m:r>
                        <m:r>
                          <a:rPr lang="en-US" i="0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  <m:r>
                          <a:rPr lang="id-ID" b="0" i="1" smtClean="0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>
                            <a:latin typeface="Cambria Math"/>
                          </a:rPr>
                          <m:t>( 100 – 40 ) (</m:t>
                        </m:r>
                        <m:r>
                          <a:rPr lang="id-ID" b="0" i="0" smtClean="0">
                            <a:latin typeface="Cambria Math"/>
                          </a:rPr>
                          <m:t>0,5)</m:t>
                        </m:r>
                        <m:r>
                          <a:rPr lang="en-US">
                            <a:latin typeface="Cambria Math"/>
                          </a:rPr>
                          <m:t>.</m:t>
                        </m:r>
                        <m:r>
                          <a:rPr lang="en-US" baseline="30000">
                            <a:latin typeface="Cambria Math"/>
                          </a:rPr>
                          <m:t>3 </m:t>
                        </m:r>
                        <m:r>
                          <a:rPr lang="id-ID" b="0" i="0" baseline="30000" smtClean="0">
                            <a:latin typeface="Cambria Math"/>
                          </a:rPr>
                          <m:t>  </m:t>
                        </m:r>
                        <m:r>
                          <a:rPr lang="en-US">
                            <a:latin typeface="Cambria Math"/>
                          </a:rPr>
                          <m:t>0,7 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 </m:t>
                        </m:r>
                        <m:r>
                          <a:rPr lang="en-US">
                            <a:latin typeface="Cambria Math"/>
                          </a:rPr>
                          <m:t>2,062  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i="1">
                                <a:latin typeface="Cambria Math"/>
                              </a:rPr>
                              <m:t>−</m:t>
                            </m:r>
                            <m:r>
                              <a:rPr lang="id-ID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id-ID" i="1">
                            <a:latin typeface="Cambria Math"/>
                          </a:rPr>
                          <m:t>)</m:t>
                        </m:r>
                        <m:r>
                          <a:rPr lang="id-ID" i="1" baseline="30000" smtClean="0">
                            <a:latin typeface="Cambria Math"/>
                          </a:rPr>
                          <m:t> </m:t>
                        </m:r>
                        <m:r>
                          <a:rPr lang="id-ID" b="0" i="1" baseline="30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id-ID" baseline="30000" dirty="0" smtClean="0"/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               </a:t>
                </a:r>
                <a:r>
                  <a:rPr lang="en-US" dirty="0" smtClean="0">
                    <a:latin typeface="Arial Narrow" pitchFamily="34" charset="0"/>
                  </a:rPr>
                  <a:t>=  </a:t>
                </a:r>
                <a:r>
                  <a:rPr lang="en-US" dirty="0">
                    <a:latin typeface="Arial Narrow" pitchFamily="34" charset="0"/>
                  </a:rPr>
                  <a:t>1,008 x  </a:t>
                </a:r>
                <a:r>
                  <a:rPr lang="en-US" dirty="0" smtClean="0">
                    <a:latin typeface="Arial Narrow" pitchFamily="34" charset="0"/>
                  </a:rPr>
                  <a:t>10</a:t>
                </a:r>
                <a:r>
                  <a:rPr lang="en-US" baseline="30000" dirty="0" smtClean="0">
                    <a:latin typeface="Arial Narrow" pitchFamily="34" charset="0"/>
                  </a:rPr>
                  <a:t>4</a:t>
                </a:r>
                <a:endParaRPr lang="id-ID" baseline="30000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smtClean="0">
                    <a:latin typeface="Arial Narrow" pitchFamily="34" charset="0"/>
                  </a:rPr>
                  <a:t>……………..( </a:t>
                </a:r>
                <a:r>
                  <a:rPr lang="id-ID" dirty="0" smtClean="0">
                    <a:latin typeface="Arial Narrow" pitchFamily="34" charset="0"/>
                  </a:rPr>
                  <a:t>Pers. </a:t>
                </a:r>
                <a:r>
                  <a:rPr lang="en-US" dirty="0" smtClean="0">
                    <a:latin typeface="Arial Narrow" pitchFamily="34" charset="0"/>
                  </a:rPr>
                  <a:t>7 </a:t>
                </a:r>
                <a:r>
                  <a:rPr lang="en-US" dirty="0">
                    <a:latin typeface="Arial Narrow" pitchFamily="34" charset="0"/>
                  </a:rPr>
                  <a:t>– 60 ) ( </a:t>
                </a:r>
                <a:r>
                  <a:rPr lang="en-US" dirty="0" smtClean="0">
                    <a:latin typeface="Arial Narrow" pitchFamily="34" charset="0"/>
                  </a:rPr>
                  <a:t>Holman</a:t>
                </a:r>
                <a:r>
                  <a:rPr lang="id-ID" dirty="0" smtClean="0">
                    <a:latin typeface="Arial Narrow" pitchFamily="34" charset="0"/>
                  </a:rPr>
                  <a:t>)</a:t>
                </a:r>
              </a:p>
              <a:p>
                <a:pPr marL="68580" indent="0">
                  <a:buNone/>
                </a:pP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err="1" smtClean="0">
                    <a:latin typeface="Arial Narrow" pitchFamily="34" charset="0"/>
                  </a:rPr>
                  <a:t>harga</a:t>
                </a:r>
                <a:r>
                  <a:rPr lang="en-US" dirty="0" smtClean="0">
                    <a:latin typeface="Arial Narrow" pitchFamily="34" charset="0"/>
                  </a:rPr>
                  <a:t>    </a:t>
                </a:r>
                <a:r>
                  <a:rPr lang="en-US" dirty="0">
                    <a:latin typeface="Arial Narrow" pitchFamily="34" charset="0"/>
                  </a:rPr>
                  <a:t>C , n , m  =  </a:t>
                </a:r>
                <a:r>
                  <a:rPr lang="en-US" dirty="0" err="1">
                    <a:latin typeface="Arial Narrow" pitchFamily="34" charset="0"/>
                  </a:rPr>
                  <a:t>konstanta</a:t>
                </a:r>
                <a:r>
                  <a:rPr lang="en-US" dirty="0">
                    <a:latin typeface="Arial Narrow" pitchFamily="34" charset="0"/>
                  </a:rPr>
                  <a:t>  →   </a:t>
                </a:r>
                <a:r>
                  <a:rPr lang="en-US" dirty="0" err="1">
                    <a:latin typeface="Arial Narrow" pitchFamily="34" charset="0"/>
                  </a:rPr>
                  <a:t>Daftar</a:t>
                </a:r>
                <a:r>
                  <a:rPr lang="en-US" dirty="0">
                    <a:latin typeface="Arial Narrow" pitchFamily="34" charset="0"/>
                  </a:rPr>
                  <a:t>   7  -  3 ( Holman</a:t>
                </a:r>
                <a:r>
                  <a:rPr lang="en-US" dirty="0" smtClean="0">
                    <a:latin typeface="Arial Narrow" pitchFamily="34" charset="0"/>
                  </a:rPr>
                  <a:t>)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Diperoleh C = 0,197 ; n = 1/4 ; m = -1/9</a:t>
                </a:r>
              </a:p>
              <a:p>
                <a:pPr marL="68580" indent="0">
                  <a:buNone/>
                </a:pP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0,197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id-ID" b="0" i="1" smtClean="0">
                            <a:latin typeface="Cambria Math"/>
                          </a:rPr>
                          <m:t>𝑆</m:t>
                        </m:r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</m:sup>
                    </m:sSup>
                  </m:oMath>
                </a14:m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      </a:t>
                </a:r>
                <a:r>
                  <a:rPr lang="en-US" dirty="0" smtClean="0">
                    <a:latin typeface="Arial Narrow" pitchFamily="34" charset="0"/>
                  </a:rPr>
                  <a:t>=  </a:t>
                </a:r>
                <a:r>
                  <a:rPr lang="en-US" dirty="0">
                    <a:latin typeface="Arial Narrow" pitchFamily="34" charset="0"/>
                  </a:rPr>
                  <a:t>0,197  (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1,008 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x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0,5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0,015</m:t>
                        </m:r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9</m:t>
                            </m:r>
                          </m:den>
                        </m:f>
                      </m:sup>
                    </m:sSup>
                  </m:oMath>
                </a14:m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→  </a:t>
                </a:r>
                <a:r>
                  <a:rPr lang="en-US" dirty="0" err="1">
                    <a:latin typeface="Arial Narrow" pitchFamily="34" charset="0"/>
                  </a:rPr>
                  <a:t>h</a:t>
                </a:r>
                <a:r>
                  <a:rPr lang="en-US" baseline="-25000" dirty="0" err="1">
                    <a:latin typeface="Arial Narrow" pitchFamily="34" charset="0"/>
                  </a:rPr>
                  <a:t>c</a:t>
                </a:r>
                <a:r>
                  <a:rPr lang="en-US" baseline="-25000" dirty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=  ( 1,337) ( 0,0295)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:endParaRPr lang="id-ID" dirty="0">
                  <a:latin typeface="Arial Narrow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692696"/>
                <a:ext cx="8136904" cy="5832648"/>
              </a:xfrm>
              <a:blipFill rotWithShape="1">
                <a:blip r:embed="rId2"/>
                <a:stretch>
                  <a:fillRect l="-150" t="-1674" b="-690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076056" y="27711"/>
            <a:ext cx="2664296" cy="504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4373" y="2495724"/>
            <a:ext cx="302433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043608" y="5733256"/>
            <a:ext cx="2515101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3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980728"/>
                <a:ext cx="6777317" cy="3508977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lang="id-ID" dirty="0" smtClean="0">
                    <a:latin typeface="Cambria Math"/>
                  </a:rPr>
                  <a:t>Sehingga </a:t>
                </a:r>
                <a:r>
                  <a:rPr lang="en-US" dirty="0" err="1" smtClean="0">
                    <a:latin typeface="Arial Narrow" pitchFamily="34" charset="0"/>
                  </a:rPr>
                  <a:t>kalor</a:t>
                </a:r>
                <a:r>
                  <a:rPr lang="en-US" dirty="0" smtClean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konveksi-bebas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melintas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celah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udara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itu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id-ID" dirty="0" smtClean="0">
                    <a:latin typeface="Arial Narrow" pitchFamily="34" charset="0"/>
                  </a:rPr>
                  <a:t>adalah sebesar :</a:t>
                </a:r>
                <a:endParaRPr lang="id-ID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∆ 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(0,5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1,337</m:t>
                            </m:r>
                          </m:e>
                        </m:d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0,0295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(  100 −40 )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0,015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endParaRPr lang="id-ID" dirty="0" smtClean="0"/>
              </a:p>
              <a:p>
                <a:pPr marL="6858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</a:t>
                </a:r>
                <a:r>
                  <a:rPr lang="en-US" dirty="0" smtClean="0"/>
                  <a:t> </a:t>
                </a:r>
                <a:r>
                  <a:rPr lang="en-US" dirty="0"/>
                  <a:t>=  39,44  W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980728"/>
                <a:ext cx="6777317" cy="3508977"/>
              </a:xfrm>
              <a:blipFill rotWithShape="1">
                <a:blip r:embed="rId2"/>
                <a:stretch>
                  <a:fillRect l="-450" t="-13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076056" y="27711"/>
            <a:ext cx="2664296" cy="504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5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id-ID" dirty="0">
                    <a:latin typeface="Arial Black" pitchFamily="34" charset="0"/>
                  </a:rPr>
                  <a:t>5</a:t>
                </a:r>
                <a:r>
                  <a:rPr lang="id-ID" dirty="0" smtClean="0">
                    <a:latin typeface="Arial Black" pitchFamily="34" charset="0"/>
                  </a:rPr>
                  <a:t>. </a:t>
                </a:r>
                <a:r>
                  <a:rPr lang="en-US" dirty="0" smtClean="0">
                    <a:latin typeface="Arial Black" pitchFamily="34" charset="0"/>
                  </a:rPr>
                  <a:t>F</a:t>
                </a:r>
                <a:r>
                  <a:rPr lang="id-ID" dirty="0" smtClean="0">
                    <a:latin typeface="Arial Black" pitchFamily="34" charset="0"/>
                  </a:rPr>
                  <a:t>luida Non-Newton</a:t>
                </a: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F</a:t>
                </a:r>
                <a:r>
                  <a:rPr lang="en-US" dirty="0" err="1" smtClean="0">
                    <a:latin typeface="Arial Narrow" pitchFamily="34" charset="0"/>
                  </a:rPr>
                  <a:t>luida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Newton  ;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  =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𝑑𝑈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den>
                    </m:f>
                  </m:oMath>
                </a14:m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err="1" smtClean="0">
                    <a:latin typeface="Arial Narrow" pitchFamily="34" charset="0"/>
                  </a:rPr>
                  <a:t>Fluida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>
                    <a:latin typeface="Arial Narrow" pitchFamily="34" charset="0"/>
                  </a:rPr>
                  <a:t>Non  Newton  : </a:t>
                </a:r>
                <a:r>
                  <a:rPr lang="en-US" dirty="0" err="1">
                    <a:latin typeface="Arial Narrow" pitchFamily="34" charset="0"/>
                  </a:rPr>
                  <a:t>contoh</a:t>
                </a:r>
                <a:r>
                  <a:rPr lang="en-US" dirty="0">
                    <a:latin typeface="Arial Narrow" pitchFamily="34" charset="0"/>
                  </a:rPr>
                  <a:t>  =  </a:t>
                </a:r>
                <a:r>
                  <a:rPr lang="en-US" dirty="0" err="1">
                    <a:latin typeface="Arial Narrow" pitchFamily="34" charset="0"/>
                  </a:rPr>
                  <a:t>pelumas</a:t>
                </a:r>
                <a:r>
                  <a:rPr lang="en-US" dirty="0" smtClean="0">
                    <a:latin typeface="Arial Narrow" pitchFamily="34" charset="0"/>
                  </a:rPr>
                  <a:t>,</a:t>
                </a:r>
                <a:r>
                  <a:rPr lang="id-ID" dirty="0" smtClean="0">
                    <a:latin typeface="Arial Narrow" pitchFamily="34" charset="0"/>
                  </a:rPr>
                  <a:t> </a:t>
                </a:r>
                <a:r>
                  <a:rPr lang="en-US" dirty="0" err="1" smtClean="0">
                    <a:latin typeface="Arial Narrow" pitchFamily="34" charset="0"/>
                  </a:rPr>
                  <a:t>polimer</a:t>
                </a:r>
                <a:r>
                  <a:rPr lang="en-US" dirty="0" smtClean="0">
                    <a:latin typeface="Arial Narrow" pitchFamily="34" charset="0"/>
                  </a:rPr>
                  <a:t> </a:t>
                </a:r>
                <a:r>
                  <a:rPr lang="en-US" dirty="0">
                    <a:latin typeface="Arial Narrow" pitchFamily="34" charset="0"/>
                  </a:rPr>
                  <a:t>, </a:t>
                </a:r>
                <a:r>
                  <a:rPr lang="en-US" dirty="0" err="1">
                    <a:latin typeface="Arial Narrow" pitchFamily="34" charset="0"/>
                  </a:rPr>
                  <a:t>dll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err="1" smtClean="0">
                    <a:latin typeface="Arial Narrow" pitchFamily="34" charset="0"/>
                  </a:rPr>
                  <a:t>Untuk</a:t>
                </a:r>
                <a:r>
                  <a:rPr lang="en-US" dirty="0" smtClean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fluida</a:t>
                </a:r>
                <a:r>
                  <a:rPr lang="en-US" dirty="0">
                    <a:latin typeface="Arial Narrow" pitchFamily="34" charset="0"/>
                  </a:rPr>
                  <a:t> non Newton </a:t>
                </a:r>
                <a:r>
                  <a:rPr lang="en-US" dirty="0" err="1">
                    <a:latin typeface="Arial Narrow" pitchFamily="34" charset="0"/>
                  </a:rPr>
                  <a:t>persamaan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perpindahan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panas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konveksi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alamiah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diatas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tidak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berlaku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  <a:blipFill rotWithShape="1">
                <a:blip r:embed="rId2"/>
                <a:stretch>
                  <a:fillRect l="-396" t="-8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691680" y="3717032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19872" y="4149080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id-ID" dirty="0" smtClean="0">
                    <a:latin typeface="Arial Black" pitchFamily="34" charset="0"/>
                  </a:rPr>
                  <a:t>5. </a:t>
                </a:r>
                <a:r>
                  <a:rPr lang="en-US" dirty="0" smtClean="0">
                    <a:latin typeface="Arial Black" pitchFamily="34" charset="0"/>
                  </a:rPr>
                  <a:t>P</a:t>
                </a:r>
                <a:r>
                  <a:rPr lang="id-ID" dirty="0" smtClean="0">
                    <a:latin typeface="Arial Black" pitchFamily="34" charset="0"/>
                  </a:rPr>
                  <a:t>ersamaan Sederhana Untuk Udara</a:t>
                </a:r>
              </a:p>
              <a:p>
                <a:pPr marL="6858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err="1" smtClean="0">
                    <a:latin typeface="Arial Narrow" pitchFamily="34" charset="0"/>
                  </a:rPr>
                  <a:t>Persamaan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sederhana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untuk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koefisien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perpindahan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panas</a:t>
                </a:r>
                <a:r>
                  <a:rPr lang="en-US" dirty="0" smtClean="0">
                    <a:latin typeface="Arial Narrow" pitchFamily="34" charset="0"/>
                  </a:rPr>
                  <a:t>   (h)  </a:t>
                </a:r>
                <a:r>
                  <a:rPr lang="en-US" dirty="0" err="1" smtClean="0">
                    <a:latin typeface="Arial Narrow" pitchFamily="34" charset="0"/>
                  </a:rPr>
                  <a:t>pada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berbagai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 err="1" smtClean="0">
                    <a:latin typeface="Arial Narrow" pitchFamily="34" charset="0"/>
                  </a:rPr>
                  <a:t>permukaan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ke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udara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pada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latin typeface="Arial Narrow" pitchFamily="34" charset="0"/>
                  </a:rPr>
                  <a:t>tekanan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 err="1" smtClean="0">
                    <a:latin typeface="Arial Narrow" pitchFamily="34" charset="0"/>
                  </a:rPr>
                  <a:t>atm</a:t>
                </a:r>
                <a:r>
                  <a:rPr lang="en-US" dirty="0" smtClean="0">
                    <a:latin typeface="Arial Narrow" pitchFamily="34" charset="0"/>
                  </a:rPr>
                  <a:t>  →  </a:t>
                </a:r>
                <a:r>
                  <a:rPr lang="en-US" dirty="0" err="1" smtClean="0">
                    <a:latin typeface="Arial Narrow" pitchFamily="34" charset="0"/>
                  </a:rPr>
                  <a:t>Daftar</a:t>
                </a:r>
                <a:r>
                  <a:rPr lang="en-US" dirty="0" smtClean="0">
                    <a:latin typeface="Arial Narrow" pitchFamily="34" charset="0"/>
                  </a:rPr>
                  <a:t>   7 -2  ( Holman)</a:t>
                </a:r>
                <a:r>
                  <a:rPr lang="id-ID" dirty="0" smtClean="0">
                    <a:latin typeface="Arial Narrow" pitchFamily="34" charset="0"/>
                  </a:rPr>
                  <a:t> ........ </a:t>
                </a:r>
                <a:r>
                  <a:rPr lang="en-US" dirty="0" err="1" smtClean="0">
                    <a:latin typeface="Arial Narrow" pitchFamily="34" charset="0"/>
                  </a:rPr>
                  <a:t>Untuk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>
                    <a:latin typeface="Arial Narrow" pitchFamily="34" charset="0"/>
                  </a:rPr>
                  <a:t>P &gt;  1  </a:t>
                </a:r>
                <a:r>
                  <a:rPr lang="en-US" dirty="0" err="1">
                    <a:latin typeface="Arial Narrow" pitchFamily="34" charset="0"/>
                  </a:rPr>
                  <a:t>atm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P </a:t>
                </a:r>
                <a:r>
                  <a:rPr lang="en-US" dirty="0">
                    <a:latin typeface="Arial Narrow" pitchFamily="34" charset="0"/>
                  </a:rPr>
                  <a:t>&lt;  1  </a:t>
                </a:r>
                <a:r>
                  <a:rPr lang="en-US" dirty="0" err="1">
                    <a:latin typeface="Arial Narrow" pitchFamily="34" charset="0"/>
                  </a:rPr>
                  <a:t>atm</a:t>
                </a:r>
                <a:r>
                  <a:rPr lang="en-US" dirty="0">
                    <a:latin typeface="Arial Narrow" pitchFamily="34" charset="0"/>
                  </a:rPr>
                  <a:t>   →   </a:t>
                </a:r>
                <a:r>
                  <a:rPr lang="en-US" dirty="0" err="1">
                    <a:latin typeface="Arial Narrow" pitchFamily="34" charset="0"/>
                  </a:rPr>
                  <a:t>dikalikan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dengan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faktor</a:t>
                </a:r>
                <a:r>
                  <a:rPr lang="en-US" dirty="0">
                    <a:latin typeface="Arial Narrow" pitchFamily="34" charset="0"/>
                  </a:rPr>
                  <a:t>  ( f </a:t>
                </a:r>
                <a:r>
                  <a:rPr lang="en-US" dirty="0" smtClean="0">
                    <a:latin typeface="Arial Narrow" pitchFamily="34" charset="0"/>
                  </a:rPr>
                  <a:t>)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err="1" smtClean="0">
                    <a:latin typeface="Arial Narrow" pitchFamily="34" charset="0"/>
                  </a:rPr>
                  <a:t>Laminer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:  </a:t>
                </a:r>
                <a:r>
                  <a:rPr lang="en-US" dirty="0" err="1">
                    <a:latin typeface="Arial Narrow" pitchFamily="34" charset="0"/>
                  </a:rPr>
                  <a:t>faktor</a:t>
                </a:r>
                <a:r>
                  <a:rPr lang="en-US" dirty="0">
                    <a:latin typeface="Arial Narrow" pitchFamily="34" charset="0"/>
                  </a:rPr>
                  <a:t>  =  f  =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101,32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err="1">
                    <a:latin typeface="Arial Narrow" pitchFamily="34" charset="0"/>
                  </a:rPr>
                  <a:t>Turbulen</a:t>
                </a:r>
                <a:r>
                  <a:rPr lang="en-US" dirty="0">
                    <a:latin typeface="Arial Narrow" pitchFamily="34" charset="0"/>
                  </a:rPr>
                  <a:t>  :    </a:t>
                </a:r>
                <a:r>
                  <a:rPr lang="en-US" dirty="0" err="1">
                    <a:latin typeface="Arial Narrow" pitchFamily="34" charset="0"/>
                  </a:rPr>
                  <a:t>faktor</a:t>
                </a:r>
                <a:r>
                  <a:rPr lang="en-US" dirty="0">
                    <a:latin typeface="Arial Narrow" pitchFamily="34" charset="0"/>
                  </a:rPr>
                  <a:t>  =  f  =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101,32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  <a:blipFill rotWithShape="1">
                <a:blip r:embed="rId2"/>
                <a:stretch>
                  <a:fillRect l="-396" t="-885" r="-182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729292" y="3356992"/>
            <a:ext cx="5616624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4123364" y="2520606"/>
            <a:ext cx="227797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3129107" y="3861048"/>
            <a:ext cx="2016224" cy="64807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3378307" y="4564540"/>
            <a:ext cx="1842478" cy="64807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41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544616" cy="7578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 Konveksi Paksa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0371"/>
                <a:ext cx="7848872" cy="5688632"/>
              </a:xfrm>
            </p:spPr>
            <p:txBody>
              <a:bodyPr>
                <a:normAutofit fontScale="92500" lnSpcReduction="20000"/>
              </a:bodyPr>
              <a:lstStyle/>
              <a:p>
                <a:pPr marL="68580" lvl="0" indent="0">
                  <a:buNone/>
                </a:pPr>
                <a:r>
                  <a:rPr lang="en-US" sz="2600" b="1" dirty="0" smtClean="0">
                    <a:latin typeface="Arial Narrow" pitchFamily="34" charset="0"/>
                  </a:rPr>
                  <a:t>Rumus</a:t>
                </a:r>
                <a:r>
                  <a:rPr lang="en-US" sz="2600" b="1" dirty="0">
                    <a:latin typeface="Arial Narrow" pitchFamily="34" charset="0"/>
                  </a:rPr>
                  <a:t>   </a:t>
                </a:r>
                <a:r>
                  <a:rPr lang="en-US" sz="2600" b="1" dirty="0" err="1">
                    <a:latin typeface="Arial Narrow" pitchFamily="34" charset="0"/>
                  </a:rPr>
                  <a:t>empiris</a:t>
                </a:r>
                <a:r>
                  <a:rPr lang="en-US" sz="2600" b="1" dirty="0">
                    <a:latin typeface="Arial Narrow" pitchFamily="34" charset="0"/>
                  </a:rPr>
                  <a:t>   </a:t>
                </a:r>
                <a:r>
                  <a:rPr lang="en-US" sz="2600" b="1" dirty="0" err="1">
                    <a:latin typeface="Arial Narrow" pitchFamily="34" charset="0"/>
                  </a:rPr>
                  <a:t>untuk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aliran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dalam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pipa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dan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tabung</a:t>
                </a:r>
                <a:r>
                  <a:rPr lang="en-US" sz="2600" b="1" dirty="0">
                    <a:latin typeface="Arial Narrow" pitchFamily="34" charset="0"/>
                  </a:rPr>
                  <a:t>.  </a:t>
                </a:r>
                <a:r>
                  <a:rPr lang="en-US" sz="2600" b="1" dirty="0" err="1">
                    <a:latin typeface="Arial Narrow" pitchFamily="34" charset="0"/>
                  </a:rPr>
                  <a:t>Untuk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aliran</a:t>
                </a:r>
                <a:r>
                  <a:rPr lang="en-US" sz="2600" b="1" dirty="0">
                    <a:latin typeface="Arial Narrow" pitchFamily="34" charset="0"/>
                  </a:rPr>
                  <a:t>   </a:t>
                </a:r>
                <a:r>
                  <a:rPr lang="en-US" sz="2600" b="1" dirty="0" err="1">
                    <a:latin typeface="Arial Narrow" pitchFamily="34" charset="0"/>
                  </a:rPr>
                  <a:t>turbulen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dalam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tabung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licin</a:t>
                </a:r>
                <a:r>
                  <a:rPr lang="en-US" sz="2600" b="1" dirty="0">
                    <a:latin typeface="Arial Narrow" pitchFamily="34" charset="0"/>
                  </a:rPr>
                  <a:t>  </a:t>
                </a:r>
                <a:r>
                  <a:rPr lang="en-US" sz="2600" b="1" dirty="0" err="1">
                    <a:latin typeface="Arial Narrow" pitchFamily="34" charset="0"/>
                  </a:rPr>
                  <a:t>oleh</a:t>
                </a:r>
                <a:r>
                  <a:rPr lang="en-US" sz="2600" b="1" dirty="0">
                    <a:latin typeface="Arial Narrow" pitchFamily="34" charset="0"/>
                  </a:rPr>
                  <a:t> </a:t>
                </a:r>
                <a:r>
                  <a:rPr lang="en-US" sz="2600" b="1" dirty="0" smtClean="0">
                    <a:latin typeface="Arial Narrow" pitchFamily="34" charset="0"/>
                  </a:rPr>
                  <a:t>:</a:t>
                </a:r>
                <a:endParaRPr lang="id-ID" sz="2600" b="1" dirty="0" smtClean="0">
                  <a:latin typeface="Arial Narrow" pitchFamily="34" charset="0"/>
                </a:endParaRPr>
              </a:p>
              <a:p>
                <a:pPr marL="68580" lvl="0" indent="0">
                  <a:buNone/>
                </a:pPr>
                <a:endParaRPr lang="id-ID" b="1" dirty="0">
                  <a:latin typeface="Arial Narrow" pitchFamily="34" charset="0"/>
                </a:endParaRPr>
              </a:p>
              <a:p>
                <a:pPr lvl="0"/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Dittus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dan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Boelter</a:t>
                </a: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68580" indent="0">
                  <a:buNone/>
                </a:pPr>
                <a:r>
                  <a:rPr lang="id-ID" dirty="0" smtClean="0"/>
                  <a:t>    </a:t>
                </a:r>
                <a:r>
                  <a:rPr lang="en-US" dirty="0" smtClean="0"/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 =  0,023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0,8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id-ID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id-ID" dirty="0"/>
              </a:p>
              <a:p>
                <a:pPr marL="68580" indent="0">
                  <a:buNone/>
                </a:pPr>
                <a:r>
                  <a:rPr lang="id-ID" dirty="0" smtClean="0"/>
                  <a:t>    </a:t>
                </a:r>
                <a:r>
                  <a:rPr lang="en-US" dirty="0" smtClean="0"/>
                  <a:t>n </a:t>
                </a:r>
                <a:r>
                  <a:rPr lang="en-US" dirty="0"/>
                  <a:t>=  0,4            →       </a:t>
                </a:r>
                <a:r>
                  <a:rPr lang="en-US" dirty="0" err="1"/>
                  <a:t>pemanasan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id-ID" dirty="0" smtClean="0"/>
                  <a:t>    </a:t>
                </a:r>
                <a:r>
                  <a:rPr lang="en-US" dirty="0" smtClean="0"/>
                  <a:t>n </a:t>
                </a:r>
                <a:r>
                  <a:rPr lang="en-US" dirty="0"/>
                  <a:t>= 0,3             →      </a:t>
                </a:r>
                <a:r>
                  <a:rPr lang="en-US" dirty="0" err="1" smtClean="0"/>
                  <a:t>pendinginan</a:t>
                </a:r>
                <a:endParaRPr lang="id-ID" dirty="0" smtClean="0"/>
              </a:p>
              <a:p>
                <a:pPr marL="68580" indent="0">
                  <a:buNone/>
                </a:pPr>
                <a:endParaRPr lang="id-ID" dirty="0"/>
              </a:p>
              <a:p>
                <a:pPr lvl="0"/>
                <a:r>
                  <a:rPr lang="en-US" dirty="0"/>
                  <a:t>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Sieder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dan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Tate</a:t>
                </a: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68580" indent="0">
                  <a:buNone/>
                </a:pPr>
                <a:r>
                  <a:rPr lang="id-ID" dirty="0" smtClean="0"/>
                  <a:t>     </a:t>
                </a:r>
                <a:r>
                  <a:rPr lang="en-US" dirty="0" smtClean="0"/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 =  0,027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0,8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/>
                  <a:t>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0,14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68580" indent="0">
                  <a:buNone/>
                </a:pPr>
                <a:endParaRPr lang="id-ID" dirty="0"/>
              </a:p>
              <a:p>
                <a:pPr lvl="0"/>
                <a:r>
                  <a:rPr lang="en-US" dirty="0"/>
                  <a:t>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Nusselt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(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pada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aliran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masuk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68580" indent="0">
                  <a:buNone/>
                </a:pPr>
                <a:r>
                  <a:rPr lang="id-ID" dirty="0" smtClean="0"/>
                  <a:t>     </a:t>
                </a:r>
                <a:r>
                  <a:rPr lang="en-US" dirty="0" smtClean="0"/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 =  0,036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0,8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/>
                  <a:t>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0,055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id-ID" dirty="0" smtClean="0"/>
                  <a:t>;</a:t>
                </a:r>
                <a:r>
                  <a:rPr lang="en-US" dirty="0" smtClean="0"/>
                  <a:t> </a:t>
                </a:r>
                <a:r>
                  <a:rPr lang="en-US" sz="2200" dirty="0" err="1"/>
                  <a:t>untuk</a:t>
                </a:r>
                <a:r>
                  <a:rPr lang="en-US" sz="2200" dirty="0"/>
                  <a:t> =  10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200" dirty="0"/>
                  <a:t>   &lt;  400</a:t>
                </a:r>
                <a:endParaRPr lang="id-ID" sz="2200" dirty="0"/>
              </a:p>
              <a:p>
                <a:pPr marL="6858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</a:t>
                </a:r>
                <a:r>
                  <a:rPr lang="en-US" dirty="0" smtClean="0"/>
                  <a:t>L  </a:t>
                </a:r>
                <a:r>
                  <a:rPr lang="en-US" dirty="0"/>
                  <a:t>=  </a:t>
                </a:r>
                <a:r>
                  <a:rPr lang="en-US" dirty="0" err="1"/>
                  <a:t>panjang</a:t>
                </a:r>
                <a:r>
                  <a:rPr lang="en-US" dirty="0"/>
                  <a:t>  </a:t>
                </a:r>
                <a:r>
                  <a:rPr lang="en-US" dirty="0" err="1"/>
                  <a:t>tabung</a:t>
                </a:r>
                <a:r>
                  <a:rPr lang="en-US" dirty="0"/>
                  <a:t>  , d  =  diameter  </a:t>
                </a:r>
                <a:r>
                  <a:rPr lang="en-US" dirty="0" err="1"/>
                  <a:t>tabung</a:t>
                </a:r>
                <a:r>
                  <a:rPr lang="en-US" dirty="0"/>
                  <a:t> </a:t>
                </a:r>
                <a:r>
                  <a:rPr lang="id-ID" dirty="0" smtClean="0"/>
                  <a:t>  </a:t>
                </a:r>
              </a:p>
              <a:p>
                <a:pPr marL="68580" indent="0">
                  <a:buNone/>
                </a:pPr>
                <a:r>
                  <a:rPr lang="en-US" dirty="0"/>
                  <a:t>		</a:t>
                </a: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0371"/>
                <a:ext cx="7848872" cy="5688632"/>
              </a:xfrm>
              <a:blipFill rotWithShape="1">
                <a:blip r:embed="rId2"/>
                <a:stretch>
                  <a:fillRect l="-311" t="-2144" r="-543" b="-268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101760" y="2583218"/>
            <a:ext cx="2860999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1101760" y="4315150"/>
            <a:ext cx="4334335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1043608" y="5481133"/>
            <a:ext cx="432048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38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544616" cy="7578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 Konveksi Paksa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12776"/>
                <a:ext cx="7848872" cy="5688632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id-I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etukhow</a:t>
                </a: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68580" indent="0">
                  <a:buNone/>
                </a:pPr>
                <a:r>
                  <a:rPr lang="en-US" dirty="0" smtClean="0"/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type m:val="skw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𝑒𝑑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1,07 +12,7 ( </m:t>
                        </m:r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 (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  <m:sup>
                            <m:f>
                              <m:fPr>
                                <m:type m:val="skw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   −1 )</m:t>
                        </m:r>
                      </m:den>
                    </m:f>
                  </m:oMath>
                </a14:m>
                <a:r>
                  <a:rPr lang="en-US" dirty="0"/>
                  <a:t> 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id-ID" dirty="0" smtClean="0"/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:r>
                  <a:rPr lang="en-US" dirty="0" err="1">
                    <a:latin typeface="Arial Narrow" pitchFamily="34" charset="0"/>
                  </a:rPr>
                  <a:t>Dimana</a:t>
                </a:r>
                <a:r>
                  <a:rPr lang="en-US" dirty="0">
                    <a:latin typeface="Arial Narrow" pitchFamily="34" charset="0"/>
                  </a:rPr>
                  <a:t>  : 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n  </a:t>
                </a:r>
                <a:r>
                  <a:rPr lang="en-US" dirty="0">
                    <a:latin typeface="Arial Narrow" pitchFamily="34" charset="0"/>
                  </a:rPr>
                  <a:t>=  0,11  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n  </a:t>
                </a:r>
                <a:r>
                  <a:rPr lang="en-US" dirty="0">
                    <a:latin typeface="Arial Narrow" pitchFamily="34" charset="0"/>
                  </a:rPr>
                  <a:t>=  0,25  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 &lt;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n  </a:t>
                </a:r>
                <a:r>
                  <a:rPr lang="en-US" dirty="0">
                    <a:latin typeface="Arial Narrow" pitchFamily="34" charset="0"/>
                  </a:rPr>
                  <a:t>=  0      →  </a:t>
                </a:r>
                <a:r>
                  <a:rPr lang="en-US" dirty="0" err="1">
                    <a:latin typeface="Arial Narrow" pitchFamily="34" charset="0"/>
                  </a:rPr>
                  <a:t>fluks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kalor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tetap</a:t>
                </a:r>
                <a:r>
                  <a:rPr lang="en-US" dirty="0">
                    <a:latin typeface="Arial Narrow" pitchFamily="34" charset="0"/>
                  </a:rPr>
                  <a:t>  ; </a:t>
                </a:r>
                <a:r>
                  <a:rPr lang="en-US" dirty="0" smtClean="0">
                    <a:latin typeface="Arial Narrow" pitchFamily="34" charset="0"/>
                  </a:rPr>
                  <a:t>gas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f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=  ( 1,82  log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− 1,64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→  </a:t>
                </a:r>
                <a:r>
                  <a:rPr lang="en-US" dirty="0" err="1">
                    <a:latin typeface="Arial Narrow" pitchFamily="34" charset="0"/>
                  </a:rPr>
                  <a:t>faktor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gesek</a:t>
                </a:r>
                <a:r>
                  <a:rPr lang="en-US" dirty="0">
                    <a:latin typeface="Arial Narrow" pitchFamily="34" charset="0"/>
                  </a:rPr>
                  <a:t> 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Arial Narrow" pitchFamily="34" charset="0"/>
                  </a:rPr>
                  <a:t>		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12776"/>
                <a:ext cx="7848872" cy="5688632"/>
              </a:xfrm>
              <a:blipFill rotWithShape="1">
                <a:blip r:embed="rId2"/>
                <a:stretch>
                  <a:fillRect l="-311" t="-96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83568" y="1916832"/>
            <a:ext cx="5616624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36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544616" cy="7578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 Konveksi Paksa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12776"/>
                <a:ext cx="7848872" cy="5688632"/>
              </a:xfrm>
            </p:spPr>
            <p:txBody>
              <a:bodyPr>
                <a:normAutofit/>
              </a:bodyPr>
              <a:lstStyle/>
              <a:p>
                <a:r>
                  <a:rPr lang="id-I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Hansen </a:t>
                </a:r>
              </a:p>
              <a:p>
                <a:pPr marL="68580" indent="0">
                  <a:buNone/>
                </a:pPr>
                <a:r>
                  <a:rPr lang="id-ID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d-I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(Untuk aliran laminer)</a:t>
                </a: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   =  3,66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0,0668  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type m:val="skw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𝑒𝑑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  0,04   [ 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type m:val="skw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𝑒𝑑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id-ID" dirty="0" smtClean="0"/>
              </a:p>
              <a:p>
                <a:pPr marL="68580" indent="0">
                  <a:buNone/>
                </a:pPr>
                <a:endParaRPr lang="id-ID" i="1" dirty="0" smtClean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id-ID" dirty="0" smtClean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      =  </a:t>
                </a:r>
                <a:r>
                  <a:rPr lang="en-US" dirty="0" err="1"/>
                  <a:t>angka</a:t>
                </a:r>
                <a:r>
                  <a:rPr lang="en-US" dirty="0"/>
                  <a:t>   </a:t>
                </a:r>
                <a:r>
                  <a:rPr lang="en-US" dirty="0" err="1"/>
                  <a:t>Gractz</a:t>
                </a:r>
                <a:endParaRPr lang="id-ID" dirty="0" smtClean="0"/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12776"/>
                <a:ext cx="7848872" cy="5688632"/>
              </a:xfrm>
              <a:blipFill rotWithShape="1">
                <a:blip r:embed="rId2"/>
                <a:stretch>
                  <a:fillRect l="-388" t="-96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639270" y="2337758"/>
            <a:ext cx="547260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5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8748464" cy="6325908"/>
              </a:xfrm>
            </p:spPr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Udara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pada</a:t>
                </a:r>
                <a:r>
                  <a:rPr lang="en-US" dirty="0">
                    <a:latin typeface="Arial Narrow" pitchFamily="34" charset="0"/>
                  </a:rPr>
                  <a:t>  2  </a:t>
                </a:r>
                <a:r>
                  <a:rPr lang="en-US" dirty="0" err="1">
                    <a:latin typeface="Arial Narrow" pitchFamily="34" charset="0"/>
                  </a:rPr>
                  <a:t>atm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dan</a:t>
                </a:r>
                <a:r>
                  <a:rPr lang="en-US" dirty="0">
                    <a:latin typeface="Arial Narrow" pitchFamily="34" charset="0"/>
                  </a:rPr>
                  <a:t>  200°C  </a:t>
                </a:r>
                <a:r>
                  <a:rPr lang="en-US" dirty="0" err="1">
                    <a:latin typeface="Arial Narrow" pitchFamily="34" charset="0"/>
                  </a:rPr>
                  <a:t>dipanaskan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waktu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mengalir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didalam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tabung</a:t>
                </a:r>
                <a:r>
                  <a:rPr lang="en-US" dirty="0">
                    <a:latin typeface="Arial Narrow" pitchFamily="34" charset="0"/>
                  </a:rPr>
                  <a:t>   yang  </a:t>
                </a:r>
                <a:r>
                  <a:rPr lang="en-US" dirty="0" err="1">
                    <a:latin typeface="Arial Narrow" pitchFamily="34" charset="0"/>
                  </a:rPr>
                  <a:t>diameternya</a:t>
                </a:r>
                <a:r>
                  <a:rPr lang="en-US" dirty="0">
                    <a:latin typeface="Arial Narrow" pitchFamily="34" charset="0"/>
                  </a:rPr>
                  <a:t>   1  </a:t>
                </a:r>
                <a:r>
                  <a:rPr lang="en-US" dirty="0" err="1">
                    <a:latin typeface="Arial Narrow" pitchFamily="34" charset="0"/>
                  </a:rPr>
                  <a:t>inchi</a:t>
                </a:r>
                <a:r>
                  <a:rPr lang="en-US" dirty="0">
                    <a:latin typeface="Arial Narrow" pitchFamily="34" charset="0"/>
                  </a:rPr>
                  <a:t> ,  </a:t>
                </a:r>
                <a:r>
                  <a:rPr lang="en-US" dirty="0" err="1">
                    <a:latin typeface="Arial Narrow" pitchFamily="34" charset="0"/>
                  </a:rPr>
                  <a:t>dengan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kecepatan</a:t>
                </a:r>
                <a:r>
                  <a:rPr lang="en-US" dirty="0">
                    <a:latin typeface="Arial Narrow" pitchFamily="34" charset="0"/>
                  </a:rPr>
                  <a:t>   10 m/s</a:t>
                </a:r>
                <a:endParaRPr lang="id-ID" dirty="0">
                  <a:latin typeface="Arial Narrow" pitchFamily="34" charset="0"/>
                </a:endParaRPr>
              </a:p>
              <a:p>
                <a:pPr marL="68580" lvl="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a.) </a:t>
                </a:r>
                <a:r>
                  <a:rPr lang="en-US" dirty="0" err="1" smtClean="0">
                    <a:latin typeface="Arial Narrow" pitchFamily="34" charset="0"/>
                  </a:rPr>
                  <a:t>Hitunglah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perpindahan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panas</a:t>
                </a:r>
                <a:r>
                  <a:rPr lang="en-US" dirty="0">
                    <a:latin typeface="Arial Narrow" pitchFamily="34" charset="0"/>
                  </a:rPr>
                  <a:t>    per </a:t>
                </a:r>
                <a:r>
                  <a:rPr lang="en-US" dirty="0" err="1">
                    <a:latin typeface="Arial Narrow" pitchFamily="34" charset="0"/>
                  </a:rPr>
                  <a:t>satuan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panjang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tabung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jika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kondisi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fluks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kalor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tetap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pada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dinding</a:t>
                </a:r>
                <a:r>
                  <a:rPr lang="en-US" dirty="0">
                    <a:latin typeface="Arial Narrow" pitchFamily="34" charset="0"/>
                  </a:rPr>
                  <a:t> ,  </a:t>
                </a:r>
                <a:r>
                  <a:rPr lang="en-US" dirty="0" err="1">
                    <a:latin typeface="Arial Narrow" pitchFamily="34" charset="0"/>
                  </a:rPr>
                  <a:t>dan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suhu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dinding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 smtClean="0">
                    <a:latin typeface="Arial Narrow" pitchFamily="34" charset="0"/>
                  </a:rPr>
                  <a:t>dipeliha</a:t>
                </a:r>
                <a:r>
                  <a:rPr lang="id-ID" dirty="0" smtClean="0">
                    <a:latin typeface="Arial Narrow" pitchFamily="34" charset="0"/>
                  </a:rPr>
                  <a:t>ra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>
                    <a:latin typeface="Arial Narrow" pitchFamily="34" charset="0"/>
                  </a:rPr>
                  <a:t>20°C  </a:t>
                </a:r>
                <a:r>
                  <a:rPr lang="en-US" dirty="0" err="1">
                    <a:latin typeface="Arial Narrow" pitchFamily="34" charset="0"/>
                  </a:rPr>
                  <a:t>diatas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suhu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udara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sepanjang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tabung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itu</a:t>
                </a:r>
                <a:r>
                  <a:rPr lang="en-US" dirty="0">
                    <a:latin typeface="Arial Narrow" pitchFamily="34" charset="0"/>
                  </a:rPr>
                  <a:t> ?</a:t>
                </a:r>
                <a:endParaRPr lang="id-ID" dirty="0">
                  <a:latin typeface="Arial Narrow" pitchFamily="34" charset="0"/>
                </a:endParaRPr>
              </a:p>
              <a:p>
                <a:pPr marL="68580" lvl="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b.)</a:t>
                </a:r>
                <a:r>
                  <a:rPr lang="en-US" dirty="0" err="1" smtClean="0">
                    <a:latin typeface="Arial Narrow" pitchFamily="34" charset="0"/>
                  </a:rPr>
                  <a:t>Berapa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tambahan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r>
                  <a:rPr lang="id-ID" smtClean="0">
                    <a:latin typeface="Arial Narrow" pitchFamily="34" charset="0"/>
                  </a:rPr>
                  <a:t>bulk temperature</a:t>
                </a:r>
                <a:r>
                  <a:rPr lang="en-US" smtClean="0">
                    <a:latin typeface="Arial Narrow" pitchFamily="34" charset="0"/>
                  </a:rPr>
                  <a:t> </a:t>
                </a:r>
                <a:r>
                  <a:rPr lang="en-US" dirty="0" err="1">
                    <a:latin typeface="Arial Narrow" pitchFamily="34" charset="0"/>
                  </a:rPr>
                  <a:t>udara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dalam</a:t>
                </a:r>
                <a:r>
                  <a:rPr lang="en-US" dirty="0">
                    <a:latin typeface="Arial Narrow" pitchFamily="34" charset="0"/>
                  </a:rPr>
                  <a:t>  3  m  </a:t>
                </a:r>
                <a:r>
                  <a:rPr lang="en-US" dirty="0" err="1">
                    <a:latin typeface="Arial Narrow" pitchFamily="34" charset="0"/>
                  </a:rPr>
                  <a:t>panjang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tabung</a:t>
                </a:r>
                <a:r>
                  <a:rPr lang="en-US" dirty="0">
                    <a:latin typeface="Arial Narrow" pitchFamily="34" charset="0"/>
                  </a:rPr>
                  <a:t> ?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/>
              </a:p>
              <a:p>
                <a:pPr marL="68580" indent="0">
                  <a:buNone/>
                </a:pPr>
                <a:r>
                  <a:rPr lang="en-US" dirty="0" smtClean="0"/>
                  <a:t>J</a:t>
                </a:r>
                <a:r>
                  <a:rPr lang="id-ID" dirty="0" smtClean="0">
                    <a:latin typeface="Arial Narrow" pitchFamily="34" charset="0"/>
                  </a:rPr>
                  <a:t>awab :</a:t>
                </a:r>
                <a:endParaRPr lang="id-ID" dirty="0">
                  <a:latin typeface="Arial Narrow" pitchFamily="34" charset="0"/>
                </a:endParaRPr>
              </a:p>
              <a:p>
                <a:r>
                  <a:rPr lang="en-US" dirty="0" err="1">
                    <a:latin typeface="Arial Narrow" pitchFamily="34" charset="0"/>
                  </a:rPr>
                  <a:t>Sifat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udara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pada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suhu</a:t>
                </a:r>
                <a:r>
                  <a:rPr lang="en-US" dirty="0">
                    <a:latin typeface="Arial Narrow" pitchFamily="34" charset="0"/>
                  </a:rPr>
                  <a:t>   200°C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    </a:t>
                </a:r>
                <a:r>
                  <a:rPr lang="en-US" dirty="0" smtClean="0">
                    <a:latin typeface="Arial Narrow" pitchFamily="34" charset="0"/>
                  </a:rPr>
                  <a:t>𝝆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(2)(</m:t>
                        </m:r>
                        <m:r>
                          <a:rPr lang="en-US" i="1">
                            <a:latin typeface="Cambria Math"/>
                          </a:rPr>
                          <m:t>1,0132  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id-ID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287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(473)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</a:t>
                </a:r>
                <a:r>
                  <a:rPr lang="id-ID" dirty="0" smtClean="0">
                    <a:latin typeface="Arial Narrow" pitchFamily="34" charset="0"/>
                  </a:rPr>
                  <a:t>1</a:t>
                </a:r>
                <a:r>
                  <a:rPr lang="en-US" dirty="0" smtClean="0">
                    <a:latin typeface="Arial Narrow" pitchFamily="34" charset="0"/>
                  </a:rPr>
                  <a:t>,493  </a:t>
                </a:r>
                <a:r>
                  <a:rPr lang="en-US" dirty="0">
                    <a:latin typeface="Arial Narrow" pitchFamily="34" charset="0"/>
                  </a:rPr>
                  <a:t>kg/m</a:t>
                </a:r>
                <a:r>
                  <a:rPr lang="en-US" baseline="30000" dirty="0">
                    <a:latin typeface="Arial Narrow" pitchFamily="34" charset="0"/>
                  </a:rPr>
                  <a:t>3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    </a:t>
                </a:r>
                <a:r>
                  <a:rPr lang="en-US" dirty="0" smtClean="0">
                    <a:latin typeface="Arial Narrow" pitchFamily="34" charset="0"/>
                  </a:rPr>
                  <a:t>P</a:t>
                </a:r>
                <a:r>
                  <a:rPr lang="en-US" baseline="-25000" dirty="0" smtClean="0">
                    <a:latin typeface="Arial Narrow" pitchFamily="34" charset="0"/>
                  </a:rPr>
                  <a:t>R  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= </a:t>
                </a:r>
                <a:r>
                  <a:rPr lang="en-US" dirty="0" smtClean="0">
                    <a:latin typeface="Arial Narrow" pitchFamily="34" charset="0"/>
                  </a:rPr>
                  <a:t>0,681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>
                    <a:latin typeface="Arial Narrow" pitchFamily="34" charset="0"/>
                  </a:rPr>
                  <a:t> </a:t>
                </a:r>
                <a:r>
                  <a:rPr lang="id-ID" dirty="0" smtClean="0">
                    <a:latin typeface="Arial Narrow" pitchFamily="34" charset="0"/>
                  </a:rPr>
                  <a:t>    </a:t>
                </a:r>
                <a:r>
                  <a:rPr lang="en-US" dirty="0" smtClean="0">
                    <a:latin typeface="Arial Narrow" pitchFamily="34" charset="0"/>
                  </a:rPr>
                  <a:t>k  </a:t>
                </a:r>
                <a:r>
                  <a:rPr lang="en-US" dirty="0">
                    <a:latin typeface="Arial Narrow" pitchFamily="34" charset="0"/>
                  </a:rPr>
                  <a:t>=  </a:t>
                </a:r>
                <a:r>
                  <a:rPr lang="en-US" dirty="0" smtClean="0">
                    <a:latin typeface="Arial Narrow" pitchFamily="34" charset="0"/>
                  </a:rPr>
                  <a:t>0,0</a:t>
                </a:r>
                <a:r>
                  <a:rPr lang="id-ID" dirty="0" smtClean="0">
                    <a:latin typeface="Arial Narrow" pitchFamily="34" charset="0"/>
                  </a:rPr>
                  <a:t>386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W / m °C    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>
                    <a:latin typeface="Arial Narrow" pitchFamily="34" charset="0"/>
                  </a:rPr>
                  <a:t> </a:t>
                </a:r>
                <a:r>
                  <a:rPr lang="id-ID" dirty="0" smtClean="0">
                    <a:latin typeface="Arial Narrow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  =  2,062  x  10</a:t>
                </a:r>
                <a:r>
                  <a:rPr lang="en-US" baseline="30000" dirty="0">
                    <a:latin typeface="Arial Narrow" pitchFamily="34" charset="0"/>
                  </a:rPr>
                  <a:t>-5   </a:t>
                </a:r>
                <a:r>
                  <a:rPr lang="en-US" dirty="0">
                    <a:latin typeface="Arial Narrow" pitchFamily="34" charset="0"/>
                  </a:rPr>
                  <a:t>kg/m</a:t>
                </a:r>
                <a:r>
                  <a:rPr lang="en-US" baseline="30000" dirty="0">
                    <a:latin typeface="Arial Narrow" pitchFamily="34" charset="0"/>
                  </a:rPr>
                  <a:t>2</a:t>
                </a:r>
                <a:r>
                  <a:rPr lang="en-US" dirty="0">
                    <a:latin typeface="Arial Narrow" pitchFamily="34" charset="0"/>
                  </a:rPr>
                  <a:t>   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    </a:t>
                </a:r>
                <a:r>
                  <a:rPr lang="en-US" dirty="0" err="1" smtClean="0">
                    <a:latin typeface="Arial Narrow" pitchFamily="34" charset="0"/>
                  </a:rPr>
                  <a:t>C</a:t>
                </a:r>
                <a:r>
                  <a:rPr lang="en-US" baseline="-25000" dirty="0" err="1" smtClean="0">
                    <a:latin typeface="Arial Narrow" pitchFamily="34" charset="0"/>
                  </a:rPr>
                  <a:t>p</a:t>
                </a:r>
                <a:r>
                  <a:rPr lang="en-US" baseline="-25000" dirty="0" smtClean="0">
                    <a:latin typeface="Arial Narrow" pitchFamily="34" charset="0"/>
                  </a:rPr>
                  <a:t>  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=  1,025  </a:t>
                </a:r>
                <a:r>
                  <a:rPr lang="en-US" dirty="0" err="1">
                    <a:latin typeface="Arial Narrow" pitchFamily="34" charset="0"/>
                  </a:rPr>
                  <a:t>kj</a:t>
                </a:r>
                <a:r>
                  <a:rPr lang="en-US" dirty="0">
                    <a:latin typeface="Arial Narrow" pitchFamily="34" charset="0"/>
                  </a:rPr>
                  <a:t>/kg °C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8748464" cy="6325908"/>
              </a:xfrm>
              <a:blipFill rotWithShape="1">
                <a:blip r:embed="rId2"/>
                <a:stretch>
                  <a:fillRect l="-348" t="-1252" r="-1254" b="-404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076056" y="27711"/>
            <a:ext cx="2664296" cy="504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9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620688"/>
                <a:ext cx="7848872" cy="6480720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Cek Bilangan Reynold,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id-ID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(1,493) (10)  (0,0254)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2,57  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</a:t>
                </a:r>
                <a:r>
                  <a:rPr lang="en-US" dirty="0" smtClean="0">
                    <a:latin typeface="Arial Narrow" pitchFamily="34" charset="0"/>
                  </a:rPr>
                  <a:t>14756     </a:t>
                </a:r>
                <a:r>
                  <a:rPr lang="en-US" dirty="0">
                    <a:latin typeface="Arial Narrow" pitchFamily="34" charset="0"/>
                  </a:rPr>
                  <a:t>→  </a:t>
                </a:r>
                <a:r>
                  <a:rPr lang="en-US" dirty="0" err="1">
                    <a:latin typeface="Arial Narrow" pitchFamily="34" charset="0"/>
                  </a:rPr>
                  <a:t>Turbulen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d-ID" dirty="0" smtClean="0">
                    <a:latin typeface="Arial Narrow" pitchFamily="34" charset="0"/>
                  </a:rPr>
                  <a:t>  </a:t>
                </a:r>
                <a:r>
                  <a:rPr lang="en-US" dirty="0" smtClean="0">
                    <a:latin typeface="Arial Narrow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0,023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0,8</m:t>
                        </m:r>
                      </m:sup>
                    </m:sSubSup>
                  </m:oMath>
                </a14:m>
                <a:r>
                  <a:rPr lang="en-US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0,4</m:t>
                        </m:r>
                      </m:sup>
                    </m:sSubSup>
                  </m:oMath>
                </a14:m>
                <a:r>
                  <a:rPr lang="en-US" dirty="0">
                    <a:latin typeface="Arial Narrow" pitchFamily="34" charset="0"/>
                  </a:rPr>
                  <a:t>  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d-ID" dirty="0" smtClean="0">
                    <a:latin typeface="Arial Narrow" pitchFamily="34" charset="0"/>
                  </a:rPr>
                  <a:t>         </a:t>
                </a:r>
                <a:r>
                  <a:rPr lang="en-US" dirty="0" smtClean="0">
                    <a:latin typeface="Arial Narrow" pitchFamily="34" charset="0"/>
                  </a:rPr>
                  <a:t>=  </a:t>
                </a:r>
                <a:r>
                  <a:rPr lang="en-US" dirty="0">
                    <a:latin typeface="Arial Narrow" pitchFamily="34" charset="0"/>
                  </a:rPr>
                  <a:t>0,023 ( 14756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0,8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(0,681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0,4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d-ID" dirty="0" smtClean="0">
                    <a:latin typeface="Arial Narrow" pitchFamily="34" charset="0"/>
                  </a:rPr>
                  <a:t>         </a:t>
                </a:r>
                <a:r>
                  <a:rPr lang="en-US" dirty="0" smtClean="0">
                    <a:latin typeface="Arial Narrow" pitchFamily="34" charset="0"/>
                  </a:rPr>
                  <a:t>= 42,67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/>
                  <a:t>  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d-ID" dirty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620688"/>
                <a:ext cx="7848872" cy="6480720"/>
              </a:xfrm>
              <a:blipFill rotWithShape="1">
                <a:blip r:embed="rId3"/>
                <a:stretch>
                  <a:fillRect l="-389" t="-659" r="-124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83568" y="2132856"/>
            <a:ext cx="388843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31852"/>
              </p:ext>
            </p:extLst>
          </p:nvPr>
        </p:nvGraphicFramePr>
        <p:xfrm>
          <a:off x="665312" y="5301208"/>
          <a:ext cx="5544616" cy="9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7" name="Equation" r:id="rId4" imgW="2539800" imgH="419040" progId="Equation.3">
                  <p:embed/>
                </p:oleObj>
              </mc:Choice>
              <mc:Fallback>
                <p:oleObj name="Equation" r:id="rId4" imgW="2539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312" y="5301208"/>
                        <a:ext cx="5544616" cy="91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076056" y="27711"/>
            <a:ext cx="2664296" cy="504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3568" y="4437112"/>
            <a:ext cx="1656184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5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Perpindahan Panas secara konveksi terbagi menjadi 2 :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Konveksi Alami</a:t>
            </a:r>
          </a:p>
          <a:p>
            <a:pPr marL="68580" indent="0">
              <a:buNone/>
            </a:pPr>
            <a:r>
              <a:rPr lang="en-US" dirty="0" err="1" smtClean="0"/>
              <a:t>gerakan</a:t>
            </a:r>
            <a:r>
              <a:rPr lang="en-US" dirty="0" smtClean="0"/>
              <a:t>  </a:t>
            </a:r>
            <a:r>
              <a:rPr lang="en-US" dirty="0" err="1"/>
              <a:t>fluida</a:t>
            </a:r>
            <a:r>
              <a:rPr lang="en-US" dirty="0"/>
              <a:t>  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beda</a:t>
            </a:r>
            <a:r>
              <a:rPr lang="en-US" dirty="0"/>
              <a:t>  </a:t>
            </a:r>
            <a:r>
              <a:rPr lang="en-US" dirty="0" err="1"/>
              <a:t>suhu</a:t>
            </a:r>
            <a:r>
              <a:rPr lang="en-US" dirty="0"/>
              <a:t>   </a:t>
            </a:r>
            <a:r>
              <a:rPr lang="id-ID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fluida</a:t>
            </a:r>
            <a:r>
              <a:rPr lang="id-ID" dirty="0" smtClean="0"/>
              <a:t>. </a:t>
            </a:r>
          </a:p>
          <a:p>
            <a:pPr marL="68580" indent="0">
              <a:buNone/>
            </a:pPr>
            <a:endParaRPr lang="id-ID" dirty="0" smtClean="0"/>
          </a:p>
          <a:p>
            <a:pPr marL="68580" indent="0">
              <a:buNone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Konveksi Paksa</a:t>
            </a:r>
          </a:p>
          <a:p>
            <a:pPr marL="68580" lvl="0" indent="0">
              <a:buNone/>
            </a:pPr>
            <a:r>
              <a:rPr lang="en-US" dirty="0" err="1"/>
              <a:t>gerakan</a:t>
            </a:r>
            <a:r>
              <a:rPr lang="en-US" dirty="0"/>
              <a:t>  </a:t>
            </a:r>
            <a:r>
              <a:rPr lang="en-US" dirty="0" err="1"/>
              <a:t>fluida</a:t>
            </a:r>
            <a:r>
              <a:rPr lang="en-US" dirty="0"/>
              <a:t> 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energi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luar</a:t>
            </a:r>
            <a:r>
              <a:rPr lang="en-US" dirty="0"/>
              <a:t>  (</a:t>
            </a:r>
            <a:r>
              <a:rPr lang="en-US" dirty="0" err="1"/>
              <a:t>pompa</a:t>
            </a:r>
            <a:r>
              <a:rPr lang="en-US" dirty="0"/>
              <a:t>).</a:t>
            </a:r>
            <a:endParaRPr lang="id-ID" dirty="0"/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27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404664"/>
                <a:ext cx="7704856" cy="568863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dirty="0">
                    <a:latin typeface="Arial Narrow" pitchFamily="34" charset="0"/>
                  </a:rPr>
                  <a:t>q  =   h  A  ∆T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a. )  </a:t>
                </a:r>
                <a:r>
                  <a:rPr lang="en-US" dirty="0" err="1" smtClean="0">
                    <a:latin typeface="Arial Narrow" pitchFamily="34" charset="0"/>
                  </a:rPr>
                  <a:t>Perpindahan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 err="1">
                    <a:latin typeface="Arial Narrow" pitchFamily="34" charset="0"/>
                  </a:rPr>
                  <a:t>panas</a:t>
                </a:r>
                <a:r>
                  <a:rPr lang="en-US" dirty="0">
                    <a:latin typeface="Arial Narrow" pitchFamily="34" charset="0"/>
                  </a:rPr>
                  <a:t>  per  </a:t>
                </a:r>
                <a:r>
                  <a:rPr lang="en-US" dirty="0" err="1">
                    <a:latin typeface="Arial Narrow" pitchFamily="34" charset="0"/>
                  </a:rPr>
                  <a:t>satuan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panjang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 =   h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d 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  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)  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>
                    <a:latin typeface="Arial Narrow" pitchFamily="34" charset="0"/>
                  </a:rPr>
                  <a:t>   </a:t>
                </a:r>
                <a:r>
                  <a:rPr lang="id-ID" dirty="0" smtClean="0">
                    <a:latin typeface="Arial Narrow" pitchFamily="34" charset="0"/>
                  </a:rPr>
                  <a:t>         </a:t>
                </a:r>
                <a:r>
                  <a:rPr lang="en-US" dirty="0">
                    <a:latin typeface="Arial Narrow" pitchFamily="34" charset="0"/>
                  </a:rPr>
                  <a:t>= ( 64,85) ( π . 0,0254) ( 20) = 103,5  W/m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/>
              </a:p>
              <a:p>
                <a:pPr marL="68580" indent="0">
                  <a:buNone/>
                </a:pPr>
                <a:endParaRPr lang="id-ID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404664"/>
                <a:ext cx="7704856" cy="5688632"/>
              </a:xfrm>
              <a:blipFill rotWithShape="1">
                <a:blip r:embed="rId2"/>
                <a:stretch>
                  <a:fillRect l="-316" t="-74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55576" y="404664"/>
            <a:ext cx="187220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5076056" y="27711"/>
            <a:ext cx="2664296" cy="504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548680"/>
                <a:ext cx="7848872" cy="5976664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 pitchFamily="34" charset="0"/>
                  </a:rPr>
                  <a:t>b</a:t>
                </a:r>
                <a:r>
                  <a:rPr lang="id-ID" dirty="0">
                    <a:solidFill>
                      <a:schemeClr val="tx1"/>
                    </a:solidFill>
                    <a:latin typeface="Arial Narrow" pitchFamily="34" charset="0"/>
                  </a:rPr>
                  <a:t>.</a:t>
                </a:r>
                <a:r>
                  <a:rPr lang="en-US" dirty="0">
                    <a:solidFill>
                      <a:schemeClr val="tx1"/>
                    </a:solidFill>
                    <a:latin typeface="Arial Narrow" pitchFamily="34" charset="0"/>
                  </a:rPr>
                  <a:t>)</a:t>
                </a:r>
                <a:r>
                  <a:rPr lang="id-ID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Arial Narrow" pitchFamily="34" charset="0"/>
                  </a:rPr>
                  <a:t>Berapa</a:t>
                </a:r>
                <a:r>
                  <a:rPr lang="en-US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en-US" dirty="0" err="1">
                    <a:solidFill>
                      <a:schemeClr val="tx1"/>
                    </a:solidFill>
                    <a:latin typeface="Arial Narrow" pitchFamily="34" charset="0"/>
                  </a:rPr>
                  <a:t>tambahan</a:t>
                </a:r>
                <a:r>
                  <a:rPr lang="en-US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en-US" dirty="0" err="1">
                    <a:solidFill>
                      <a:schemeClr val="tx1"/>
                    </a:solidFill>
                    <a:latin typeface="Arial Narrow" pitchFamily="34" charset="0"/>
                  </a:rPr>
                  <a:t>suhu</a:t>
                </a:r>
                <a:r>
                  <a:rPr lang="en-US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 Narrow" pitchFamily="34" charset="0"/>
                  </a:rPr>
                  <a:t>borongan</a:t>
                </a:r>
                <a:r>
                  <a:rPr lang="id-ID" dirty="0" smtClean="0">
                    <a:solidFill>
                      <a:schemeClr val="tx1"/>
                    </a:solidFill>
                    <a:latin typeface="Arial Narrow" pitchFamily="34" charset="0"/>
                  </a:rPr>
                  <a:t> (</a:t>
                </a:r>
                <a:r>
                  <a:rPr lang="id-ID" i="1" dirty="0" smtClean="0">
                    <a:solidFill>
                      <a:schemeClr val="tx1"/>
                    </a:solidFill>
                    <a:latin typeface="Arial Narrow" pitchFamily="34" charset="0"/>
                  </a:rPr>
                  <a:t>bulk temperature</a:t>
                </a:r>
                <a:r>
                  <a:rPr lang="id-ID" dirty="0" smtClean="0">
                    <a:solidFill>
                      <a:schemeClr val="tx1"/>
                    </a:solidFill>
                    <a:latin typeface="Arial Narrow" pitchFamily="34" charset="0"/>
                  </a:rPr>
                  <a:t>)</a:t>
                </a:r>
                <a:r>
                  <a:rPr lang="en-US" dirty="0" smtClean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en-US" dirty="0" err="1">
                    <a:solidFill>
                      <a:schemeClr val="tx1"/>
                    </a:solidFill>
                    <a:latin typeface="Arial Narrow" pitchFamily="34" charset="0"/>
                  </a:rPr>
                  <a:t>udara</a:t>
                </a:r>
                <a:r>
                  <a:rPr lang="en-US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Arial Narrow" pitchFamily="34" charset="0"/>
                  </a:rPr>
                  <a:t>dalam</a:t>
                </a:r>
                <a:r>
                  <a:rPr lang="en-US" dirty="0">
                    <a:solidFill>
                      <a:schemeClr val="tx1"/>
                    </a:solidFill>
                    <a:latin typeface="Arial Narrow" pitchFamily="34" charset="0"/>
                  </a:rPr>
                  <a:t>  3  m  </a:t>
                </a:r>
                <a:r>
                  <a:rPr lang="en-US" dirty="0" err="1">
                    <a:solidFill>
                      <a:schemeClr val="tx1"/>
                    </a:solidFill>
                    <a:latin typeface="Arial Narrow" pitchFamily="34" charset="0"/>
                  </a:rPr>
                  <a:t>panjang</a:t>
                </a:r>
                <a:r>
                  <a:rPr lang="en-US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Arial Narrow" pitchFamily="34" charset="0"/>
                  </a:rPr>
                  <a:t>tabung</a:t>
                </a:r>
                <a:r>
                  <a:rPr lang="en-US" dirty="0">
                    <a:solidFill>
                      <a:schemeClr val="tx1"/>
                    </a:solidFill>
                    <a:latin typeface="Arial Narrow" pitchFamily="34" charset="0"/>
                  </a:rPr>
                  <a:t> ?</a:t>
                </a:r>
                <a:endParaRPr lang="id-ID" dirty="0" smtClean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q  </a:t>
                </a:r>
                <a:r>
                  <a:rPr lang="en-US" dirty="0">
                    <a:latin typeface="Arial Narrow" pitchFamily="34" charset="0"/>
                  </a:rPr>
                  <a:t>=  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  =  L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) 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m  </a:t>
                </a:r>
                <a:r>
                  <a:rPr lang="en-US" dirty="0">
                    <a:latin typeface="Arial Narrow" pitchFamily="34" charset="0"/>
                  </a:rPr>
                  <a:t>=  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>
                    <a:latin typeface="Arial Narrow" pitchFamily="34" charset="0"/>
                  </a:rPr>
                  <a:t> </a:t>
                </a:r>
                <a:r>
                  <a:rPr lang="id-ID" dirty="0" smtClean="0">
                    <a:latin typeface="Arial Narrow" pitchFamily="34" charset="0"/>
                  </a:rPr>
                  <a:t>    = </a:t>
                </a:r>
                <a:r>
                  <a:rPr lang="en-US" dirty="0" smtClean="0">
                    <a:latin typeface="Arial Narrow" pitchFamily="34" charset="0"/>
                  </a:rPr>
                  <a:t>( </a:t>
                </a:r>
                <a:r>
                  <a:rPr lang="en-US" dirty="0">
                    <a:latin typeface="Arial Narrow" pitchFamily="34" charset="0"/>
                  </a:rPr>
                  <a:t>1,493) (10)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( 0,0254 )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   </a:t>
                </a:r>
                <a:r>
                  <a:rPr lang="en-US" dirty="0" smtClean="0">
                    <a:latin typeface="Arial Narrow" pitchFamily="34" charset="0"/>
                  </a:rPr>
                  <a:t> </a:t>
                </a:r>
                <a:r>
                  <a:rPr lang="en-US" dirty="0">
                    <a:latin typeface="Arial Narrow" pitchFamily="34" charset="0"/>
                  </a:rPr>
                  <a:t>=  7,565 x 10</a:t>
                </a:r>
                <a:r>
                  <a:rPr lang="en-US" baseline="30000" dirty="0">
                    <a:latin typeface="Arial Narrow" pitchFamily="34" charset="0"/>
                  </a:rPr>
                  <a:t>-3 </a:t>
                </a:r>
                <a:r>
                  <a:rPr lang="en-US" dirty="0">
                    <a:latin typeface="Arial Narrow" pitchFamily="34" charset="0"/>
                  </a:rPr>
                  <a:t>  kg/s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Arial Narrow" pitchFamily="34" charset="0"/>
                  </a:rPr>
                  <a:t>	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Jika </a:t>
                </a:r>
                <a:r>
                  <a:rPr lang="en-US" dirty="0" smtClean="0">
                    <a:latin typeface="Arial Narrow" pitchFamily="34" charset="0"/>
                  </a:rPr>
                  <a:t>L  </a:t>
                </a:r>
                <a:r>
                  <a:rPr lang="en-US" dirty="0">
                    <a:latin typeface="Arial Narrow" pitchFamily="34" charset="0"/>
                  </a:rPr>
                  <a:t>=  3 </a:t>
                </a:r>
                <a:r>
                  <a:rPr lang="en-US" dirty="0" smtClean="0">
                    <a:latin typeface="Arial Narrow" pitchFamily="34" charset="0"/>
                  </a:rPr>
                  <a:t>m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Sehingga :</a:t>
                </a: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( </a:t>
                </a:r>
                <a:r>
                  <a:rPr lang="en-US" dirty="0">
                    <a:latin typeface="Arial Narrow" pitchFamily="34" charset="0"/>
                  </a:rPr>
                  <a:t>103,5 )  ( 3)  =  (7,565 x 10</a:t>
                </a:r>
                <a:r>
                  <a:rPr lang="en-US" baseline="30000" dirty="0">
                    <a:latin typeface="Arial Narrow" pitchFamily="34" charset="0"/>
                  </a:rPr>
                  <a:t>-3</a:t>
                </a:r>
                <a:r>
                  <a:rPr lang="en-US" dirty="0">
                    <a:latin typeface="Arial Narrow" pitchFamily="34" charset="0"/>
                  </a:rPr>
                  <a:t>) ( 1,025 )  ( 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)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1,035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(3)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(7,565 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 10</m:t>
                        </m:r>
                        <m:r>
                          <a:rPr lang="en-US" i="1" baseline="30000">
                            <a:latin typeface="Cambria Math"/>
                          </a:rPr>
                          <m:t>−</m:t>
                        </m:r>
                        <m:r>
                          <a:rPr lang="en-US" baseline="30000">
                            <a:latin typeface="Cambria Math"/>
                          </a:rPr>
                          <m:t>3</m:t>
                        </m:r>
                        <m:r>
                          <a:rPr lang="en-US">
                            <a:latin typeface="Cambria Math"/>
                          </a:rPr>
                          <m:t>) ( 1,025 ) 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 =  40,04 °C</a:t>
                </a:r>
                <a:endParaRPr lang="id-ID" dirty="0">
                  <a:latin typeface="Arial Narrow" pitchFamily="34" charset="0"/>
                </a:endParaRP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548680"/>
                <a:ext cx="7848872" cy="5976664"/>
              </a:xfrm>
              <a:blipFill rotWithShape="1">
                <a:blip r:embed="rId2"/>
                <a:stretch>
                  <a:fillRect l="-311" t="-714" r="-699" b="-46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076056" y="27711"/>
            <a:ext cx="2664296" cy="504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1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764704"/>
                <a:ext cx="7488832" cy="54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Aliran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Melintas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silinder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Bola</a:t>
                </a:r>
                <a:endParaRPr lang="id-ID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id-ID" sz="2200" i="1" dirty="0" smtClean="0"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en-US" sz="2200" i="1" dirty="0" smtClean="0">
                    <a:latin typeface="Arial" pitchFamily="34" charset="0"/>
                    <a:cs typeface="Arial" pitchFamily="34" charset="0"/>
                  </a:rPr>
                  <a:t>Gb</a:t>
                </a:r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.  </a:t>
                </a:r>
                <a:r>
                  <a:rPr lang="en-US" sz="2200" i="1" dirty="0" err="1">
                    <a:latin typeface="Arial" pitchFamily="34" charset="0"/>
                    <a:cs typeface="Arial" pitchFamily="34" charset="0"/>
                  </a:rPr>
                  <a:t>Silinder</a:t>
                </a:r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i="1" dirty="0" err="1">
                    <a:latin typeface="Arial" pitchFamily="34" charset="0"/>
                    <a:cs typeface="Arial" pitchFamily="34" charset="0"/>
                  </a:rPr>
                  <a:t>dalam</a:t>
                </a:r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i="1" dirty="0" err="1">
                    <a:latin typeface="Arial" pitchFamily="34" charset="0"/>
                    <a:cs typeface="Arial" pitchFamily="34" charset="0"/>
                  </a:rPr>
                  <a:t>aliran</a:t>
                </a:r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i="1" dirty="0" err="1">
                    <a:latin typeface="Arial" pitchFamily="34" charset="0"/>
                    <a:cs typeface="Arial" pitchFamily="34" charset="0"/>
                  </a:rPr>
                  <a:t>silang</a:t>
                </a:r>
                <a:endParaRPr lang="id-ID" sz="2200" i="1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Gaya 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Seret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id-ID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=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koefisien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ser</a:t>
                </a:r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→  </a:t>
                </a:r>
                <a:r>
                  <a:rPr lang="en-US" sz="17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17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17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grafik</a:t>
                </a:r>
                <a:r>
                  <a:rPr lang="en-US" sz="17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  Gb.  6 -9 ; 6 -10  (  </a:t>
                </a:r>
                <a:r>
                  <a:rPr lang="en-US" sz="17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Holman)</a:t>
                </a:r>
                <a:endParaRPr lang="id-ID" sz="1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luas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bidang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frontal   yang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berhadapan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aliran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764704"/>
                <a:ext cx="7488832" cy="5400600"/>
              </a:xfrm>
              <a:blipFill rotWithShape="1">
                <a:blip r:embed="rId2"/>
                <a:stretch>
                  <a:fillRect l="-244" t="-1242" b="-180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412776"/>
            <a:ext cx="4136390" cy="220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901961" y="4065950"/>
            <a:ext cx="248020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23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692696"/>
                <a:ext cx="8532440" cy="5544616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lang="id-ID" dirty="0" smtClean="0"/>
                  <a:t>Persamaan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=  c  (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/>
                  <a:t>  =  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𝑒𝑑</m:t>
                        </m:r>
                      </m:sub>
                    </m:sSub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</m:oMath>
                </a14:m>
                <a:endParaRPr lang="id-ID" dirty="0"/>
              </a:p>
              <a:p>
                <a:pPr marL="68580" indent="0">
                  <a:buNone/>
                </a:pPr>
                <a:endParaRPr lang="id-ID" dirty="0" smtClean="0"/>
              </a:p>
              <a:p>
                <a:pPr marL="68580" indent="0"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, n  =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konstanta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→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dilihat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Daftar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 6  - 2 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(Holman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dirty="0" smtClean="0"/>
              </a:p>
              <a:p>
                <a:pPr marL="68580" indent="0">
                  <a:buNone/>
                </a:pPr>
                <a:r>
                  <a:rPr lang="en-US" u="sng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Daftar</a:t>
                </a:r>
                <a:r>
                  <a:rPr lang="en-US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6  - 2 :</a:t>
                </a:r>
                <a:endParaRPr lang="id-ID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692696"/>
                <a:ext cx="8532440" cy="5544616"/>
              </a:xfrm>
              <a:blipFill rotWithShape="1">
                <a:blip r:embed="rId2"/>
                <a:stretch>
                  <a:fillRect l="-357" t="-88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44383"/>
                  </p:ext>
                </p:extLst>
              </p:nvPr>
            </p:nvGraphicFramePr>
            <p:xfrm>
              <a:off x="2843808" y="3068960"/>
              <a:ext cx="5909310" cy="3103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/>
                    <a:gridCol w="1707292"/>
                    <a:gridCol w="1969770"/>
                  </a:tblGrid>
                  <a:tr h="238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1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id-ID" sz="1800" b="1" i="0" smtClean="0">
                                        <a:effectLst/>
                                        <a:latin typeface="Cambria Math"/>
                                      </a:rPr>
                                      <m:t>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</a:t>
                          </a:r>
                          <a:endParaRPr lang="id-ID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n</a:t>
                          </a:r>
                          <a:endParaRPr lang="id-ID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76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0,4 – 4</a:t>
                          </a:r>
                          <a:endParaRPr lang="id-ID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4 − 40</a:t>
                          </a:r>
                          <a:endParaRPr lang="id-ID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  − 4000</a:t>
                          </a:r>
                          <a:endParaRPr lang="id-ID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4000 – 40.000</a:t>
                          </a:r>
                          <a:endParaRPr lang="id-ID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40.000  −  400.000</a:t>
                          </a:r>
                          <a:endParaRPr lang="id-ID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0,989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0,94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0,683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0,193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0,0266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0,33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0,385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0,466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0,618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0,805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44383"/>
                  </p:ext>
                </p:extLst>
              </p:nvPr>
            </p:nvGraphicFramePr>
            <p:xfrm>
              <a:off x="2843808" y="3068960"/>
              <a:ext cx="5909310" cy="30593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/>
                    <a:gridCol w="1707292"/>
                    <a:gridCol w="1969770"/>
                  </a:tblGrid>
                  <a:tr h="53848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73" r="-164754" b="-4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</a:t>
                          </a:r>
                          <a:endParaRPr lang="id-ID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n</a:t>
                          </a:r>
                          <a:endParaRPr lang="id-ID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208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0,4 – 4</a:t>
                          </a:r>
                          <a:endParaRPr lang="id-ID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4 − 40</a:t>
                          </a:r>
                          <a:endParaRPr lang="id-ID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  − 4000</a:t>
                          </a:r>
                          <a:endParaRPr lang="id-ID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4000 – 40.000</a:t>
                          </a:r>
                          <a:endParaRPr lang="id-ID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40.000  −  400.000</a:t>
                          </a:r>
                          <a:endParaRPr lang="id-ID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0,989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0,94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0,683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0,193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0,0266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0,33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0,385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0,466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0,618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0,805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ounded Rectangle 7"/>
          <p:cNvSpPr/>
          <p:nvPr/>
        </p:nvSpPr>
        <p:spPr>
          <a:xfrm>
            <a:off x="611560" y="1196752"/>
            <a:ext cx="5544616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3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836712"/>
                <a:ext cx="7776864" cy="5472608"/>
              </a:xfrm>
            </p:spPr>
            <p:txBody>
              <a:bodyPr/>
              <a:lstStyle/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					</a:t>
                </a:r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id-ID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=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viskositas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dinamik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i="1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				</a:t>
                </a:r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=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viskositas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kinematik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den>
                    </m:f>
                  </m:oMath>
                </a14:m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U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kecepatan</a:t>
                </a:r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 =  diameter</a:t>
                </a:r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ρ  = 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densitas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836712"/>
                <a:ext cx="7776864" cy="5472608"/>
              </a:xfrm>
              <a:blipFill rotWithShape="1">
                <a:blip r:embed="rId2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27584" y="836712"/>
            <a:ext cx="17281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827584" y="2420888"/>
            <a:ext cx="18722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19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125" y="908720"/>
            <a:ext cx="7455299" cy="5256584"/>
          </a:xfrm>
        </p:spPr>
        <p:txBody>
          <a:bodyPr/>
          <a:lstStyle/>
          <a:p>
            <a:pPr marL="68580" indent="0" algn="just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Udara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  1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atm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suhu</a:t>
            </a:r>
            <a:r>
              <a:rPr lang="en-US" dirty="0">
                <a:latin typeface="Arial" pitchFamily="34" charset="0"/>
                <a:cs typeface="Arial" pitchFamily="34" charset="0"/>
              </a:rPr>
              <a:t>  35°C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mengalir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melintas</a:t>
            </a: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 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diameternya</a:t>
            </a:r>
            <a:r>
              <a:rPr lang="en-US" dirty="0">
                <a:latin typeface="Arial" pitchFamily="34" charset="0"/>
                <a:cs typeface="Arial" pitchFamily="34" charset="0"/>
              </a:rPr>
              <a:t>   5  cm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kecepatan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  50 m/s .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Suhu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permukaan</a:t>
            </a: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dijaga</a:t>
            </a: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 150°C .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Hitunglah</a:t>
            </a: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kehilangan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kalor</a:t>
            </a:r>
            <a:r>
              <a:rPr lang="en-US" dirty="0">
                <a:latin typeface="Arial" pitchFamily="34" charset="0"/>
                <a:cs typeface="Arial" pitchFamily="34" charset="0"/>
              </a:rPr>
              <a:t>  per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satuan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 ?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5076056" y="27711"/>
            <a:ext cx="2664296" cy="5043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Soal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9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836712"/>
                <a:ext cx="7776864" cy="5472608"/>
              </a:xfrm>
            </p:spPr>
            <p:txBody>
              <a:bodyPr>
                <a:normAutofit fontScale="92500" lnSpcReduction="10000"/>
              </a:bodyPr>
              <a:lstStyle/>
              <a:p>
                <a:pPr marL="68580" indent="0">
                  <a:buNone/>
                </a:pPr>
                <a:r>
                  <a:rPr lang="en-US" dirty="0" smtClean="0"/>
                  <a:t>Jawab</a:t>
                </a:r>
                <a:r>
                  <a:rPr lang="en-US" dirty="0"/>
                  <a:t>  :  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Sifat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udara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ditentukan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dalam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aseline="-25000" dirty="0" err="1"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baseline="-25000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;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aseline="-25000" dirty="0" err="1" smtClean="0"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+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150 +  35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=  92,5 °C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𝑅𝑇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 1,01325 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287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(365,5)</m:t>
                        </m:r>
                      </m:den>
                    </m:f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=  0,966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kg/m</a:t>
                </a:r>
                <a:r>
                  <a:rPr lang="en-US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=  2,01  x  10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-5 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kg/m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R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0,695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0,0312  W / m °C      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i="1" dirty="0" smtClean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(0,966)  (50)  (0,05)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2,01 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   =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1,</a:t>
                </a:r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201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x  10</a:t>
                </a:r>
                <a:r>
                  <a:rPr lang="en-US" baseline="30000" dirty="0">
                    <a:latin typeface="Arial" pitchFamily="34" charset="0"/>
                    <a:cs typeface="Arial" pitchFamily="34" charset="0"/>
                  </a:rPr>
                  <a:t>5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Dari  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daftar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 6 – 2  :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 0,0266     ;  n = 0,805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836712"/>
                <a:ext cx="7776864" cy="5472608"/>
              </a:xfrm>
              <a:blipFill rotWithShape="1">
                <a:blip r:embed="rId2"/>
                <a:stretch>
                  <a:fillRect l="-78" t="-1336" b="-26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2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764704"/>
                <a:ext cx="7920880" cy="6093296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dirty="0" smtClean="0"/>
                  <a:t>Pers. :</a:t>
                </a:r>
                <a:r>
                  <a:rPr lang="id-ID" dirty="0"/>
                  <a:t> </a:t>
                </a:r>
                <a:r>
                  <a:rPr lang="id-ID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=  0,0266  ( 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0,805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id-ID" dirty="0" smtClean="0"/>
                  <a:t>Pr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id-ID" dirty="0" smtClean="0"/>
              </a:p>
              <a:p>
                <a:pPr marL="6858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                </a:t>
                </a:r>
                <a:r>
                  <a:rPr lang="en-US" dirty="0" smtClean="0"/>
                  <a:t>=  </a:t>
                </a:r>
                <a:r>
                  <a:rPr lang="en-US" dirty="0"/>
                  <a:t>0,0266  ( 1,201 x  10</a:t>
                </a:r>
                <a:r>
                  <a:rPr lang="en-US" baseline="30000" dirty="0"/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0,805</m:t>
                        </m:r>
                      </m:sup>
                    </m:sSup>
                  </m:oMath>
                </a14:m>
                <a:r>
                  <a:rPr lang="en-US" dirty="0"/>
                  <a:t> (0,695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aseline="-25000" dirty="0"/>
                  <a:t>	</a:t>
                </a:r>
                <a:endParaRPr lang="id-ID" baseline="-25000" dirty="0" smtClean="0"/>
              </a:p>
              <a:p>
                <a:pPr marL="68580" indent="0">
                  <a:buNone/>
                </a:pPr>
                <a:r>
                  <a:rPr lang="id-ID" baseline="-25000" dirty="0"/>
                  <a:t> </a:t>
                </a:r>
                <a:r>
                  <a:rPr lang="id-ID" baseline="-25000" dirty="0" smtClean="0"/>
                  <a:t>                    </a:t>
                </a:r>
                <a:r>
                  <a:rPr lang="en-US" dirty="0" smtClean="0"/>
                  <a:t>        </a:t>
                </a:r>
                <a:r>
                  <a:rPr lang="en-US" dirty="0"/>
                  <a:t>=  </a:t>
                </a:r>
                <a:r>
                  <a:rPr lang="en-US" dirty="0" smtClean="0"/>
                  <a:t>289,2</a:t>
                </a:r>
                <a:endParaRPr lang="id-ID" dirty="0" smtClean="0"/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:r>
                  <a:rPr lang="en-US" dirty="0" smtClean="0"/>
                  <a:t>  </a:t>
                </a:r>
                <a:r>
                  <a:rPr lang="en-US" dirty="0"/>
                  <a:t>→       h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289,2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(0,0312)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0,05</m:t>
                        </m:r>
                      </m:den>
                    </m:f>
                  </m:oMath>
                </a14:m>
                <a:r>
                  <a:rPr lang="en-US" dirty="0"/>
                  <a:t>   =  180,5  W/m</a:t>
                </a:r>
                <a:r>
                  <a:rPr lang="en-US" baseline="30000" dirty="0"/>
                  <a:t>2  </a:t>
                </a:r>
                <a:r>
                  <a:rPr lang="en-US" dirty="0"/>
                  <a:t>°</a:t>
                </a:r>
                <a:r>
                  <a:rPr lang="en-US" dirty="0" smtClean="0"/>
                  <a:t>C</a:t>
                </a:r>
                <a:endParaRPr lang="id-ID" dirty="0" smtClean="0"/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/>
                  <a:t>   =  h π d 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 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id-ID" dirty="0" smtClean="0"/>
                  <a:t>)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id-ID" dirty="0" smtClean="0"/>
                  <a:t>    </a:t>
                </a:r>
                <a:r>
                  <a:rPr lang="en-US" dirty="0" smtClean="0"/>
                  <a:t> </a:t>
                </a:r>
                <a:r>
                  <a:rPr lang="en-US" dirty="0"/>
                  <a:t>=  (180,5)  (3,14) (0,05) (150 – 35</a:t>
                </a:r>
                <a:r>
                  <a:rPr lang="en-US" dirty="0" smtClean="0"/>
                  <a:t>)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   </a:t>
                </a:r>
                <a:r>
                  <a:rPr lang="en-US" dirty="0" smtClean="0"/>
                  <a:t>=  </a:t>
                </a:r>
                <a:r>
                  <a:rPr lang="en-US" dirty="0"/>
                  <a:t>3260  </a:t>
                </a:r>
                <a:r>
                  <a:rPr lang="en-US" dirty="0" smtClean="0"/>
                  <a:t>W/m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en-US" baseline="-25000" dirty="0"/>
                  <a:t> </a:t>
                </a: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764704"/>
                <a:ext cx="7920880" cy="6093296"/>
              </a:xfrm>
              <a:blipFill rotWithShape="1">
                <a:blip r:embed="rId2"/>
                <a:stretch>
                  <a:fillRect l="-308" b="-43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763688" y="692696"/>
            <a:ext cx="4680520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1708268" y="736994"/>
            <a:ext cx="720080" cy="7200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7704" y="1628800"/>
            <a:ext cx="160604" cy="151216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764704"/>
                <a:ext cx="7416940" cy="532859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b="1" dirty="0"/>
                  <a:t>Persamaan </a:t>
                </a:r>
                <a:r>
                  <a:rPr lang="en-US" b="1" baseline="-25000" dirty="0"/>
                  <a:t>  </a:t>
                </a:r>
                <a:r>
                  <a:rPr lang="en-US" b="1" dirty="0" err="1"/>
                  <a:t>Kramers</a:t>
                </a:r>
                <a:r>
                  <a:rPr lang="en-US" b="1" dirty="0"/>
                  <a:t>   :  </a:t>
                </a:r>
                <a:r>
                  <a:rPr lang="en-US" b="1" dirty="0" err="1"/>
                  <a:t>untuk</a:t>
                </a:r>
                <a:r>
                  <a:rPr lang="en-US" b="1" dirty="0"/>
                  <a:t> </a:t>
                </a:r>
                <a:r>
                  <a:rPr lang="en-US" b="1" dirty="0" err="1"/>
                  <a:t>bentuk</a:t>
                </a:r>
                <a:r>
                  <a:rPr lang="en-US" b="1" dirty="0"/>
                  <a:t> bola</a:t>
                </a:r>
                <a:r>
                  <a:rPr lang="en-US" dirty="0"/>
                  <a:t>	</a:t>
                </a: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𝑟𝑓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− 0,3</m:t>
                        </m:r>
                      </m:sup>
                    </m:sSubSup>
                  </m:oMath>
                </a14:m>
                <a:r>
                  <a:rPr lang="en-US" dirty="0"/>
                  <a:t>   =  0,97  +  0,68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0,5</m:t>
                        </m:r>
                      </m:sup>
                    </m:sSup>
                  </m:oMath>
                </a14:m>
                <a:r>
                  <a:rPr lang="en-US" dirty="0"/>
                  <a:t>         </a:t>
                </a:r>
                <a:r>
                  <a:rPr lang="id-ID" dirty="0" smtClean="0"/>
                  <a:t>;</a:t>
                </a:r>
                <a:r>
                  <a:rPr lang="en-US" dirty="0" smtClean="0"/>
                  <a:t>1 </a:t>
                </a:r>
                <a:r>
                  <a:rPr lang="en-US" dirty="0"/>
                  <a:t>&lt;   Re  &lt; 2000</a:t>
                </a: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764704"/>
                <a:ext cx="7416940" cy="5328592"/>
              </a:xfrm>
              <a:blipFill rotWithShape="1">
                <a:blip r:embed="rId2"/>
                <a:stretch>
                  <a:fillRect l="-329" t="-914" r="-147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7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Persamaan </a:t>
                </a:r>
                <a:r>
                  <a:rPr lang="en-US" baseline="-25000" dirty="0"/>
                  <a:t>  </a:t>
                </a:r>
                <a:r>
                  <a:rPr lang="en-US" dirty="0" err="1"/>
                  <a:t>Kramers</a:t>
                </a:r>
                <a:r>
                  <a:rPr lang="en-US" dirty="0"/>
                  <a:t>   : 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bentuk</a:t>
                </a:r>
                <a:r>
                  <a:rPr lang="en-US" dirty="0"/>
                  <a:t> bola	</a:t>
                </a:r>
                <a:endParaRPr lang="id-ID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𝑟𝑓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− 0,3</m:t>
                        </m:r>
                      </m:sup>
                    </m:sSubSup>
                  </m:oMath>
                </a14:m>
                <a:r>
                  <a:rPr lang="en-US" dirty="0"/>
                  <a:t>   =  0,97  +  0,68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0,5</m:t>
                        </m:r>
                      </m:sup>
                    </m:sSup>
                  </m:oMath>
                </a14:m>
                <a:r>
                  <a:rPr lang="en-US" dirty="0"/>
                  <a:t>                             1 &lt;   Re  &lt; 2000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04" r="-521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2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544616" cy="7578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 Konveksi Alamiah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340768"/>
                <a:ext cx="6777317" cy="4896544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Arial Black" pitchFamily="34" charset="0"/>
                  </a:rPr>
                  <a:t>Parameter</a:t>
                </a:r>
                <a:endParaRPr lang="id-ID" dirty="0">
                  <a:latin typeface="Arial Black" pitchFamily="34" charset="0"/>
                </a:endParaRPr>
              </a:p>
              <a:p>
                <a:pPr lvl="0"/>
                <a:r>
                  <a:rPr lang="en-US" dirty="0"/>
                  <a:t> </a:t>
                </a:r>
                <a:r>
                  <a:rPr lang="en-US" dirty="0">
                    <a:latin typeface="Arial Narrow" pitchFamily="34" charset="0"/>
                  </a:rPr>
                  <a:t>β  =  </a:t>
                </a:r>
                <a:r>
                  <a:rPr lang="en-US" dirty="0" err="1">
                    <a:latin typeface="Arial Narrow" pitchFamily="34" charset="0"/>
                  </a:rPr>
                  <a:t>koefisien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muai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panas</a:t>
                </a:r>
                <a:r>
                  <a:rPr lang="en-US" dirty="0">
                    <a:latin typeface="Arial Narrow" pitchFamily="34" charset="0"/>
                  </a:rPr>
                  <a:t>   (  coefficient  of  thermal   expansion )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/>
                  <a:t>   </a:t>
                </a:r>
                <a:r>
                  <a:rPr lang="en-US" dirty="0" smtClean="0"/>
                  <a:t>β 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 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</a:rPr>
                          <m:t> (  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ρ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∞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ρ</m:t>
                                </m:r>
                              </m:den>
                            </m:f>
                          </m:sub>
                        </m:sSub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  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 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dirty="0"/>
                  <a:t>                  </a:t>
                </a:r>
                <a:endParaRPr lang="id-ID" dirty="0" smtClean="0"/>
              </a:p>
              <a:p>
                <a:pPr marL="68580" indent="0">
                  <a:buNone/>
                </a:pPr>
                <a:r>
                  <a:rPr lang="id-ID" dirty="0"/>
                  <a:t> </a:t>
                </a:r>
                <a:r>
                  <a:rPr lang="id-ID" dirty="0" smtClean="0"/>
                  <a:t> </a:t>
                </a:r>
              </a:p>
              <a:p>
                <a:pPr marL="68580" indent="0">
                  <a:buNone/>
                </a:pPr>
                <a:r>
                  <a:rPr lang="en-US" dirty="0" smtClean="0"/>
                  <a:t> </a:t>
                </a:r>
                <a:r>
                  <a:rPr lang="id-ID" dirty="0" smtClean="0">
                    <a:latin typeface="Arial Narrow" pitchFamily="34" charset="0"/>
                  </a:rPr>
                  <a:t>dimana,</a:t>
                </a:r>
                <a:r>
                  <a:rPr lang="en-US" dirty="0" smtClean="0">
                    <a:latin typeface="Arial Narrow" pitchFamily="34" charset="0"/>
                  </a:rPr>
                  <a:t> </a:t>
                </a:r>
                <a:r>
                  <a:rPr lang="en-US" dirty="0">
                    <a:latin typeface="Arial Narrow" pitchFamily="34" charset="0"/>
                  </a:rPr>
                  <a:t>Gas  </a:t>
                </a:r>
                <a:r>
                  <a:rPr lang="en-US" dirty="0" smtClean="0">
                    <a:latin typeface="Arial Narrow" pitchFamily="34" charset="0"/>
                  </a:rPr>
                  <a:t>ideal  </a:t>
                </a:r>
                <a:r>
                  <a:rPr lang="en-US" dirty="0">
                    <a:latin typeface="Arial Narrow" pitchFamily="34" charset="0"/>
                  </a:rPr>
                  <a:t>=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id-ID" dirty="0"/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 Maka bisa diperoleh nilai  </a:t>
                </a:r>
                <a:r>
                  <a:rPr lang="en-US" dirty="0" smtClean="0">
                    <a:latin typeface="Arial Narrow" pitchFamily="34" charset="0"/>
                  </a:rPr>
                  <a:t>β 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id-ID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∞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−1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 </m:t>
                        </m:r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)</m:t>
                        </m:r>
                      </m:den>
                    </m:f>
                  </m:oMath>
                </a14:m>
                <a:r>
                  <a:rPr lang="en-US" dirty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		</a:t>
                </a: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340768"/>
                <a:ext cx="6777317" cy="4896544"/>
              </a:xfrm>
              <a:blipFill rotWithShape="1">
                <a:blip r:embed="rId2"/>
                <a:stretch>
                  <a:fillRect l="-360" t="-996" r="-116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331640" y="2636912"/>
            <a:ext cx="3816424" cy="86409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239852" y="5373216"/>
                <a:ext cx="1440160" cy="7920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β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id-ID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endParaRPr lang="id-ID" sz="2400" b="1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52" y="5373216"/>
                <a:ext cx="1440160" cy="792088"/>
              </a:xfrm>
              <a:prstGeom prst="roundRect">
                <a:avLst/>
              </a:prstGeom>
              <a:blipFill rotWithShape="1">
                <a:blip r:embed="rId3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Arial Black" pitchFamily="34" charset="0"/>
                  </a:rPr>
                  <a:t>B</a:t>
                </a:r>
                <a:r>
                  <a:rPr lang="id-ID" dirty="0" smtClean="0">
                    <a:latin typeface="Arial Black" pitchFamily="34" charset="0"/>
                  </a:rPr>
                  <a:t>ilangan Tak Berdimensi</a:t>
                </a:r>
              </a:p>
              <a:p>
                <a:pPr marL="68580" indent="0">
                  <a:buNone/>
                </a:pPr>
                <a:endParaRPr lang="id-ID" dirty="0" smtClean="0">
                  <a:latin typeface="Arial Black" pitchFamily="34" charset="0"/>
                </a:endParaRPr>
              </a:p>
              <a:p>
                <a:r>
                  <a:rPr lang="en-US" dirty="0" err="1" smtClean="0">
                    <a:latin typeface="Arial Narrow" pitchFamily="34" charset="0"/>
                  </a:rPr>
                  <a:t>Bil</a:t>
                </a:r>
                <a:r>
                  <a:rPr lang="id-ID" dirty="0" smtClean="0">
                    <a:latin typeface="Arial Narrow" pitchFamily="34" charset="0"/>
                  </a:rPr>
                  <a:t>.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Grashof</a:t>
                </a:r>
                <a:r>
                  <a:rPr lang="en-US" dirty="0">
                    <a:latin typeface="Arial Narrow" pitchFamily="34" charset="0"/>
                  </a:rPr>
                  <a:t>  =  </a:t>
                </a:r>
                <a:r>
                  <a:rPr lang="en-US" b="1" dirty="0">
                    <a:latin typeface="Arial Black" pitchFamily="34" charset="0"/>
                  </a:rPr>
                  <a:t>G</a:t>
                </a:r>
                <a:r>
                  <a:rPr lang="en-US" b="1" baseline="-25000" dirty="0">
                    <a:latin typeface="Arial Black" pitchFamily="34" charset="0"/>
                  </a:rPr>
                  <a:t>R</a:t>
                </a:r>
                <a:r>
                  <a:rPr lang="en-US" baseline="-25000" dirty="0">
                    <a:latin typeface="Arial Narrow" pitchFamily="34" charset="0"/>
                  </a:rPr>
                  <a:t> </a:t>
                </a:r>
                <a:r>
                  <a:rPr lang="en-US" dirty="0" smtClean="0">
                    <a:latin typeface="Arial Narrow" pitchFamily="34" charset="0"/>
                  </a:rPr>
                  <a:t> </a:t>
                </a:r>
                <a:r>
                  <a:rPr lang="en-US" dirty="0">
                    <a:latin typeface="Arial Narrow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ρ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β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id-ID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</m:e>
                        </m:d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id-ID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μ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d-ID" dirty="0" smtClean="0"/>
              </a:p>
              <a:p>
                <a:pPr marL="68580" indent="0">
                  <a:buNone/>
                </a:pPr>
                <a:endParaRPr lang="id-ID" dirty="0"/>
              </a:p>
              <a:p>
                <a:pPr lvl="0"/>
                <a:r>
                  <a:rPr lang="en-US" dirty="0" err="1" smtClean="0">
                    <a:latin typeface="Arial Narrow" pitchFamily="34" charset="0"/>
                  </a:rPr>
                  <a:t>Bil</a:t>
                </a:r>
                <a:r>
                  <a:rPr lang="id-ID" dirty="0" smtClean="0">
                    <a:latin typeface="Arial Narrow" pitchFamily="34" charset="0"/>
                  </a:rPr>
                  <a:t>.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Prandtl</a:t>
                </a:r>
                <a:r>
                  <a:rPr lang="en-US" dirty="0">
                    <a:latin typeface="Arial Narrow" pitchFamily="34" charset="0"/>
                  </a:rPr>
                  <a:t>  =  </a:t>
                </a:r>
                <a:r>
                  <a:rPr lang="en-US" b="1" dirty="0">
                    <a:latin typeface="Arial Black" pitchFamily="34" charset="0"/>
                  </a:rPr>
                  <a:t>P</a:t>
                </a:r>
                <a:r>
                  <a:rPr lang="en-US" b="1" baseline="-25000" dirty="0">
                    <a:latin typeface="Arial Black" pitchFamily="34" charset="0"/>
                  </a:rPr>
                  <a:t>R</a:t>
                </a:r>
                <a:r>
                  <a:rPr lang="en-US" baseline="-25000" dirty="0">
                    <a:latin typeface="Arial Narrow" pitchFamily="34" charset="0"/>
                  </a:rPr>
                  <a:t> 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μ</m:t>
                        </m:r>
                        <m:r>
                          <a:rPr lang="en-US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endParaRPr lang="id-ID" dirty="0" smtClean="0"/>
              </a:p>
              <a:p>
                <a:pPr marL="68580" lvl="0" indent="0">
                  <a:buNone/>
                </a:pPr>
                <a:endParaRPr lang="id-ID" dirty="0"/>
              </a:p>
              <a:p>
                <a:pPr lvl="0"/>
                <a:r>
                  <a:rPr lang="en-US" dirty="0" err="1">
                    <a:latin typeface="Arial Narrow" pitchFamily="34" charset="0"/>
                  </a:rPr>
                  <a:t>Bil</a:t>
                </a:r>
                <a:r>
                  <a:rPr lang="en-US" dirty="0">
                    <a:latin typeface="Arial Narrow" pitchFamily="34" charset="0"/>
                  </a:rPr>
                  <a:t>  Rayleigh  </a:t>
                </a:r>
                <a:r>
                  <a:rPr lang="en-US" dirty="0"/>
                  <a:t>=  </a:t>
                </a:r>
                <a:r>
                  <a:rPr lang="en-US" dirty="0">
                    <a:latin typeface="Arial Black" pitchFamily="34" charset="0"/>
                  </a:rPr>
                  <a:t>Ra</a:t>
                </a:r>
                <a:r>
                  <a:rPr lang="en-US" baseline="-25000" dirty="0"/>
                  <a:t>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endParaRPr lang="id-ID" dirty="0" smtClean="0"/>
              </a:p>
              <a:p>
                <a:pPr marL="68580" lvl="0" indent="0">
                  <a:buNone/>
                </a:pPr>
                <a:endParaRPr lang="id-ID" dirty="0"/>
              </a:p>
              <a:p>
                <a:pPr lvl="0"/>
                <a:r>
                  <a:rPr lang="en-US" dirty="0" err="1">
                    <a:latin typeface="Arial Narrow" pitchFamily="34" charset="0"/>
                  </a:rPr>
                  <a:t>Bil</a:t>
                </a:r>
                <a:r>
                  <a:rPr lang="en-US" dirty="0">
                    <a:latin typeface="Arial Narrow" pitchFamily="34" charset="0"/>
                  </a:rPr>
                  <a:t>. </a:t>
                </a:r>
                <a:r>
                  <a:rPr lang="en-US" dirty="0" err="1">
                    <a:latin typeface="Arial Narrow" pitchFamily="34" charset="0"/>
                  </a:rPr>
                  <a:t>Nusselt</a:t>
                </a:r>
                <a:r>
                  <a:rPr lang="en-US" dirty="0">
                    <a:latin typeface="Arial Narrow" pitchFamily="34" charset="0"/>
                  </a:rPr>
                  <a:t>    </a:t>
                </a:r>
                <a:r>
                  <a:rPr lang="en-US" dirty="0"/>
                  <a:t>=  </a:t>
                </a:r>
                <a:r>
                  <a:rPr lang="en-US" dirty="0">
                    <a:latin typeface="Arial Black" pitchFamily="34" charset="0"/>
                  </a:rPr>
                  <a:t>Nu</a:t>
                </a:r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:endParaRPr lang="id-ID" dirty="0"/>
              </a:p>
              <a:p>
                <a:pPr marL="68580" lvl="0" indent="0">
                  <a:buNone/>
                </a:pPr>
                <a:r>
                  <a:rPr lang="en-US" dirty="0"/>
                  <a:t>	</a:t>
                </a:r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  <a:blipFill rotWithShape="1">
                <a:blip r:embed="rId2"/>
                <a:stretch>
                  <a:fillRect l="-396" t="-885" b="-40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960114" y="1700808"/>
            <a:ext cx="2880320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2843808" y="2996952"/>
            <a:ext cx="155646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3032122" y="4005064"/>
            <a:ext cx="165618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3032122" y="4833156"/>
            <a:ext cx="144016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3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Arial Black" pitchFamily="34" charset="0"/>
                  </a:rPr>
                  <a:t>R</a:t>
                </a:r>
                <a:r>
                  <a:rPr lang="id-ID" dirty="0" smtClean="0">
                    <a:latin typeface="Arial Black" pitchFamily="34" charset="0"/>
                  </a:rPr>
                  <a:t>umus Empirik</a:t>
                </a:r>
              </a:p>
              <a:p>
                <a:pPr marL="68580" indent="0">
                  <a:buNone/>
                </a:pPr>
                <a:endParaRPr lang="id-ID" dirty="0" smtClean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/>
                          </a:rPr>
                          <m:t>𝑁𝑢</m:t>
                        </m:r>
                      </m:e>
                      <m:sub>
                        <m:r>
                          <a:rPr lang="id-ID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>
                    <a:latin typeface="Arial Narrow" pitchFamily="34" charset="0"/>
                  </a:rPr>
                  <a:t>=  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d-ID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R</m:t>
                            </m:r>
                          </m:sub>
                        </m:sSub>
                      </m:e>
                      <m:sub>
                        <m:r>
                          <a:rPr lang="id-ID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id-ID" b="0" i="0" smtClean="0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id-ID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R</m:t>
                                </m:r>
                              </m:sub>
                            </m:sSub>
                          </m:e>
                          <m:sub>
                            <m:r>
                              <a:rPr lang="id-ID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id-ID" b="0" i="0" smtClean="0">
                            <a:latin typeface="Cambria Math"/>
                          </a:rPr>
                          <m:t> </m:t>
                        </m:r>
                        <m:r>
                          <a:rPr lang="en-US" i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m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    </a:t>
                </a:r>
                <a:r>
                  <a:rPr lang="en-US" dirty="0" smtClean="0">
                    <a:latin typeface="Arial Narrow" pitchFamily="34" charset="0"/>
                  </a:rPr>
                  <a:t>  </a:t>
                </a:r>
                <a:r>
                  <a:rPr lang="en-US" dirty="0">
                    <a:latin typeface="Arial Narrow" pitchFamily="34" charset="0"/>
                  </a:rPr>
                  <a:t>→  </a:t>
                </a:r>
                <a:r>
                  <a:rPr lang="en-US" dirty="0" err="1">
                    <a:latin typeface="Arial Narrow" pitchFamily="34" charset="0"/>
                  </a:rPr>
                  <a:t>persamaan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umum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Data :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Arial Narrow" pitchFamily="34" charset="0"/>
                  </a:rPr>
                  <a:t>C , m   =  </a:t>
                </a:r>
                <a:r>
                  <a:rPr lang="en-US" dirty="0" err="1">
                    <a:latin typeface="Arial Narrow" pitchFamily="34" charset="0"/>
                  </a:rPr>
                  <a:t>konstanta</a:t>
                </a:r>
                <a:r>
                  <a:rPr lang="en-US" dirty="0">
                    <a:latin typeface="Arial Narrow" pitchFamily="34" charset="0"/>
                  </a:rPr>
                  <a:t>    →  </a:t>
                </a:r>
                <a:r>
                  <a:rPr lang="en-US" dirty="0" err="1">
                    <a:latin typeface="Arial Narrow" pitchFamily="34" charset="0"/>
                  </a:rPr>
                  <a:t>tabel</a:t>
                </a:r>
                <a:r>
                  <a:rPr lang="en-US" dirty="0">
                    <a:latin typeface="Arial Narrow" pitchFamily="34" charset="0"/>
                  </a:rPr>
                  <a:t>   7 – 1 (  Holman </a:t>
                </a:r>
                <a:r>
                  <a:rPr lang="en-US" dirty="0" smtClean="0">
                    <a:latin typeface="Arial Narrow" pitchFamily="34" charset="0"/>
                  </a:rPr>
                  <a:t>)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Dimana subscript (f) menunjukkan bahwa sifat-sifat untuk grup tak berdimensi dievaluasi pada suhu film.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d-ID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d-ID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  <m:r>
                            <a:rPr lang="id-ID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d-ID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  <a:blipFill rotWithShape="1">
                <a:blip r:embed="rId2"/>
                <a:stretch>
                  <a:fillRect l="-396" t="-885" r="-71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758308" y="1628800"/>
            <a:ext cx="3597667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47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37" y="1268760"/>
            <a:ext cx="7024744" cy="673144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latin typeface="Arial" pitchFamily="34" charset="0"/>
                <a:cs typeface="Arial" pitchFamily="34" charset="0"/>
              </a:rPr>
              <a:t>Tabel 7-1 (Holman)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1963" y="1988840"/>
                <a:ext cx="8568952" cy="4248472"/>
              </a:xfrm>
            </p:spPr>
            <p:txBody>
              <a:bodyPr/>
              <a:lstStyle/>
              <a:p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Tabel untuk mendapatkan konstanta (C, m) untuk permukaan isotermal,</a:t>
                </a:r>
              </a:p>
              <a:p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Pada berbagai geometri </a:t>
                </a:r>
              </a:p>
              <a:p>
                <a:pPr marL="68580" indent="0">
                  <a:buNone/>
                </a:pP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    - bidang silinder vertikal</a:t>
                </a:r>
              </a:p>
              <a:p>
                <a:pPr marL="68580" indent="0">
                  <a:buNone/>
                </a:pP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   - bidang horizontal</a:t>
                </a:r>
              </a:p>
              <a:p>
                <a:pPr marL="68580" indent="0">
                  <a:buNone/>
                </a:pP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   - muka atas plat panas atau muka bawah plat dingin</a:t>
                </a:r>
              </a:p>
              <a:p>
                <a:pPr marL="68580" indent="0">
                  <a:buNone/>
                </a:pP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   - dst</a:t>
                </a:r>
              </a:p>
              <a:p>
                <a:pPr marL="68580" indent="0">
                  <a:buNone/>
                </a:pPr>
                <a:endParaRPr lang="id-ID" dirty="0" smtClean="0"/>
              </a:p>
              <a:p>
                <a:pPr marL="68580" indent="0">
                  <a:buNone/>
                </a:pPr>
                <a:r>
                  <a:rPr lang="id-ID" dirty="0" smtClean="0"/>
                  <a:t>  * Ditentukan terlebih dahulu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id-ID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d-ID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R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id-ID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 </m:t>
                            </m:r>
                            <m:r>
                              <a:rPr lang="id-ID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R</m:t>
                            </m:r>
                          </m:sub>
                        </m:sSub>
                      </m:e>
                      <m:sub>
                        <m:r>
                          <a:rPr lang="id-ID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id-ID" dirty="0"/>
              </a:p>
              <a:p>
                <a:pPr marL="6858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963" y="1988840"/>
                <a:ext cx="8568952" cy="4248472"/>
              </a:xfrm>
              <a:blipFill rotWithShape="1">
                <a:blip r:embed="rId2"/>
                <a:stretch>
                  <a:fillRect l="-284" t="-5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05136" y="4797152"/>
            <a:ext cx="561662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611560" y="727844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342900">
              <a:buAutoNum type="arabicPeriod"/>
            </a:pPr>
            <a:r>
              <a:rPr lang="en-US" dirty="0" smtClean="0">
                <a:latin typeface="Arial Black" pitchFamily="34" charset="0"/>
              </a:rPr>
              <a:t>D</a:t>
            </a:r>
            <a:r>
              <a:rPr lang="id-ID" dirty="0">
                <a:latin typeface="Arial Black" pitchFamily="34" charset="0"/>
              </a:rPr>
              <a:t>alam </a:t>
            </a:r>
            <a:r>
              <a:rPr lang="id-ID" dirty="0" smtClean="0">
                <a:latin typeface="Arial Black" pitchFamily="34" charset="0"/>
              </a:rPr>
              <a:t>Bidang Silinder Vertikal</a:t>
            </a:r>
          </a:p>
          <a:p>
            <a:pPr marL="411480" indent="-342900">
              <a:buAutoNum type="arabicPeriod"/>
            </a:pPr>
            <a:r>
              <a:rPr lang="id-ID" dirty="0" smtClean="0">
                <a:latin typeface="Arial Black" pitchFamily="34" charset="0"/>
              </a:rPr>
              <a:t>Dalam Bidang Silinder Horizontal</a:t>
            </a:r>
            <a:endParaRPr lang="id-ID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id-ID" dirty="0" smtClean="0">
                    <a:latin typeface="Arial Black" pitchFamily="34" charset="0"/>
                  </a:rPr>
                  <a:t>3. </a:t>
                </a:r>
                <a:r>
                  <a:rPr lang="en-US" dirty="0" smtClean="0">
                    <a:latin typeface="Arial Black" pitchFamily="34" charset="0"/>
                  </a:rPr>
                  <a:t>D</a:t>
                </a:r>
                <a:r>
                  <a:rPr lang="id-ID" dirty="0" smtClean="0">
                    <a:latin typeface="Arial Black" pitchFamily="34" charset="0"/>
                  </a:rPr>
                  <a:t>alam Rongga Berbentuk bola</a:t>
                </a:r>
              </a:p>
              <a:p>
                <a:endParaRPr lang="id-ID" dirty="0"/>
              </a:p>
              <a:p>
                <a:pPr marL="68580" indent="0">
                  <a:buNone/>
                </a:pPr>
                <a:r>
                  <a:rPr lang="id-ID" dirty="0" smtClean="0">
                    <a:latin typeface="Arial Narrow" pitchFamily="34" charset="0"/>
                  </a:rPr>
                  <a:t>  </a:t>
                </a:r>
                <a:r>
                  <a:rPr lang="en-US" dirty="0" smtClean="0">
                    <a:latin typeface="Arial Narrow" pitchFamily="34" charset="0"/>
                  </a:rPr>
                  <a:t>Nu   </a:t>
                </a:r>
                <a:r>
                  <a:rPr lang="en-US" dirty="0">
                    <a:latin typeface="Arial Narrow" pitchFamily="34" charset="0"/>
                  </a:rPr>
                  <a:t>=  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id-ID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      →  </a:t>
                </a:r>
                <a:r>
                  <a:rPr lang="en-US" dirty="0" err="1">
                    <a:latin typeface="Arial Narrow" pitchFamily="34" charset="0"/>
                  </a:rPr>
                  <a:t>persamaan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umum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  <a:blipFill rotWithShape="1">
                <a:blip r:embed="rId2"/>
                <a:stretch>
                  <a:fillRect l="-396" t="-8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765011"/>
                  </p:ext>
                </p:extLst>
              </p:nvPr>
            </p:nvGraphicFramePr>
            <p:xfrm>
              <a:off x="1238162" y="3573016"/>
              <a:ext cx="4507865" cy="16097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97767"/>
                    <a:gridCol w="1107688"/>
                    <a:gridCol w="1502410"/>
                  </a:tblGrid>
                  <a:tr h="221615"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d-ID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id-ID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C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id-ID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29870"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 smtClean="0">
                              <a:effectLst/>
                            </a:rPr>
                            <a:t>10</a:t>
                          </a:r>
                          <a:r>
                            <a:rPr lang="en-US" sz="1800" baseline="30000" dirty="0" smtClean="0">
                              <a:effectLst/>
                            </a:rPr>
                            <a:t>4</a:t>
                          </a:r>
                          <a:r>
                            <a:rPr lang="id-ID" sz="18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800" dirty="0" smtClean="0">
                              <a:effectLst/>
                            </a:rPr>
                            <a:t>−  </a:t>
                          </a:r>
                          <a:r>
                            <a:rPr lang="en-US" sz="1800" dirty="0">
                              <a:effectLst/>
                            </a:rPr>
                            <a:t>10</a:t>
                          </a:r>
                          <a:r>
                            <a:rPr lang="en-US" sz="1800" baseline="30000" dirty="0">
                              <a:effectLst/>
                            </a:rPr>
                            <a:t>9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10</a:t>
                          </a:r>
                          <a:r>
                            <a:rPr lang="en-US" sz="1800" baseline="30000" dirty="0">
                              <a:effectLst/>
                            </a:rPr>
                            <a:t>9  </a:t>
                          </a:r>
                          <a:r>
                            <a:rPr lang="en-US" sz="1800" dirty="0">
                              <a:effectLst/>
                            </a:rPr>
                            <a:t>− 10</a:t>
                          </a:r>
                          <a:r>
                            <a:rPr lang="en-US" sz="1800" baseline="30000" dirty="0">
                              <a:effectLst/>
                            </a:rPr>
                            <a:t>12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0,59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0,13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id-ID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sz="1100" dirty="0">
                            <a:effectLst/>
                          </a:endParaRP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30289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id-ID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765011"/>
                  </p:ext>
                </p:extLst>
              </p:nvPr>
            </p:nvGraphicFramePr>
            <p:xfrm>
              <a:off x="1238162" y="3573016"/>
              <a:ext cx="4507865" cy="16097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97767"/>
                    <a:gridCol w="1107688"/>
                    <a:gridCol w="1502410"/>
                  </a:tblGrid>
                  <a:tr h="41148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r="-137179" b="-295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C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id-ID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198245"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 smtClean="0">
                              <a:effectLst/>
                            </a:rPr>
                            <a:t>10</a:t>
                          </a:r>
                          <a:r>
                            <a:rPr lang="en-US" sz="1800" baseline="30000" dirty="0" smtClean="0">
                              <a:effectLst/>
                            </a:rPr>
                            <a:t>4</a:t>
                          </a:r>
                          <a:r>
                            <a:rPr lang="id-ID" sz="18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800" dirty="0" smtClean="0">
                              <a:effectLst/>
                            </a:rPr>
                            <a:t>−  </a:t>
                          </a:r>
                          <a:r>
                            <a:rPr lang="en-US" sz="1800" dirty="0">
                              <a:effectLst/>
                            </a:rPr>
                            <a:t>10</a:t>
                          </a:r>
                          <a:r>
                            <a:rPr lang="en-US" sz="1800" baseline="30000" dirty="0">
                              <a:effectLst/>
                            </a:rPr>
                            <a:t>9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10</a:t>
                          </a:r>
                          <a:r>
                            <a:rPr lang="en-US" sz="1800" baseline="30000" dirty="0">
                              <a:effectLst/>
                            </a:rPr>
                            <a:t>9  </a:t>
                          </a:r>
                          <a:r>
                            <a:rPr lang="en-US" sz="1800" dirty="0">
                              <a:effectLst/>
                            </a:rPr>
                            <a:t>− 10</a:t>
                          </a:r>
                          <a:r>
                            <a:rPr lang="en-US" sz="1800" baseline="30000" dirty="0">
                              <a:effectLst/>
                            </a:rPr>
                            <a:t>12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0,59</a:t>
                          </a:r>
                          <a:endParaRPr lang="id-ID" sz="1100" dirty="0">
                            <a:effectLst/>
                          </a:endParaRPr>
                        </a:p>
                        <a:p>
                          <a:pPr marL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3028950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0,13</a:t>
                          </a:r>
                          <a:endParaRPr lang="id-ID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9595" t="-34010" b="-5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2628271"/>
            <a:ext cx="31297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8950" algn="l"/>
              </a:tabLst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harga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C  ,  n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tabel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584" y="1484784"/>
            <a:ext cx="583264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6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dirty="0" smtClean="0">
                    <a:latin typeface="Arial Black" pitchFamily="34" charset="0"/>
                  </a:rPr>
                  <a:t>U</a:t>
                </a:r>
                <a:r>
                  <a:rPr lang="id-ID" dirty="0" smtClean="0">
                    <a:latin typeface="Arial Black" pitchFamily="34" charset="0"/>
                  </a:rPr>
                  <a:t>ntuk Fluida antara 2 Bola Konsentris</a:t>
                </a:r>
              </a:p>
              <a:p>
                <a:pPr marL="68580" lvl="0" indent="0">
                  <a:buNone/>
                </a:pPr>
                <a:endParaRPr lang="id-ID" i="1" dirty="0" smtClean="0"/>
              </a:p>
              <a:p>
                <a:pPr marL="6858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den>
                    </m:f>
                  </m:oMath>
                </a14:m>
                <a:r>
                  <a:rPr lang="en-US" dirty="0">
                    <a:latin typeface="Arial Narrow" pitchFamily="34" charset="0"/>
                  </a:rPr>
                  <a:t> =   0,228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R</m:t>
                            </m:r>
                          </m:sub>
                        </m:sSub>
                        <m:r>
                          <a:rPr lang="en-US" i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R</m:t>
                            </m:r>
                          </m:sub>
                        </m:sSub>
                        <m:r>
                          <a:rPr lang="en-US" i="0">
                            <a:latin typeface="Cambria Math"/>
                          </a:rPr>
                          <m:t> )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0,226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;  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lvl="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  <a:p>
                <a:pPr marL="68580" lvl="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S =</a:t>
                </a:r>
                <a:r>
                  <a:rPr lang="id-ID" dirty="0" smtClean="0">
                    <a:latin typeface="Arial Narrow" pitchFamily="34" charset="0"/>
                  </a:rPr>
                  <a:t> </a:t>
                </a:r>
                <a:r>
                  <a:rPr lang="en-US" dirty="0" smtClean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 i="0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/>
                </a:r>
                <a:br>
                  <a:rPr lang="en-US" dirty="0">
                    <a:latin typeface="Arial Narrow" pitchFamily="34" charset="0"/>
                  </a:rPr>
                </a:br>
                <a:r>
                  <a:rPr lang="en-US" dirty="0">
                    <a:latin typeface="Arial Narrow" pitchFamily="34" charset="0"/>
                  </a:rPr>
                  <a:t> </a:t>
                </a:r>
                <a:endParaRPr lang="id-ID" dirty="0" smtClean="0">
                  <a:latin typeface="Arial Narrow" pitchFamily="34" charset="0"/>
                </a:endParaRPr>
              </a:p>
              <a:p>
                <a:pPr marL="68580" lvl="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0,25  </a:t>
                </a:r>
                <a:r>
                  <a:rPr lang="en-US" dirty="0">
                    <a:latin typeface="Arial Narrow" pitchFamily="34" charset="0"/>
                  </a:rPr>
                  <a:t>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&lt; 1,5 </a:t>
                </a:r>
                <a:r>
                  <a:rPr lang="en-US" dirty="0" smtClean="0">
                    <a:latin typeface="Arial Narrow" pitchFamily="34" charset="0"/>
                  </a:rPr>
                  <a:t>;</a:t>
                </a:r>
                <a:r>
                  <a:rPr lang="id-ID" dirty="0" smtClean="0">
                    <a:latin typeface="Arial Narrow" pitchFamily="34" charset="0"/>
                  </a:rPr>
                  <a:t>   </a:t>
                </a:r>
                <a:r>
                  <a:rPr lang="en-US" dirty="0" smtClean="0">
                    <a:latin typeface="Arial Narrow" pitchFamily="34" charset="0"/>
                  </a:rPr>
                  <a:t>   </a:t>
                </a:r>
                <a:r>
                  <a:rPr lang="en-US" dirty="0">
                    <a:latin typeface="Arial Narrow" pitchFamily="34" charset="0"/>
                  </a:rPr>
                  <a:t>1,2  x 10</a:t>
                </a:r>
                <a:r>
                  <a:rPr lang="en-US" baseline="30000" dirty="0">
                    <a:latin typeface="Arial Narrow" pitchFamily="34" charset="0"/>
                  </a:rPr>
                  <a:t>2  </a:t>
                </a:r>
                <a:r>
                  <a:rPr lang="en-US" dirty="0">
                    <a:latin typeface="Arial Narrow" pitchFamily="34" charset="0"/>
                  </a:rPr>
                  <a:t> &lt;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latin typeface="Arial Narrow" pitchFamily="34" charset="0"/>
                  </a:rPr>
                  <a:t>   &lt;  1,1  x  </a:t>
                </a:r>
                <a:r>
                  <a:rPr lang="en-US" dirty="0" smtClean="0">
                    <a:latin typeface="Arial Narrow" pitchFamily="34" charset="0"/>
                  </a:rPr>
                  <a:t>10</a:t>
                </a:r>
                <a:r>
                  <a:rPr lang="en-US" baseline="30000" dirty="0" smtClean="0">
                    <a:latin typeface="Arial Narrow" pitchFamily="34" charset="0"/>
                  </a:rPr>
                  <a:t>9</a:t>
                </a:r>
                <a:endParaRPr lang="id-ID" dirty="0">
                  <a:latin typeface="Arial Narrow" pitchFamily="34" charset="0"/>
                </a:endParaRPr>
              </a:p>
              <a:p>
                <a:pPr marL="68580" lvl="0" indent="0">
                  <a:buNone/>
                </a:pPr>
                <a:endParaRPr lang="id-ID" dirty="0">
                  <a:latin typeface="Arial Narrow" pitchFamily="34" charset="0"/>
                </a:endParaRPr>
              </a:p>
              <a:p>
                <a:pPr marL="68580" lvl="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0,7  </a:t>
                </a:r>
                <a:r>
                  <a:rPr lang="en-US" dirty="0">
                    <a:latin typeface="Arial Narrow" pitchFamily="34" charset="0"/>
                  </a:rPr>
                  <a:t>&lt;  P</a:t>
                </a:r>
                <a:r>
                  <a:rPr lang="en-US" baseline="-25000" dirty="0">
                    <a:latin typeface="Arial Narrow" pitchFamily="34" charset="0"/>
                  </a:rPr>
                  <a:t>R   </a:t>
                </a:r>
                <a:r>
                  <a:rPr lang="en-US" dirty="0">
                    <a:latin typeface="Arial Narrow" pitchFamily="34" charset="0"/>
                  </a:rPr>
                  <a:t> &lt;  4150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  <a:blipFill rotWithShape="1">
                <a:blip r:embed="rId2"/>
                <a:stretch>
                  <a:fillRect l="-396" t="-8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27584" y="1628800"/>
            <a:ext cx="345638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827584" y="2852936"/>
            <a:ext cx="1728192" cy="50405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827584" y="3645024"/>
            <a:ext cx="2016224" cy="64807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3275856" y="3645024"/>
            <a:ext cx="4320480" cy="64807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827584" y="4697434"/>
            <a:ext cx="2448272" cy="64807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5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id-ID" dirty="0" smtClean="0">
                    <a:latin typeface="Arial Black" pitchFamily="34" charset="0"/>
                  </a:rPr>
                  <a:t>4. </a:t>
                </a:r>
                <a:r>
                  <a:rPr lang="en-US" dirty="0" smtClean="0">
                    <a:latin typeface="Arial Black" pitchFamily="34" charset="0"/>
                  </a:rPr>
                  <a:t>R</a:t>
                </a:r>
                <a:r>
                  <a:rPr lang="id-ID" dirty="0" smtClean="0">
                    <a:latin typeface="Arial Black" pitchFamily="34" charset="0"/>
                  </a:rPr>
                  <a:t>uang Tertutup</a:t>
                </a:r>
              </a:p>
              <a:p>
                <a:endParaRPr lang="id-ID" dirty="0" smtClean="0"/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c</m:t>
                            </m:r>
                          </m:sub>
                        </m:sSub>
                        <m:r>
                          <a:rPr lang="en-US" i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k</m:t>
                        </m:r>
                      </m:den>
                    </m:f>
                    <m:r>
                      <a:rPr lang="en-US" i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  =  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 i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id-ID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R</m:t>
                        </m:r>
                      </m:sub>
                    </m:sSub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S</m:t>
                        </m:r>
                      </m:den>
                    </m:f>
                    <m:sSup>
                      <m:sSupPr>
                        <m:ctrlPr>
                          <a:rPr lang="id-ID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m</m:t>
                        </m:r>
                      </m:sup>
                    </m:sSup>
                  </m:oMath>
                </a14:m>
                <a:r>
                  <a:rPr lang="en-US" dirty="0">
                    <a:latin typeface="Arial Narrow" pitchFamily="34" charset="0"/>
                  </a:rPr>
                  <a:t>   →   </a:t>
                </a:r>
                <a:r>
                  <a:rPr lang="en-US" dirty="0" err="1">
                    <a:latin typeface="Arial Narrow" pitchFamily="34" charset="0"/>
                  </a:rPr>
                  <a:t>persamaan</a:t>
                </a:r>
                <a:r>
                  <a:rPr lang="en-US" dirty="0">
                    <a:latin typeface="Arial Narrow" pitchFamily="34" charset="0"/>
                  </a:rPr>
                  <a:t>  </a:t>
                </a:r>
                <a:r>
                  <a:rPr lang="en-US" dirty="0" err="1">
                    <a:latin typeface="Arial Narrow" pitchFamily="34" charset="0"/>
                  </a:rPr>
                  <a:t>umum</a:t>
                </a:r>
                <a:endParaRPr lang="id-ID" dirty="0">
                  <a:latin typeface="Arial Narrow" pitchFamily="34" charset="0"/>
                </a:endParaRPr>
              </a:p>
              <a:p>
                <a:pPr marL="68580" indent="0">
                  <a:buNone/>
                </a:pPr>
                <a:endParaRPr lang="id-ID" dirty="0"/>
              </a:p>
              <a:p>
                <a:pPr marL="68580" indent="0">
                  <a:buNone/>
                </a:pPr>
                <a:r>
                  <a:rPr lang="en-US" dirty="0" smtClean="0">
                    <a:latin typeface="Arial Narrow" pitchFamily="34" charset="0"/>
                  </a:rPr>
                  <a:t>C </a:t>
                </a:r>
                <a:r>
                  <a:rPr lang="en-US" dirty="0">
                    <a:latin typeface="Arial Narrow" pitchFamily="34" charset="0"/>
                  </a:rPr>
                  <a:t>, n , m  =  </a:t>
                </a:r>
                <a:r>
                  <a:rPr lang="en-US" dirty="0" err="1">
                    <a:latin typeface="Arial Narrow" pitchFamily="34" charset="0"/>
                  </a:rPr>
                  <a:t>konstanta</a:t>
                </a:r>
                <a:r>
                  <a:rPr lang="en-US" dirty="0">
                    <a:latin typeface="Arial Narrow" pitchFamily="34" charset="0"/>
                  </a:rPr>
                  <a:t>  →   </a:t>
                </a:r>
                <a:r>
                  <a:rPr lang="en-US" dirty="0" err="1">
                    <a:latin typeface="Arial Narrow" pitchFamily="34" charset="0"/>
                  </a:rPr>
                  <a:t>Daftar</a:t>
                </a:r>
                <a:r>
                  <a:rPr lang="en-US" dirty="0">
                    <a:latin typeface="Arial Narrow" pitchFamily="34" charset="0"/>
                  </a:rPr>
                  <a:t>   7  -  3 ( Holman)</a:t>
                </a:r>
                <a:endParaRPr lang="id-ID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872716"/>
                <a:ext cx="7704856" cy="5508612"/>
              </a:xfrm>
              <a:blipFill rotWithShape="1">
                <a:blip r:embed="rId2"/>
                <a:stretch>
                  <a:fillRect l="-396" t="-8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27584" y="1700808"/>
            <a:ext cx="316835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75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12187915</TotalTime>
  <Words>2336</Words>
  <Application>Microsoft Office PowerPoint</Application>
  <PresentationFormat>On-screen Show (4:3)</PresentationFormat>
  <Paragraphs>259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Austin</vt:lpstr>
      <vt:lpstr>Equation</vt:lpstr>
      <vt:lpstr>Perpindahan Kalor</vt:lpstr>
      <vt:lpstr>Perpindahan Panas secara konveksi terbagi menjadi 2 :</vt:lpstr>
      <vt:lpstr>4.2 Konveksi Alamiah</vt:lpstr>
      <vt:lpstr>PowerPoint Presentation</vt:lpstr>
      <vt:lpstr>PowerPoint Presentation</vt:lpstr>
      <vt:lpstr>Tabel 7-1 (Holman)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Konveksi Paksa</vt:lpstr>
      <vt:lpstr>4.2 Konveksi Paksa</vt:lpstr>
      <vt:lpstr>4.2 Konveksi Paksa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Perpindahan Kalor</dc:title>
  <dc:creator>Dell</dc:creator>
  <cp:lastModifiedBy>Dell</cp:lastModifiedBy>
  <cp:revision>543</cp:revision>
  <dcterms:created xsi:type="dcterms:W3CDTF">2016-09-02T14:33:44Z</dcterms:created>
  <dcterms:modified xsi:type="dcterms:W3CDTF">2016-11-07T03:28:53Z</dcterms:modified>
</cp:coreProperties>
</file>