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D997B54-FAF8-4F63-A5F6-B8ECE7621F8B}" type="datetimeFigureOut">
              <a:rPr lang="id-ID" smtClean="0"/>
              <a:t>19/01/2017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393869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D997B54-FAF8-4F63-A5F6-B8ECE7621F8B}" type="datetimeFigureOut">
              <a:rPr lang="id-ID" smtClean="0"/>
              <a:t>19/01/2017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288547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D997B54-FAF8-4F63-A5F6-B8ECE7621F8B}" type="datetimeFigureOut">
              <a:rPr lang="id-ID" smtClean="0"/>
              <a:t>19/01/2017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404263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10"/>
          <p:cNvSpPr>
            <a:spLocks noGrp="1"/>
          </p:cNvSpPr>
          <p:nvPr>
            <p:ph type="body" sz="quarter" idx="10" hasCustomPrompt="1"/>
          </p:nvPr>
        </p:nvSpPr>
        <p:spPr>
          <a:xfrm>
            <a:off x="428065" y="457200"/>
            <a:ext cx="3733800" cy="533400"/>
          </a:xfrm>
        </p:spPr>
        <p:txBody>
          <a:bodyPr>
            <a:normAutofit/>
          </a:bodyPr>
          <a:lstStyle>
            <a:lvl1pPr marL="0" indent="0">
              <a:buNone/>
              <a:defRPr sz="3200" b="1" baseline="0">
                <a:latin typeface="+mn-lt"/>
              </a:defRPr>
            </a:lvl1pPr>
          </a:lstStyle>
          <a:p>
            <a:pPr lvl="0"/>
            <a:r>
              <a:rPr lang="en-US" dirty="0" err="1" smtClean="0"/>
              <a:t>Nama</a:t>
            </a:r>
            <a:r>
              <a:rPr lang="en-US" dirty="0" smtClean="0"/>
              <a:t> Mata </a:t>
            </a:r>
            <a:r>
              <a:rPr lang="en-US" dirty="0" err="1" smtClean="0"/>
              <a:t>Kuliah</a:t>
            </a:r>
            <a:endParaRPr lang="en-US" dirty="0"/>
          </a:p>
        </p:txBody>
      </p:sp>
      <p:sp>
        <p:nvSpPr>
          <p:cNvPr id="17" name="Text Placeholder 16"/>
          <p:cNvSpPr>
            <a:spLocks noGrp="1"/>
          </p:cNvSpPr>
          <p:nvPr>
            <p:ph type="body" sz="quarter" idx="11" hasCustomPrompt="1"/>
          </p:nvPr>
        </p:nvSpPr>
        <p:spPr>
          <a:xfrm>
            <a:off x="470927" y="1066800"/>
            <a:ext cx="3720073" cy="381000"/>
          </a:xfrm>
        </p:spPr>
        <p:txBody>
          <a:bodyPr>
            <a:normAutofit/>
          </a:bodyPr>
          <a:lstStyle>
            <a:lvl1pPr marL="0" indent="0">
              <a:buNone/>
              <a:defRPr sz="2400" b="1" baseline="0">
                <a:latin typeface="+mn-lt"/>
              </a:defRPr>
            </a:lvl1pPr>
          </a:lstStyle>
          <a:p>
            <a:pPr lvl="0"/>
            <a:r>
              <a:rPr lang="en-US" dirty="0" err="1" smtClean="0"/>
              <a:t>Pokok</a:t>
            </a:r>
            <a:r>
              <a:rPr lang="en-US" dirty="0" smtClean="0"/>
              <a:t> </a:t>
            </a:r>
            <a:r>
              <a:rPr lang="en-US" dirty="0" err="1" smtClean="0"/>
              <a:t>Bahasan</a:t>
            </a:r>
            <a:endParaRPr lang="en-US" dirty="0"/>
          </a:p>
        </p:txBody>
      </p:sp>
      <p:sp>
        <p:nvSpPr>
          <p:cNvPr id="19" name="Text Placeholder 18"/>
          <p:cNvSpPr>
            <a:spLocks noGrp="1"/>
          </p:cNvSpPr>
          <p:nvPr>
            <p:ph type="body" sz="quarter" idx="12" hasCustomPrompt="1"/>
          </p:nvPr>
        </p:nvSpPr>
        <p:spPr>
          <a:xfrm>
            <a:off x="457201" y="2895600"/>
            <a:ext cx="1905000" cy="381000"/>
          </a:xfrm>
        </p:spPr>
        <p:txBody>
          <a:bodyPr>
            <a:normAutofit/>
          </a:bodyPr>
          <a:lstStyle>
            <a:lvl1pPr>
              <a:defRPr sz="1800">
                <a:latin typeface="+mn-lt"/>
              </a:defRPr>
            </a:lvl1pPr>
          </a:lstStyle>
          <a:p>
            <a:pPr lvl="0"/>
            <a:r>
              <a:rPr lang="en-US" dirty="0" err="1" smtClean="0"/>
              <a:t>Pertemuan</a:t>
            </a:r>
            <a:r>
              <a:rPr lang="en-US" dirty="0" smtClean="0"/>
              <a:t> </a:t>
            </a:r>
            <a:r>
              <a:rPr lang="en-US" dirty="0" err="1" smtClean="0"/>
              <a:t>ke</a:t>
            </a:r>
            <a:endParaRPr lang="en-US" dirty="0"/>
          </a:p>
        </p:txBody>
      </p:sp>
      <p:sp>
        <p:nvSpPr>
          <p:cNvPr id="21" name="Text Placeholder 20"/>
          <p:cNvSpPr>
            <a:spLocks noGrp="1"/>
          </p:cNvSpPr>
          <p:nvPr>
            <p:ph type="body" sz="quarter" idx="13" hasCustomPrompt="1"/>
          </p:nvPr>
        </p:nvSpPr>
        <p:spPr>
          <a:xfrm>
            <a:off x="457200" y="3352800"/>
            <a:ext cx="1905000" cy="381000"/>
          </a:xfrm>
        </p:spPr>
        <p:txBody>
          <a:bodyPr/>
          <a:lstStyle>
            <a:lvl1pPr>
              <a:defRPr sz="1800">
                <a:latin typeface="+mn-lt"/>
              </a:defRPr>
            </a:lvl1pPr>
          </a:lstStyle>
          <a:p>
            <a:pPr lvl="0"/>
            <a:r>
              <a:rPr lang="en-US" dirty="0" smtClean="0"/>
              <a:t>Semester</a:t>
            </a:r>
            <a:endParaRPr lang="en-US" dirty="0"/>
          </a:p>
        </p:txBody>
      </p:sp>
      <p:sp>
        <p:nvSpPr>
          <p:cNvPr id="23" name="Text Placeholder 22"/>
          <p:cNvSpPr>
            <a:spLocks noGrp="1"/>
          </p:cNvSpPr>
          <p:nvPr>
            <p:ph type="body" sz="quarter" idx="14" hasCustomPrompt="1"/>
          </p:nvPr>
        </p:nvSpPr>
        <p:spPr>
          <a:xfrm>
            <a:off x="457200" y="4191000"/>
            <a:ext cx="1895475" cy="381000"/>
          </a:xfrm>
        </p:spPr>
        <p:txBody>
          <a:bodyPr>
            <a:noAutofit/>
          </a:bodyPr>
          <a:lstStyle>
            <a:lvl1pPr>
              <a:defRPr sz="1800">
                <a:latin typeface="+mn-lt"/>
              </a:defRPr>
            </a:lvl1pPr>
          </a:lstStyle>
          <a:p>
            <a:pPr lvl="0"/>
            <a:r>
              <a:rPr lang="en-US" dirty="0" err="1" smtClean="0"/>
              <a:t>Nama</a:t>
            </a:r>
            <a:r>
              <a:rPr lang="en-US" dirty="0" smtClean="0"/>
              <a:t> </a:t>
            </a:r>
            <a:r>
              <a:rPr lang="en-US" dirty="0" err="1" smtClean="0"/>
              <a:t>Dosen</a:t>
            </a:r>
            <a:endParaRPr lang="en-US" dirty="0"/>
          </a:p>
        </p:txBody>
      </p:sp>
      <p:sp>
        <p:nvSpPr>
          <p:cNvPr id="25" name="Text Placeholder 24"/>
          <p:cNvSpPr>
            <a:spLocks noGrp="1"/>
          </p:cNvSpPr>
          <p:nvPr>
            <p:ph type="body" sz="quarter" idx="15" hasCustomPrompt="1"/>
          </p:nvPr>
        </p:nvSpPr>
        <p:spPr>
          <a:xfrm>
            <a:off x="6400800" y="6400800"/>
            <a:ext cx="1752600" cy="228600"/>
          </a:xfrm>
        </p:spPr>
        <p:txBody>
          <a:bodyPr>
            <a:noAutofit/>
          </a:bodyPr>
          <a:lstStyle>
            <a:lvl1pPr marL="0" indent="0">
              <a:buNone/>
              <a:defRPr sz="1400" b="1" baseline="0">
                <a:latin typeface="+mn-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1212037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7"/>
          <p:cNvSpPr>
            <a:spLocks noGrp="1"/>
          </p:cNvSpPr>
          <p:nvPr>
            <p:ph type="body" sz="quarter" idx="10" hasCustomPrompt="1"/>
          </p:nvPr>
        </p:nvSpPr>
        <p:spPr>
          <a:xfrm>
            <a:off x="1676400" y="685800"/>
            <a:ext cx="3657600" cy="685800"/>
          </a:xfrm>
        </p:spPr>
        <p:txBody>
          <a:bodyPr/>
          <a:lstStyle>
            <a:lvl1pPr marL="0" indent="0" algn="l">
              <a:buNone/>
              <a:defRPr b="1">
                <a:latin typeface="+mj-lt"/>
              </a:defRPr>
            </a:lvl1pPr>
          </a:lstStyle>
          <a:p>
            <a:pPr lvl="0"/>
            <a:r>
              <a:rPr lang="en-US" dirty="0" err="1" smtClean="0"/>
              <a:t>Pembahasan</a:t>
            </a:r>
            <a:endParaRPr lang="en-US" dirty="0"/>
          </a:p>
        </p:txBody>
      </p:sp>
      <p:sp>
        <p:nvSpPr>
          <p:cNvPr id="8" name="Text Placeholder 9"/>
          <p:cNvSpPr>
            <a:spLocks noGrp="1"/>
          </p:cNvSpPr>
          <p:nvPr>
            <p:ph type="body" sz="quarter" idx="11"/>
          </p:nvPr>
        </p:nvSpPr>
        <p:spPr>
          <a:xfrm>
            <a:off x="762000" y="1905000"/>
            <a:ext cx="7543800" cy="3962400"/>
          </a:xfrm>
        </p:spPr>
        <p:txBody>
          <a:bodyPr/>
          <a:lstStyle>
            <a:lvl1pPr marL="0" indent="0" algn="l">
              <a:buNone/>
              <a:defRPr>
                <a:latin typeface="+mj-lt"/>
              </a:defRPr>
            </a:lvl1pPr>
          </a:lstStyle>
          <a:p>
            <a:pPr lvl="0"/>
            <a:endParaRPr lang="en-US" dirty="0"/>
          </a:p>
        </p:txBody>
      </p:sp>
      <p:sp>
        <p:nvSpPr>
          <p:cNvPr id="9" name="Text Placeholder 17"/>
          <p:cNvSpPr>
            <a:spLocks noGrp="1"/>
          </p:cNvSpPr>
          <p:nvPr>
            <p:ph type="body" sz="quarter" idx="15" hasCustomPrompt="1"/>
          </p:nvPr>
        </p:nvSpPr>
        <p:spPr>
          <a:xfrm>
            <a:off x="1295400" y="6019800"/>
            <a:ext cx="1402976" cy="304800"/>
          </a:xfrm>
        </p:spPr>
        <p:txBody>
          <a:bodyPr>
            <a:normAutofit/>
          </a:bodyPr>
          <a:lstStyle>
            <a:lvl1pPr marL="0" indent="0" algn="l">
              <a:buNone/>
              <a:defRPr sz="1400" b="1">
                <a:solidFill>
                  <a:schemeClr val="bg1"/>
                </a:solidFill>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33789143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7"/>
          <p:cNvSpPr>
            <a:spLocks noGrp="1"/>
          </p:cNvSpPr>
          <p:nvPr>
            <p:ph type="body" sz="quarter" idx="10" hasCustomPrompt="1"/>
          </p:nvPr>
        </p:nvSpPr>
        <p:spPr>
          <a:xfrm>
            <a:off x="1524000" y="457200"/>
            <a:ext cx="3657600" cy="533400"/>
          </a:xfrm>
        </p:spPr>
        <p:txBody>
          <a:bodyPr/>
          <a:lstStyle>
            <a:lvl1pPr marL="0" indent="0" algn="l">
              <a:buNone/>
              <a:defRPr b="1">
                <a:latin typeface="+mj-lt"/>
              </a:defRPr>
            </a:lvl1pPr>
          </a:lstStyle>
          <a:p>
            <a:pPr lvl="0"/>
            <a:r>
              <a:rPr lang="en-US" dirty="0" err="1" smtClean="0"/>
              <a:t>Pembahasan</a:t>
            </a:r>
            <a:endParaRPr lang="en-US" dirty="0"/>
          </a:p>
        </p:txBody>
      </p:sp>
      <p:sp>
        <p:nvSpPr>
          <p:cNvPr id="8" name="Text Placeholder 9"/>
          <p:cNvSpPr>
            <a:spLocks noGrp="1"/>
          </p:cNvSpPr>
          <p:nvPr>
            <p:ph type="body" sz="quarter" idx="11"/>
          </p:nvPr>
        </p:nvSpPr>
        <p:spPr>
          <a:xfrm>
            <a:off x="609600" y="1524000"/>
            <a:ext cx="7543800" cy="4572000"/>
          </a:xfrm>
        </p:spPr>
        <p:txBody>
          <a:bodyPr/>
          <a:lstStyle>
            <a:lvl1pPr marL="0" indent="0" algn="l">
              <a:buNone/>
              <a:defRPr>
                <a:latin typeface="+mj-lt"/>
              </a:defRPr>
            </a:lvl1pPr>
          </a:lstStyle>
          <a:p>
            <a:pPr lvl="0"/>
            <a:endParaRPr lang="en-US" dirty="0"/>
          </a:p>
        </p:txBody>
      </p:sp>
      <p:sp>
        <p:nvSpPr>
          <p:cNvPr id="9" name="Text Placeholder 17"/>
          <p:cNvSpPr>
            <a:spLocks noGrp="1"/>
          </p:cNvSpPr>
          <p:nvPr>
            <p:ph type="body" sz="quarter" idx="15" hasCustomPrompt="1"/>
          </p:nvPr>
        </p:nvSpPr>
        <p:spPr>
          <a:xfrm>
            <a:off x="990600" y="6324600"/>
            <a:ext cx="1402976" cy="304800"/>
          </a:xfrm>
        </p:spPr>
        <p:txBody>
          <a:bodyPr>
            <a:normAutofit/>
          </a:bodyPr>
          <a:lstStyle>
            <a:lvl1pPr marL="0" indent="0" algn="r">
              <a:buNone/>
              <a:defRPr sz="1400" b="1">
                <a:solidFill>
                  <a:schemeClr val="bg1"/>
                </a:solidFill>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8788214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7"/>
          <p:cNvSpPr>
            <a:spLocks noGrp="1"/>
          </p:cNvSpPr>
          <p:nvPr>
            <p:ph type="body" sz="quarter" idx="10" hasCustomPrompt="1"/>
          </p:nvPr>
        </p:nvSpPr>
        <p:spPr>
          <a:xfrm>
            <a:off x="1447800" y="381000"/>
            <a:ext cx="3657600" cy="609600"/>
          </a:xfrm>
        </p:spPr>
        <p:txBody>
          <a:bodyPr/>
          <a:lstStyle>
            <a:lvl1pPr marL="0" indent="0" algn="l">
              <a:buNone/>
              <a:defRPr b="1">
                <a:latin typeface="+mj-lt"/>
              </a:defRPr>
            </a:lvl1pPr>
          </a:lstStyle>
          <a:p>
            <a:pPr lvl="0"/>
            <a:r>
              <a:rPr lang="en-US" dirty="0" err="1" smtClean="0"/>
              <a:t>Pembahasan</a:t>
            </a:r>
            <a:endParaRPr lang="en-US" dirty="0"/>
          </a:p>
        </p:txBody>
      </p:sp>
      <p:sp>
        <p:nvSpPr>
          <p:cNvPr id="8" name="Text Placeholder 9"/>
          <p:cNvSpPr>
            <a:spLocks noGrp="1"/>
          </p:cNvSpPr>
          <p:nvPr>
            <p:ph type="body" sz="quarter" idx="11"/>
          </p:nvPr>
        </p:nvSpPr>
        <p:spPr>
          <a:xfrm>
            <a:off x="533400" y="1600200"/>
            <a:ext cx="7620000" cy="4419600"/>
          </a:xfrm>
        </p:spPr>
        <p:txBody>
          <a:bodyPr/>
          <a:lstStyle>
            <a:lvl1pPr marL="0" indent="0" algn="l">
              <a:buNone/>
              <a:defRPr>
                <a:latin typeface="+mj-lt"/>
              </a:defRPr>
            </a:lvl1pPr>
          </a:lstStyle>
          <a:p>
            <a:pPr lvl="0"/>
            <a:endParaRPr lang="en-US" dirty="0"/>
          </a:p>
        </p:txBody>
      </p:sp>
      <p:sp>
        <p:nvSpPr>
          <p:cNvPr id="9" name="Text Placeholder 17"/>
          <p:cNvSpPr>
            <a:spLocks noGrp="1"/>
          </p:cNvSpPr>
          <p:nvPr>
            <p:ph type="body" sz="quarter" idx="15" hasCustomPrompt="1"/>
          </p:nvPr>
        </p:nvSpPr>
        <p:spPr>
          <a:xfrm>
            <a:off x="533400" y="6400800"/>
            <a:ext cx="1402976" cy="304800"/>
          </a:xfrm>
        </p:spPr>
        <p:txBody>
          <a:bodyPr>
            <a:normAutofit/>
          </a:bodyPr>
          <a:lstStyle>
            <a:lvl1pPr marL="0" indent="0" algn="l">
              <a:buNone/>
              <a:defRPr sz="1400" b="1">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34428525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D997B54-FAF8-4F63-A5F6-B8ECE7621F8B}" type="datetimeFigureOut">
              <a:rPr lang="id-ID" smtClean="0"/>
              <a:t>19/01/2017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2118537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Content with Caption">
    <p:spTree>
      <p:nvGrpSpPr>
        <p:cNvPr id="1" name=""/>
        <p:cNvGrpSpPr/>
        <p:nvPr/>
      </p:nvGrpSpPr>
      <p:grpSpPr>
        <a:xfrm>
          <a:off x="0" y="0"/>
          <a:ext cx="0" cy="0"/>
          <a:chOff x="0" y="0"/>
          <a:chExt cx="0" cy="0"/>
        </a:xfrm>
      </p:grpSpPr>
      <p:sp>
        <p:nvSpPr>
          <p:cNvPr id="14" name="Text Placeholder 13"/>
          <p:cNvSpPr>
            <a:spLocks noGrp="1"/>
          </p:cNvSpPr>
          <p:nvPr>
            <p:ph type="body" sz="quarter" idx="15" hasCustomPrompt="1"/>
          </p:nvPr>
        </p:nvSpPr>
        <p:spPr>
          <a:xfrm>
            <a:off x="762000" y="6477000"/>
            <a:ext cx="1447800" cy="381000"/>
          </a:xfrm>
        </p:spPr>
        <p:txBody>
          <a:bodyPr>
            <a:normAutofit/>
          </a:bodyPr>
          <a:lstStyle>
            <a:lvl1pPr marL="0" indent="0">
              <a:buNone/>
              <a:defRPr sz="1400" b="1" baseline="0">
                <a:latin typeface="Cambria" pitchFamily="18" charset="0"/>
              </a:defRPr>
            </a:lvl1pPr>
          </a:lstStyle>
          <a:p>
            <a:pPr lvl="0"/>
            <a:r>
              <a:rPr lang="en-US" dirty="0" smtClean="0"/>
              <a:t>Program </a:t>
            </a:r>
            <a:r>
              <a:rPr lang="en-US" dirty="0" err="1" smtClean="0"/>
              <a:t>Studi</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381000" y="381000"/>
            <a:ext cx="2819400" cy="609600"/>
          </a:xfrm>
        </p:spPr>
        <p:txBody>
          <a:bodyPr/>
          <a:lstStyle>
            <a:lvl1pPr marL="0" indent="0">
              <a:buNone/>
              <a:defRPr b="1">
                <a:latin typeface="+mj-lt"/>
              </a:defRPr>
            </a:lvl1pPr>
          </a:lstStyle>
          <a:p>
            <a:pPr lvl="0"/>
            <a:r>
              <a:rPr lang="en-US" dirty="0" err="1" smtClean="0"/>
              <a:t>Pembahasan</a:t>
            </a:r>
            <a:endParaRPr lang="en-US" dirty="0"/>
          </a:p>
        </p:txBody>
      </p:sp>
      <p:sp>
        <p:nvSpPr>
          <p:cNvPr id="12" name="Text Placeholder 11"/>
          <p:cNvSpPr>
            <a:spLocks noGrp="1"/>
          </p:cNvSpPr>
          <p:nvPr>
            <p:ph type="body" sz="quarter" idx="14"/>
          </p:nvPr>
        </p:nvSpPr>
        <p:spPr>
          <a:xfrm>
            <a:off x="381000" y="1066800"/>
            <a:ext cx="8229600" cy="4724400"/>
          </a:xfrm>
        </p:spPr>
        <p:txBody>
          <a:bodyPr/>
          <a:lstStyle>
            <a:lvl1pPr marL="0" indent="0">
              <a:buNone/>
              <a:defRPr>
                <a:latin typeface="+mj-lt"/>
              </a:defRPr>
            </a:lvl1pPr>
          </a:lstStyle>
          <a:p>
            <a:pPr lvl="0"/>
            <a:endParaRPr lang="en-US" dirty="0"/>
          </a:p>
        </p:txBody>
      </p:sp>
      <p:sp>
        <p:nvSpPr>
          <p:cNvPr id="9" name="Text Placeholder 10"/>
          <p:cNvSpPr>
            <a:spLocks noGrp="1"/>
          </p:cNvSpPr>
          <p:nvPr>
            <p:ph type="body" sz="quarter" idx="12" hasCustomPrompt="1"/>
          </p:nvPr>
        </p:nvSpPr>
        <p:spPr>
          <a:xfrm>
            <a:off x="7162800" y="6324600"/>
            <a:ext cx="1371600" cy="304800"/>
          </a:xfrm>
        </p:spPr>
        <p:txBody>
          <a:bodyPr>
            <a:normAutofit/>
          </a:bodyPr>
          <a:lstStyle>
            <a:lvl1pPr marL="0" indent="0">
              <a:buNone/>
              <a:defRPr sz="1400" b="1" baseline="0">
                <a:latin typeface="+mj-lt"/>
              </a:defRPr>
            </a:lvl1pPr>
          </a:lstStyle>
          <a:p>
            <a:pPr lvl="0"/>
            <a:r>
              <a:rPr lang="en-US" dirty="0" smtClean="0"/>
              <a:t>Program </a:t>
            </a:r>
            <a:r>
              <a:rPr lang="en-US" dirty="0" err="1" smtClean="0"/>
              <a:t>Studi</a:t>
            </a:r>
            <a:endParaRPr lang="en-US" dirty="0"/>
          </a:p>
        </p:txBody>
      </p:sp>
    </p:spTree>
    <p:extLst>
      <p:ext uri="{BB962C8B-B14F-4D97-AF65-F5344CB8AC3E}">
        <p14:creationId xmlns:p14="http://schemas.microsoft.com/office/powerpoint/2010/main" val="2439366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97B54-FAF8-4F63-A5F6-B8ECE7621F8B}" type="datetimeFigureOut">
              <a:rPr lang="id-ID" smtClean="0"/>
              <a:t>19/01/2017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409509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D997B54-FAF8-4F63-A5F6-B8ECE7621F8B}" type="datetimeFigureOut">
              <a:rPr lang="id-ID" smtClean="0"/>
              <a:t>19/01/2017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122146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D997B54-FAF8-4F63-A5F6-B8ECE7621F8B}" type="datetimeFigureOut">
              <a:rPr lang="id-ID" smtClean="0"/>
              <a:t>19/01/2017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291102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D997B54-FAF8-4F63-A5F6-B8ECE7621F8B}" type="datetimeFigureOut">
              <a:rPr lang="id-ID" smtClean="0"/>
              <a:t>19/01/2017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204106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7B54-FAF8-4F63-A5F6-B8ECE7621F8B}" type="datetimeFigureOut">
              <a:rPr lang="id-ID" smtClean="0"/>
              <a:t>19/01/2017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34987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97B54-FAF8-4F63-A5F6-B8ECE7621F8B}" type="datetimeFigureOut">
              <a:rPr lang="id-ID" smtClean="0"/>
              <a:t>19/01/2017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326906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97B54-FAF8-4F63-A5F6-B8ECE7621F8B}" type="datetimeFigureOut">
              <a:rPr lang="id-ID" smtClean="0"/>
              <a:t>19/01/2017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91B762-13CD-45F4-BC6E-1DC919CB8B7B}" type="slidenum">
              <a:rPr lang="id-ID" smtClean="0"/>
              <a:t>‹#›</a:t>
            </a:fld>
            <a:endParaRPr lang="id-ID"/>
          </a:p>
        </p:txBody>
      </p:sp>
    </p:spTree>
    <p:extLst>
      <p:ext uri="{BB962C8B-B14F-4D97-AF65-F5344CB8AC3E}">
        <p14:creationId xmlns:p14="http://schemas.microsoft.com/office/powerpoint/2010/main" val="125944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7B54-FAF8-4F63-A5F6-B8ECE7621F8B}" type="datetimeFigureOut">
              <a:rPr lang="id-ID" smtClean="0"/>
              <a:t>19/01/2017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B762-13CD-45F4-BC6E-1DC919CB8B7B}" type="slidenum">
              <a:rPr lang="id-ID" smtClean="0"/>
              <a:t>‹#›</a:t>
            </a:fld>
            <a:endParaRPr lang="id-ID"/>
          </a:p>
        </p:txBody>
      </p:sp>
    </p:spTree>
    <p:extLst>
      <p:ext uri="{BB962C8B-B14F-4D97-AF65-F5344CB8AC3E}">
        <p14:creationId xmlns:p14="http://schemas.microsoft.com/office/powerpoint/2010/main" val="406412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457200" y="4191000"/>
            <a:ext cx="5482952" cy="381000"/>
          </a:xfrm>
        </p:spPr>
        <p:txBody>
          <a:bodyPr/>
          <a:lstStyle/>
          <a:p>
            <a:r>
              <a:rPr lang="id-ID" b="1" dirty="0" smtClean="0"/>
              <a:t>Prof. Dr. Ir. Sari Bahagiarti, M.Sc.</a:t>
            </a:r>
            <a:endParaRPr lang="en-US" b="1" dirty="0"/>
          </a:p>
        </p:txBody>
      </p:sp>
      <p:sp>
        <p:nvSpPr>
          <p:cNvPr id="7" name="Text Placeholder 6"/>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10" name="Rectangle 2"/>
          <p:cNvSpPr txBox="1">
            <a:spLocks noChangeArrowheads="1"/>
          </p:cNvSpPr>
          <p:nvPr/>
        </p:nvSpPr>
        <p:spPr bwMode="auto">
          <a:xfrm>
            <a:off x="2126645" y="1916832"/>
            <a:ext cx="2016224" cy="69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r>
              <a:rPr lang="en-US" altLang="id-ID" sz="3600" kern="0" dirty="0" err="1" smtClean="0">
                <a:latin typeface="Futura Md BT" pitchFamily="34" charset="0"/>
              </a:rPr>
              <a:t>Sesi</a:t>
            </a:r>
            <a:r>
              <a:rPr lang="en-US" altLang="id-ID" sz="3600" kern="0" dirty="0" smtClean="0">
                <a:latin typeface="Futura Md BT" pitchFamily="34" charset="0"/>
              </a:rPr>
              <a:t> 2</a:t>
            </a:r>
            <a:endParaRPr lang="en-US" altLang="id-ID" sz="3600" kern="0" dirty="0" smtClean="0">
              <a:latin typeface="Futura Md BT" pitchFamily="34" charset="0"/>
            </a:endParaRPr>
          </a:p>
        </p:txBody>
      </p:sp>
      <p:sp>
        <p:nvSpPr>
          <p:cNvPr id="11" name="Rectangle 3"/>
          <p:cNvSpPr txBox="1">
            <a:spLocks noChangeArrowheads="1"/>
          </p:cNvSpPr>
          <p:nvPr/>
        </p:nvSpPr>
        <p:spPr bwMode="auto">
          <a:xfrm>
            <a:off x="179512" y="404664"/>
            <a:ext cx="5904656" cy="1512168"/>
          </a:xfrm>
          <a:prstGeom prst="rect">
            <a:avLst/>
          </a:prstGeom>
          <a:blipFill>
            <a:blip r:embed="rId2"/>
            <a:tile tx="0" ty="0" sx="100000" sy="100000" flip="none" algn="tl"/>
          </a:blipFill>
          <a:ln>
            <a:noFill/>
          </a:ln>
          <a:scene3d>
            <a:camera prst="orthographicFront"/>
            <a:lightRig rig="threePt" dir="t"/>
          </a:scene3d>
          <a:sp3d>
            <a:bevelT w="165100" prst="coolSlant"/>
          </a:sp3d>
        </p:spPr>
        <p:txBody>
          <a:bodyPr vert="horz" wrap="square" lIns="91440" tIns="45720" rIns="91440" bIns="45720" numCol="1" anchor="ctr" anchorCtr="1"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80000"/>
              </a:lnSpc>
            </a:pPr>
            <a:r>
              <a:rPr lang="en-US" altLang="id-ID" sz="4400" b="1" kern="0" dirty="0" smtClean="0">
                <a:latin typeface="Hobo Std" pitchFamily="34" charset="0"/>
                <a:cs typeface="Times New Roman" pitchFamily="18" charset="0"/>
              </a:rPr>
              <a:t>AIRTANAH &amp;</a:t>
            </a:r>
            <a:endParaRPr lang="en-US" altLang="id-ID" sz="4400" b="1" kern="0" dirty="0" smtClean="0">
              <a:latin typeface="Hobo Std" pitchFamily="34" charset="0"/>
            </a:endParaRPr>
          </a:p>
          <a:p>
            <a:pPr>
              <a:lnSpc>
                <a:spcPct val="80000"/>
              </a:lnSpc>
            </a:pPr>
            <a:r>
              <a:rPr lang="en-US" altLang="id-ID" sz="4400" b="1" kern="0" dirty="0" smtClean="0">
                <a:solidFill>
                  <a:srgbClr val="FFFF66"/>
                </a:solidFill>
                <a:latin typeface="Hobo Std" pitchFamily="34" charset="0"/>
              </a:rPr>
              <a:t>KEBERADAANNYA</a:t>
            </a:r>
            <a:endParaRPr lang="en-US" altLang="id-ID" sz="4400" b="1" kern="0" dirty="0" smtClean="0">
              <a:solidFill>
                <a:srgbClr val="FFFF66"/>
              </a:solidFill>
              <a:latin typeface="Hobo Std" pitchFamily="34" charset="0"/>
            </a:endParaRPr>
          </a:p>
        </p:txBody>
      </p:sp>
    </p:spTree>
    <p:extLst>
      <p:ext uri="{BB962C8B-B14F-4D97-AF65-F5344CB8AC3E}">
        <p14:creationId xmlns:p14="http://schemas.microsoft.com/office/powerpoint/2010/main" val="127344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0"/>
            <a:ext cx="9144000" cy="6021288"/>
          </a:xfrm>
          <a:prstGeom prst="rect">
            <a:avLst/>
          </a:prstGeom>
          <a:blipFill>
            <a:blip r:embed="rId2"/>
            <a:tile tx="0" ty="0" sx="100000" sy="100000" flip="none" algn="tl"/>
          </a:blip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i="1" dirty="0" smtClean="0">
                <a:effectLst>
                  <a:outerShdw blurRad="38100" dist="38100" dir="2700000" algn="tl">
                    <a:srgbClr val="C0C0C0"/>
                  </a:outerShdw>
                </a:effectLst>
                <a:latin typeface="Algerian" panose="04020705040A02060702" pitchFamily="82" charset="0"/>
              </a:rPr>
              <a:t>Global Distribution of Water</a:t>
            </a:r>
            <a:endParaRPr lang="en-US" sz="3600" b="1" i="1" dirty="0">
              <a:effectLst>
                <a:outerShdw blurRad="38100" dist="38100" dir="2700000" algn="tl">
                  <a:srgbClr val="C0C0C0"/>
                </a:outerShdw>
              </a:effectLst>
              <a:latin typeface="Algerian" panose="04020705040A02060702" pitchFamily="82" charset="0"/>
            </a:endParaRPr>
          </a:p>
        </p:txBody>
      </p:sp>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pic>
        <p:nvPicPr>
          <p:cNvPr id="6" name="Content Placeholder 3" descr="FG04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28750" y="1214438"/>
            <a:ext cx="6780213" cy="4519612"/>
          </a:xfrm>
          <a:prstGeom prst="rect">
            <a:avLst/>
          </a:prstGeom>
          <a:noFill/>
          <a:ln w="38100">
            <a:solidFill>
              <a:schemeClr val="accent1"/>
            </a:solidFill>
          </a:ln>
        </p:spPr>
      </p:pic>
    </p:spTree>
    <p:extLst>
      <p:ext uri="{BB962C8B-B14F-4D97-AF65-F5344CB8AC3E}">
        <p14:creationId xmlns:p14="http://schemas.microsoft.com/office/powerpoint/2010/main" val="188388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8" name="Rectangle 2"/>
          <p:cNvSpPr txBox="1">
            <a:spLocks noChangeArrowheads="1"/>
          </p:cNvSpPr>
          <p:nvPr/>
        </p:nvSpPr>
        <p:spPr bwMode="auto">
          <a:xfrm>
            <a:off x="1547664" y="152400"/>
            <a:ext cx="7596336" cy="1332384"/>
          </a:xfrm>
          <a:prstGeom prst="rect">
            <a:avLst/>
          </a:prstGeom>
          <a:solidFill>
            <a:schemeClr val="accent6">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Keberadaan</a:t>
            </a:r>
            <a:r>
              <a:rPr kumimoji="0" lang="id-ID" altLang="id-ID" sz="4400" b="0" i="0" u="none" strike="noStrike" kern="0" cap="none" spc="0" normalizeH="0" baseline="0" noProof="0" dirty="0" smtClean="0">
                <a:ln>
                  <a:noFill/>
                </a:ln>
                <a:solidFill>
                  <a:schemeClr val="tx1"/>
                </a:solidFill>
                <a:effectLst/>
                <a:uLnTx/>
                <a:uFillTx/>
                <a:latin typeface="Times New Roman"/>
                <a:ea typeface="+mj-ea"/>
                <a:cs typeface="+mj-cs"/>
              </a:rPr>
              <a:t> Air Tawar</a:t>
            </a:r>
            <a:endPar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endParaRPr>
          </a:p>
        </p:txBody>
      </p:sp>
      <p:graphicFrame>
        <p:nvGraphicFramePr>
          <p:cNvPr id="9" name="Group 77"/>
          <p:cNvGraphicFramePr>
            <a:graphicFrameLocks noGrp="1"/>
          </p:cNvGraphicFramePr>
          <p:nvPr>
            <p:extLst>
              <p:ext uri="{D42A27DB-BD31-4B8C-83A1-F6EECF244321}">
                <p14:modId xmlns:p14="http://schemas.microsoft.com/office/powerpoint/2010/main" val="4196837831"/>
              </p:ext>
            </p:extLst>
          </p:nvPr>
        </p:nvGraphicFramePr>
        <p:xfrm>
          <a:off x="1676400" y="1849659"/>
          <a:ext cx="6019800" cy="3811589"/>
        </p:xfrm>
        <a:graphic>
          <a:graphicData uri="http://schemas.openxmlformats.org/drawingml/2006/table">
            <a:tbl>
              <a:tblPr/>
              <a:tblGrid>
                <a:gridCol w="3740150"/>
                <a:gridCol w="2279650"/>
              </a:tblGrid>
              <a:tr h="62240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ea typeface="Times New Roman" pitchFamily="18" charset="0"/>
                          <a:cs typeface="Arial" charset="0"/>
                        </a:rPr>
                        <a:t>Keberadaan</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 </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Persentase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5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Air dlm bentuk es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2,14</a:t>
                      </a:r>
                      <a:r>
                        <a:rPr kumimoji="0" lang="id-ID" sz="2000" b="0" i="0" u="none" strike="noStrike" cap="none" normalizeH="0" baseline="0" dirty="0" smtClean="0">
                          <a:ln>
                            <a:noFill/>
                          </a:ln>
                          <a:solidFill>
                            <a:schemeClr val="tx1"/>
                          </a:solidFill>
                          <a:effectLst/>
                          <a:latin typeface="Arial" charset="0"/>
                          <a:ea typeface="Times New Roman" pitchFamily="18" charset="0"/>
                          <a:cs typeface="Arial" charset="0"/>
                        </a:rPr>
                        <a:t> – 2,15</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1922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Airtanah</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0,61</a:t>
                      </a:r>
                      <a:r>
                        <a:rPr kumimoji="0" lang="id-ID" sz="2000" b="0" i="0" u="none" strike="noStrike" cap="none" normalizeH="0" baseline="0" dirty="0" smtClean="0">
                          <a:ln>
                            <a:noFill/>
                          </a:ln>
                          <a:solidFill>
                            <a:schemeClr val="tx1"/>
                          </a:solidFill>
                          <a:effectLst/>
                          <a:latin typeface="Arial" charset="0"/>
                          <a:ea typeface="Times New Roman" pitchFamily="18" charset="0"/>
                          <a:cs typeface="Arial" charset="0"/>
                        </a:rPr>
                        <a:t> – 0,62</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240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Air permukaan</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0,009%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399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Air </a:t>
                      </a:r>
                      <a:r>
                        <a:rPr kumimoji="0" lang="en-US" sz="2000" b="0" i="1" u="none" strike="noStrike" cap="none" normalizeH="0" baseline="0" smtClean="0">
                          <a:ln>
                            <a:noFill/>
                          </a:ln>
                          <a:solidFill>
                            <a:schemeClr val="tx1"/>
                          </a:solidFill>
                          <a:effectLst/>
                          <a:latin typeface="Arial" charset="0"/>
                          <a:ea typeface="Times New Roman" pitchFamily="18" charset="0"/>
                          <a:cs typeface="Arial" charset="0"/>
                        </a:rPr>
                        <a:t>soil muiture</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0,005%</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240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Air atmosfer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0,001%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78"/>
          <p:cNvSpPr>
            <a:spLocks noChangeArrowheads="1"/>
          </p:cNvSpPr>
          <p:nvPr/>
        </p:nvSpPr>
        <p:spPr bwMode="auto">
          <a:xfrm>
            <a:off x="0" y="397763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d-ID" altLang="id-ID" sz="2400" b="0" i="0" u="none" strike="noStrike" kern="0" cap="none" spc="0" normalizeH="0" baseline="0" noProof="0" smtClean="0">
              <a:ln>
                <a:noFill/>
              </a:ln>
              <a:effectLst/>
              <a:uLnTx/>
              <a:uFillTx/>
              <a:latin typeface="Times New Roman" pitchFamily="18" charset="0"/>
            </a:endParaRPr>
          </a:p>
        </p:txBody>
      </p:sp>
    </p:spTree>
    <p:extLst>
      <p:ext uri="{BB962C8B-B14F-4D97-AF65-F5344CB8AC3E}">
        <p14:creationId xmlns:p14="http://schemas.microsoft.com/office/powerpoint/2010/main" val="60252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Rectangle 5"/>
          <p:cNvSpPr txBox="1">
            <a:spLocks noChangeArrowheads="1"/>
          </p:cNvSpPr>
          <p:nvPr/>
        </p:nvSpPr>
        <p:spPr bwMode="auto">
          <a:xfrm>
            <a:off x="1403648" y="188640"/>
            <a:ext cx="7054552" cy="864096"/>
          </a:xfrm>
          <a:prstGeom prst="rect">
            <a:avLst/>
          </a:prstGeom>
          <a:solidFill>
            <a:schemeClr val="bg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d-ID" sz="4000" b="0" i="0" u="none" strike="noStrike" kern="0" cap="none" spc="0" normalizeH="0" baseline="0" noProof="0" dirty="0" smtClean="0">
                <a:ln>
                  <a:noFill/>
                </a:ln>
                <a:solidFill>
                  <a:schemeClr val="tx1"/>
                </a:solidFill>
                <a:effectLst/>
                <a:uLnTx/>
                <a:uFillTx/>
                <a:latin typeface="Futura Md BT" pitchFamily="34" charset="0"/>
                <a:ea typeface="+mj-ea"/>
                <a:cs typeface="+mj-cs"/>
              </a:rPr>
              <a:t>HIDROGEOLOGI</a:t>
            </a:r>
          </a:p>
        </p:txBody>
      </p:sp>
      <p:sp>
        <p:nvSpPr>
          <p:cNvPr id="8" name="Rectangle 6"/>
          <p:cNvSpPr txBox="1">
            <a:spLocks noChangeArrowheads="1"/>
          </p:cNvSpPr>
          <p:nvPr/>
        </p:nvSpPr>
        <p:spPr bwMode="auto">
          <a:xfrm>
            <a:off x="539552" y="1340768"/>
            <a:ext cx="7776864" cy="4896544"/>
          </a:xfrm>
          <a:prstGeom prst="rect">
            <a:avLst/>
          </a:prstGeom>
          <a:solidFill>
            <a:schemeClr val="tx1">
              <a:lumMod val="85000"/>
              <a:lumOff val="15000"/>
            </a:schemeClr>
          </a:solidFill>
          <a:ln>
            <a:noFill/>
          </a:ln>
        </p:spPr>
        <p:txBody>
          <a:bodyPr vert="horz" wrap="square" lIns="720000" tIns="45720" rIns="72000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l">
              <a:spcBef>
                <a:spcPct val="0"/>
              </a:spcBef>
            </a:pPr>
            <a:r>
              <a:rPr lang="en-US" altLang="id-ID" sz="3600" kern="0" dirty="0" err="1" smtClean="0">
                <a:solidFill>
                  <a:srgbClr val="FFFF00"/>
                </a:solidFill>
                <a:latin typeface="Arial" charset="0"/>
              </a:rPr>
              <a:t>Mempelajari</a:t>
            </a:r>
            <a:r>
              <a:rPr lang="en-US" altLang="id-ID" sz="3600" kern="0" dirty="0" smtClean="0">
                <a:solidFill>
                  <a:srgbClr val="FFFF00"/>
                </a:solidFill>
                <a:latin typeface="Arial" charset="0"/>
              </a:rPr>
              <a:t> </a:t>
            </a:r>
            <a:r>
              <a:rPr lang="en-US" altLang="id-ID" sz="3600" kern="0" dirty="0" err="1" smtClean="0">
                <a:solidFill>
                  <a:srgbClr val="FFFF00"/>
                </a:solidFill>
                <a:latin typeface="Arial" charset="0"/>
                <a:cs typeface="Times New Roman" pitchFamily="18" charset="0"/>
              </a:rPr>
              <a:t>tentang</a:t>
            </a:r>
            <a:r>
              <a:rPr lang="en-US" altLang="id-ID" sz="3600" kern="0" dirty="0" smtClean="0">
                <a:solidFill>
                  <a:srgbClr val="FFFF00"/>
                </a:solidFill>
                <a:latin typeface="Arial" charset="0"/>
                <a:cs typeface="Times New Roman" pitchFamily="18" charset="0"/>
              </a:rPr>
              <a:t> </a:t>
            </a:r>
            <a:r>
              <a:rPr lang="en-US" altLang="id-ID" sz="3600" kern="0" dirty="0" err="1" smtClean="0">
                <a:solidFill>
                  <a:srgbClr val="FFFF00"/>
                </a:solidFill>
                <a:latin typeface="Arial" charset="0"/>
                <a:cs typeface="Times New Roman" pitchFamily="18" charset="0"/>
              </a:rPr>
              <a:t>dinamika</a:t>
            </a:r>
            <a:r>
              <a:rPr lang="en-US" altLang="id-ID" sz="3600" kern="0" dirty="0" smtClean="0">
                <a:solidFill>
                  <a:srgbClr val="FFFF00"/>
                </a:solidFill>
                <a:latin typeface="Arial" charset="0"/>
                <a:cs typeface="Times New Roman" pitchFamily="18" charset="0"/>
              </a:rPr>
              <a:t>, </a:t>
            </a:r>
            <a:r>
              <a:rPr lang="en-US" altLang="id-ID" sz="3600" kern="0" dirty="0" err="1" smtClean="0">
                <a:solidFill>
                  <a:srgbClr val="FFFF00"/>
                </a:solidFill>
                <a:latin typeface="Arial" charset="0"/>
                <a:cs typeface="Times New Roman" pitchFamily="18" charset="0"/>
              </a:rPr>
              <a:t>fisika</a:t>
            </a:r>
            <a:r>
              <a:rPr lang="en-US" altLang="id-ID" sz="3600" kern="0" dirty="0" smtClean="0">
                <a:solidFill>
                  <a:srgbClr val="FFFF00"/>
                </a:solidFill>
                <a:latin typeface="Arial" charset="0"/>
                <a:cs typeface="Times New Roman" pitchFamily="18" charset="0"/>
              </a:rPr>
              <a:t>, </a:t>
            </a:r>
            <a:r>
              <a:rPr lang="en-US" altLang="id-ID" sz="3600" kern="0" dirty="0" err="1" smtClean="0">
                <a:solidFill>
                  <a:srgbClr val="FFFF00"/>
                </a:solidFill>
                <a:latin typeface="Arial" charset="0"/>
                <a:cs typeface="Times New Roman" pitchFamily="18" charset="0"/>
              </a:rPr>
              <a:t>dan</a:t>
            </a:r>
            <a:r>
              <a:rPr lang="en-US" altLang="id-ID" sz="3600" kern="0" dirty="0" smtClean="0">
                <a:solidFill>
                  <a:srgbClr val="FFFF00"/>
                </a:solidFill>
                <a:latin typeface="Arial" charset="0"/>
                <a:cs typeface="Times New Roman" pitchFamily="18" charset="0"/>
              </a:rPr>
              <a:t> </a:t>
            </a:r>
            <a:r>
              <a:rPr lang="en-US" altLang="id-ID" sz="3600" kern="0" dirty="0" err="1" smtClean="0">
                <a:solidFill>
                  <a:srgbClr val="FFFF00"/>
                </a:solidFill>
                <a:latin typeface="Arial" charset="0"/>
                <a:cs typeface="Times New Roman" pitchFamily="18" charset="0"/>
              </a:rPr>
              <a:t>kimia</a:t>
            </a:r>
            <a:r>
              <a:rPr lang="en-US" altLang="id-ID" sz="3600" kern="0" dirty="0" smtClean="0">
                <a:solidFill>
                  <a:srgbClr val="FFFF00"/>
                </a:solidFill>
                <a:latin typeface="Arial" charset="0"/>
                <a:cs typeface="Times New Roman" pitchFamily="18" charset="0"/>
              </a:rPr>
              <a:t>, </a:t>
            </a:r>
            <a:r>
              <a:rPr lang="en-US" altLang="id-ID" sz="3600" kern="0" dirty="0" err="1" smtClean="0">
                <a:solidFill>
                  <a:srgbClr val="FFFF00"/>
                </a:solidFill>
                <a:latin typeface="Arial" charset="0"/>
                <a:cs typeface="Times New Roman" pitchFamily="18" charset="0"/>
              </a:rPr>
              <a:t>serta</a:t>
            </a:r>
            <a:r>
              <a:rPr lang="en-US" altLang="id-ID" sz="3600" kern="0" dirty="0" smtClean="0">
                <a:solidFill>
                  <a:srgbClr val="FFFF00"/>
                </a:solidFill>
                <a:latin typeface="Arial" charset="0"/>
                <a:cs typeface="Times New Roman" pitchFamily="18" charset="0"/>
              </a:rPr>
              <a:t> proses-proses yang </a:t>
            </a:r>
            <a:r>
              <a:rPr lang="en-US" altLang="id-ID" sz="3600" kern="0" dirty="0" err="1" smtClean="0">
                <a:solidFill>
                  <a:srgbClr val="FFFF00"/>
                </a:solidFill>
                <a:latin typeface="Arial" charset="0"/>
                <a:cs typeface="Times New Roman" pitchFamily="18" charset="0"/>
              </a:rPr>
              <a:t>bekerja</a:t>
            </a:r>
            <a:r>
              <a:rPr lang="en-US" altLang="id-ID" sz="3600" kern="0" dirty="0" smtClean="0">
                <a:solidFill>
                  <a:srgbClr val="FFFF00"/>
                </a:solidFill>
                <a:latin typeface="Arial" charset="0"/>
                <a:cs typeface="Times New Roman" pitchFamily="18" charset="0"/>
              </a:rPr>
              <a:t> </a:t>
            </a:r>
            <a:r>
              <a:rPr lang="en-US" altLang="id-ID" sz="3600" kern="0" dirty="0" err="1" smtClean="0">
                <a:solidFill>
                  <a:srgbClr val="FFFF00"/>
                </a:solidFill>
                <a:latin typeface="Arial" charset="0"/>
                <a:cs typeface="Times New Roman" pitchFamily="18" charset="0"/>
              </a:rPr>
              <a:t>pada</a:t>
            </a:r>
            <a:r>
              <a:rPr lang="en-US" altLang="id-ID" sz="3600" kern="0" dirty="0" smtClean="0">
                <a:solidFill>
                  <a:srgbClr val="FFFF00"/>
                </a:solidFill>
                <a:latin typeface="Arial" charset="0"/>
                <a:cs typeface="Times New Roman" pitchFamily="18" charset="0"/>
              </a:rPr>
              <a:t> air di </a:t>
            </a:r>
            <a:r>
              <a:rPr lang="en-US" altLang="id-ID" sz="3600" kern="0" dirty="0" err="1" smtClean="0">
                <a:solidFill>
                  <a:srgbClr val="FFFF00"/>
                </a:solidFill>
                <a:latin typeface="Arial" charset="0"/>
                <a:cs typeface="Times New Roman" pitchFamily="18" charset="0"/>
              </a:rPr>
              <a:t>dalam</a:t>
            </a:r>
            <a:r>
              <a:rPr lang="en-US" altLang="id-ID" sz="3600" kern="0" dirty="0" smtClean="0">
                <a:solidFill>
                  <a:srgbClr val="FFFF00"/>
                </a:solidFill>
                <a:latin typeface="Arial" charset="0"/>
                <a:cs typeface="Times New Roman" pitchFamily="18" charset="0"/>
              </a:rPr>
              <a:t> </a:t>
            </a:r>
            <a:r>
              <a:rPr lang="en-US" altLang="id-ID" sz="3600" kern="0" dirty="0" err="1" smtClean="0">
                <a:solidFill>
                  <a:srgbClr val="FFFF00"/>
                </a:solidFill>
                <a:latin typeface="Arial" charset="0"/>
                <a:cs typeface="Times New Roman" pitchFamily="18" charset="0"/>
              </a:rPr>
              <a:t>tanah</a:t>
            </a:r>
            <a:r>
              <a:rPr lang="en-US" altLang="id-ID" sz="3600" kern="0" dirty="0" smtClean="0">
                <a:solidFill>
                  <a:srgbClr val="FFFF00"/>
                </a:solidFill>
                <a:latin typeface="Arial" charset="0"/>
                <a:cs typeface="Times New Roman" pitchFamily="18" charset="0"/>
              </a:rPr>
              <a:t> / </a:t>
            </a:r>
            <a:r>
              <a:rPr lang="en-US" altLang="id-ID" sz="3600" kern="0" dirty="0" err="1" smtClean="0">
                <a:solidFill>
                  <a:srgbClr val="FFFF00"/>
                </a:solidFill>
                <a:latin typeface="Arial" charset="0"/>
                <a:cs typeface="Times New Roman" pitchFamily="18" charset="0"/>
              </a:rPr>
              <a:t>batuan</a:t>
            </a:r>
            <a:r>
              <a:rPr lang="en-US" altLang="id-ID" sz="3600" kern="0" dirty="0" smtClean="0">
                <a:solidFill>
                  <a:srgbClr val="FFFF00"/>
                </a:solidFill>
                <a:latin typeface="Arial" charset="0"/>
              </a:rPr>
              <a:t> </a:t>
            </a:r>
            <a:endParaRPr lang="en-US" altLang="id-ID" sz="3600" kern="0" dirty="0" smtClean="0">
              <a:solidFill>
                <a:srgbClr val="FFFF00"/>
              </a:solidFill>
              <a:latin typeface="Arial" charset="0"/>
            </a:endParaRPr>
          </a:p>
        </p:txBody>
      </p:sp>
    </p:spTree>
    <p:extLst>
      <p:ext uri="{BB962C8B-B14F-4D97-AF65-F5344CB8AC3E}">
        <p14:creationId xmlns:p14="http://schemas.microsoft.com/office/powerpoint/2010/main" val="379021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pic>
        <p:nvPicPr>
          <p:cNvPr id="5" name="Picture 5" descr="cycl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533150" cy="4896544"/>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80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8" name="Rectangle 2"/>
          <p:cNvSpPr txBox="1">
            <a:spLocks noChangeArrowheads="1"/>
          </p:cNvSpPr>
          <p:nvPr/>
        </p:nvSpPr>
        <p:spPr bwMode="auto">
          <a:xfrm>
            <a:off x="0" y="0"/>
            <a:ext cx="9144000" cy="1195388"/>
          </a:xfrm>
          <a:prstGeom prst="rect">
            <a:avLst/>
          </a:prstGeom>
          <a:solidFill>
            <a:schemeClr val="accent3">
              <a:lumMod val="60000"/>
              <a:lumOff val="40000"/>
            </a:schemeClr>
          </a:solidFill>
          <a:ln>
            <a:noFill/>
          </a:ln>
        </p:spPr>
        <p:txBody>
          <a:bodyPr vert="horz" wrap="square" lIns="91440" tIns="45720" rIns="91440" bIns="45720" numCol="1" anchor="t" anchorCtr="1"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id-ID" sz="4000" b="1" i="0" u="none" strike="noStrike" kern="0" cap="none" spc="0" normalizeH="0" baseline="0" noProof="0" dirty="0" smtClean="0">
                <a:ln>
                  <a:noFill/>
                </a:ln>
                <a:solidFill>
                  <a:srgbClr val="FF3300"/>
                </a:solidFill>
                <a:effectLst/>
                <a:uLnTx/>
                <a:uFillTx/>
                <a:latin typeface="Times New Roman"/>
                <a:ea typeface="+mj-ea"/>
                <a:cs typeface="+mj-cs"/>
              </a:rPr>
              <a:t>AIR DI DLM BUMI</a:t>
            </a:r>
            <a:br>
              <a:rPr kumimoji="0" lang="en-US" altLang="id-ID" sz="4000" b="1" i="0" u="none" strike="noStrike" kern="0" cap="none" spc="0" normalizeH="0" baseline="0" noProof="0" dirty="0" smtClean="0">
                <a:ln>
                  <a:noFill/>
                </a:ln>
                <a:solidFill>
                  <a:srgbClr val="FF3300"/>
                </a:solidFill>
                <a:effectLst/>
                <a:uLnTx/>
                <a:uFillTx/>
                <a:latin typeface="Times New Roman"/>
                <a:ea typeface="+mj-ea"/>
                <a:cs typeface="+mj-cs"/>
              </a:rPr>
            </a:br>
            <a:r>
              <a:rPr kumimoji="0" lang="en-US" altLang="id-ID" sz="4000" b="1" i="0" u="none" strike="noStrike" kern="0" cap="none" spc="0" normalizeH="0" baseline="0" noProof="0" dirty="0" smtClean="0">
                <a:ln>
                  <a:noFill/>
                </a:ln>
                <a:solidFill>
                  <a:srgbClr val="FF3300"/>
                </a:solidFill>
                <a:effectLst/>
                <a:uLnTx/>
                <a:uFillTx/>
                <a:latin typeface="Times New Roman"/>
                <a:ea typeface="+mj-ea"/>
                <a:cs typeface="+mj-cs"/>
              </a:rPr>
              <a:t>TERDAPAT SEBAGAI</a:t>
            </a:r>
          </a:p>
        </p:txBody>
      </p:sp>
      <p:sp>
        <p:nvSpPr>
          <p:cNvPr id="9" name="Rectangle 4"/>
          <p:cNvSpPr txBox="1">
            <a:spLocks noChangeArrowheads="1"/>
          </p:cNvSpPr>
          <p:nvPr/>
        </p:nvSpPr>
        <p:spPr bwMode="auto">
          <a:xfrm>
            <a:off x="0" y="1195389"/>
            <a:ext cx="9144000" cy="4825900"/>
          </a:xfrm>
          <a:prstGeom prst="rect">
            <a:avLst/>
          </a:prstGeom>
          <a:solidFill>
            <a:schemeClr val="tx2">
              <a:lumMod val="20000"/>
              <a:lumOff val="80000"/>
            </a:schemeClr>
          </a:solidFill>
          <a:ln>
            <a:noFill/>
          </a:ln>
        </p:spPr>
        <p:txBody>
          <a:bodyPr vert="horz" wrap="square" lIns="1080000" tIns="45720" rIns="1080000" bIns="45720" numCol="1" anchor="ctr" anchorCtr="1"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 AIR METEORIK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 AIR PELEMBAB TANAH</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 AIRTANAH</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 AIR FORMASI/AIR FOSIL (</a:t>
            </a:r>
            <a:r>
              <a:rPr kumimoji="0" lang="en-US" altLang="id-ID" sz="3200" b="0" i="0" u="none" strike="noStrike" kern="0" cap="none" spc="0" normalizeH="0" baseline="0" noProof="0" dirty="0" err="1" smtClean="0">
                <a:ln>
                  <a:noFill/>
                </a:ln>
                <a:effectLst/>
                <a:uLnTx/>
                <a:uFillTx/>
                <a:latin typeface="Times New Roman"/>
                <a:ea typeface="+mn-ea"/>
                <a:cs typeface="+mn-cs"/>
              </a:rPr>
              <a:t>Conate</a:t>
            </a:r>
            <a:r>
              <a:rPr kumimoji="0" lang="en-US" altLang="id-ID" sz="3200" b="0" i="0" u="none" strike="noStrike" kern="0" cap="none" spc="0" normalizeH="0" baseline="0" noProof="0" dirty="0" smtClean="0">
                <a:ln>
                  <a:noFill/>
                </a:ln>
                <a:effectLst/>
                <a:uLnTx/>
                <a:uFillTx/>
                <a:latin typeface="Times New Roman"/>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 AIR MAGMATIK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 AIR VULKANIK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 AIR KOSMIK</a:t>
            </a:r>
          </a:p>
        </p:txBody>
      </p:sp>
    </p:spTree>
    <p:extLst>
      <p:ext uri="{BB962C8B-B14F-4D97-AF65-F5344CB8AC3E}">
        <p14:creationId xmlns:p14="http://schemas.microsoft.com/office/powerpoint/2010/main" val="188388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8" name="Title 1"/>
          <p:cNvSpPr txBox="1">
            <a:spLocks/>
          </p:cNvSpPr>
          <p:nvPr/>
        </p:nvSpPr>
        <p:spPr bwMode="auto">
          <a:xfrm>
            <a:off x="1547664" y="152400"/>
            <a:ext cx="6910536" cy="1260376"/>
          </a:xfrm>
          <a:prstGeom prst="rect">
            <a:avLst/>
          </a:prstGeom>
          <a:blipFill>
            <a:blip r:embed="rId2"/>
            <a:tile tx="0" ty="0" sx="100000" sy="100000" flip="none" algn="tl"/>
          </a:blipFill>
          <a:ln>
            <a:noFill/>
          </a:ln>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Air </a:t>
            </a: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Meteorik</a:t>
            </a:r>
            <a:endParaRPr kumimoji="0" lang="id-ID" altLang="id-ID" sz="4400" b="0" i="0" u="none" strike="noStrike" kern="0" cap="none" spc="0" normalizeH="0" baseline="0" noProof="0" dirty="0" smtClean="0">
              <a:ln>
                <a:noFill/>
              </a:ln>
              <a:solidFill>
                <a:schemeClr val="tx1"/>
              </a:solidFill>
              <a:effectLst/>
              <a:uLnTx/>
              <a:uFillTx/>
              <a:latin typeface="Times New Roman"/>
              <a:ea typeface="+mj-ea"/>
              <a:cs typeface="+mj-cs"/>
            </a:endParaRPr>
          </a:p>
        </p:txBody>
      </p:sp>
      <p:grpSp>
        <p:nvGrpSpPr>
          <p:cNvPr id="11" name="Group 10"/>
          <p:cNvGrpSpPr/>
          <p:nvPr/>
        </p:nvGrpSpPr>
        <p:grpSpPr>
          <a:xfrm>
            <a:off x="683568" y="1666453"/>
            <a:ext cx="6552728" cy="5074915"/>
            <a:chOff x="1814513" y="1357313"/>
            <a:chExt cx="6275387" cy="4714875"/>
          </a:xfrm>
        </p:grpSpPr>
        <p:pic>
          <p:nvPicPr>
            <p:cNvPr id="9" name="Picture 2" descr="recharg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357313"/>
              <a:ext cx="627538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p:cNvSpPr>
            <p:nvPr/>
          </p:nvSpPr>
          <p:spPr bwMode="auto">
            <a:xfrm>
              <a:off x="3563938" y="2852738"/>
              <a:ext cx="21574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id-ID" sz="2000" b="1" i="0" u="sng" strike="noStrike" kern="0" cap="none" spc="0" normalizeH="0" baseline="0" noProof="0" dirty="0" smtClean="0">
                  <a:ln>
                    <a:noFill/>
                  </a:ln>
                  <a:solidFill>
                    <a:schemeClr val="accent1">
                      <a:lumMod val="20000"/>
                      <a:lumOff val="80000"/>
                    </a:schemeClr>
                  </a:solidFill>
                  <a:effectLst>
                    <a:outerShdw blurRad="38100" dist="38100" dir="2700000" algn="tl">
                      <a:srgbClr val="000000">
                        <a:alpha val="43137"/>
                      </a:srgbClr>
                    </a:outerShdw>
                  </a:effectLst>
                  <a:uLnTx/>
                  <a:uFillTx/>
                  <a:latin typeface="Times New Roman" pitchFamily="18" charset="0"/>
                </a:rPr>
                <a:t>Air </a:t>
              </a:r>
              <a:r>
                <a:rPr kumimoji="0" lang="en-US" altLang="id-ID" sz="2000" b="1" i="0" u="sng" strike="noStrike" kern="0" cap="none" spc="0" normalizeH="0" baseline="0" noProof="0" dirty="0" err="1" smtClean="0">
                  <a:ln>
                    <a:noFill/>
                  </a:ln>
                  <a:solidFill>
                    <a:schemeClr val="accent1">
                      <a:lumMod val="20000"/>
                      <a:lumOff val="80000"/>
                    </a:schemeClr>
                  </a:solidFill>
                  <a:effectLst>
                    <a:outerShdw blurRad="38100" dist="38100" dir="2700000" algn="tl">
                      <a:srgbClr val="000000">
                        <a:alpha val="43137"/>
                      </a:srgbClr>
                    </a:outerShdw>
                  </a:effectLst>
                  <a:uLnTx/>
                  <a:uFillTx/>
                  <a:latin typeface="Times New Roman" pitchFamily="18" charset="0"/>
                </a:rPr>
                <a:t>Meteorik</a:t>
              </a:r>
              <a:endParaRPr kumimoji="0" lang="id-ID" altLang="id-ID" sz="2000" b="1" i="0" u="sng" strike="noStrike" kern="0" cap="none" spc="0" normalizeH="0" baseline="0" noProof="0" dirty="0" smtClean="0">
                <a:ln>
                  <a:noFill/>
                </a:ln>
                <a:solidFill>
                  <a:schemeClr val="accent1">
                    <a:lumMod val="20000"/>
                    <a:lumOff val="80000"/>
                  </a:schemeClr>
                </a:solidFill>
                <a:effectLst>
                  <a:outerShdw blurRad="38100" dist="38100" dir="2700000" algn="tl">
                    <a:srgbClr val="000000">
                      <a:alpha val="43137"/>
                    </a:srgbClr>
                  </a:outerShdw>
                </a:effectLst>
                <a:uLnTx/>
                <a:uFillTx/>
                <a:latin typeface="Times New Roman" pitchFamily="18" charset="0"/>
              </a:endParaRPr>
            </a:p>
          </p:txBody>
        </p:sp>
      </p:grpSp>
    </p:spTree>
    <p:extLst>
      <p:ext uri="{BB962C8B-B14F-4D97-AF65-F5344CB8AC3E}">
        <p14:creationId xmlns:p14="http://schemas.microsoft.com/office/powerpoint/2010/main" val="60252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Title 1"/>
          <p:cNvSpPr txBox="1">
            <a:spLocks/>
          </p:cNvSpPr>
          <p:nvPr/>
        </p:nvSpPr>
        <p:spPr bwMode="auto">
          <a:xfrm>
            <a:off x="1377470" y="0"/>
            <a:ext cx="7766529" cy="11247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000" b="1" i="0" u="none" strike="noStrike" kern="0" cap="none" spc="0" normalizeH="0" baseline="0" noProof="0" dirty="0" smtClean="0">
                <a:ln>
                  <a:noFill/>
                </a:ln>
                <a:solidFill>
                  <a:schemeClr val="tx1"/>
                </a:solidFill>
                <a:effectLst/>
                <a:uLnTx/>
                <a:uFillTx/>
                <a:latin typeface="Times New Roman"/>
                <a:ea typeface="+mj-ea"/>
                <a:cs typeface="+mj-cs"/>
              </a:rPr>
              <a:t>Air </a:t>
            </a:r>
            <a:r>
              <a:rPr kumimoji="0" lang="en-US" altLang="id-ID" sz="4000" b="1" i="0" u="none" strike="noStrike" kern="0" cap="none" spc="0" normalizeH="0" baseline="0" noProof="0" dirty="0" err="1" smtClean="0">
                <a:ln>
                  <a:noFill/>
                </a:ln>
                <a:solidFill>
                  <a:schemeClr val="tx1"/>
                </a:solidFill>
                <a:effectLst/>
                <a:uLnTx/>
                <a:uFillTx/>
                <a:latin typeface="Times New Roman"/>
                <a:ea typeface="+mj-ea"/>
                <a:cs typeface="+mj-cs"/>
              </a:rPr>
              <a:t>Pelembab</a:t>
            </a:r>
            <a:r>
              <a:rPr kumimoji="0" lang="en-US" altLang="id-ID" sz="4000" b="1" i="0" u="none" strike="noStrike" kern="0" cap="none" spc="0" normalizeH="0" baseline="0" noProof="0" dirty="0" smtClean="0">
                <a:ln>
                  <a:noFill/>
                </a:ln>
                <a:solidFill>
                  <a:schemeClr val="tx1"/>
                </a:solidFill>
                <a:effectLst/>
                <a:uLnTx/>
                <a:uFillTx/>
                <a:latin typeface="Times New Roman"/>
                <a:ea typeface="+mj-ea"/>
                <a:cs typeface="+mj-cs"/>
              </a:rPr>
              <a:t> Tanah </a:t>
            </a:r>
            <a:endParaRPr kumimoji="0" lang="id-ID" altLang="id-ID" sz="4000" b="1" i="0" u="none" strike="noStrike" kern="0" cap="none" spc="0" normalizeH="0" baseline="0" noProof="0" dirty="0" smtClean="0">
              <a:ln>
                <a:noFill/>
              </a:ln>
              <a:solidFill>
                <a:schemeClr val="tx1"/>
              </a:solidFill>
              <a:effectLst/>
              <a:uLnTx/>
              <a:uFillTx/>
              <a:latin typeface="Times New Roman"/>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000" b="1" i="0" u="none" strike="noStrike" kern="0" cap="none" spc="0" normalizeH="0" baseline="0" noProof="0" dirty="0" smtClean="0">
                <a:ln>
                  <a:noFill/>
                </a:ln>
                <a:solidFill>
                  <a:schemeClr val="tx1"/>
                </a:solidFill>
                <a:effectLst/>
                <a:uLnTx/>
                <a:uFillTx/>
                <a:latin typeface="Times New Roman"/>
                <a:ea typeface="+mj-ea"/>
                <a:cs typeface="+mj-cs"/>
              </a:rPr>
              <a:t>(Soil </a:t>
            </a:r>
            <a:r>
              <a:rPr kumimoji="0" lang="en-US" altLang="id-ID" sz="4000" b="1" i="0" u="none" strike="noStrike" kern="0" cap="none" spc="0" normalizeH="0" baseline="0" noProof="0" dirty="0" err="1" smtClean="0">
                <a:ln>
                  <a:noFill/>
                </a:ln>
                <a:solidFill>
                  <a:schemeClr val="tx1"/>
                </a:solidFill>
                <a:effectLst/>
                <a:uLnTx/>
                <a:uFillTx/>
                <a:latin typeface="Times New Roman"/>
                <a:ea typeface="+mj-ea"/>
                <a:cs typeface="+mj-cs"/>
              </a:rPr>
              <a:t>Moiture</a:t>
            </a:r>
            <a:r>
              <a:rPr kumimoji="0" lang="en-US" altLang="id-ID" sz="4000" b="1" i="0" u="none" strike="noStrike" kern="0" cap="none" spc="0" normalizeH="0" baseline="0" noProof="0" dirty="0" smtClean="0">
                <a:ln>
                  <a:noFill/>
                </a:ln>
                <a:solidFill>
                  <a:schemeClr val="tx1"/>
                </a:solidFill>
                <a:effectLst/>
                <a:uLnTx/>
                <a:uFillTx/>
                <a:latin typeface="Times New Roman"/>
                <a:ea typeface="+mj-ea"/>
                <a:cs typeface="+mj-cs"/>
              </a:rPr>
              <a:t>)</a:t>
            </a:r>
            <a:endParaRPr kumimoji="0" lang="id-ID" altLang="id-ID" sz="4000" b="1" i="0" u="none" strike="noStrike" kern="0" cap="none" spc="0" normalizeH="0" baseline="0" noProof="0" dirty="0" smtClean="0">
              <a:ln>
                <a:noFill/>
              </a:ln>
              <a:solidFill>
                <a:schemeClr val="tx1"/>
              </a:solidFill>
              <a:effectLst/>
              <a:uLnTx/>
              <a:uFillTx/>
              <a:latin typeface="Times New Roman"/>
              <a:ea typeface="+mj-ea"/>
              <a:cs typeface="+mj-cs"/>
            </a:endParaRPr>
          </a:p>
        </p:txBody>
      </p:sp>
      <p:pic>
        <p:nvPicPr>
          <p:cNvPr id="8" name="Picture 2" descr="Soil-Water-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624" y="1356742"/>
            <a:ext cx="6671001" cy="4880570"/>
          </a:xfrm>
          <a:prstGeom prst="rect">
            <a:avLst/>
          </a:prstGeom>
          <a:noFill/>
          <a:ln w="3810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1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Rectangle 4"/>
          <p:cNvSpPr txBox="1">
            <a:spLocks noChangeArrowheads="1"/>
          </p:cNvSpPr>
          <p:nvPr/>
        </p:nvSpPr>
        <p:spPr bwMode="auto">
          <a:xfrm>
            <a:off x="1403648" y="152400"/>
            <a:ext cx="7054552" cy="972344"/>
          </a:xfrm>
          <a:prstGeom prst="rect">
            <a:avLst/>
          </a:prstGeom>
          <a:solidFill>
            <a:schemeClr val="accent2">
              <a:lumMod val="60000"/>
              <a:lumOff val="40000"/>
            </a:schemeClr>
          </a:solidFill>
          <a:ln>
            <a:noFill/>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d-ID" sz="4000" b="1" i="0" u="none" strike="noStrike" kern="0" cap="none" spc="0" normalizeH="0" baseline="0" noProof="0" dirty="0" err="1" smtClean="0">
                <a:ln>
                  <a:noFill/>
                </a:ln>
                <a:solidFill>
                  <a:schemeClr val="tx1"/>
                </a:solidFill>
                <a:uLnTx/>
                <a:uFillTx/>
                <a:latin typeface="Times New Roman"/>
                <a:ea typeface="+mj-ea"/>
                <a:cs typeface="+mj-cs"/>
              </a:rPr>
              <a:t>Airtanah</a:t>
            </a:r>
            <a:endParaRPr kumimoji="0" lang="en-US" altLang="id-ID" sz="4000" b="1" i="0" u="none" strike="noStrike" kern="0" cap="none" spc="0" normalizeH="0" baseline="0" noProof="0" dirty="0" smtClean="0">
              <a:ln>
                <a:noFill/>
              </a:ln>
              <a:solidFill>
                <a:schemeClr val="tx1"/>
              </a:solidFill>
              <a:uLnTx/>
              <a:uFillTx/>
              <a:latin typeface="Times New Roman"/>
              <a:ea typeface="+mj-ea"/>
              <a:cs typeface="+mj-cs"/>
            </a:endParaRPr>
          </a:p>
        </p:txBody>
      </p:sp>
      <p:pic>
        <p:nvPicPr>
          <p:cNvPr id="8" name="Picture 6" descr="vad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20813"/>
            <a:ext cx="5904656" cy="48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0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6" name="Title 1"/>
          <p:cNvSpPr txBox="1">
            <a:spLocks/>
          </p:cNvSpPr>
          <p:nvPr/>
        </p:nvSpPr>
        <p:spPr>
          <a:xfrm>
            <a:off x="0" y="0"/>
            <a:ext cx="9144000" cy="908720"/>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altLang="id-ID" dirty="0" smtClean="0"/>
              <a:t>Air </a:t>
            </a:r>
            <a:r>
              <a:rPr lang="id-ID" altLang="id-ID" i="1" dirty="0" smtClean="0"/>
              <a:t>Connate</a:t>
            </a:r>
            <a:r>
              <a:rPr lang="id-ID" altLang="id-ID" dirty="0" smtClean="0"/>
              <a:t>, </a:t>
            </a:r>
            <a:r>
              <a:rPr lang="id-ID" altLang="id-ID" sz="3200" dirty="0" smtClean="0"/>
              <a:t>air formasi, atau air fosil, </a:t>
            </a:r>
            <a:endParaRPr lang="id-ID" altLang="id-ID" sz="3200" dirty="0"/>
          </a:p>
        </p:txBody>
      </p:sp>
      <p:sp>
        <p:nvSpPr>
          <p:cNvPr id="7" name="Rectangle 2"/>
          <p:cNvSpPr>
            <a:spLocks noChangeArrowheads="1"/>
          </p:cNvSpPr>
          <p:nvPr/>
        </p:nvSpPr>
        <p:spPr bwMode="auto">
          <a:xfrm>
            <a:off x="0" y="908720"/>
            <a:ext cx="9144000" cy="954107"/>
          </a:xfrm>
          <a:prstGeom prst="rect">
            <a:avLst/>
          </a:prstGeom>
          <a:solidFill>
            <a:schemeClr val="accent6">
              <a:lumMod val="60000"/>
              <a:lumOff val="40000"/>
            </a:schemeClr>
          </a:solidFill>
          <a:ln>
            <a:noFill/>
          </a:ln>
        </p:spPr>
        <p:txBody>
          <a:bodyPr wrap="square" lIns="1080000" rIns="108000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altLang="id-ID" sz="2800" dirty="0"/>
              <a:t>terbentuk bersamaan dengan pembentukan sedimen yang mengandungnya</a:t>
            </a:r>
          </a:p>
        </p:txBody>
      </p:sp>
      <p:pic>
        <p:nvPicPr>
          <p:cNvPr id="8" name="Picture 4" descr="Hamblin 6-11"/>
          <p:cNvPicPr>
            <a:picLocks noChangeAspect="1" noChangeArrowheads="1"/>
          </p:cNvPicPr>
          <p:nvPr/>
        </p:nvPicPr>
        <p:blipFill>
          <a:blip r:embed="rId2">
            <a:lum bright="-18000" contrast="66000"/>
            <a:extLst>
              <a:ext uri="{28A0092B-C50C-407E-A947-70E740481C1C}">
                <a14:useLocalDpi xmlns:a14="http://schemas.microsoft.com/office/drawing/2010/main" val="0"/>
              </a:ext>
            </a:extLst>
          </a:blip>
          <a:srcRect l="819"/>
          <a:stretch>
            <a:fillRect/>
          </a:stretch>
        </p:blipFill>
        <p:spPr bwMode="auto">
          <a:xfrm>
            <a:off x="1403648" y="1943000"/>
            <a:ext cx="6607175"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8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DE IN PANDU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21037" y="2241947"/>
            <a:ext cx="5959475"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Title 1"/>
          <p:cNvSpPr txBox="1">
            <a:spLocks/>
          </p:cNvSpPr>
          <p:nvPr/>
        </p:nvSpPr>
        <p:spPr>
          <a:xfrm>
            <a:off x="1547664" y="0"/>
            <a:ext cx="7596336" cy="1484784"/>
          </a:xfrm>
          <a:prstGeom prst="rect">
            <a:avLst/>
          </a:prstGeom>
          <a:solidFill>
            <a:schemeClr val="accent3">
              <a:lumMod val="40000"/>
              <a:lumOff val="60000"/>
            </a:schemeClr>
          </a:solidFill>
        </p:spPr>
        <p:txBody>
          <a:bodyPr anchor="ctr" anchorCtr="1"/>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altLang="id-ID" sz="4000" dirty="0" smtClean="0">
                <a:latin typeface="Aharoni" panose="02010803020104030203" pitchFamily="2" charset="-79"/>
                <a:cs typeface="Aharoni" panose="02010803020104030203" pitchFamily="2" charset="-79"/>
              </a:rPr>
              <a:t>Air Magmatik (Air Juvenile)</a:t>
            </a:r>
            <a:endParaRPr lang="id-ID" altLang="id-ID" sz="4000" dirty="0">
              <a:latin typeface="Aharoni" panose="02010803020104030203" pitchFamily="2" charset="-79"/>
              <a:cs typeface="Aharoni" panose="02010803020104030203" pitchFamily="2" charset="-79"/>
            </a:endParaRPr>
          </a:p>
        </p:txBody>
      </p:sp>
      <p:sp>
        <p:nvSpPr>
          <p:cNvPr id="6" name="Rectangle 2"/>
          <p:cNvSpPr>
            <a:spLocks noChangeArrowheads="1"/>
          </p:cNvSpPr>
          <p:nvPr/>
        </p:nvSpPr>
        <p:spPr bwMode="auto">
          <a:xfrm>
            <a:off x="683568" y="1828676"/>
            <a:ext cx="7929562" cy="1384300"/>
          </a:xfrm>
          <a:prstGeom prst="rect">
            <a:avLst/>
          </a:prstGeom>
          <a:solidFill>
            <a:schemeClr val="accent2">
              <a:lumMod val="40000"/>
              <a:lumOff val="60000"/>
            </a:schemeClr>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altLang="id-ID" sz="2800" dirty="0"/>
              <a:t>Air yang terkandung di dalam magma, biasanya keluar ke permukaan bersama-sama dengan gas-gas (atau komponen volatil lainnya)</a:t>
            </a:r>
          </a:p>
        </p:txBody>
      </p:sp>
    </p:spTree>
    <p:extLst>
      <p:ext uri="{BB962C8B-B14F-4D97-AF65-F5344CB8AC3E}">
        <p14:creationId xmlns:p14="http://schemas.microsoft.com/office/powerpoint/2010/main" val="60252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8" name="Rectangle 2"/>
          <p:cNvSpPr txBox="1">
            <a:spLocks noChangeArrowheads="1"/>
          </p:cNvSpPr>
          <p:nvPr/>
        </p:nvSpPr>
        <p:spPr bwMode="auto">
          <a:xfrm>
            <a:off x="0" y="0"/>
            <a:ext cx="9144000" cy="2636912"/>
          </a:xfrm>
          <a:prstGeom prst="rect">
            <a:avLst/>
          </a:prstGeom>
          <a:solidFill>
            <a:schemeClr val="accent1">
              <a:lumMod val="40000"/>
              <a:lumOff val="6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smtClean="0">
                <a:ln>
                  <a:noFill/>
                </a:ln>
                <a:solidFill>
                  <a:srgbClr val="FF3300"/>
                </a:solidFill>
                <a:effectLst/>
                <a:uLnTx/>
                <a:uFillTx/>
                <a:latin typeface="Times New Roman"/>
                <a:ea typeface="+mj-ea"/>
                <a:cs typeface="+mj-cs"/>
              </a:rPr>
              <a:t>HIDROSFER</a:t>
            </a:r>
          </a:p>
        </p:txBody>
      </p:sp>
      <p:sp>
        <p:nvSpPr>
          <p:cNvPr id="9" name="Rectangle 3"/>
          <p:cNvSpPr txBox="1">
            <a:spLocks noChangeArrowheads="1"/>
          </p:cNvSpPr>
          <p:nvPr/>
        </p:nvSpPr>
        <p:spPr bwMode="auto">
          <a:xfrm>
            <a:off x="0" y="2743200"/>
            <a:ext cx="9144000" cy="3350096"/>
          </a:xfrm>
          <a:prstGeom prst="rect">
            <a:avLst/>
          </a:prstGeom>
          <a:solidFill>
            <a:schemeClr val="tx1"/>
          </a:solidFill>
          <a:ln>
            <a:noFill/>
          </a:ln>
        </p:spPr>
        <p:txBody>
          <a:bodyPr vert="horz" wrap="square" lIns="1080000" tIns="45720" rIns="108000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rPr>
              <a:t>LAPISAN AIR YANG DIKANDUNG OLEH BUMI</a:t>
            </a:r>
          </a:p>
        </p:txBody>
      </p:sp>
    </p:spTree>
    <p:extLst>
      <p:ext uri="{BB962C8B-B14F-4D97-AF65-F5344CB8AC3E}">
        <p14:creationId xmlns:p14="http://schemas.microsoft.com/office/powerpoint/2010/main" val="1883883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11" name="Rectangle 4"/>
          <p:cNvSpPr txBox="1">
            <a:spLocks noChangeArrowheads="1"/>
          </p:cNvSpPr>
          <p:nvPr/>
        </p:nvSpPr>
        <p:spPr>
          <a:xfrm>
            <a:off x="1403648" y="152400"/>
            <a:ext cx="7054552" cy="838200"/>
          </a:xfrm>
          <a:prstGeom prst="rect">
            <a:avLst/>
          </a:prstGeom>
          <a:solidFill>
            <a:schemeClr val="accent6">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sz="4000" dirty="0" smtClean="0">
                <a:latin typeface="Cooper Black" panose="0208090404030B020404" pitchFamily="18" charset="0"/>
              </a:rPr>
              <a:t>Air </a:t>
            </a:r>
            <a:r>
              <a:rPr lang="en-US" altLang="id-ID" sz="4000" dirty="0" err="1" smtClean="0">
                <a:latin typeface="Cooper Black" panose="0208090404030B020404" pitchFamily="18" charset="0"/>
              </a:rPr>
              <a:t>Vulkanik</a:t>
            </a:r>
            <a:endParaRPr lang="en-US" altLang="id-ID" sz="4000" dirty="0">
              <a:latin typeface="Cooper Black" panose="0208090404030B020404" pitchFamily="18" charset="0"/>
            </a:endParaRPr>
          </a:p>
        </p:txBody>
      </p:sp>
      <p:pic>
        <p:nvPicPr>
          <p:cNvPr id="12" name="Picture 5" descr="anak kr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1340768"/>
            <a:ext cx="48958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ChangeArrowheads="1"/>
          </p:cNvSpPr>
          <p:nvPr/>
        </p:nvSpPr>
        <p:spPr bwMode="auto">
          <a:xfrm>
            <a:off x="539552" y="1340768"/>
            <a:ext cx="2880320" cy="2246769"/>
          </a:xfrm>
          <a:prstGeom prst="rect">
            <a:avLst/>
          </a:prstGeom>
          <a:solidFill>
            <a:schemeClr val="tx2">
              <a:lumMod val="20000"/>
              <a:lumOff val="80000"/>
            </a:schemeClr>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altLang="id-ID" sz="2800" dirty="0">
                <a:solidFill>
                  <a:schemeClr val="tx2"/>
                </a:solidFill>
              </a:rPr>
              <a:t>merupakan semua jenis air yang berada di lingkungan gunung berapi.</a:t>
            </a:r>
            <a:endParaRPr lang="id-ID" altLang="id-ID" sz="2800" dirty="0"/>
          </a:p>
        </p:txBody>
      </p:sp>
    </p:spTree>
    <p:extLst>
      <p:ext uri="{BB962C8B-B14F-4D97-AF65-F5344CB8AC3E}">
        <p14:creationId xmlns:p14="http://schemas.microsoft.com/office/powerpoint/2010/main" val="379021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Title 1"/>
          <p:cNvSpPr txBox="1">
            <a:spLocks/>
          </p:cNvSpPr>
          <p:nvPr/>
        </p:nvSpPr>
        <p:spPr>
          <a:xfrm>
            <a:off x="457200" y="1340768"/>
            <a:ext cx="8229600" cy="1230982"/>
          </a:xfrm>
          <a:prstGeom prst="rect">
            <a:avLst/>
          </a:prstGeom>
          <a:blipFill>
            <a:blip r:embed="rId2"/>
            <a:tile tx="0" ty="0" sx="100000" sy="100000" flip="none" algn="tl"/>
          </a:blip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altLang="id-ID" sz="4000" dirty="0" smtClean="0">
                <a:solidFill>
                  <a:schemeClr val="bg2"/>
                </a:solidFill>
              </a:rPr>
              <a:t>Air Kosmi</a:t>
            </a:r>
            <a:r>
              <a:rPr lang="en-US" altLang="id-ID" sz="4000" dirty="0" smtClean="0">
                <a:solidFill>
                  <a:schemeClr val="bg2"/>
                </a:solidFill>
              </a:rPr>
              <a:t>k</a:t>
            </a:r>
            <a:r>
              <a:rPr lang="id-ID" altLang="id-ID" sz="4000" dirty="0" smtClean="0">
                <a:solidFill>
                  <a:schemeClr val="bg2"/>
                </a:solidFill>
              </a:rPr>
              <a:t> (Cosmi</a:t>
            </a:r>
            <a:r>
              <a:rPr lang="en-US" altLang="id-ID" sz="4000" dirty="0" smtClean="0">
                <a:solidFill>
                  <a:schemeClr val="bg2"/>
                </a:solidFill>
              </a:rPr>
              <a:t>c</a:t>
            </a:r>
            <a:r>
              <a:rPr lang="id-ID" altLang="id-ID" sz="4000" dirty="0" smtClean="0">
                <a:solidFill>
                  <a:schemeClr val="bg2"/>
                </a:solidFill>
              </a:rPr>
              <a:t> water), </a:t>
            </a:r>
            <a:r>
              <a:rPr lang="id-ID" altLang="id-ID" sz="2800" dirty="0" smtClean="0">
                <a:solidFill>
                  <a:schemeClr val="bg2"/>
                </a:solidFill>
              </a:rPr>
              <a:t>adalah air yang berasal dari angkasa luar.</a:t>
            </a:r>
            <a:endParaRPr lang="id-ID" altLang="id-ID" sz="2800" dirty="0">
              <a:solidFill>
                <a:schemeClr val="bg2"/>
              </a:solidFill>
            </a:endParaRPr>
          </a:p>
        </p:txBody>
      </p:sp>
      <p:pic>
        <p:nvPicPr>
          <p:cNvPr id="6" name="Picture 3"/>
          <p:cNvPicPr>
            <a:picLocks noChangeAspect="1" noChangeArrowheads="1"/>
          </p:cNvPicPr>
          <p:nvPr/>
        </p:nvPicPr>
        <p:blipFill>
          <a:blip r:embed="rId3">
            <a:lum contrast="36000"/>
            <a:extLst>
              <a:ext uri="{28A0092B-C50C-407E-A947-70E740481C1C}">
                <a14:useLocalDpi xmlns:a14="http://schemas.microsoft.com/office/drawing/2010/main" val="0"/>
              </a:ext>
            </a:extLst>
          </a:blip>
          <a:srcRect l="1134" t="1137" r="890" b="17249"/>
          <a:stretch>
            <a:fillRect/>
          </a:stretch>
        </p:blipFill>
        <p:spPr bwMode="auto">
          <a:xfrm>
            <a:off x="214313" y="2571750"/>
            <a:ext cx="86423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0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6" name="Title 1"/>
          <p:cNvSpPr txBox="1">
            <a:spLocks/>
          </p:cNvSpPr>
          <p:nvPr/>
        </p:nvSpPr>
        <p:spPr>
          <a:xfrm>
            <a:off x="0" y="0"/>
            <a:ext cx="9144000" cy="6093296"/>
          </a:xfrm>
          <a:prstGeom prst="rect">
            <a:avLst/>
          </a:prstGeom>
          <a:solidFill>
            <a:srgbClr val="7030A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altLang="id-ID" sz="4000" dirty="0" smtClean="0">
                <a:solidFill>
                  <a:schemeClr val="bg2"/>
                </a:solidFill>
                <a:latin typeface="Forte" panose="03060902040502070203" pitchFamily="66" charset="0"/>
              </a:rPr>
              <a:t>Air </a:t>
            </a:r>
            <a:r>
              <a:rPr lang="en-US" altLang="id-ID" sz="4000" dirty="0" err="1" smtClean="0">
                <a:solidFill>
                  <a:schemeClr val="bg2"/>
                </a:solidFill>
                <a:latin typeface="Forte" panose="03060902040502070203" pitchFamily="66" charset="0"/>
              </a:rPr>
              <a:t>Kosmik</a:t>
            </a:r>
            <a:r>
              <a:rPr lang="en-US" altLang="id-ID" sz="4000" dirty="0" smtClean="0">
                <a:solidFill>
                  <a:schemeClr val="bg2"/>
                </a:solidFill>
                <a:latin typeface="Forte" panose="03060902040502070203" pitchFamily="66" charset="0"/>
              </a:rPr>
              <a:t>: </a:t>
            </a:r>
            <a:r>
              <a:rPr lang="en-US" altLang="id-ID" sz="4000" dirty="0" err="1" smtClean="0">
                <a:solidFill>
                  <a:schemeClr val="bg2"/>
                </a:solidFill>
                <a:latin typeface="Forte" panose="03060902040502070203" pitchFamily="66" charset="0"/>
              </a:rPr>
              <a:t>Berasal</a:t>
            </a:r>
            <a:r>
              <a:rPr lang="en-US" altLang="id-ID" sz="4000" dirty="0" smtClean="0">
                <a:solidFill>
                  <a:schemeClr val="bg2"/>
                </a:solidFill>
                <a:latin typeface="Forte" panose="03060902040502070203" pitchFamily="66" charset="0"/>
              </a:rPr>
              <a:t> </a:t>
            </a:r>
            <a:r>
              <a:rPr lang="en-US" altLang="id-ID" sz="4000" dirty="0" err="1" smtClean="0">
                <a:solidFill>
                  <a:schemeClr val="bg2"/>
                </a:solidFill>
                <a:latin typeface="Forte" panose="03060902040502070203" pitchFamily="66" charset="0"/>
              </a:rPr>
              <a:t>dari</a:t>
            </a:r>
            <a:r>
              <a:rPr lang="en-US" altLang="id-ID" sz="4000" dirty="0" smtClean="0">
                <a:solidFill>
                  <a:schemeClr val="bg2"/>
                </a:solidFill>
                <a:latin typeface="Forte" panose="03060902040502070203" pitchFamily="66" charset="0"/>
              </a:rPr>
              <a:t> </a:t>
            </a:r>
            <a:r>
              <a:rPr lang="en-US" altLang="id-ID" sz="4000" dirty="0" err="1" smtClean="0">
                <a:solidFill>
                  <a:schemeClr val="bg2"/>
                </a:solidFill>
                <a:latin typeface="Forte" panose="03060902040502070203" pitchFamily="66" charset="0"/>
              </a:rPr>
              <a:t>ruang</a:t>
            </a:r>
            <a:r>
              <a:rPr lang="en-US" altLang="id-ID" sz="4000" dirty="0" smtClean="0">
                <a:solidFill>
                  <a:schemeClr val="bg2"/>
                </a:solidFill>
                <a:latin typeface="Forte" panose="03060902040502070203" pitchFamily="66" charset="0"/>
              </a:rPr>
              <a:t> </a:t>
            </a:r>
            <a:r>
              <a:rPr lang="en-US" altLang="id-ID" sz="4000" dirty="0" err="1" smtClean="0">
                <a:solidFill>
                  <a:schemeClr val="bg2"/>
                </a:solidFill>
                <a:latin typeface="Forte" panose="03060902040502070203" pitchFamily="66" charset="0"/>
              </a:rPr>
              <a:t>angkasa</a:t>
            </a:r>
            <a:endParaRPr lang="id-ID" altLang="id-ID" sz="4000" dirty="0">
              <a:solidFill>
                <a:schemeClr val="bg2"/>
              </a:solidFill>
              <a:latin typeface="Forte" panose="03060902040502070203" pitchFamily="66" charset="0"/>
            </a:endParaRPr>
          </a:p>
        </p:txBody>
      </p:sp>
      <p:pic>
        <p:nvPicPr>
          <p:cNvPr id="7" name="Picture 4" descr="andromeda_galaxy_f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04" y="1056672"/>
            <a:ext cx="8162344" cy="4591653"/>
          </a:xfrm>
          <a:prstGeom prst="rect">
            <a:avLst/>
          </a:prstGeom>
          <a:solidFill>
            <a:srgbClr val="7030A0"/>
          </a:solidFill>
          <a:ln>
            <a:noFill/>
          </a:ln>
        </p:spPr>
      </p:pic>
    </p:spTree>
    <p:extLst>
      <p:ext uri="{BB962C8B-B14F-4D97-AF65-F5344CB8AC3E}">
        <p14:creationId xmlns:p14="http://schemas.microsoft.com/office/powerpoint/2010/main" val="188388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Title 1"/>
          <p:cNvSpPr txBox="1">
            <a:spLocks/>
          </p:cNvSpPr>
          <p:nvPr/>
        </p:nvSpPr>
        <p:spPr>
          <a:xfrm>
            <a:off x="683568" y="4331444"/>
            <a:ext cx="7596336" cy="2265907"/>
          </a:xfrm>
          <a:prstGeom prst="rect">
            <a:avLst/>
          </a:prstGeom>
          <a:solidFill>
            <a:schemeClr val="tx2">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altLang="id-ID" sz="4000" dirty="0" smtClean="0">
                <a:latin typeface="Britannic Bold" panose="020B0903060703020204" pitchFamily="34" charset="0"/>
              </a:rPr>
              <a:t>Air rejuvenasi</a:t>
            </a:r>
            <a:r>
              <a:rPr lang="id-ID" altLang="id-ID" dirty="0" smtClean="0">
                <a:latin typeface="Britannic Bold" panose="020B0903060703020204" pitchFamily="34" charset="0"/>
              </a:rPr>
              <a:t>: </a:t>
            </a:r>
            <a:r>
              <a:rPr lang="id-ID" altLang="id-ID" sz="2800" dirty="0" smtClean="0">
                <a:latin typeface="Britannic Bold" panose="020B0903060703020204" pitchFamily="34" charset="0"/>
              </a:rPr>
              <a:t>yaitu air formasi yang keluar ke permukaan, terlepas dari batuan yang mengandungnya karena proses metamorfisme atau proses kompaksi</a:t>
            </a:r>
            <a:endParaRPr lang="id-ID" altLang="id-ID" sz="2800" dirty="0">
              <a:latin typeface="Britannic Bold" panose="020B0903060703020204" pitchFamily="34" charset="0"/>
            </a:endParaRPr>
          </a:p>
        </p:txBody>
      </p:sp>
      <p:pic>
        <p:nvPicPr>
          <p:cNvPr id="6" name="Picture 2" descr="blas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7386" y="116632"/>
            <a:ext cx="56864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2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Rectangle 7"/>
          <p:cNvSpPr txBox="1">
            <a:spLocks noChangeArrowheads="1"/>
          </p:cNvSpPr>
          <p:nvPr/>
        </p:nvSpPr>
        <p:spPr bwMode="auto">
          <a:xfrm>
            <a:off x="1447800" y="116632"/>
            <a:ext cx="7588696" cy="1008112"/>
          </a:xfrm>
          <a:prstGeom prst="rect">
            <a:avLst/>
          </a:prstGeom>
          <a:solidFill>
            <a:schemeClr val="bg2">
              <a:lumMod val="50000"/>
            </a:schemeClr>
          </a:solidFill>
          <a:ln>
            <a:noFill/>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smtClean="0">
                <a:ln>
                  <a:noFill/>
                </a:ln>
                <a:solidFill>
                  <a:srgbClr val="FF00FF"/>
                </a:solidFill>
                <a:effectLst/>
                <a:uLnTx/>
                <a:uFillTx/>
                <a:latin typeface="Times New Roman"/>
                <a:ea typeface="+mj-ea"/>
                <a:cs typeface="+mj-cs"/>
              </a:rPr>
              <a:t>BERDASARKAN LETAKNYA</a:t>
            </a:r>
          </a:p>
        </p:txBody>
      </p:sp>
      <p:sp>
        <p:nvSpPr>
          <p:cNvPr id="8" name="Rectangle 8"/>
          <p:cNvSpPr txBox="1">
            <a:spLocks noChangeArrowheads="1"/>
          </p:cNvSpPr>
          <p:nvPr/>
        </p:nvSpPr>
        <p:spPr bwMode="auto">
          <a:xfrm>
            <a:off x="1187624" y="1412776"/>
            <a:ext cx="6889576" cy="3528392"/>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AIR PERMUKAAN: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id-ID" sz="2800" b="0" i="0" u="none" strike="noStrike" kern="0" cap="none" spc="0" normalizeH="0" baseline="0" noProof="0" dirty="0" smtClean="0">
                <a:ln>
                  <a:noFill/>
                </a:ln>
                <a:effectLst/>
                <a:uLnTx/>
                <a:uFillTx/>
                <a:latin typeface="Times New Roman"/>
              </a:rPr>
              <a:t>Air </a:t>
            </a:r>
            <a:r>
              <a:rPr kumimoji="0" lang="en-US" altLang="id-ID" sz="2800" b="0" i="0" u="none" strike="noStrike" kern="0" cap="none" spc="0" normalizeH="0" baseline="0" noProof="0" dirty="0" err="1" smtClean="0">
                <a:ln>
                  <a:noFill/>
                </a:ln>
                <a:effectLst/>
                <a:uLnTx/>
                <a:uFillTx/>
                <a:latin typeface="Times New Roman"/>
              </a:rPr>
              <a:t>sungai</a:t>
            </a:r>
            <a:endParaRPr kumimoji="0" lang="en-US" altLang="id-ID" sz="2800" b="0" i="0" u="none" strike="noStrike" kern="0" cap="none" spc="0" normalizeH="0" baseline="0" noProof="0" dirty="0" smtClean="0">
              <a:ln>
                <a:noFill/>
              </a:ln>
              <a:effectLst/>
              <a:uLnTx/>
              <a:uFillTx/>
              <a:latin typeface="Times New Roman"/>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id-ID" sz="2800" b="0" i="0" u="none" strike="noStrike" kern="0" cap="none" spc="0" normalizeH="0" baseline="0" noProof="0" dirty="0" smtClean="0">
                <a:ln>
                  <a:noFill/>
                </a:ln>
                <a:effectLst/>
                <a:uLnTx/>
                <a:uFillTx/>
                <a:latin typeface="Times New Roman"/>
              </a:rPr>
              <a:t>Air </a:t>
            </a:r>
            <a:r>
              <a:rPr kumimoji="0" lang="en-US" altLang="id-ID" sz="2800" b="0" i="0" u="none" strike="noStrike" kern="0" cap="none" spc="0" normalizeH="0" baseline="0" noProof="0" dirty="0" err="1" smtClean="0">
                <a:ln>
                  <a:noFill/>
                </a:ln>
                <a:effectLst/>
                <a:uLnTx/>
                <a:uFillTx/>
                <a:latin typeface="Times New Roman"/>
              </a:rPr>
              <a:t>laut</a:t>
            </a:r>
            <a:endParaRPr kumimoji="0" lang="en-US" altLang="id-ID" sz="2800" b="0" i="0" u="none" strike="noStrike" kern="0" cap="none" spc="0" normalizeH="0" baseline="0" noProof="0" dirty="0" smtClean="0">
              <a:ln>
                <a:noFill/>
              </a:ln>
              <a:effectLst/>
              <a:uLnTx/>
              <a:uFillTx/>
              <a:latin typeface="Times New Roman"/>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id-ID" sz="2800" b="0" i="0" u="none" strike="noStrike" kern="0" cap="none" spc="0" normalizeH="0" baseline="0" noProof="0" dirty="0" smtClean="0">
                <a:ln>
                  <a:noFill/>
                </a:ln>
                <a:effectLst/>
                <a:uLnTx/>
                <a:uFillTx/>
                <a:latin typeface="Times New Roman"/>
              </a:rPr>
              <a:t>Air </a:t>
            </a:r>
            <a:r>
              <a:rPr kumimoji="0" lang="en-US" altLang="id-ID" sz="2800" b="0" i="0" u="none" strike="noStrike" kern="0" cap="none" spc="0" normalizeH="0" baseline="0" noProof="0" dirty="0" err="1" smtClean="0">
                <a:ln>
                  <a:noFill/>
                </a:ln>
                <a:effectLst/>
                <a:uLnTx/>
                <a:uFillTx/>
                <a:latin typeface="Times New Roman"/>
              </a:rPr>
              <a:t>danau</a:t>
            </a:r>
            <a:endParaRPr kumimoji="0" lang="en-US" altLang="id-ID" sz="2800" b="0" i="0" u="none" strike="noStrike" kern="0" cap="none" spc="0" normalizeH="0" baseline="0" noProof="0" dirty="0" smtClean="0">
              <a:ln>
                <a:noFill/>
              </a:ln>
              <a:effectLst/>
              <a:uLnTx/>
              <a:uFillTx/>
              <a:latin typeface="Times New Roman"/>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AIR BAWAH PERMUKAAN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id-ID" sz="2800" b="0" i="0" u="none" strike="noStrike" kern="0" cap="none" spc="0" normalizeH="0" baseline="0" noProof="0" dirty="0" err="1" smtClean="0">
                <a:ln>
                  <a:noFill/>
                </a:ln>
                <a:effectLst/>
                <a:uLnTx/>
                <a:uFillTx/>
                <a:latin typeface="Times New Roman"/>
              </a:rPr>
              <a:t>Airtanah</a:t>
            </a:r>
            <a:endParaRPr kumimoji="0" lang="en-US" altLang="id-ID" sz="2800" b="0" i="0" u="none" strike="noStrike" kern="0" cap="none" spc="0" normalizeH="0" baseline="0" noProof="0" dirty="0" smtClean="0">
              <a:ln>
                <a:noFill/>
              </a:ln>
              <a:effectLst/>
              <a:uLnTx/>
              <a:uFillTx/>
              <a:latin typeface="Times New Roman"/>
            </a:endParaRPr>
          </a:p>
        </p:txBody>
      </p:sp>
    </p:spTree>
    <p:extLst>
      <p:ext uri="{BB962C8B-B14F-4D97-AF65-F5344CB8AC3E}">
        <p14:creationId xmlns:p14="http://schemas.microsoft.com/office/powerpoint/2010/main" val="379021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8" name="Rectangle 2"/>
          <p:cNvSpPr txBox="1">
            <a:spLocks noChangeArrowheads="1"/>
          </p:cNvSpPr>
          <p:nvPr/>
        </p:nvSpPr>
        <p:spPr bwMode="auto">
          <a:xfrm>
            <a:off x="1403648" y="260648"/>
            <a:ext cx="7740352" cy="806152"/>
          </a:xfrm>
          <a:prstGeom prst="rect">
            <a:avLst/>
          </a:prstGeom>
          <a:solidFill>
            <a:schemeClr val="bg2">
              <a:lumMod val="9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Airtanah</a:t>
            </a:r>
            <a:endPar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endParaRPr>
          </a:p>
        </p:txBody>
      </p:sp>
      <p:sp>
        <p:nvSpPr>
          <p:cNvPr id="9" name="Rectangle 3"/>
          <p:cNvSpPr txBox="1">
            <a:spLocks noChangeArrowheads="1"/>
          </p:cNvSpPr>
          <p:nvPr/>
        </p:nvSpPr>
        <p:spPr bwMode="auto">
          <a:xfrm>
            <a:off x="1403648" y="2852937"/>
            <a:ext cx="6497340" cy="1224135"/>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id-ID" sz="3200" b="0" i="0" u="none" strike="noStrike" kern="0" cap="none" spc="0" normalizeH="0" baseline="0" noProof="0" dirty="0" err="1" smtClean="0">
                <a:ln>
                  <a:noFill/>
                </a:ln>
                <a:effectLst/>
                <a:uLnTx/>
                <a:uFillTx/>
                <a:latin typeface="Times New Roman"/>
                <a:ea typeface="+mn-ea"/>
                <a:cs typeface="+mn-cs"/>
              </a:rPr>
              <a:t>Menempati</a:t>
            </a:r>
            <a:r>
              <a:rPr kumimoji="0" lang="en-US" altLang="id-ID" sz="3200" b="0" i="0" u="none" strike="noStrike" kern="0" cap="none" spc="0" normalizeH="0" baseline="0" noProof="0" dirty="0" smtClean="0">
                <a:ln>
                  <a:noFill/>
                </a:ln>
                <a:effectLst/>
                <a:uLnTx/>
                <a:uFillTx/>
                <a:latin typeface="Times New Roman"/>
                <a:ea typeface="+mn-ea"/>
                <a:cs typeface="+mn-cs"/>
              </a:rPr>
              <a:t> </a:t>
            </a:r>
            <a:r>
              <a:rPr kumimoji="0" lang="en-US" altLang="id-ID" sz="3200" b="0" i="0" u="none" strike="noStrike" kern="0" cap="none" spc="0" normalizeH="0" baseline="0" noProof="0" dirty="0" err="1" smtClean="0">
                <a:ln>
                  <a:noFill/>
                </a:ln>
                <a:effectLst/>
                <a:uLnTx/>
                <a:uFillTx/>
                <a:latin typeface="Times New Roman"/>
                <a:ea typeface="+mn-ea"/>
                <a:cs typeface="+mn-cs"/>
              </a:rPr>
              <a:t>ruang</a:t>
            </a:r>
            <a:r>
              <a:rPr kumimoji="0" lang="en-US" altLang="id-ID" sz="3200" b="0" i="0" u="none" strike="noStrike" kern="0" cap="none" spc="0" normalizeH="0" baseline="0" noProof="0" dirty="0" smtClean="0">
                <a:ln>
                  <a:noFill/>
                </a:ln>
                <a:effectLst/>
                <a:uLnTx/>
                <a:uFillTx/>
                <a:latin typeface="Times New Roman"/>
                <a:ea typeface="+mn-ea"/>
                <a:cs typeface="+mn-cs"/>
              </a:rPr>
              <a:t> </a:t>
            </a:r>
            <a:r>
              <a:rPr kumimoji="0" lang="en-US" altLang="id-ID" sz="3200" b="0" i="0" u="none" strike="noStrike" kern="0" cap="none" spc="0" normalizeH="0" baseline="0" noProof="0" dirty="0" err="1" smtClean="0">
                <a:ln>
                  <a:noFill/>
                </a:ln>
                <a:effectLst/>
                <a:uLnTx/>
                <a:uFillTx/>
                <a:latin typeface="Times New Roman"/>
                <a:ea typeface="+mn-ea"/>
                <a:cs typeface="+mn-cs"/>
              </a:rPr>
              <a:t>antar</a:t>
            </a:r>
            <a:r>
              <a:rPr kumimoji="0" lang="en-US" altLang="id-ID" sz="3200" b="0" i="0" u="none" strike="noStrike" kern="0" cap="none" spc="0" normalizeH="0" baseline="0" noProof="0" dirty="0" smtClean="0">
                <a:ln>
                  <a:noFill/>
                </a:ln>
                <a:effectLst/>
                <a:uLnTx/>
                <a:uFillTx/>
                <a:latin typeface="Times New Roman"/>
                <a:ea typeface="+mn-ea"/>
                <a:cs typeface="+mn-cs"/>
              </a:rPr>
              <a:t> </a:t>
            </a:r>
            <a:r>
              <a:rPr kumimoji="0" lang="en-US" altLang="id-ID" sz="3200" b="0" i="0" u="none" strike="noStrike" kern="0" cap="none" spc="0" normalizeH="0" baseline="0" noProof="0" dirty="0" err="1" smtClean="0">
                <a:ln>
                  <a:noFill/>
                </a:ln>
                <a:effectLst/>
                <a:uLnTx/>
                <a:uFillTx/>
                <a:latin typeface="Times New Roman"/>
                <a:ea typeface="+mn-ea"/>
                <a:cs typeface="+mn-cs"/>
              </a:rPr>
              <a:t>butiran</a:t>
            </a:r>
            <a:r>
              <a:rPr kumimoji="0" lang="en-US" altLang="id-ID" sz="3200" b="0" i="0" u="none" strike="noStrike" kern="0" cap="none" spc="0" normalizeH="0" baseline="0" noProof="0" dirty="0" smtClean="0">
                <a:ln>
                  <a:noFill/>
                </a:ln>
                <a:effectLst/>
                <a:uLnTx/>
                <a:uFillTx/>
                <a:latin typeface="Times New Roman"/>
                <a:ea typeface="+mn-ea"/>
                <a:cs typeface="+mn-cs"/>
              </a:rPr>
              <a:t>, </a:t>
            </a:r>
            <a:r>
              <a:rPr kumimoji="0" lang="en-US" altLang="id-ID" sz="3200" b="0" i="0" u="none" strike="noStrike" kern="0" cap="none" spc="0" normalizeH="0" baseline="0" noProof="0" dirty="0" err="1" smtClean="0">
                <a:ln>
                  <a:noFill/>
                </a:ln>
                <a:effectLst/>
                <a:uLnTx/>
                <a:uFillTx/>
                <a:latin typeface="Times New Roman"/>
                <a:ea typeface="+mn-ea"/>
                <a:cs typeface="+mn-cs"/>
              </a:rPr>
              <a:t>celah-celah</a:t>
            </a:r>
            <a:r>
              <a:rPr kumimoji="0" lang="en-US" altLang="id-ID" sz="3200" b="0" i="0" u="none" strike="noStrike" kern="0" cap="none" spc="0" normalizeH="0" baseline="0" noProof="0" dirty="0" smtClean="0">
                <a:ln>
                  <a:noFill/>
                </a:ln>
                <a:effectLst/>
                <a:uLnTx/>
                <a:uFillTx/>
                <a:latin typeface="Times New Roman"/>
                <a:ea typeface="+mn-ea"/>
                <a:cs typeface="+mn-cs"/>
              </a:rPr>
              <a:t>, </a:t>
            </a:r>
            <a:r>
              <a:rPr kumimoji="0" lang="en-US" altLang="id-ID" sz="3200" b="0" i="0" u="none" strike="noStrike" kern="0" cap="none" spc="0" normalizeH="0" baseline="0" noProof="0" dirty="0" err="1" smtClean="0">
                <a:ln>
                  <a:noFill/>
                </a:ln>
                <a:effectLst/>
                <a:uLnTx/>
                <a:uFillTx/>
                <a:latin typeface="Times New Roman"/>
                <a:ea typeface="+mn-ea"/>
                <a:cs typeface="+mn-cs"/>
              </a:rPr>
              <a:t>atau</a:t>
            </a:r>
            <a:r>
              <a:rPr kumimoji="0" lang="en-US" altLang="id-ID" sz="3200" b="0" i="0" u="none" strike="noStrike" kern="0" cap="none" spc="0" normalizeH="0" baseline="0" noProof="0" dirty="0" smtClean="0">
                <a:ln>
                  <a:noFill/>
                </a:ln>
                <a:effectLst/>
                <a:uLnTx/>
                <a:uFillTx/>
                <a:latin typeface="Times New Roman"/>
                <a:ea typeface="+mn-ea"/>
                <a:cs typeface="+mn-cs"/>
              </a:rPr>
              <a:t> </a:t>
            </a:r>
            <a:r>
              <a:rPr kumimoji="0" lang="en-US" altLang="id-ID" sz="3200" b="0" i="0" u="none" strike="noStrike" kern="0" cap="none" spc="0" normalizeH="0" baseline="0" noProof="0" dirty="0" err="1" smtClean="0">
                <a:ln>
                  <a:noFill/>
                </a:ln>
                <a:effectLst/>
                <a:uLnTx/>
                <a:uFillTx/>
                <a:latin typeface="Times New Roman"/>
                <a:ea typeface="+mn-ea"/>
                <a:cs typeface="+mn-cs"/>
              </a:rPr>
              <a:t>rongga-rongga</a:t>
            </a:r>
            <a:endParaRPr kumimoji="0" lang="en-US" altLang="id-ID" sz="3200" b="0" i="0" u="none" strike="noStrike" kern="0" cap="none" spc="0" normalizeH="0" baseline="0" noProof="0" dirty="0" smtClean="0">
              <a:ln>
                <a:noFill/>
              </a:ln>
              <a:effectLst/>
              <a:uLnTx/>
              <a:uFillTx/>
              <a:latin typeface="Times New Roman"/>
              <a:ea typeface="+mn-ea"/>
              <a:cs typeface="+mn-cs"/>
            </a:endParaRPr>
          </a:p>
        </p:txBody>
      </p:sp>
      <p:sp>
        <p:nvSpPr>
          <p:cNvPr id="10" name="Rectangle 4"/>
          <p:cNvSpPr>
            <a:spLocks noChangeArrowheads="1"/>
          </p:cNvSpPr>
          <p:nvPr/>
        </p:nvSpPr>
        <p:spPr bwMode="auto">
          <a:xfrm>
            <a:off x="1403648" y="1556793"/>
            <a:ext cx="6497340" cy="1296144"/>
          </a:xfrm>
          <a:prstGeom prst="rect">
            <a:avLst/>
          </a:prstGeom>
          <a:solidFill>
            <a:schemeClr val="tx2">
              <a:lumMod val="20000"/>
              <a:lumOff val="80000"/>
            </a:schemeClr>
          </a:solidFill>
          <a:ln>
            <a:noFill/>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altLang="id-ID" sz="3200" b="0" i="0" u="none" strike="noStrike" kern="0" cap="none" spc="0" normalizeH="0" baseline="0" noProof="0" dirty="0" smtClean="0">
                <a:ln>
                  <a:noFill/>
                </a:ln>
                <a:effectLst/>
                <a:uLnTx/>
                <a:uFillTx/>
                <a:latin typeface="Times New Roman" pitchFamily="18" charset="0"/>
              </a:rPr>
              <a:t>Air yang </a:t>
            </a:r>
            <a:r>
              <a:rPr kumimoji="0" lang="en-US" altLang="id-ID" sz="3200" b="0" i="0" u="none" strike="noStrike" kern="0" cap="none" spc="0" normalizeH="0" baseline="0" noProof="0" dirty="0" err="1" smtClean="0">
                <a:ln>
                  <a:noFill/>
                </a:ln>
                <a:effectLst/>
                <a:uLnTx/>
                <a:uFillTx/>
                <a:latin typeface="Times New Roman" pitchFamily="18" charset="0"/>
              </a:rPr>
              <a:t>berada</a:t>
            </a:r>
            <a:r>
              <a:rPr kumimoji="0" lang="en-US" altLang="id-ID" sz="3200" b="0" i="0" u="none" strike="noStrike" kern="0" cap="none" spc="0" normalizeH="0" baseline="0" noProof="0" dirty="0" smtClean="0">
                <a:ln>
                  <a:noFill/>
                </a:ln>
                <a:effectLst/>
                <a:uLnTx/>
                <a:uFillTx/>
                <a:latin typeface="Times New Roman" pitchFamily="18" charset="0"/>
              </a:rPr>
              <a:t>, </a:t>
            </a:r>
            <a:r>
              <a:rPr kumimoji="0" lang="en-US" altLang="id-ID" sz="3200" b="0" i="0" u="none" strike="noStrike" kern="0" cap="none" spc="0" normalizeH="0" baseline="0" noProof="0" dirty="0" err="1" smtClean="0">
                <a:ln>
                  <a:noFill/>
                </a:ln>
                <a:effectLst/>
                <a:uLnTx/>
                <a:uFillTx/>
                <a:latin typeface="Times New Roman" pitchFamily="18" charset="0"/>
              </a:rPr>
              <a:t>bergerak</a:t>
            </a:r>
            <a:r>
              <a:rPr kumimoji="0" lang="en-US" altLang="id-ID" sz="3200" b="0" i="0" u="none" strike="noStrike" kern="0" cap="none" spc="0" normalizeH="0" baseline="0" noProof="0" dirty="0" smtClean="0">
                <a:ln>
                  <a:noFill/>
                </a:ln>
                <a:effectLst/>
                <a:uLnTx/>
                <a:uFillTx/>
                <a:latin typeface="Times New Roman" pitchFamily="18" charset="0"/>
              </a:rPr>
              <a:t>, </a:t>
            </a:r>
            <a:r>
              <a:rPr kumimoji="0" lang="en-US" altLang="id-ID" sz="3200" b="0" i="0" u="none" strike="noStrike" kern="0" cap="none" spc="0" normalizeH="0" baseline="0" noProof="0" dirty="0" err="1" smtClean="0">
                <a:ln>
                  <a:noFill/>
                </a:ln>
                <a:effectLst/>
                <a:uLnTx/>
                <a:uFillTx/>
                <a:latin typeface="Times New Roman" pitchFamily="18" charset="0"/>
              </a:rPr>
              <a:t>dan</a:t>
            </a:r>
            <a:r>
              <a:rPr kumimoji="0" lang="en-US" altLang="id-ID" sz="3200" b="0" i="0" u="none" strike="noStrike" kern="0" cap="none" spc="0" normalizeH="0" baseline="0" noProof="0" dirty="0" smtClean="0">
                <a:ln>
                  <a:noFill/>
                </a:ln>
                <a:effectLst/>
                <a:uLnTx/>
                <a:uFillTx/>
                <a:latin typeface="Times New Roman" pitchFamily="18" charset="0"/>
              </a:rPr>
              <a:t> </a:t>
            </a:r>
            <a:r>
              <a:rPr kumimoji="0" lang="en-US" altLang="id-ID" sz="3200" b="0" i="0" u="none" strike="noStrike" kern="0" cap="none" spc="0" normalizeH="0" baseline="0" noProof="0" dirty="0" err="1" smtClean="0">
                <a:ln>
                  <a:noFill/>
                </a:ln>
                <a:effectLst/>
                <a:uLnTx/>
                <a:uFillTx/>
                <a:latin typeface="Times New Roman" pitchFamily="18" charset="0"/>
              </a:rPr>
              <a:t>mengalir</a:t>
            </a:r>
            <a:r>
              <a:rPr kumimoji="0" lang="en-US" altLang="id-ID" sz="3200" b="0" i="0" u="none" strike="noStrike" kern="0" cap="none" spc="0" normalizeH="0" baseline="0" noProof="0" dirty="0" smtClean="0">
                <a:ln>
                  <a:noFill/>
                </a:ln>
                <a:effectLst/>
                <a:uLnTx/>
                <a:uFillTx/>
                <a:latin typeface="Times New Roman" pitchFamily="18" charset="0"/>
              </a:rPr>
              <a:t> di </a:t>
            </a:r>
            <a:r>
              <a:rPr kumimoji="0" lang="en-US" altLang="id-ID" sz="3200" b="0" i="0" u="none" strike="noStrike" kern="0" cap="none" spc="0" normalizeH="0" baseline="0" noProof="0" dirty="0" err="1" smtClean="0">
                <a:ln>
                  <a:noFill/>
                </a:ln>
                <a:effectLst/>
                <a:uLnTx/>
                <a:uFillTx/>
                <a:latin typeface="Times New Roman" pitchFamily="18" charset="0"/>
              </a:rPr>
              <a:t>dalam</a:t>
            </a:r>
            <a:r>
              <a:rPr kumimoji="0" lang="en-US" altLang="id-ID" sz="3200" b="0" i="0" u="none" strike="noStrike" kern="0" cap="none" spc="0" normalizeH="0" baseline="0" noProof="0" dirty="0" smtClean="0">
                <a:ln>
                  <a:noFill/>
                </a:ln>
                <a:effectLst/>
                <a:uLnTx/>
                <a:uFillTx/>
                <a:latin typeface="Times New Roman" pitchFamily="18" charset="0"/>
              </a:rPr>
              <a:t> </a:t>
            </a:r>
            <a:r>
              <a:rPr kumimoji="0" lang="en-US" altLang="id-ID" sz="3200" b="0" i="0" u="none" strike="noStrike" kern="0" cap="none" spc="0" normalizeH="0" baseline="0" noProof="0" dirty="0" err="1" smtClean="0">
                <a:ln>
                  <a:noFill/>
                </a:ln>
                <a:effectLst/>
                <a:uLnTx/>
                <a:uFillTx/>
                <a:latin typeface="Times New Roman" pitchFamily="18" charset="0"/>
              </a:rPr>
              <a:t>tanah</a:t>
            </a:r>
            <a:r>
              <a:rPr kumimoji="0" lang="en-US" altLang="id-ID" sz="3200" b="0" i="0" u="none" strike="noStrike" kern="0" cap="none" spc="0" normalizeH="0" baseline="0" noProof="0" dirty="0" smtClean="0">
                <a:ln>
                  <a:noFill/>
                </a:ln>
                <a:effectLst/>
                <a:uLnTx/>
                <a:uFillTx/>
                <a:latin typeface="Times New Roman" pitchFamily="18" charset="0"/>
              </a:rPr>
              <a:t>/</a:t>
            </a:r>
            <a:r>
              <a:rPr kumimoji="0" lang="en-US" altLang="id-ID" sz="3200" b="0" i="0" u="none" strike="noStrike" kern="0" cap="none" spc="0" normalizeH="0" baseline="0" noProof="0" dirty="0" err="1" smtClean="0">
                <a:ln>
                  <a:noFill/>
                </a:ln>
                <a:effectLst/>
                <a:uLnTx/>
                <a:uFillTx/>
                <a:latin typeface="Times New Roman" pitchFamily="18" charset="0"/>
              </a:rPr>
              <a:t>batuan</a:t>
            </a:r>
            <a:endParaRPr kumimoji="0" lang="en-US" altLang="id-ID" sz="3200" b="0" i="0" u="none" strike="noStrike" kern="0" cap="none" spc="0" normalizeH="0" baseline="0" noProof="0" dirty="0" smtClean="0">
              <a:ln>
                <a:noFill/>
              </a:ln>
              <a:effectLst/>
              <a:uLnTx/>
              <a:uFillTx/>
              <a:latin typeface="Times New Roman" pitchFamily="18" charset="0"/>
            </a:endParaRPr>
          </a:p>
        </p:txBody>
      </p:sp>
    </p:spTree>
    <p:extLst>
      <p:ext uri="{BB962C8B-B14F-4D97-AF65-F5344CB8AC3E}">
        <p14:creationId xmlns:p14="http://schemas.microsoft.com/office/powerpoint/2010/main" val="85680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8" name="Rectangle 4"/>
          <p:cNvSpPr txBox="1">
            <a:spLocks noChangeArrowheads="1"/>
          </p:cNvSpPr>
          <p:nvPr/>
        </p:nvSpPr>
        <p:spPr bwMode="auto">
          <a:xfrm>
            <a:off x="179512" y="188641"/>
            <a:ext cx="8784976" cy="936104"/>
          </a:xfrm>
          <a:prstGeom prst="rect">
            <a:avLst/>
          </a:prstGeom>
          <a:solidFill>
            <a:schemeClr val="accent6">
              <a:lumMod val="60000"/>
              <a:lumOff val="4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altLang="id-ID" sz="4400" b="0" i="0" u="none" strike="noStrike" kern="0" cap="none" spc="0" normalizeH="0" baseline="0" noProof="0" dirty="0" smtClean="0">
                <a:ln>
                  <a:noFill/>
                </a:ln>
                <a:solidFill>
                  <a:schemeClr val="tx1"/>
                </a:solidFill>
                <a:effectLst/>
                <a:uLnTx/>
                <a:uFillTx/>
                <a:latin typeface="Times New Roman"/>
                <a:ea typeface="+mj-ea"/>
                <a:cs typeface="+mj-cs"/>
              </a:rPr>
              <a:t>Daur Hidrologi</a:t>
            </a:r>
          </a:p>
        </p:txBody>
      </p:sp>
      <p:pic>
        <p:nvPicPr>
          <p:cNvPr id="9" name="Picture 5" descr="hydrologic-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268760"/>
            <a:ext cx="4762500" cy="4657725"/>
          </a:xfrm>
          <a:prstGeom prst="rect">
            <a:avLst/>
          </a:prstGeom>
          <a:noFill/>
          <a:ln w="3810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8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Rectangle 11"/>
          <p:cNvSpPr txBox="1">
            <a:spLocks noChangeArrowheads="1"/>
          </p:cNvSpPr>
          <p:nvPr/>
        </p:nvSpPr>
        <p:spPr bwMode="auto">
          <a:xfrm>
            <a:off x="1547664" y="188640"/>
            <a:ext cx="7139136" cy="1296144"/>
          </a:xfrm>
          <a:prstGeom prst="rect">
            <a:avLst/>
          </a:prstGeom>
          <a:solidFill>
            <a:schemeClr val="bg2">
              <a:lumMod val="1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000" b="0" i="0" u="none" strike="noStrike" kern="0" cap="none" spc="0" normalizeH="0" baseline="0" noProof="0" dirty="0" smtClean="0">
                <a:ln>
                  <a:noFill/>
                </a:ln>
                <a:solidFill>
                  <a:srgbClr val="FF00FF"/>
                </a:solidFill>
                <a:effectLst/>
                <a:uLnTx/>
                <a:uFillTx/>
                <a:latin typeface="Times New Roman"/>
                <a:ea typeface="+mj-ea"/>
                <a:cs typeface="+mj-cs"/>
              </a:rPr>
              <a:t>PROSES-PROSES </a:t>
            </a:r>
            <a:br>
              <a:rPr kumimoji="0" lang="en-US" altLang="id-ID" sz="4000" b="0" i="0" u="none" strike="noStrike" kern="0" cap="none" spc="0" normalizeH="0" baseline="0" noProof="0" dirty="0" smtClean="0">
                <a:ln>
                  <a:noFill/>
                </a:ln>
                <a:solidFill>
                  <a:srgbClr val="FF00FF"/>
                </a:solidFill>
                <a:effectLst/>
                <a:uLnTx/>
                <a:uFillTx/>
                <a:latin typeface="Times New Roman"/>
                <a:ea typeface="+mj-ea"/>
                <a:cs typeface="+mj-cs"/>
              </a:rPr>
            </a:br>
            <a:r>
              <a:rPr kumimoji="0" lang="en-US" altLang="id-ID" sz="4000" b="0" i="0" u="none" strike="noStrike" kern="0" cap="none" spc="0" normalizeH="0" baseline="0" noProof="0" dirty="0" smtClean="0">
                <a:ln>
                  <a:noFill/>
                </a:ln>
                <a:solidFill>
                  <a:srgbClr val="FF00FF"/>
                </a:solidFill>
                <a:effectLst/>
                <a:uLnTx/>
                <a:uFillTx/>
                <a:latin typeface="Times New Roman"/>
                <a:ea typeface="+mj-ea"/>
                <a:cs typeface="+mj-cs"/>
              </a:rPr>
              <a:t>DALAM DAUR HIDROLOGI</a:t>
            </a:r>
          </a:p>
        </p:txBody>
      </p:sp>
      <p:sp>
        <p:nvSpPr>
          <p:cNvPr id="8" name="Rectangle 12"/>
          <p:cNvSpPr txBox="1">
            <a:spLocks noChangeArrowheads="1"/>
          </p:cNvSpPr>
          <p:nvPr/>
        </p:nvSpPr>
        <p:spPr bwMode="auto">
          <a:xfrm>
            <a:off x="1547664" y="1700808"/>
            <a:ext cx="5715000" cy="4248472"/>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rPr>
              <a:t>EVAPORASI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rPr>
              <a:t>TRANSPIRASI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rPr>
              <a:t>KONDENSASI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rPr>
              <a:t>PRESIPITASI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rPr>
              <a:t>ALIRAN di PERMUKAAN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rPr>
              <a:t>INFILTRASI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rPr>
              <a:t>PENURAPAN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id-ID" sz="3200" b="0" i="0" u="none" strike="noStrike" kern="0" cap="none" spc="0" normalizeH="0" baseline="0" noProof="0" dirty="0" smtClean="0">
              <a:ln>
                <a:noFill/>
              </a:ln>
              <a:solidFill>
                <a:srgbClr val="CCFF99"/>
              </a:solidFill>
              <a:effectLst/>
              <a:uLnTx/>
              <a:uFillTx/>
              <a:latin typeface="Times New Roman"/>
              <a:ea typeface="+mn-ea"/>
              <a:cs typeface="+mn-cs"/>
            </a:endParaRPr>
          </a:p>
        </p:txBody>
      </p:sp>
    </p:spTree>
    <p:extLst>
      <p:ext uri="{BB962C8B-B14F-4D97-AF65-F5344CB8AC3E}">
        <p14:creationId xmlns:p14="http://schemas.microsoft.com/office/powerpoint/2010/main" val="602525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TextBox 1"/>
          <p:cNvSpPr txBox="1">
            <a:spLocks noChangeArrowheads="1"/>
          </p:cNvSpPr>
          <p:nvPr/>
        </p:nvSpPr>
        <p:spPr bwMode="auto">
          <a:xfrm>
            <a:off x="539552" y="1340768"/>
            <a:ext cx="7992888" cy="1569660"/>
          </a:xfrm>
          <a:prstGeom prst="rect">
            <a:avLst/>
          </a:prstGeom>
          <a:solidFill>
            <a:schemeClr val="tx2">
              <a:lumMod val="20000"/>
              <a:lumOff val="80000"/>
            </a:schemeClr>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id-ID" sz="3200" dirty="0"/>
              <a:t>Air </a:t>
            </a:r>
            <a:r>
              <a:rPr lang="en-US" altLang="id-ID" sz="3200" dirty="0" err="1"/>
              <a:t>mudah</a:t>
            </a:r>
            <a:r>
              <a:rPr lang="en-US" altLang="id-ID" sz="3200" dirty="0"/>
              <a:t> </a:t>
            </a:r>
            <a:r>
              <a:rPr lang="en-US" altLang="id-ID" sz="3200" dirty="0" err="1"/>
              <a:t>sekali</a:t>
            </a:r>
            <a:r>
              <a:rPr lang="en-US" altLang="id-ID" sz="3200" dirty="0"/>
              <a:t> </a:t>
            </a:r>
            <a:r>
              <a:rPr lang="en-US" altLang="id-ID" sz="3200" dirty="0" err="1"/>
              <a:t>menguap</a:t>
            </a:r>
            <a:r>
              <a:rPr lang="en-US" altLang="id-ID" sz="3200" dirty="0"/>
              <a:t> </a:t>
            </a:r>
            <a:r>
              <a:rPr lang="en-US" altLang="id-ID" sz="3200" dirty="0" err="1"/>
              <a:t>dalam</a:t>
            </a:r>
            <a:r>
              <a:rPr lang="en-US" altLang="id-ID" sz="3200" dirty="0"/>
              <a:t> </a:t>
            </a:r>
            <a:r>
              <a:rPr lang="en-US" altLang="id-ID" sz="3200" dirty="0" err="1"/>
              <a:t>segala</a:t>
            </a:r>
            <a:r>
              <a:rPr lang="en-US" altLang="id-ID" sz="3200" dirty="0"/>
              <a:t> </a:t>
            </a:r>
            <a:r>
              <a:rPr lang="en-US" altLang="id-ID" sz="3200" dirty="0" err="1"/>
              <a:t>temperatur</a:t>
            </a:r>
            <a:r>
              <a:rPr lang="en-US" altLang="id-ID" sz="3200" dirty="0"/>
              <a:t>, </a:t>
            </a:r>
            <a:r>
              <a:rPr lang="en-US" altLang="id-ID" sz="3200" dirty="0" err="1"/>
              <a:t>hal</a:t>
            </a:r>
            <a:r>
              <a:rPr lang="en-US" altLang="id-ID" sz="3200" dirty="0"/>
              <a:t> </a:t>
            </a:r>
            <a:r>
              <a:rPr lang="en-US" altLang="id-ID" sz="3200" dirty="0" err="1"/>
              <a:t>ini</a:t>
            </a:r>
            <a:r>
              <a:rPr lang="en-US" altLang="id-ID" sz="3200" dirty="0"/>
              <a:t> </a:t>
            </a:r>
            <a:r>
              <a:rPr lang="en-US" altLang="id-ID" sz="3200" dirty="0" err="1"/>
              <a:t>disebabkan</a:t>
            </a:r>
            <a:r>
              <a:rPr lang="en-US" altLang="id-ID" sz="3200" dirty="0"/>
              <a:t> </a:t>
            </a:r>
            <a:r>
              <a:rPr lang="en-US" altLang="id-ID" sz="3200" dirty="0" err="1"/>
              <a:t>ikatan</a:t>
            </a:r>
            <a:r>
              <a:rPr lang="en-US" altLang="id-ID" sz="3200" dirty="0"/>
              <a:t> </a:t>
            </a:r>
            <a:r>
              <a:rPr lang="en-US" altLang="id-ID" sz="3200" dirty="0" err="1"/>
              <a:t>antar</a:t>
            </a:r>
            <a:r>
              <a:rPr lang="en-US" altLang="id-ID" sz="3200" dirty="0"/>
              <a:t> </a:t>
            </a:r>
            <a:r>
              <a:rPr lang="en-US" altLang="id-ID" sz="3200" dirty="0" err="1"/>
              <a:t>molekul</a:t>
            </a:r>
            <a:r>
              <a:rPr lang="en-US" altLang="id-ID" sz="3200" dirty="0"/>
              <a:t> air </a:t>
            </a:r>
            <a:r>
              <a:rPr lang="en-US" altLang="id-ID" sz="3200" dirty="0" err="1"/>
              <a:t>tidak</a:t>
            </a:r>
            <a:r>
              <a:rPr lang="en-US" altLang="id-ID" sz="3200" dirty="0"/>
              <a:t> </a:t>
            </a:r>
            <a:r>
              <a:rPr lang="en-US" altLang="id-ID" sz="3200" dirty="0" err="1"/>
              <a:t>kuat</a:t>
            </a:r>
            <a:endParaRPr lang="en-US" altLang="id-ID" sz="3200" dirty="0"/>
          </a:p>
        </p:txBody>
      </p:sp>
      <p:pic>
        <p:nvPicPr>
          <p:cNvPr id="6" name="Picture 2" descr="evaporas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212976"/>
            <a:ext cx="471646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218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71625" y="1428750"/>
            <a:ext cx="6343650" cy="4332288"/>
          </a:xfrm>
          <a:prstGeom prst="rect">
            <a:avLst/>
          </a:prstGeom>
        </p:spPr>
      </p:pic>
      <p:sp>
        <p:nvSpPr>
          <p:cNvPr id="6" name="Rectangle 5"/>
          <p:cNvSpPr txBox="1">
            <a:spLocks noChangeArrowheads="1"/>
          </p:cNvSpPr>
          <p:nvPr/>
        </p:nvSpPr>
        <p:spPr>
          <a:xfrm>
            <a:off x="1403648" y="152400"/>
            <a:ext cx="7054552" cy="838200"/>
          </a:xfrm>
          <a:prstGeom prst="rect">
            <a:avLst/>
          </a:prstGeom>
          <a:solidFill>
            <a:schemeClr val="accent2">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dirty="0" smtClean="0"/>
              <a:t>Proses </a:t>
            </a:r>
            <a:r>
              <a:rPr lang="en-US" altLang="id-ID" dirty="0" err="1" smtClean="0"/>
              <a:t>Penguapan</a:t>
            </a:r>
            <a:endParaRPr lang="en-US" altLang="id-ID" dirty="0"/>
          </a:p>
        </p:txBody>
      </p:sp>
    </p:spTree>
    <p:extLst>
      <p:ext uri="{BB962C8B-B14F-4D97-AF65-F5344CB8AC3E}">
        <p14:creationId xmlns:p14="http://schemas.microsoft.com/office/powerpoint/2010/main" val="85680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p:cNvSpPr>
            <a:spLocks noGrp="1"/>
          </p:cNvSpPr>
          <p:nvPr>
            <p:ph type="body" sz="quarter" idx="11"/>
          </p:nvPr>
        </p:nvSpPr>
        <p:spPr>
          <a:xfrm>
            <a:off x="0" y="-1"/>
            <a:ext cx="9144000" cy="68458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endParaRPr lang="en-US" dirty="0"/>
          </a:p>
        </p:txBody>
      </p:sp>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Slide Number Placeholder 3"/>
          <p:cNvSpPr txBox="1">
            <a:spLocks/>
          </p:cNvSpPr>
          <p:nvPr/>
        </p:nvSpPr>
        <p:spPr bwMode="auto">
          <a:xfrm>
            <a:off x="7162800" y="6400800"/>
            <a:ext cx="12954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13BD15-7E8D-4AEE-AF1D-45AEEDCACBCA}" type="slidenum">
              <a:rPr kumimoji="0" lang="en-US" altLang="id-ID" sz="1400" b="0" i="0" u="none" strike="noStrike" kern="1200" cap="none" spc="0" normalizeH="0" baseline="0" noProof="0" smtClean="0">
                <a:ln>
                  <a:noFill/>
                </a:ln>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id-ID" sz="1400" b="0" i="0" u="none" strike="noStrike" kern="1200" cap="none" spc="0" normalizeH="0" baseline="0" noProof="0" smtClean="0">
              <a:ln>
                <a:noFill/>
              </a:ln>
              <a:effectLst/>
              <a:uLnTx/>
              <a:uFillTx/>
              <a:latin typeface="Times New Roman" pitchFamily="18" charset="0"/>
              <a:ea typeface="+mn-ea"/>
              <a:cs typeface="+mn-cs"/>
            </a:endParaRPr>
          </a:p>
        </p:txBody>
      </p:sp>
      <p:sp>
        <p:nvSpPr>
          <p:cNvPr id="6" name="Oval 2"/>
          <p:cNvSpPr>
            <a:spLocks noChangeArrowheads="1"/>
          </p:cNvSpPr>
          <p:nvPr/>
        </p:nvSpPr>
        <p:spPr bwMode="auto">
          <a:xfrm>
            <a:off x="1835150" y="1196975"/>
            <a:ext cx="5473700" cy="5184775"/>
          </a:xfrm>
          <a:prstGeom prst="ellipse">
            <a:avLst/>
          </a:pr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d-ID" altLang="id-ID" sz="2400" b="0" i="0" u="none" strike="noStrike" kern="0" cap="none" spc="0" normalizeH="0" baseline="0" noProof="0" smtClean="0">
              <a:ln>
                <a:noFill/>
              </a:ln>
              <a:effectLst/>
              <a:uLnTx/>
              <a:uFillTx/>
              <a:latin typeface="Times New Roman" pitchFamily="18" charset="0"/>
            </a:endParaRPr>
          </a:p>
        </p:txBody>
      </p:sp>
      <p:pic>
        <p:nvPicPr>
          <p:cNvPr id="7" name="Picture 3" descr="MS 393 Reef"/>
          <p:cNvPicPr>
            <a:picLocks noChangeAspect="1" noChangeArrowheads="1"/>
          </p:cNvPicPr>
          <p:nvPr/>
        </p:nvPicPr>
        <p:blipFill>
          <a:blip r:embed="rId2">
            <a:extLst>
              <a:ext uri="{28A0092B-C50C-407E-A947-70E740481C1C}">
                <a14:useLocalDpi xmlns:a14="http://schemas.microsoft.com/office/drawing/2010/main" val="0"/>
              </a:ext>
            </a:extLst>
          </a:blip>
          <a:srcRect l="5952" t="25317" r="29048" b="7809"/>
          <a:stretch>
            <a:fillRect/>
          </a:stretch>
        </p:blipFill>
        <p:spPr bwMode="auto">
          <a:xfrm>
            <a:off x="4584700" y="3208338"/>
            <a:ext cx="12827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851275" y="4605338"/>
            <a:ext cx="1377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id-ID" sz="1600" b="1" i="0" u="none" strike="noStrike" kern="0" cap="none" spc="0" normalizeH="0" baseline="0" noProof="0" smtClean="0">
                <a:ln>
                  <a:noFill/>
                </a:ln>
                <a:effectLst/>
                <a:uLnTx/>
                <a:uFillTx/>
                <a:latin typeface="Times New Roman" pitchFamily="18" charset="0"/>
              </a:rPr>
              <a:t>BIOSPHERE</a:t>
            </a:r>
          </a:p>
        </p:txBody>
      </p:sp>
      <p:sp>
        <p:nvSpPr>
          <p:cNvPr id="9" name="Text Box 5"/>
          <p:cNvSpPr txBox="1">
            <a:spLocks noChangeArrowheads="1"/>
          </p:cNvSpPr>
          <p:nvPr/>
        </p:nvSpPr>
        <p:spPr bwMode="auto">
          <a:xfrm>
            <a:off x="6059256" y="6261100"/>
            <a:ext cx="2805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id-ID" sz="1600" b="1" i="0" u="none" strike="noStrike" kern="0" cap="none" spc="0" normalizeH="0" baseline="0" noProof="0" smtClean="0">
                <a:ln>
                  <a:noFill/>
                </a:ln>
                <a:effectLst/>
                <a:uLnTx/>
                <a:uFillTx/>
                <a:latin typeface="Times New Roman" pitchFamily="18" charset="0"/>
              </a:rPr>
              <a:t>SOLID EARTH</a:t>
            </a:r>
            <a:br>
              <a:rPr kumimoji="0" lang="en-US" altLang="id-ID" sz="1600" b="1" i="0" u="none" strike="noStrike" kern="0" cap="none" spc="0" normalizeH="0" baseline="0" noProof="0" smtClean="0">
                <a:ln>
                  <a:noFill/>
                </a:ln>
                <a:effectLst/>
                <a:uLnTx/>
                <a:uFillTx/>
                <a:latin typeface="Times New Roman" pitchFamily="18" charset="0"/>
              </a:rPr>
            </a:br>
            <a:r>
              <a:rPr kumimoji="0" lang="en-US" altLang="id-ID" sz="1600" b="1" i="0" u="none" strike="noStrike" kern="0" cap="none" spc="0" normalizeH="0" baseline="0" noProof="0" smtClean="0">
                <a:ln>
                  <a:noFill/>
                </a:ln>
                <a:effectLst/>
                <a:uLnTx/>
                <a:uFillTx/>
                <a:latin typeface="Times New Roman" pitchFamily="18" charset="0"/>
              </a:rPr>
              <a:t>(LITHOSPHERE TO CORE)</a:t>
            </a:r>
          </a:p>
        </p:txBody>
      </p:sp>
      <p:sp>
        <p:nvSpPr>
          <p:cNvPr id="10" name="Text Box 6"/>
          <p:cNvSpPr txBox="1">
            <a:spLocks noChangeArrowheads="1"/>
          </p:cNvSpPr>
          <p:nvPr/>
        </p:nvSpPr>
        <p:spPr bwMode="auto">
          <a:xfrm>
            <a:off x="3708400" y="2012950"/>
            <a:ext cx="16417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id-ID" sz="1600" b="1" i="0" u="none" strike="noStrike" kern="0" cap="none" spc="0" normalizeH="0" baseline="0" noProof="0" smtClean="0">
                <a:ln>
                  <a:noFill/>
                </a:ln>
                <a:effectLst/>
                <a:uLnTx/>
                <a:uFillTx/>
                <a:latin typeface="Times New Roman" pitchFamily="18" charset="0"/>
              </a:rPr>
              <a:t>ATMOSPHERE</a:t>
            </a:r>
          </a:p>
        </p:txBody>
      </p:sp>
      <p:sp>
        <p:nvSpPr>
          <p:cNvPr id="11" name="Text Box 7"/>
          <p:cNvSpPr txBox="1">
            <a:spLocks noChangeArrowheads="1"/>
          </p:cNvSpPr>
          <p:nvPr/>
        </p:nvSpPr>
        <p:spPr bwMode="auto">
          <a:xfrm>
            <a:off x="814388" y="6237288"/>
            <a:ext cx="1699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id-ID" sz="1600" b="1" i="0" u="none" strike="noStrike" kern="0" cap="none" spc="0" normalizeH="0" baseline="0" noProof="0" smtClean="0">
                <a:ln>
                  <a:noFill/>
                </a:ln>
                <a:effectLst/>
                <a:uLnTx/>
                <a:uFillTx/>
                <a:latin typeface="Times New Roman" pitchFamily="18" charset="0"/>
              </a:rPr>
              <a:t>HIDROSPHERE</a:t>
            </a:r>
          </a:p>
        </p:txBody>
      </p:sp>
      <p:grpSp>
        <p:nvGrpSpPr>
          <p:cNvPr id="12" name="Group 8"/>
          <p:cNvGrpSpPr>
            <a:grpSpLocks/>
          </p:cNvGrpSpPr>
          <p:nvPr/>
        </p:nvGrpSpPr>
        <p:grpSpPr bwMode="auto">
          <a:xfrm rot="894619">
            <a:off x="5653088" y="2276475"/>
            <a:ext cx="1655762" cy="1368425"/>
            <a:chOff x="249" y="890"/>
            <a:chExt cx="1043" cy="862"/>
          </a:xfrm>
        </p:grpSpPr>
        <p:sp>
          <p:nvSpPr>
            <p:cNvPr id="13" name="Line 9"/>
            <p:cNvSpPr>
              <a:spLocks noChangeShapeType="1"/>
            </p:cNvSpPr>
            <p:nvPr/>
          </p:nvSpPr>
          <p:spPr bwMode="auto">
            <a:xfrm>
              <a:off x="385" y="890"/>
              <a:ext cx="907" cy="771"/>
            </a:xfrm>
            <a:prstGeom prst="line">
              <a:avLst/>
            </a:prstGeom>
            <a:noFill/>
            <a:ln w="1016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sp>
          <p:nvSpPr>
            <p:cNvPr id="14" name="Line 10"/>
            <p:cNvSpPr>
              <a:spLocks noChangeShapeType="1"/>
            </p:cNvSpPr>
            <p:nvPr/>
          </p:nvSpPr>
          <p:spPr bwMode="auto">
            <a:xfrm flipH="1" flipV="1">
              <a:off x="249" y="981"/>
              <a:ext cx="907" cy="771"/>
            </a:xfrm>
            <a:prstGeom prst="line">
              <a:avLst/>
            </a:prstGeom>
            <a:noFill/>
            <a:ln w="1016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grpSp>
      <p:grpSp>
        <p:nvGrpSpPr>
          <p:cNvPr id="15" name="Group 11"/>
          <p:cNvGrpSpPr>
            <a:grpSpLocks/>
          </p:cNvGrpSpPr>
          <p:nvPr/>
        </p:nvGrpSpPr>
        <p:grpSpPr bwMode="auto">
          <a:xfrm rot="-5959427">
            <a:off x="1837532" y="2275681"/>
            <a:ext cx="1655762" cy="1368425"/>
            <a:chOff x="249" y="890"/>
            <a:chExt cx="1043" cy="862"/>
          </a:xfrm>
        </p:grpSpPr>
        <p:sp>
          <p:nvSpPr>
            <p:cNvPr id="16" name="Line 12"/>
            <p:cNvSpPr>
              <a:spLocks noChangeShapeType="1"/>
            </p:cNvSpPr>
            <p:nvPr/>
          </p:nvSpPr>
          <p:spPr bwMode="auto">
            <a:xfrm>
              <a:off x="385" y="890"/>
              <a:ext cx="907" cy="771"/>
            </a:xfrm>
            <a:prstGeom prst="line">
              <a:avLst/>
            </a:prstGeom>
            <a:noFill/>
            <a:ln w="1016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sp>
          <p:nvSpPr>
            <p:cNvPr id="17" name="Line 13"/>
            <p:cNvSpPr>
              <a:spLocks noChangeShapeType="1"/>
            </p:cNvSpPr>
            <p:nvPr/>
          </p:nvSpPr>
          <p:spPr bwMode="auto">
            <a:xfrm flipH="1" flipV="1">
              <a:off x="249" y="981"/>
              <a:ext cx="907" cy="771"/>
            </a:xfrm>
            <a:prstGeom prst="line">
              <a:avLst/>
            </a:prstGeom>
            <a:noFill/>
            <a:ln w="1016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grpSp>
      <p:grpSp>
        <p:nvGrpSpPr>
          <p:cNvPr id="18" name="Group 14"/>
          <p:cNvGrpSpPr>
            <a:grpSpLocks/>
          </p:cNvGrpSpPr>
          <p:nvPr/>
        </p:nvGrpSpPr>
        <p:grpSpPr bwMode="auto">
          <a:xfrm rot="-2431816">
            <a:off x="3708400" y="5229225"/>
            <a:ext cx="1655763" cy="1368425"/>
            <a:chOff x="249" y="890"/>
            <a:chExt cx="1043" cy="862"/>
          </a:xfrm>
        </p:grpSpPr>
        <p:sp>
          <p:nvSpPr>
            <p:cNvPr id="19" name="Line 15"/>
            <p:cNvSpPr>
              <a:spLocks noChangeShapeType="1"/>
            </p:cNvSpPr>
            <p:nvPr/>
          </p:nvSpPr>
          <p:spPr bwMode="auto">
            <a:xfrm>
              <a:off x="385" y="890"/>
              <a:ext cx="907" cy="771"/>
            </a:xfrm>
            <a:prstGeom prst="line">
              <a:avLst/>
            </a:prstGeom>
            <a:noFill/>
            <a:ln w="1016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sp>
          <p:nvSpPr>
            <p:cNvPr id="20" name="Line 16"/>
            <p:cNvSpPr>
              <a:spLocks noChangeShapeType="1"/>
            </p:cNvSpPr>
            <p:nvPr/>
          </p:nvSpPr>
          <p:spPr bwMode="auto">
            <a:xfrm flipH="1" flipV="1">
              <a:off x="249" y="981"/>
              <a:ext cx="907" cy="771"/>
            </a:xfrm>
            <a:prstGeom prst="line">
              <a:avLst/>
            </a:prstGeom>
            <a:noFill/>
            <a:ln w="1016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grpSp>
      <p:grpSp>
        <p:nvGrpSpPr>
          <p:cNvPr id="21" name="Group 17"/>
          <p:cNvGrpSpPr>
            <a:grpSpLocks/>
          </p:cNvGrpSpPr>
          <p:nvPr/>
        </p:nvGrpSpPr>
        <p:grpSpPr bwMode="auto">
          <a:xfrm rot="-1732354">
            <a:off x="4329113" y="2420938"/>
            <a:ext cx="458787" cy="576262"/>
            <a:chOff x="368" y="2017"/>
            <a:chExt cx="434" cy="506"/>
          </a:xfrm>
        </p:grpSpPr>
        <p:sp>
          <p:nvSpPr>
            <p:cNvPr id="22" name="Line 18"/>
            <p:cNvSpPr>
              <a:spLocks noChangeShapeType="1"/>
            </p:cNvSpPr>
            <p:nvPr/>
          </p:nvSpPr>
          <p:spPr bwMode="auto">
            <a:xfrm rot="-5959427">
              <a:off x="346" y="2039"/>
              <a:ext cx="369" cy="326"/>
            </a:xfrm>
            <a:prstGeom prst="line">
              <a:avLst/>
            </a:prstGeom>
            <a:noFill/>
            <a:ln w="762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sp>
          <p:nvSpPr>
            <p:cNvPr id="23" name="Line 19"/>
            <p:cNvSpPr>
              <a:spLocks noChangeShapeType="1"/>
            </p:cNvSpPr>
            <p:nvPr/>
          </p:nvSpPr>
          <p:spPr bwMode="auto">
            <a:xfrm rot="-5959427" flipH="1" flipV="1">
              <a:off x="454" y="2176"/>
              <a:ext cx="369" cy="326"/>
            </a:xfrm>
            <a:prstGeom prst="line">
              <a:avLst/>
            </a:prstGeom>
            <a:noFill/>
            <a:ln w="762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grpSp>
      <p:grpSp>
        <p:nvGrpSpPr>
          <p:cNvPr id="24" name="Group 20"/>
          <p:cNvGrpSpPr>
            <a:grpSpLocks/>
          </p:cNvGrpSpPr>
          <p:nvPr/>
        </p:nvGrpSpPr>
        <p:grpSpPr bwMode="auto">
          <a:xfrm rot="-4789369">
            <a:off x="5926138" y="4306887"/>
            <a:ext cx="458788" cy="576263"/>
            <a:chOff x="368" y="2017"/>
            <a:chExt cx="434" cy="506"/>
          </a:xfrm>
        </p:grpSpPr>
        <p:sp>
          <p:nvSpPr>
            <p:cNvPr id="25" name="Line 21"/>
            <p:cNvSpPr>
              <a:spLocks noChangeShapeType="1"/>
            </p:cNvSpPr>
            <p:nvPr/>
          </p:nvSpPr>
          <p:spPr bwMode="auto">
            <a:xfrm rot="-5959427">
              <a:off x="346" y="2039"/>
              <a:ext cx="369" cy="326"/>
            </a:xfrm>
            <a:prstGeom prst="line">
              <a:avLst/>
            </a:prstGeom>
            <a:noFill/>
            <a:ln w="762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sp>
          <p:nvSpPr>
            <p:cNvPr id="26" name="Line 22"/>
            <p:cNvSpPr>
              <a:spLocks noChangeShapeType="1"/>
            </p:cNvSpPr>
            <p:nvPr/>
          </p:nvSpPr>
          <p:spPr bwMode="auto">
            <a:xfrm rot="-5959427" flipH="1" flipV="1">
              <a:off x="454" y="2176"/>
              <a:ext cx="369" cy="326"/>
            </a:xfrm>
            <a:prstGeom prst="line">
              <a:avLst/>
            </a:prstGeom>
            <a:noFill/>
            <a:ln w="762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grpSp>
      <p:grpSp>
        <p:nvGrpSpPr>
          <p:cNvPr id="27" name="Group 23"/>
          <p:cNvGrpSpPr>
            <a:grpSpLocks/>
          </p:cNvGrpSpPr>
          <p:nvPr/>
        </p:nvGrpSpPr>
        <p:grpSpPr bwMode="auto">
          <a:xfrm rot="785490">
            <a:off x="2673350" y="4292600"/>
            <a:ext cx="458788" cy="576263"/>
            <a:chOff x="368" y="2017"/>
            <a:chExt cx="434" cy="506"/>
          </a:xfrm>
        </p:grpSpPr>
        <p:sp>
          <p:nvSpPr>
            <p:cNvPr id="28" name="Line 24"/>
            <p:cNvSpPr>
              <a:spLocks noChangeShapeType="1"/>
            </p:cNvSpPr>
            <p:nvPr/>
          </p:nvSpPr>
          <p:spPr bwMode="auto">
            <a:xfrm rot="-5959427">
              <a:off x="346" y="2039"/>
              <a:ext cx="369" cy="326"/>
            </a:xfrm>
            <a:prstGeom prst="line">
              <a:avLst/>
            </a:prstGeom>
            <a:noFill/>
            <a:ln w="762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sp>
          <p:nvSpPr>
            <p:cNvPr id="29" name="Line 25"/>
            <p:cNvSpPr>
              <a:spLocks noChangeShapeType="1"/>
            </p:cNvSpPr>
            <p:nvPr/>
          </p:nvSpPr>
          <p:spPr bwMode="auto">
            <a:xfrm rot="-5959427" flipH="1" flipV="1">
              <a:off x="454" y="2176"/>
              <a:ext cx="369" cy="326"/>
            </a:xfrm>
            <a:prstGeom prst="line">
              <a:avLst/>
            </a:prstGeom>
            <a:noFill/>
            <a:ln w="76200">
              <a:solidFill>
                <a:srgbClr val="22F81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sz="2400">
                <a:latin typeface="Times New Roman" pitchFamily="18" charset="0"/>
              </a:endParaRPr>
            </a:p>
          </p:txBody>
        </p:sp>
      </p:grpSp>
      <p:pic>
        <p:nvPicPr>
          <p:cNvPr id="30" name="Picture 27" descr="P0104791"/>
          <p:cNvPicPr>
            <a:picLocks noChangeAspect="1" noChangeArrowheads="1"/>
          </p:cNvPicPr>
          <p:nvPr/>
        </p:nvPicPr>
        <p:blipFill>
          <a:blip r:embed="rId3" cstate="print">
            <a:extLst>
              <a:ext uri="{28A0092B-C50C-407E-A947-70E740481C1C}">
                <a14:useLocalDpi xmlns:a14="http://schemas.microsoft.com/office/drawing/2010/main" val="0"/>
              </a:ext>
            </a:extLst>
          </a:blip>
          <a:srcRect t="13727" r="39496"/>
          <a:stretch>
            <a:fillRect/>
          </a:stretch>
        </p:blipFill>
        <p:spPr bwMode="auto">
          <a:xfrm>
            <a:off x="3154363" y="3213100"/>
            <a:ext cx="1346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8" descr="MS 171 SEMBUR VOLK"/>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l="8290" t="6480" r="7162" b="9833"/>
          <a:stretch>
            <a:fillRect/>
          </a:stretch>
        </p:blipFill>
        <p:spPr bwMode="auto">
          <a:xfrm>
            <a:off x="6516688" y="4724400"/>
            <a:ext cx="193675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0"/>
          <p:cNvSpPr txBox="1">
            <a:spLocks noChangeArrowheads="1"/>
          </p:cNvSpPr>
          <p:nvPr/>
        </p:nvSpPr>
        <p:spPr bwMode="auto">
          <a:xfrm>
            <a:off x="107950" y="115888"/>
            <a:ext cx="27606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id-ID" sz="3200" b="1" i="0" u="none" strike="noStrike" kern="0" cap="none" spc="0" normalizeH="0" baseline="0" noProof="0" smtClean="0">
                <a:ln>
                  <a:noFill/>
                </a:ln>
                <a:effectLst/>
                <a:uLnTx/>
                <a:uFillTx/>
                <a:latin typeface="Times New Roman" pitchFamily="18" charset="0"/>
              </a:rPr>
              <a:t>GEOSPHERE</a:t>
            </a:r>
          </a:p>
        </p:txBody>
      </p:sp>
      <p:sp>
        <p:nvSpPr>
          <p:cNvPr id="33" name="Text Box 31"/>
          <p:cNvSpPr txBox="1">
            <a:spLocks noChangeArrowheads="1"/>
          </p:cNvSpPr>
          <p:nvPr/>
        </p:nvSpPr>
        <p:spPr bwMode="auto">
          <a:xfrm>
            <a:off x="6072188" y="642938"/>
            <a:ext cx="2868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id-ID" sz="2400" b="0" i="0" u="none" strike="noStrike" kern="0" cap="none" spc="0" normalizeH="0" baseline="0" noProof="0" smtClean="0">
                <a:ln>
                  <a:noFill/>
                </a:ln>
                <a:effectLst/>
                <a:uLnTx/>
                <a:uFillTx/>
                <a:latin typeface="Times New Roman" pitchFamily="18" charset="0"/>
              </a:rPr>
              <a:t>Dynamic equilibrium</a:t>
            </a:r>
          </a:p>
        </p:txBody>
      </p:sp>
      <p:pic>
        <p:nvPicPr>
          <p:cNvPr id="34" name="Picture 36" descr="waterf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 y="4643438"/>
            <a:ext cx="207168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7" descr="atmosphere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4388" y="439738"/>
            <a:ext cx="2503487"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25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7188" y="1931988"/>
            <a:ext cx="2595562" cy="2563812"/>
          </a:xfrm>
          <a:prstGeom prst="rect">
            <a:avLst/>
          </a:prstGeom>
          <a:ln w="38100">
            <a:solidFill>
              <a:schemeClr val="accent6">
                <a:lumMod val="75000"/>
              </a:schemeClr>
            </a:solidFill>
          </a:ln>
        </p:spPr>
      </p:pic>
      <p:sp>
        <p:nvSpPr>
          <p:cNvPr id="7" name="Rectangle 5"/>
          <p:cNvSpPr txBox="1">
            <a:spLocks noChangeArrowheads="1"/>
          </p:cNvSpPr>
          <p:nvPr/>
        </p:nvSpPr>
        <p:spPr>
          <a:xfrm>
            <a:off x="457200" y="381000"/>
            <a:ext cx="8229600" cy="1143000"/>
          </a:xfrm>
          <a:prstGeom prst="rect">
            <a:avLst/>
          </a:prstGeom>
          <a:solidFill>
            <a:srgbClr val="92D05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sz="3600" dirty="0" err="1" smtClean="0">
                <a:latin typeface="Bauhaus 93" panose="04030905020B02020C02" pitchFamily="82" charset="0"/>
              </a:rPr>
              <a:t>Pengaruh</a:t>
            </a:r>
            <a:r>
              <a:rPr lang="en-US" altLang="id-ID" sz="3600" dirty="0" smtClean="0">
                <a:latin typeface="Bauhaus 93" panose="04030905020B02020C02" pitchFamily="82" charset="0"/>
              </a:rPr>
              <a:t> </a:t>
            </a:r>
            <a:r>
              <a:rPr lang="en-US" altLang="id-ID" sz="3600" dirty="0" err="1" smtClean="0">
                <a:latin typeface="Bauhaus 93" panose="04030905020B02020C02" pitchFamily="82" charset="0"/>
              </a:rPr>
              <a:t>Temperatur</a:t>
            </a:r>
            <a:r>
              <a:rPr lang="en-US" altLang="id-ID" sz="3600" dirty="0" smtClean="0">
                <a:latin typeface="Bauhaus 93" panose="04030905020B02020C02" pitchFamily="82" charset="0"/>
              </a:rPr>
              <a:t> </a:t>
            </a:r>
            <a:r>
              <a:rPr lang="en-US" altLang="id-ID" sz="3600" dirty="0" err="1" smtClean="0">
                <a:latin typeface="Bauhaus 93" panose="04030905020B02020C02" pitchFamily="82" charset="0"/>
              </a:rPr>
              <a:t>pada</a:t>
            </a:r>
            <a:r>
              <a:rPr lang="en-US" altLang="id-ID" sz="3600" dirty="0" smtClean="0">
                <a:latin typeface="Bauhaus 93" panose="04030905020B02020C02" pitchFamily="82" charset="0"/>
              </a:rPr>
              <a:t> </a:t>
            </a:r>
            <a:r>
              <a:rPr lang="en-US" altLang="id-ID" sz="3600" dirty="0" err="1" smtClean="0">
                <a:latin typeface="Bauhaus 93" panose="04030905020B02020C02" pitchFamily="82" charset="0"/>
              </a:rPr>
              <a:t>Penguapan</a:t>
            </a:r>
            <a:endParaRPr lang="en-US" altLang="id-ID" sz="3600" dirty="0">
              <a:latin typeface="Bauhaus 93" panose="04030905020B02020C02" pitchFamily="82" charset="0"/>
            </a:endParaRPr>
          </a:p>
        </p:txBody>
      </p:sp>
      <p:pic>
        <p:nvPicPr>
          <p:cNvPr id="8" name="Picture 4" descr="evapor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2857500"/>
            <a:ext cx="57229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83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Rectangle 3"/>
          <p:cNvSpPr txBox="1">
            <a:spLocks noChangeArrowheads="1"/>
          </p:cNvSpPr>
          <p:nvPr/>
        </p:nvSpPr>
        <p:spPr>
          <a:xfrm>
            <a:off x="1214438" y="1804193"/>
            <a:ext cx="7000875" cy="2362200"/>
          </a:xfrm>
          <a:prstGeom prst="rect">
            <a:avLst/>
          </a:prstGeom>
          <a:solidFill>
            <a:schemeClr val="accent6">
              <a:lumMod val="60000"/>
              <a:lumOff val="4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id-ID" sz="2800" dirty="0" err="1" smtClean="0"/>
              <a:t>Evaporasi</a:t>
            </a:r>
            <a:r>
              <a:rPr lang="en-US" altLang="id-ID" sz="2800" dirty="0" smtClean="0"/>
              <a:t>: </a:t>
            </a:r>
            <a:r>
              <a:rPr lang="en-US" altLang="id-ID" sz="2800" dirty="0" err="1" smtClean="0"/>
              <a:t>penguapan</a:t>
            </a:r>
            <a:r>
              <a:rPr lang="en-US" altLang="id-ID" sz="2800" dirty="0" smtClean="0"/>
              <a:t> </a:t>
            </a:r>
            <a:r>
              <a:rPr lang="en-US" altLang="id-ID" sz="2800" dirty="0" err="1" smtClean="0"/>
              <a:t>pada</a:t>
            </a:r>
            <a:r>
              <a:rPr lang="en-US" altLang="id-ID" sz="2800" dirty="0" smtClean="0"/>
              <a:t> </a:t>
            </a:r>
            <a:r>
              <a:rPr lang="en-US" altLang="id-ID" sz="2800" dirty="0" err="1" smtClean="0"/>
              <a:t>tubuh</a:t>
            </a:r>
            <a:r>
              <a:rPr lang="en-US" altLang="id-ID" sz="2800" dirty="0" smtClean="0"/>
              <a:t> air yang </a:t>
            </a:r>
            <a:r>
              <a:rPr lang="en-US" altLang="id-ID" sz="2800" dirty="0" err="1" smtClean="0"/>
              <a:t>terbuka</a:t>
            </a:r>
            <a:endParaRPr lang="en-US" altLang="id-ID" sz="2800" dirty="0" smtClean="0"/>
          </a:p>
          <a:p>
            <a:r>
              <a:rPr lang="en-US" altLang="id-ID" sz="2800" dirty="0" err="1" smtClean="0"/>
              <a:t>Transpirasi</a:t>
            </a:r>
            <a:r>
              <a:rPr lang="en-US" altLang="id-ID" sz="2800" dirty="0" smtClean="0"/>
              <a:t>: </a:t>
            </a:r>
            <a:r>
              <a:rPr lang="en-US" altLang="id-ID" sz="2800" dirty="0" err="1" smtClean="0"/>
              <a:t>penguapan</a:t>
            </a:r>
            <a:r>
              <a:rPr lang="en-US" altLang="id-ID" sz="2800" dirty="0" smtClean="0"/>
              <a:t> yang </a:t>
            </a:r>
            <a:r>
              <a:rPr lang="en-US" altLang="id-ID" sz="2800" dirty="0" err="1" smtClean="0"/>
              <a:t>dilakukan</a:t>
            </a:r>
            <a:r>
              <a:rPr lang="en-US" altLang="id-ID" sz="2800" dirty="0" smtClean="0"/>
              <a:t> </a:t>
            </a:r>
            <a:r>
              <a:rPr lang="en-US" altLang="id-ID" sz="2800" dirty="0" err="1" smtClean="0"/>
              <a:t>oleh</a:t>
            </a:r>
            <a:r>
              <a:rPr lang="en-US" altLang="id-ID" sz="2800" dirty="0" smtClean="0"/>
              <a:t> </a:t>
            </a:r>
            <a:r>
              <a:rPr lang="en-US" altLang="id-ID" sz="2800" dirty="0" err="1" smtClean="0"/>
              <a:t>tumbuh-tumbuhan</a:t>
            </a:r>
            <a:r>
              <a:rPr lang="en-US" altLang="id-ID" sz="2800" dirty="0" smtClean="0"/>
              <a:t> </a:t>
            </a:r>
            <a:r>
              <a:rPr lang="en-US" altLang="id-ID" sz="2800" dirty="0" err="1" smtClean="0"/>
              <a:t>melalui</a:t>
            </a:r>
            <a:r>
              <a:rPr lang="en-US" altLang="id-ID" sz="2800" dirty="0" smtClean="0"/>
              <a:t> proses </a:t>
            </a:r>
            <a:r>
              <a:rPr lang="en-US" altLang="id-ID" sz="2800" dirty="0" err="1" smtClean="0"/>
              <a:t>fotosintesis</a:t>
            </a:r>
            <a:endParaRPr lang="en-US" altLang="id-ID" sz="2800" dirty="0"/>
          </a:p>
        </p:txBody>
      </p:sp>
      <p:sp>
        <p:nvSpPr>
          <p:cNvPr id="6" name="Rectangle 5"/>
          <p:cNvSpPr txBox="1">
            <a:spLocks noChangeArrowheads="1"/>
          </p:cNvSpPr>
          <p:nvPr/>
        </p:nvSpPr>
        <p:spPr>
          <a:xfrm>
            <a:off x="714375" y="4590256"/>
            <a:ext cx="8153400" cy="1143000"/>
          </a:xfrm>
          <a:prstGeom prst="rect">
            <a:avLst/>
          </a:prstGeom>
          <a:solidFill>
            <a:schemeClr val="accent3">
              <a:lumMod val="60000"/>
              <a:lumOff val="40000"/>
            </a:schemeClr>
          </a:solidFill>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i-FI" sz="3600" dirty="0" smtClean="0"/>
              <a:t>Evapotranspirasi pada dasarnya merupakan proses pengembalian air dari permukaan bumi ke atmosfer, meliputi 2 proses:</a:t>
            </a:r>
            <a:endParaRPr lang="en-US" sz="3600" dirty="0"/>
          </a:p>
        </p:txBody>
      </p:sp>
    </p:spTree>
    <p:extLst>
      <p:ext uri="{BB962C8B-B14F-4D97-AF65-F5344CB8AC3E}">
        <p14:creationId xmlns:p14="http://schemas.microsoft.com/office/powerpoint/2010/main" val="602525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Rectangle 5"/>
          <p:cNvSpPr txBox="1">
            <a:spLocks noChangeArrowheads="1"/>
          </p:cNvSpPr>
          <p:nvPr/>
        </p:nvSpPr>
        <p:spPr bwMode="auto">
          <a:xfrm>
            <a:off x="1331639" y="1"/>
            <a:ext cx="7812361" cy="2194196"/>
          </a:xfrm>
          <a:prstGeom prst="rect">
            <a:avLst/>
          </a:prstGeom>
          <a:blipFill>
            <a:blip r:embed="rId2"/>
            <a:tile tx="0" ty="0" sx="100000" sy="100000" flip="none" algn="tl"/>
          </a:blip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000" b="0" i="0" u="none" strike="noStrike" kern="0" cap="none" spc="0" normalizeH="0" baseline="0" noProof="0" dirty="0" err="1" smtClean="0">
                <a:ln>
                  <a:noFill/>
                </a:ln>
                <a:solidFill>
                  <a:schemeClr val="tx1"/>
                </a:solidFill>
                <a:effectLst/>
                <a:uLnTx/>
                <a:uFillTx/>
                <a:latin typeface="Times New Roman"/>
                <a:ea typeface="+mj-ea"/>
                <a:cs typeface="+mj-cs"/>
              </a:rPr>
              <a:t>Transpirasi</a:t>
            </a:r>
            <a:r>
              <a:rPr kumimoji="0" lang="en-US" altLang="id-ID" sz="4000" b="0" i="0" u="none" strike="noStrike" kern="0" cap="none" spc="0" normalizeH="0" baseline="0" noProof="0" dirty="0" smtClean="0">
                <a:ln>
                  <a:noFill/>
                </a:ln>
                <a:solidFill>
                  <a:schemeClr val="tx1"/>
                </a:solidFill>
                <a:effectLst/>
                <a:uLnTx/>
                <a:uFillTx/>
                <a:latin typeface="Times New Roman"/>
                <a:ea typeface="+mj-ea"/>
                <a:cs typeface="+mj-cs"/>
              </a:rPr>
              <a:t>: Proses </a:t>
            </a:r>
            <a:r>
              <a:rPr kumimoji="0" lang="en-US" altLang="id-ID" sz="4000" b="0" i="0" u="none" strike="noStrike" kern="0" cap="none" spc="0" normalizeH="0" baseline="0" noProof="0" dirty="0" err="1" smtClean="0">
                <a:ln>
                  <a:noFill/>
                </a:ln>
                <a:solidFill>
                  <a:schemeClr val="tx1"/>
                </a:solidFill>
                <a:effectLst/>
                <a:uLnTx/>
                <a:uFillTx/>
                <a:latin typeface="Times New Roman"/>
                <a:ea typeface="+mj-ea"/>
                <a:cs typeface="+mj-cs"/>
              </a:rPr>
              <a:t>penguapan</a:t>
            </a:r>
            <a:r>
              <a:rPr kumimoji="0" lang="en-US" altLang="id-ID" sz="40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altLang="id-ID" sz="4000" b="0" i="0" u="none" strike="noStrike" kern="0" cap="none" spc="0" normalizeH="0" baseline="0" noProof="0" dirty="0" err="1" smtClean="0">
                <a:ln>
                  <a:noFill/>
                </a:ln>
                <a:solidFill>
                  <a:schemeClr val="tx1"/>
                </a:solidFill>
                <a:effectLst/>
                <a:uLnTx/>
                <a:uFillTx/>
                <a:latin typeface="Times New Roman"/>
                <a:ea typeface="+mj-ea"/>
                <a:cs typeface="+mj-cs"/>
              </a:rPr>
              <a:t>pada</a:t>
            </a:r>
            <a:r>
              <a:rPr kumimoji="0" lang="en-US" altLang="id-ID" sz="40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altLang="id-ID" sz="4000" b="0" i="0" u="none" strike="noStrike" kern="0" cap="none" spc="0" normalizeH="0" baseline="0" noProof="0" dirty="0" err="1" smtClean="0">
                <a:ln>
                  <a:noFill/>
                </a:ln>
                <a:solidFill>
                  <a:schemeClr val="tx1"/>
                </a:solidFill>
                <a:effectLst/>
                <a:uLnTx/>
                <a:uFillTx/>
                <a:latin typeface="Times New Roman"/>
                <a:ea typeface="+mj-ea"/>
                <a:cs typeface="+mj-cs"/>
              </a:rPr>
              <a:t>tumbuh-tumbuhan</a:t>
            </a:r>
            <a:r>
              <a:rPr kumimoji="0" lang="en-US" altLang="id-ID" sz="40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altLang="id-ID" sz="4000" b="0" i="0" u="none" strike="noStrike" kern="0" cap="none" spc="0" normalizeH="0" baseline="0" noProof="0" dirty="0" err="1" smtClean="0">
                <a:ln>
                  <a:noFill/>
                </a:ln>
                <a:solidFill>
                  <a:schemeClr val="tx1"/>
                </a:solidFill>
                <a:effectLst/>
                <a:uLnTx/>
                <a:uFillTx/>
                <a:latin typeface="Times New Roman"/>
                <a:ea typeface="+mj-ea"/>
                <a:cs typeface="+mj-cs"/>
              </a:rPr>
              <a:t>ketika</a:t>
            </a:r>
            <a:r>
              <a:rPr kumimoji="0" lang="en-US" altLang="id-ID" sz="40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altLang="id-ID" sz="4000" b="0" i="0" u="none" strike="noStrike" kern="0" cap="none" spc="0" normalizeH="0" baseline="0" noProof="0" dirty="0" err="1" smtClean="0">
                <a:ln>
                  <a:noFill/>
                </a:ln>
                <a:solidFill>
                  <a:schemeClr val="tx1"/>
                </a:solidFill>
                <a:effectLst/>
                <a:uLnTx/>
                <a:uFillTx/>
                <a:latin typeface="Times New Roman"/>
                <a:ea typeface="+mj-ea"/>
                <a:cs typeface="+mj-cs"/>
              </a:rPr>
              <a:t>melakukan</a:t>
            </a:r>
            <a:r>
              <a:rPr kumimoji="0" lang="en-US" altLang="id-ID" sz="40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altLang="id-ID" sz="4000" b="0" i="0" u="none" strike="noStrike" kern="0" cap="none" spc="0" normalizeH="0" baseline="0" noProof="0" dirty="0" err="1" smtClean="0">
                <a:ln>
                  <a:noFill/>
                </a:ln>
                <a:solidFill>
                  <a:schemeClr val="tx1"/>
                </a:solidFill>
                <a:effectLst/>
                <a:uLnTx/>
                <a:uFillTx/>
                <a:latin typeface="Times New Roman"/>
                <a:ea typeface="+mj-ea"/>
                <a:cs typeface="+mj-cs"/>
              </a:rPr>
              <a:t>pernafasan</a:t>
            </a:r>
            <a:endParaRPr kumimoji="0" lang="en-US" altLang="id-ID" sz="4000" b="0" i="0" u="none" strike="noStrike" kern="0" cap="none" spc="0" normalizeH="0" baseline="0" noProof="0" dirty="0" smtClean="0">
              <a:ln>
                <a:noFill/>
              </a:ln>
              <a:solidFill>
                <a:schemeClr val="tx1"/>
              </a:solidFill>
              <a:effectLst/>
              <a:uLnTx/>
              <a:uFillTx/>
              <a:latin typeface="Times New Roman"/>
              <a:ea typeface="+mj-ea"/>
              <a:cs typeface="+mj-cs"/>
            </a:endParaRPr>
          </a:p>
        </p:txBody>
      </p:sp>
      <p:pic>
        <p:nvPicPr>
          <p:cNvPr id="8" name="Content Placeholder 5" descr="transpirati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194197"/>
            <a:ext cx="3976687"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218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14875" y="1428750"/>
            <a:ext cx="3862388" cy="4460875"/>
          </a:xfrm>
          <a:prstGeom prst="rect">
            <a:avLst/>
          </a:prstGeom>
          <a:ln w="38100">
            <a:solidFill>
              <a:schemeClr val="accent2">
                <a:lumMod val="75000"/>
              </a:schemeClr>
            </a:solidFill>
          </a:ln>
        </p:spPr>
      </p:pic>
      <p:pic>
        <p:nvPicPr>
          <p:cNvPr id="6" name="Picture 3" descr="evapotranspira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428750"/>
            <a:ext cx="371633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07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0"/>
            <a:ext cx="9144000" cy="6021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txBody>
          <a:bodyPr vert="horz" wrap="square" lIns="108000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Evapotranspirasi</a:t>
            </a: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a:t>
            </a:r>
          </a:p>
        </p:txBody>
      </p:sp>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8" name="Rectangle 3"/>
          <p:cNvSpPr txBox="1">
            <a:spLocks noChangeArrowheads="1"/>
          </p:cNvSpPr>
          <p:nvPr/>
        </p:nvSpPr>
        <p:spPr bwMode="auto">
          <a:xfrm>
            <a:off x="1143000" y="1268760"/>
            <a:ext cx="701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id-ID" altLang="id-ID" sz="3200" b="0" i="0" u="none" strike="noStrike" kern="0" cap="none" spc="0" normalizeH="0" baseline="0" noProof="0" dirty="0" smtClean="0">
                <a:ln>
                  <a:noFill/>
                </a:ln>
                <a:effectLst/>
                <a:uLnTx/>
                <a:uFillTx/>
                <a:latin typeface="Times New Roman"/>
                <a:ea typeface="+mn-ea"/>
                <a:cs typeface="+mn-cs"/>
              </a:rPr>
              <a:t>Evapotranspirasi </a:t>
            </a:r>
            <a:r>
              <a:rPr kumimoji="0" lang="en-US" altLang="id-ID" sz="3200" b="0" i="0" u="none" strike="noStrike" kern="0" cap="none" spc="0" normalizeH="0" baseline="0" noProof="0" dirty="0" err="1" smtClean="0">
                <a:ln>
                  <a:noFill/>
                </a:ln>
                <a:effectLst/>
                <a:uLnTx/>
                <a:uFillTx/>
                <a:latin typeface="Times New Roman"/>
                <a:ea typeface="+mn-ea"/>
                <a:cs typeface="+mn-cs"/>
              </a:rPr>
              <a:t>Potensial</a:t>
            </a:r>
            <a:r>
              <a:rPr kumimoji="0" lang="en-US" altLang="id-ID" sz="3200" b="0" i="0" u="none" strike="noStrike" kern="0" cap="none" spc="0" normalizeH="0" baseline="0" noProof="0" dirty="0" smtClean="0">
                <a:ln>
                  <a:noFill/>
                </a:ln>
                <a:effectLst/>
                <a:uLnTx/>
                <a:uFillTx/>
                <a:latin typeface="Times New Roman"/>
                <a:ea typeface="+mn-ea"/>
                <a:cs typeface="+mn-cs"/>
              </a:rPr>
              <a:t> (PET): </a:t>
            </a:r>
            <a:r>
              <a:rPr kumimoji="0" lang="es-CR" altLang="id-ID" sz="3200" b="0" i="0" u="none" strike="noStrike" kern="0" cap="none" spc="0" normalizeH="0" baseline="0" noProof="0" dirty="0" err="1" smtClean="0">
                <a:ln>
                  <a:noFill/>
                </a:ln>
                <a:effectLst/>
                <a:uLnTx/>
                <a:uFillTx/>
                <a:latin typeface="Times New Roman"/>
                <a:ea typeface="+mn-ea"/>
                <a:cs typeface="+mn-cs"/>
              </a:rPr>
              <a:t>besarnya</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evapotranspirasi</a:t>
            </a:r>
            <a:r>
              <a:rPr kumimoji="0" lang="es-CR" altLang="id-ID" sz="3200" b="0" i="0" u="none" strike="noStrike" kern="0" cap="none" spc="0" normalizeH="0" baseline="0" noProof="0" dirty="0" smtClean="0">
                <a:ln>
                  <a:noFill/>
                </a:ln>
                <a:effectLst/>
                <a:uLnTx/>
                <a:uFillTx/>
                <a:latin typeface="Times New Roman"/>
                <a:ea typeface="+mn-ea"/>
                <a:cs typeface="+mn-cs"/>
              </a:rPr>
              <a:t>  yang </a:t>
            </a:r>
            <a:r>
              <a:rPr kumimoji="0" lang="es-CR" altLang="id-ID" sz="3200" b="0" i="0" u="none" strike="noStrike" kern="0" cap="none" spc="0" normalizeH="0" baseline="0" noProof="0" dirty="0" err="1" smtClean="0">
                <a:ln>
                  <a:noFill/>
                </a:ln>
                <a:effectLst/>
                <a:uLnTx/>
                <a:uFillTx/>
                <a:latin typeface="Times New Roman"/>
                <a:ea typeface="+mn-ea"/>
                <a:cs typeface="+mn-cs"/>
              </a:rPr>
              <a:t>terjadi</a:t>
            </a:r>
            <a:r>
              <a:rPr kumimoji="0" lang="es-CR" altLang="id-ID" sz="3200" b="0" i="0" u="none" strike="noStrike" kern="0" cap="none" spc="0" normalizeH="0" baseline="0" noProof="0" dirty="0" smtClean="0">
                <a:ln>
                  <a:noFill/>
                </a:ln>
                <a:effectLst/>
                <a:uLnTx/>
                <a:uFillTx/>
                <a:latin typeface="Times New Roman"/>
                <a:ea typeface="+mn-ea"/>
                <a:cs typeface="+mn-cs"/>
              </a:rPr>
              <a:t> pada air yang </a:t>
            </a:r>
            <a:r>
              <a:rPr kumimoji="0" lang="es-CR" altLang="id-ID" sz="3200" b="0" i="0" u="none" strike="noStrike" kern="0" cap="none" spc="0" normalizeH="0" baseline="0" noProof="0" dirty="0" err="1" smtClean="0">
                <a:ln>
                  <a:noFill/>
                </a:ln>
                <a:effectLst/>
                <a:uLnTx/>
                <a:uFillTx/>
                <a:latin typeface="Times New Roman"/>
                <a:ea typeface="+mn-ea"/>
                <a:cs typeface="+mn-cs"/>
              </a:rPr>
              <a:t>jumlahnya</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tak</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terbatas</a:t>
            </a:r>
            <a:r>
              <a:rPr kumimoji="0" lang="en-US" altLang="id-ID" sz="3200" b="0" i="0" u="none" strike="noStrike" kern="0" cap="none" spc="0" normalizeH="0" baseline="0" noProof="0" dirty="0" smtClean="0">
                <a:ln>
                  <a:noFill/>
                </a:ln>
                <a:effectLst/>
                <a:uLnTx/>
                <a:uFillTx/>
                <a:latin typeface="Times New Roman"/>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id-ID" altLang="id-ID" sz="3200" b="0" i="0" u="none" strike="noStrike" kern="0" cap="none" spc="0" normalizeH="0" baseline="0" noProof="0" dirty="0" smtClean="0">
                <a:ln>
                  <a:noFill/>
                </a:ln>
                <a:effectLst/>
                <a:uLnTx/>
                <a:uFillTx/>
                <a:latin typeface="Times New Roman"/>
                <a:ea typeface="+mn-ea"/>
                <a:cs typeface="+mn-cs"/>
              </a:rPr>
              <a:t>Evapotranspirasi </a:t>
            </a:r>
            <a:r>
              <a:rPr kumimoji="0" lang="en-US" altLang="id-ID" sz="3200" b="0" i="0" u="none" strike="noStrike" kern="0" cap="none" spc="0" normalizeH="0" baseline="0" noProof="0" dirty="0" err="1" smtClean="0">
                <a:ln>
                  <a:noFill/>
                </a:ln>
                <a:effectLst/>
                <a:uLnTx/>
                <a:uFillTx/>
                <a:latin typeface="Times New Roman"/>
                <a:ea typeface="+mn-ea"/>
                <a:cs typeface="+mn-cs"/>
              </a:rPr>
              <a:t>Aktual</a:t>
            </a:r>
            <a:r>
              <a:rPr kumimoji="0" lang="en-US" altLang="id-ID" sz="3200" b="0" i="0" u="none" strike="noStrike" kern="0" cap="none" spc="0" normalizeH="0" baseline="0" noProof="0" dirty="0" smtClean="0">
                <a:ln>
                  <a:noFill/>
                </a:ln>
                <a:effectLst/>
                <a:uLnTx/>
                <a:uFillTx/>
                <a:latin typeface="Times New Roman"/>
                <a:ea typeface="+mn-ea"/>
                <a:cs typeface="+mn-cs"/>
              </a:rPr>
              <a:t> (AET): </a:t>
            </a:r>
            <a:r>
              <a:rPr kumimoji="0" lang="es-CR" altLang="id-ID" sz="3200" b="0" i="0" u="none" strike="noStrike" kern="0" cap="none" spc="0" normalizeH="0" baseline="0" noProof="0" dirty="0" err="1" smtClean="0">
                <a:ln>
                  <a:noFill/>
                </a:ln>
                <a:effectLst/>
                <a:uLnTx/>
                <a:uFillTx/>
                <a:latin typeface="Times New Roman"/>
                <a:ea typeface="+mn-ea"/>
                <a:cs typeface="+mn-cs"/>
              </a:rPr>
              <a:t>besarnya</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evapotranspirasi</a:t>
            </a:r>
            <a:r>
              <a:rPr kumimoji="0" lang="es-CR" altLang="id-ID" sz="3200" b="0" i="0" u="none" strike="noStrike" kern="0" cap="none" spc="0" normalizeH="0" baseline="0" noProof="0" dirty="0" smtClean="0">
                <a:ln>
                  <a:noFill/>
                </a:ln>
                <a:effectLst/>
                <a:uLnTx/>
                <a:uFillTx/>
                <a:latin typeface="Times New Roman"/>
                <a:ea typeface="+mn-ea"/>
                <a:cs typeface="+mn-cs"/>
              </a:rPr>
              <a:t>  yang </a:t>
            </a:r>
            <a:r>
              <a:rPr kumimoji="0" lang="es-CR" altLang="id-ID" sz="3200" b="0" i="0" u="none" strike="noStrike" kern="0" cap="none" spc="0" normalizeH="0" baseline="0" noProof="0" dirty="0" err="1" smtClean="0">
                <a:ln>
                  <a:noFill/>
                </a:ln>
                <a:effectLst/>
                <a:uLnTx/>
                <a:uFillTx/>
                <a:latin typeface="Times New Roman"/>
                <a:ea typeface="+mn-ea"/>
                <a:cs typeface="+mn-cs"/>
              </a:rPr>
              <a:t>sungguh-sungguh</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terjadi</a:t>
            </a:r>
            <a:r>
              <a:rPr kumimoji="0" lang="es-CR" altLang="id-ID" sz="3200" b="0" i="0" u="none" strike="noStrike" kern="0" cap="none" spc="0" normalizeH="0" baseline="0" noProof="0" dirty="0" smtClean="0">
                <a:ln>
                  <a:noFill/>
                </a:ln>
                <a:effectLst/>
                <a:uLnTx/>
                <a:uFillTx/>
                <a:latin typeface="Times New Roman"/>
                <a:ea typeface="+mn-ea"/>
                <a:cs typeface="+mn-cs"/>
              </a:rPr>
              <a:t> pada </a:t>
            </a:r>
            <a:r>
              <a:rPr kumimoji="0" lang="es-CR" altLang="id-ID" sz="3200" b="0" i="0" u="none" strike="noStrike" kern="0" cap="none" spc="0" normalizeH="0" baseline="0" noProof="0" dirty="0" err="1" smtClean="0">
                <a:ln>
                  <a:noFill/>
                </a:ln>
                <a:effectLst/>
                <a:uLnTx/>
                <a:uFillTx/>
                <a:latin typeface="Times New Roman"/>
                <a:ea typeface="+mn-ea"/>
                <a:cs typeface="+mn-cs"/>
              </a:rPr>
              <a:t>suatu</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tubuh</a:t>
            </a:r>
            <a:r>
              <a:rPr kumimoji="0" lang="es-CR" altLang="id-ID" sz="3200" b="0" i="0" u="none" strike="noStrike" kern="0" cap="none" spc="0" normalizeH="0" baseline="0" noProof="0" dirty="0" smtClean="0">
                <a:ln>
                  <a:noFill/>
                </a:ln>
                <a:effectLst/>
                <a:uLnTx/>
                <a:uFillTx/>
                <a:latin typeface="Times New Roman"/>
                <a:ea typeface="+mn-ea"/>
                <a:cs typeface="+mn-cs"/>
              </a:rPr>
              <a:t> air yang </a:t>
            </a:r>
            <a:r>
              <a:rPr kumimoji="0" lang="es-CR" altLang="id-ID" sz="3200" b="0" i="0" u="none" strike="noStrike" kern="0" cap="none" spc="0" normalizeH="0" baseline="0" noProof="0" dirty="0" err="1" smtClean="0">
                <a:ln>
                  <a:noFill/>
                </a:ln>
                <a:effectLst/>
                <a:uLnTx/>
                <a:uFillTx/>
                <a:latin typeface="Times New Roman"/>
                <a:ea typeface="+mn-ea"/>
                <a:cs typeface="+mn-cs"/>
              </a:rPr>
              <a:t>tertentu</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misalnya</a:t>
            </a:r>
            <a:r>
              <a:rPr kumimoji="0" lang="es-CR" altLang="id-ID" sz="3200" b="0" i="0" u="none" strike="noStrike" kern="0" cap="none" spc="0" normalizeH="0" baseline="0" noProof="0" dirty="0" smtClean="0">
                <a:ln>
                  <a:noFill/>
                </a:ln>
                <a:effectLst/>
                <a:uLnTx/>
                <a:uFillTx/>
                <a:latin typeface="Times New Roman"/>
                <a:ea typeface="+mn-ea"/>
                <a:cs typeface="+mn-cs"/>
              </a:rPr>
              <a:t> pada </a:t>
            </a:r>
            <a:r>
              <a:rPr kumimoji="0" lang="es-CR" altLang="id-ID" sz="3200" b="0" i="0" u="none" strike="noStrike" kern="0" cap="none" spc="0" normalizeH="0" baseline="0" noProof="0" dirty="0" err="1" smtClean="0">
                <a:ln>
                  <a:noFill/>
                </a:ln>
                <a:effectLst/>
                <a:uLnTx/>
                <a:uFillTx/>
                <a:latin typeface="Times New Roman"/>
                <a:ea typeface="+mn-ea"/>
                <a:cs typeface="+mn-cs"/>
              </a:rPr>
              <a:t>sebuah</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danau</a:t>
            </a:r>
            <a:r>
              <a:rPr kumimoji="0" lang="es-CR" altLang="id-ID" sz="3200" b="0" i="0" u="none" strike="noStrike" kern="0" cap="none" spc="0" normalizeH="0" baseline="0" noProof="0" dirty="0" smtClean="0">
                <a:ln>
                  <a:noFill/>
                </a:ln>
                <a:effectLst/>
                <a:uLnTx/>
                <a:uFillTx/>
                <a:latin typeface="Times New Roman"/>
                <a:ea typeface="+mn-ea"/>
                <a:cs typeface="+mn-cs"/>
              </a:rPr>
              <a:t> di </a:t>
            </a:r>
            <a:r>
              <a:rPr kumimoji="0" lang="es-CR" altLang="id-ID" sz="3200" b="0" i="0" u="none" strike="noStrike" kern="0" cap="none" spc="0" normalizeH="0" baseline="0" noProof="0" dirty="0" err="1" smtClean="0">
                <a:ln>
                  <a:noFill/>
                </a:ln>
                <a:effectLst/>
                <a:uLnTx/>
                <a:uFillTx/>
                <a:latin typeface="Times New Roman"/>
                <a:ea typeface="+mn-ea"/>
                <a:cs typeface="+mn-cs"/>
              </a:rPr>
              <a:t>suatu</a:t>
            </a:r>
            <a:r>
              <a:rPr kumimoji="0" lang="es-CR" altLang="id-ID" sz="3200" b="0" i="0" u="none" strike="noStrike" kern="0" cap="none" spc="0" normalizeH="0" baseline="0" noProof="0" dirty="0" smtClean="0">
                <a:ln>
                  <a:noFill/>
                </a:ln>
                <a:effectLst/>
                <a:uLnTx/>
                <a:uFillTx/>
                <a:latin typeface="Times New Roman"/>
                <a:ea typeface="+mn-ea"/>
                <a:cs typeface="+mn-cs"/>
              </a:rPr>
              <a:t> </a:t>
            </a:r>
            <a:r>
              <a:rPr kumimoji="0" lang="es-CR" altLang="id-ID" sz="3200" b="0" i="0" u="none" strike="noStrike" kern="0" cap="none" spc="0" normalizeH="0" baseline="0" noProof="0" dirty="0" err="1" smtClean="0">
                <a:ln>
                  <a:noFill/>
                </a:ln>
                <a:effectLst/>
                <a:uLnTx/>
                <a:uFillTx/>
                <a:latin typeface="Times New Roman"/>
                <a:ea typeface="+mn-ea"/>
                <a:cs typeface="+mn-cs"/>
              </a:rPr>
              <a:t>tempat</a:t>
            </a:r>
            <a:r>
              <a:rPr kumimoji="0" lang="en-US" altLang="id-ID" sz="3200" b="0" i="0" u="none" strike="noStrike" kern="0" cap="none" spc="0" normalizeH="0" baseline="0" noProof="0" dirty="0" smtClean="0">
                <a:ln>
                  <a:noFill/>
                </a:ln>
                <a:effectLst/>
                <a:uLnTx/>
                <a:uFillTx/>
                <a:latin typeface="Times New Roman"/>
                <a:ea typeface="+mn-ea"/>
                <a:cs typeface="+mn-cs"/>
              </a:rPr>
              <a:t> </a:t>
            </a:r>
          </a:p>
        </p:txBody>
      </p:sp>
    </p:spTree>
    <p:extLst>
      <p:ext uri="{BB962C8B-B14F-4D97-AF65-F5344CB8AC3E}">
        <p14:creationId xmlns:p14="http://schemas.microsoft.com/office/powerpoint/2010/main" val="1883883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378075"/>
            <a:ext cx="4038600" cy="2732088"/>
          </a:xfrm>
          <a:prstGeom prst="rect">
            <a:avLst/>
          </a:prstGeom>
          <a:noFill/>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8200" y="2428875"/>
            <a:ext cx="4038600" cy="2630488"/>
          </a:xfrm>
          <a:prstGeom prst="rect">
            <a:avLst/>
          </a:prstGeom>
          <a:noFill/>
        </p:spPr>
      </p:pic>
      <p:sp>
        <p:nvSpPr>
          <p:cNvPr id="7" name="Rectangle 8"/>
          <p:cNvSpPr txBox="1">
            <a:spLocks noChangeArrowheads="1"/>
          </p:cNvSpPr>
          <p:nvPr/>
        </p:nvSpPr>
        <p:spPr>
          <a:xfrm>
            <a:off x="1547664" y="0"/>
            <a:ext cx="7596336" cy="1556792"/>
          </a:xfrm>
          <a:prstGeom prst="rect">
            <a:avLst/>
          </a:prstGeom>
          <a:solidFill>
            <a:schemeClr val="accent3">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dirty="0" err="1" smtClean="0"/>
              <a:t>Bejana</a:t>
            </a:r>
            <a:r>
              <a:rPr lang="en-US" altLang="id-ID" dirty="0" smtClean="0"/>
              <a:t> </a:t>
            </a:r>
            <a:r>
              <a:rPr lang="en-US" altLang="id-ID" dirty="0" err="1" smtClean="0"/>
              <a:t>Evaporasi</a:t>
            </a:r>
            <a:r>
              <a:rPr lang="id-ID" altLang="id-ID" dirty="0" smtClean="0"/>
              <a:t>: alat untuk mengukur besarnya penguapan</a:t>
            </a:r>
            <a:endParaRPr lang="en-US" altLang="id-ID" dirty="0"/>
          </a:p>
        </p:txBody>
      </p:sp>
    </p:spTree>
    <p:extLst>
      <p:ext uri="{BB962C8B-B14F-4D97-AF65-F5344CB8AC3E}">
        <p14:creationId xmlns:p14="http://schemas.microsoft.com/office/powerpoint/2010/main" val="602525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Rectangle 2"/>
          <p:cNvSpPr txBox="1">
            <a:spLocks noChangeArrowheads="1"/>
          </p:cNvSpPr>
          <p:nvPr/>
        </p:nvSpPr>
        <p:spPr>
          <a:xfrm>
            <a:off x="1331640" y="152400"/>
            <a:ext cx="7126560" cy="838200"/>
          </a:xfrm>
          <a:prstGeom prst="rect">
            <a:avLst/>
          </a:prstGeom>
          <a:solidFill>
            <a:schemeClr val="accent2">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dirty="0" err="1" smtClean="0"/>
              <a:t>Presipitasi</a:t>
            </a:r>
            <a:endParaRPr lang="en-US" altLang="id-ID" dirty="0"/>
          </a:p>
        </p:txBody>
      </p:sp>
      <p:sp>
        <p:nvSpPr>
          <p:cNvPr id="6" name="Rectangle 3"/>
          <p:cNvSpPr txBox="1">
            <a:spLocks noChangeArrowheads="1"/>
          </p:cNvSpPr>
          <p:nvPr/>
        </p:nvSpPr>
        <p:spPr>
          <a:xfrm>
            <a:off x="685800" y="1600200"/>
            <a:ext cx="7772400" cy="4495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R" altLang="id-ID" dirty="0" err="1" smtClean="0"/>
              <a:t>Perubahan</a:t>
            </a:r>
            <a:r>
              <a:rPr lang="es-CR" altLang="id-ID" dirty="0" smtClean="0"/>
              <a:t> </a:t>
            </a:r>
            <a:r>
              <a:rPr lang="es-CR" altLang="id-ID" dirty="0" err="1" smtClean="0"/>
              <a:t>dari</a:t>
            </a:r>
            <a:r>
              <a:rPr lang="es-CR" altLang="id-ID" dirty="0" smtClean="0"/>
              <a:t> </a:t>
            </a:r>
            <a:r>
              <a:rPr lang="es-CR" altLang="id-ID" dirty="0" err="1" smtClean="0"/>
              <a:t>awan</a:t>
            </a:r>
            <a:r>
              <a:rPr lang="es-CR" altLang="id-ID" dirty="0" smtClean="0"/>
              <a:t> </a:t>
            </a:r>
            <a:r>
              <a:rPr lang="es-CR" altLang="id-ID" dirty="0" err="1" smtClean="0"/>
              <a:t>menjadi</a:t>
            </a:r>
            <a:r>
              <a:rPr lang="es-CR" altLang="id-ID" dirty="0" smtClean="0"/>
              <a:t> </a:t>
            </a:r>
            <a:r>
              <a:rPr lang="es-CR" altLang="id-ID" dirty="0" err="1" smtClean="0"/>
              <a:t>hujan</a:t>
            </a:r>
            <a:r>
              <a:rPr lang="es-CR" altLang="id-ID" dirty="0" smtClean="0"/>
              <a:t> air </a:t>
            </a:r>
            <a:r>
              <a:rPr lang="es-CR" altLang="id-ID" dirty="0" err="1" smtClean="0"/>
              <a:t>atau</a:t>
            </a:r>
            <a:r>
              <a:rPr lang="es-CR" altLang="id-ID" dirty="0" smtClean="0"/>
              <a:t> </a:t>
            </a:r>
            <a:r>
              <a:rPr lang="es-CR" altLang="id-ID" dirty="0" err="1" smtClean="0"/>
              <a:t>salju</a:t>
            </a:r>
            <a:r>
              <a:rPr lang="es-CR" altLang="id-ID" dirty="0" smtClean="0"/>
              <a:t>.</a:t>
            </a:r>
          </a:p>
          <a:p>
            <a:r>
              <a:rPr lang="sv-SE" altLang="id-ID" dirty="0" smtClean="0"/>
              <a:t>Jatuhnya berbagai bentuk padatan dan atau cairan air dari atmosfer ke permukaan bumi. </a:t>
            </a:r>
            <a:endParaRPr lang="en-US" altLang="id-ID" dirty="0"/>
          </a:p>
        </p:txBody>
      </p:sp>
    </p:spTree>
    <p:extLst>
      <p:ext uri="{BB962C8B-B14F-4D97-AF65-F5344CB8AC3E}">
        <p14:creationId xmlns:p14="http://schemas.microsoft.com/office/powerpoint/2010/main" val="379021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pic>
        <p:nvPicPr>
          <p:cNvPr id="5" name="Picture 1" descr="precipi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85750"/>
            <a:ext cx="3429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recipitation_ma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429000"/>
            <a:ext cx="52863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a:xfrm>
            <a:off x="323528" y="1988840"/>
            <a:ext cx="3814762" cy="838200"/>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sz="4000" dirty="0" err="1" smtClean="0">
                <a:latin typeface="Hobo Std" pitchFamily="34" charset="0"/>
              </a:rPr>
              <a:t>Presipitasi</a:t>
            </a:r>
            <a:endParaRPr lang="en-US" altLang="id-ID" sz="4000" dirty="0">
              <a:latin typeface="Hobo Std" pitchFamily="34" charset="0"/>
            </a:endParaRPr>
          </a:p>
        </p:txBody>
      </p:sp>
    </p:spTree>
    <p:extLst>
      <p:ext uri="{BB962C8B-B14F-4D97-AF65-F5344CB8AC3E}">
        <p14:creationId xmlns:p14="http://schemas.microsoft.com/office/powerpoint/2010/main" val="856807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8" name="Rectangle 2"/>
          <p:cNvSpPr txBox="1">
            <a:spLocks noChangeArrowheads="1"/>
          </p:cNvSpPr>
          <p:nvPr/>
        </p:nvSpPr>
        <p:spPr bwMode="auto">
          <a:xfrm>
            <a:off x="685799" y="152400"/>
            <a:ext cx="7872413" cy="972344"/>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smtClean="0">
                <a:ln>
                  <a:noFill/>
                </a:ln>
                <a:solidFill>
                  <a:schemeClr val="bg2"/>
                </a:solidFill>
                <a:effectLst/>
                <a:uLnTx/>
                <a:uFillTx/>
                <a:latin typeface="Times New Roman"/>
                <a:ea typeface="+mj-ea"/>
                <a:cs typeface="+mj-cs"/>
              </a:rPr>
              <a:t>Faktor Penyebab</a:t>
            </a:r>
          </a:p>
        </p:txBody>
      </p:sp>
      <p:sp>
        <p:nvSpPr>
          <p:cNvPr id="9" name="Rectangle 3"/>
          <p:cNvSpPr txBox="1">
            <a:spLocks noChangeArrowheads="1"/>
          </p:cNvSpPr>
          <p:nvPr/>
        </p:nvSpPr>
        <p:spPr bwMode="auto">
          <a:xfrm>
            <a:off x="685800" y="1268760"/>
            <a:ext cx="7872413" cy="4655790"/>
          </a:xfrm>
          <a:prstGeom prst="rect">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Awan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terdiri</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dari</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uap</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air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Konsentrasi</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molekul</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air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pada</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inti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kondensasi</a:t>
            </a:r>
            <a:endPar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Temperatur</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menurun</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kondensasi</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meningkat</a:t>
            </a:r>
            <a:endPar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Ukuran</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embun</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dan</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atau</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kristal</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es</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bertambah</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besar</a:t>
            </a:r>
            <a:endPar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Jatuh</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sebagai</a:t>
            </a:r>
            <a:r>
              <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chemeClr val="bg2"/>
                </a:solidFill>
                <a:effectLst/>
                <a:uLnTx/>
                <a:uFillTx/>
                <a:latin typeface="Times New Roman"/>
                <a:ea typeface="+mn-ea"/>
                <a:cs typeface="+mn-cs"/>
              </a:rPr>
              <a:t>hujan</a:t>
            </a:r>
            <a:endPar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id-ID" sz="3200" b="0" i="0" u="none" strike="noStrike" kern="0" cap="none" spc="0" normalizeH="0" baseline="0" noProof="0" dirty="0" smtClean="0">
              <a:ln>
                <a:noFill/>
              </a:ln>
              <a:solidFill>
                <a:schemeClr val="bg2"/>
              </a:solidFill>
              <a:effectLst/>
              <a:uLnTx/>
              <a:uFillTx/>
              <a:latin typeface="Times New Roman"/>
              <a:ea typeface="+mn-ea"/>
              <a:cs typeface="+mn-cs"/>
            </a:endParaRPr>
          </a:p>
        </p:txBody>
      </p:sp>
    </p:spTree>
    <p:extLst>
      <p:ext uri="{BB962C8B-B14F-4D97-AF65-F5344CB8AC3E}">
        <p14:creationId xmlns:p14="http://schemas.microsoft.com/office/powerpoint/2010/main" val="1883883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Title 1"/>
          <p:cNvSpPr txBox="1">
            <a:spLocks/>
          </p:cNvSpPr>
          <p:nvPr/>
        </p:nvSpPr>
        <p:spPr bwMode="auto">
          <a:xfrm>
            <a:off x="1547663" y="188641"/>
            <a:ext cx="7186761" cy="1296144"/>
          </a:xfrm>
          <a:prstGeom prst="rect">
            <a:avLst/>
          </a:prstGeom>
          <a:solidFill>
            <a:schemeClr val="accent6">
              <a:lumMod val="60000"/>
              <a:lumOff val="4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altLang="id-ID" sz="4000" b="0" i="0" u="none" strike="noStrike" kern="0" cap="none" spc="0" normalizeH="0" baseline="0" noProof="0" dirty="0" smtClean="0">
                <a:ln>
                  <a:noFill/>
                </a:ln>
                <a:solidFill>
                  <a:schemeClr val="tx1"/>
                </a:solidFill>
                <a:effectLst/>
                <a:uLnTx/>
                <a:uFillTx/>
                <a:latin typeface="Times New Roman"/>
                <a:ea typeface="+mj-ea"/>
                <a:cs typeface="+mj-cs"/>
              </a:rPr>
              <a:t>Macam-macam Mekanisme Presipitasi</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709" y="1772816"/>
            <a:ext cx="59436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2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Title 1"/>
          <p:cNvSpPr txBox="1">
            <a:spLocks/>
          </p:cNvSpPr>
          <p:nvPr/>
        </p:nvSpPr>
        <p:spPr bwMode="auto">
          <a:xfrm>
            <a:off x="642938" y="1340767"/>
            <a:ext cx="7772400" cy="2016225"/>
          </a:xfrm>
          <a:prstGeom prst="rect">
            <a:avLst/>
          </a:prstGeom>
          <a:solidFill>
            <a:schemeClr val="accent4">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AIR MERUPAKAN ZAT YANG UNIK KARENA MEMPUNYAI 3 FASA:</a:t>
            </a:r>
          </a:p>
        </p:txBody>
      </p:sp>
      <p:sp>
        <p:nvSpPr>
          <p:cNvPr id="8" name="Content Placeholder 2"/>
          <p:cNvSpPr txBox="1">
            <a:spLocks/>
          </p:cNvSpPr>
          <p:nvPr/>
        </p:nvSpPr>
        <p:spPr bwMode="auto">
          <a:xfrm>
            <a:off x="2195736" y="3356992"/>
            <a:ext cx="6219602" cy="1944216"/>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CAIR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PADAT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GAS</a:t>
            </a:r>
          </a:p>
        </p:txBody>
      </p:sp>
    </p:spTree>
    <p:extLst>
      <p:ext uri="{BB962C8B-B14F-4D97-AF65-F5344CB8AC3E}">
        <p14:creationId xmlns:p14="http://schemas.microsoft.com/office/powerpoint/2010/main" val="3790218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Title 1"/>
          <p:cNvSpPr txBox="1">
            <a:spLocks/>
          </p:cNvSpPr>
          <p:nvPr/>
        </p:nvSpPr>
        <p:spPr bwMode="auto">
          <a:xfrm>
            <a:off x="1403648" y="188641"/>
            <a:ext cx="7283152" cy="936103"/>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id-ID" sz="4400" b="0" i="0" u="none" strike="noStrike" kern="0" cap="none" spc="0" normalizeH="0" baseline="0" noProof="0" smtClean="0">
                <a:ln>
                  <a:noFill/>
                </a:ln>
                <a:solidFill>
                  <a:srgbClr val="FFFFFF"/>
                </a:solidFill>
                <a:effectLst/>
                <a:uLnTx/>
                <a:uFillTx/>
                <a:latin typeface="Times New Roman"/>
                <a:ea typeface="+mj-ea"/>
                <a:cs typeface="+mj-cs"/>
              </a:rPr>
              <a:t>Frontal</a:t>
            </a:r>
          </a:p>
        </p:txBody>
      </p:sp>
      <p:sp>
        <p:nvSpPr>
          <p:cNvPr id="8" name="Subtitle 2"/>
          <p:cNvSpPr txBox="1">
            <a:spLocks/>
          </p:cNvSpPr>
          <p:nvPr/>
        </p:nvSpPr>
        <p:spPr bwMode="auto">
          <a:xfrm>
            <a:off x="539552" y="1340768"/>
            <a:ext cx="8147248" cy="4896544"/>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it-IT" altLang="id-ID" sz="2400" b="0" i="0" u="none" strike="noStrike" kern="0" cap="none" spc="0" normalizeH="0" baseline="0" noProof="0" smtClean="0">
                <a:ln>
                  <a:noFill/>
                </a:ln>
                <a:solidFill>
                  <a:srgbClr val="FFFFFF"/>
                </a:solidFill>
                <a:effectLst/>
                <a:uLnTx/>
                <a:uFillTx/>
                <a:latin typeface="Times New Roman"/>
                <a:ea typeface="+mn-ea"/>
                <a:cs typeface="+mn-cs"/>
              </a:rPr>
              <a:t>Ketika udara yang lembab dan hangat bertemu dengan udara yang lebih dingin dan lebih berat, maka udara yang hangat akan naik ke atas udara yang lebih berat tersebut. Zona dimana kedua udara tersebut bertemu disebut front, dan presipitasi yang dihasilkan disebut frontal. </a:t>
            </a:r>
            <a:r>
              <a:rPr kumimoji="0" lang="id-ID" altLang="id-ID" sz="2400" b="0" i="0" u="none" strike="noStrike" kern="0" cap="none" spc="0" normalizeH="0" baseline="0" noProof="0" smtClean="0">
                <a:ln>
                  <a:noFill/>
                </a:ln>
                <a:solidFill>
                  <a:srgbClr val="FFFFFF"/>
                </a:solidFill>
                <a:effectLst/>
                <a:uLnTx/>
                <a:uFillTx/>
                <a:latin typeface="Times New Roman"/>
                <a:ea typeface="+mn-ea"/>
                <a:cs typeface="+mn-cs"/>
              </a:rPr>
              <a:t>Frontal presipitasi merupakan tipe paling dominan.</a:t>
            </a:r>
          </a:p>
        </p:txBody>
      </p:sp>
    </p:spTree>
    <p:extLst>
      <p:ext uri="{BB962C8B-B14F-4D97-AF65-F5344CB8AC3E}">
        <p14:creationId xmlns:p14="http://schemas.microsoft.com/office/powerpoint/2010/main" val="3790218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Title 1"/>
          <p:cNvSpPr txBox="1">
            <a:spLocks/>
          </p:cNvSpPr>
          <p:nvPr/>
        </p:nvSpPr>
        <p:spPr bwMode="auto">
          <a:xfrm>
            <a:off x="1463839" y="103187"/>
            <a:ext cx="7211144" cy="949549"/>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id-ID" sz="4400" b="0" i="0" u="none" strike="noStrike" kern="0" cap="none" spc="0" normalizeH="0" baseline="0" noProof="0" smtClean="0">
                <a:ln>
                  <a:noFill/>
                </a:ln>
                <a:solidFill>
                  <a:srgbClr val="FFFFFF"/>
                </a:solidFill>
                <a:effectLst/>
                <a:uLnTx/>
                <a:uFillTx/>
                <a:latin typeface="Times New Roman"/>
                <a:ea typeface="+mj-ea"/>
                <a:cs typeface="+mj-cs"/>
              </a:rPr>
              <a:t>Konveksi</a:t>
            </a:r>
          </a:p>
        </p:txBody>
      </p:sp>
      <p:sp>
        <p:nvSpPr>
          <p:cNvPr id="8" name="Subtitle 2"/>
          <p:cNvSpPr txBox="1">
            <a:spLocks/>
          </p:cNvSpPr>
          <p:nvPr/>
        </p:nvSpPr>
        <p:spPr bwMode="auto">
          <a:xfrm>
            <a:off x="539551" y="1412776"/>
            <a:ext cx="8135431" cy="4680520"/>
          </a:xfrm>
          <a:prstGeom prst="rect">
            <a:avLst/>
          </a:prstGeom>
          <a:solidFill>
            <a:schemeClr val="accent2"/>
          </a:solidFill>
          <a:ln>
            <a:noFill/>
          </a:ln>
        </p:spPr>
        <p:txBody>
          <a:bodyPr vert="horz" wrap="square" lIns="1080000" tIns="45720" rIns="108000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id-ID" altLang="id-ID" sz="2400" b="0" i="0" u="none" strike="noStrike" kern="0" cap="none" spc="0" normalizeH="0" baseline="0" noProof="0" dirty="0" smtClean="0">
                <a:ln>
                  <a:noFill/>
                </a:ln>
                <a:solidFill>
                  <a:srgbClr val="FFFFFF"/>
                </a:solidFill>
                <a:effectLst/>
                <a:uLnTx/>
                <a:uFillTx/>
                <a:latin typeface="Times New Roman"/>
                <a:ea typeface="+mn-ea"/>
                <a:cs typeface="+mn-cs"/>
              </a:rPr>
              <a:t>Udara berekspansi ketika terpanaskan oleh energi surya, menjadi lebih ringan. Udara yang lebih ringan naik oleh konveksi, menyebabkan terjadinya presipitasi konveksi. </a:t>
            </a:r>
          </a:p>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id-ID" altLang="id-ID" sz="2400" b="0" i="0" u="none" strike="noStrike" kern="0" cap="none" spc="0" normalizeH="0" baseline="0" noProof="0" dirty="0" smtClean="0">
                <a:ln>
                  <a:noFill/>
                </a:ln>
                <a:solidFill>
                  <a:srgbClr val="FFFFFF"/>
                </a:solidFill>
                <a:effectLst/>
                <a:uLnTx/>
                <a:uFillTx/>
                <a:latin typeface="Times New Roman"/>
                <a:ea typeface="+mn-ea"/>
                <a:cs typeface="+mn-cs"/>
              </a:rPr>
              <a:t>Konveksi meningkat dan dapat menjadi besar dengan adanya ketidakstabilan atmosfer, dimada titik pengembunan dan gradien temperatur secara vertikal tinggi.</a:t>
            </a:r>
          </a:p>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id-ID" altLang="id-ID" sz="2400" b="0" i="0" u="none" strike="noStrike" kern="0" cap="none" spc="0" normalizeH="0" baseline="0" noProof="0" dirty="0" smtClean="0">
                <a:ln>
                  <a:noFill/>
                </a:ln>
                <a:solidFill>
                  <a:srgbClr val="FFFFFF"/>
                </a:solidFill>
                <a:effectLst/>
                <a:uLnTx/>
                <a:uFillTx/>
                <a:latin typeface="Times New Roman"/>
                <a:ea typeface="+mn-ea"/>
                <a:cs typeface="+mn-cs"/>
              </a:rPr>
              <a:t>.</a:t>
            </a:r>
          </a:p>
        </p:txBody>
      </p:sp>
    </p:spTree>
    <p:extLst>
      <p:ext uri="{BB962C8B-B14F-4D97-AF65-F5344CB8AC3E}">
        <p14:creationId xmlns:p14="http://schemas.microsoft.com/office/powerpoint/2010/main" val="856807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8" name="Title 1"/>
          <p:cNvSpPr txBox="1">
            <a:spLocks/>
          </p:cNvSpPr>
          <p:nvPr/>
        </p:nvSpPr>
        <p:spPr bwMode="auto">
          <a:xfrm>
            <a:off x="0" y="0"/>
            <a:ext cx="9144000" cy="2308225"/>
          </a:xfrm>
          <a:prstGeom prst="rect">
            <a:avLst/>
          </a:prstGeom>
          <a:solidFill>
            <a:schemeClr val="tx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id-ID" sz="4400" b="0" i="0" u="none" strike="noStrike" kern="0" cap="none" spc="0" normalizeH="0" baseline="0" noProof="0" smtClean="0">
                <a:ln>
                  <a:noFill/>
                </a:ln>
                <a:solidFill>
                  <a:srgbClr val="FFFFFF"/>
                </a:solidFill>
                <a:effectLst/>
                <a:uLnTx/>
                <a:uFillTx/>
                <a:latin typeface="Times New Roman"/>
                <a:ea typeface="+mj-ea"/>
                <a:cs typeface="+mj-cs"/>
              </a:rPr>
              <a:t>Orografik</a:t>
            </a:r>
          </a:p>
        </p:txBody>
      </p:sp>
      <p:sp>
        <p:nvSpPr>
          <p:cNvPr id="9" name="Subtitle 2"/>
          <p:cNvSpPr txBox="1">
            <a:spLocks/>
          </p:cNvSpPr>
          <p:nvPr/>
        </p:nvSpPr>
        <p:spPr bwMode="auto">
          <a:xfrm>
            <a:off x="0" y="2308225"/>
            <a:ext cx="9144000" cy="3713063"/>
          </a:xfrm>
          <a:prstGeom prst="rect">
            <a:avLst/>
          </a:prstGeom>
          <a:solidFill>
            <a:schemeClr val="accent4">
              <a:lumMod val="50000"/>
            </a:schemeClr>
          </a:solidFill>
          <a:ln>
            <a:noFill/>
          </a:ln>
        </p:spPr>
        <p:txBody>
          <a:bodyPr vert="horz" wrap="square" lIns="1080000" tIns="360000" rIns="108000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id-ID" altLang="id-ID" sz="2400" b="0" i="0" u="none" strike="noStrike" kern="0" cap="none" spc="0" normalizeH="0" baseline="0" noProof="0" dirty="0" smtClean="0">
                <a:ln>
                  <a:noFill/>
                </a:ln>
                <a:solidFill>
                  <a:srgbClr val="FFFFFF"/>
                </a:solidFill>
                <a:effectLst/>
                <a:uLnTx/>
                <a:uFillTx/>
                <a:latin typeface="Times New Roman"/>
                <a:ea typeface="+mn-ea"/>
                <a:cs typeface="+mn-cs"/>
              </a:rPr>
              <a:t>Karena didorong oleh kekuatan angin, udara lembab naik ke atas pegunungan, selanjutnya mendingin. Presipitasi yang dihasilkan dari proses ini disebut presipitasi orografik. Hal ini sering terjadi di daerah pegunungan..</a:t>
            </a:r>
          </a:p>
        </p:txBody>
      </p:sp>
    </p:spTree>
    <p:extLst>
      <p:ext uri="{BB962C8B-B14F-4D97-AF65-F5344CB8AC3E}">
        <p14:creationId xmlns:p14="http://schemas.microsoft.com/office/powerpoint/2010/main" val="1883883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Title 1"/>
          <p:cNvSpPr txBox="1">
            <a:spLocks/>
          </p:cNvSpPr>
          <p:nvPr/>
        </p:nvSpPr>
        <p:spPr bwMode="auto">
          <a:xfrm>
            <a:off x="1609104" y="332656"/>
            <a:ext cx="6491288" cy="1143000"/>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altLang="id-ID" sz="4000" b="0" i="0" u="none" strike="noStrike" kern="0" cap="none" spc="0" normalizeH="0" baseline="0" noProof="0" dirty="0" smtClean="0">
                <a:ln>
                  <a:noFill/>
                </a:ln>
                <a:solidFill>
                  <a:srgbClr val="FFFFFF"/>
                </a:solidFill>
                <a:effectLst/>
                <a:uLnTx/>
                <a:uFillTx/>
                <a:latin typeface="Times New Roman"/>
                <a:ea typeface="+mj-ea"/>
                <a:cs typeface="+mj-cs"/>
              </a:rPr>
              <a:t>Aliran</a:t>
            </a:r>
            <a:r>
              <a:rPr kumimoji="0" lang="en-US" altLang="id-ID" sz="4000" b="0" i="0" u="none" strike="noStrike" kern="0" cap="none" spc="0" normalizeH="0" baseline="0" noProof="0" dirty="0" smtClean="0">
                <a:ln>
                  <a:noFill/>
                </a:ln>
                <a:solidFill>
                  <a:srgbClr val="FFFFFF"/>
                </a:solidFill>
                <a:effectLst/>
                <a:uLnTx/>
                <a:uFillTx/>
                <a:latin typeface="Times New Roman"/>
                <a:ea typeface="+mj-ea"/>
                <a:cs typeface="+mj-cs"/>
              </a:rPr>
              <a:t> </a:t>
            </a:r>
            <a:r>
              <a:rPr kumimoji="0" lang="en-US" altLang="id-ID" sz="4000" b="0" i="0" u="none" strike="noStrike" kern="0" cap="none" spc="0" normalizeH="0" baseline="0" noProof="0" dirty="0" err="1" smtClean="0">
                <a:ln>
                  <a:noFill/>
                </a:ln>
                <a:solidFill>
                  <a:srgbClr val="FFFFFF"/>
                </a:solidFill>
                <a:effectLst/>
                <a:uLnTx/>
                <a:uFillTx/>
                <a:latin typeface="Times New Roman"/>
                <a:ea typeface="+mj-ea"/>
                <a:cs typeface="+mj-cs"/>
              </a:rPr>
              <a:t>Permukaan</a:t>
            </a:r>
            <a:r>
              <a:rPr kumimoji="0" lang="en-US" altLang="id-ID" sz="4000" b="0" i="0" u="none" strike="noStrike" kern="0" cap="none" spc="0" normalizeH="0" baseline="0" noProof="0" dirty="0" smtClean="0">
                <a:ln>
                  <a:noFill/>
                </a:ln>
                <a:solidFill>
                  <a:srgbClr val="FFFFFF"/>
                </a:solidFill>
                <a:effectLst/>
                <a:uLnTx/>
                <a:uFillTx/>
                <a:latin typeface="Times New Roman"/>
                <a:ea typeface="+mj-ea"/>
                <a:cs typeface="+mj-cs"/>
              </a:rPr>
              <a:t> (Run off)</a:t>
            </a:r>
            <a:r>
              <a:rPr kumimoji="0" lang="id-ID" altLang="id-ID" sz="4000" b="0" i="0" u="none" strike="noStrike" kern="0" cap="none" spc="0" normalizeH="0" baseline="0" noProof="0" dirty="0" smtClean="0">
                <a:ln>
                  <a:noFill/>
                </a:ln>
                <a:solidFill>
                  <a:srgbClr val="FFFFFF"/>
                </a:solidFill>
                <a:effectLst/>
                <a:uLnTx/>
                <a:uFillTx/>
                <a:latin typeface="Times New Roman"/>
                <a:ea typeface="+mj-ea"/>
                <a:cs typeface="+mj-cs"/>
              </a:rPr>
              <a:t>:</a:t>
            </a:r>
            <a:r>
              <a:rPr kumimoji="0" lang="id-ID" altLang="id-ID" sz="2800" b="0" i="0" u="none" strike="noStrike" kern="0" cap="none" spc="0" normalizeH="0" baseline="0" noProof="0" dirty="0" smtClean="0">
                <a:ln>
                  <a:noFill/>
                </a:ln>
                <a:solidFill>
                  <a:srgbClr val="FFFFFF"/>
                </a:solidFill>
                <a:effectLst/>
                <a:uLnTx/>
                <a:uFillTx/>
                <a:latin typeface="Times New Roman"/>
                <a:ea typeface="+mj-ea"/>
                <a:cs typeface="+mj-cs"/>
              </a:rPr>
              <a:t/>
            </a:r>
            <a:br>
              <a:rPr kumimoji="0" lang="id-ID" altLang="id-ID" sz="2800" b="0" i="0" u="none" strike="noStrike" kern="0" cap="none" spc="0" normalizeH="0" baseline="0" noProof="0" dirty="0" smtClean="0">
                <a:ln>
                  <a:noFill/>
                </a:ln>
                <a:solidFill>
                  <a:srgbClr val="FFFFFF"/>
                </a:solidFill>
                <a:effectLst/>
                <a:uLnTx/>
                <a:uFillTx/>
                <a:latin typeface="Times New Roman"/>
                <a:ea typeface="+mj-ea"/>
                <a:cs typeface="+mj-cs"/>
              </a:rPr>
            </a:br>
            <a:endParaRPr kumimoji="0" lang="id-ID" altLang="id-ID" sz="2800" b="0" i="0" u="none" strike="noStrike" kern="0" cap="none" spc="0" normalizeH="0" baseline="0" noProof="0" dirty="0" smtClean="0">
              <a:ln>
                <a:noFill/>
              </a:ln>
              <a:solidFill>
                <a:srgbClr val="FFFFFF"/>
              </a:solidFill>
              <a:effectLst/>
              <a:uLnTx/>
              <a:uFillTx/>
              <a:latin typeface="Times New Roman"/>
              <a:ea typeface="+mj-ea"/>
              <a:cs typeface="+mj-cs"/>
            </a:endParaRPr>
          </a:p>
        </p:txBody>
      </p:sp>
      <p:pic>
        <p:nvPicPr>
          <p:cNvPr id="8" name="Content Placeholder 3" descr="gaining_st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72816"/>
            <a:ext cx="5715000" cy="3989387"/>
          </a:xfrm>
          <a:prstGeom prst="rect">
            <a:avLst/>
          </a:prstGeom>
          <a:solidFill>
            <a:schemeClr val="accent6">
              <a:lumMod val="50000"/>
            </a:schemeClr>
          </a:solidFill>
          <a:ln>
            <a:noFill/>
          </a:ln>
        </p:spPr>
      </p:pic>
    </p:spTree>
    <p:extLst>
      <p:ext uri="{BB962C8B-B14F-4D97-AF65-F5344CB8AC3E}">
        <p14:creationId xmlns:p14="http://schemas.microsoft.com/office/powerpoint/2010/main" val="602525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9" name="Title 1"/>
          <p:cNvSpPr txBox="1">
            <a:spLocks/>
          </p:cNvSpPr>
          <p:nvPr/>
        </p:nvSpPr>
        <p:spPr bwMode="auto">
          <a:xfrm>
            <a:off x="1403648" y="286544"/>
            <a:ext cx="7054552" cy="838200"/>
          </a:xfrm>
          <a:prstGeom prst="rect">
            <a:avLst/>
          </a:prstGeom>
          <a:solidFill>
            <a:schemeClr val="tx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altLang="id-ID" sz="4400" b="0" i="0" u="none" strike="noStrike" kern="0" cap="none" spc="0" normalizeH="0" baseline="0" noProof="0" dirty="0" smtClean="0">
                <a:ln>
                  <a:noFill/>
                </a:ln>
                <a:solidFill>
                  <a:schemeClr val="tx1"/>
                </a:solidFill>
                <a:effectLst/>
                <a:uLnTx/>
                <a:uFillTx/>
                <a:latin typeface="Times New Roman"/>
                <a:ea typeface="+mj-ea"/>
                <a:cs typeface="+mj-cs"/>
              </a:rPr>
              <a:t>Model Aliran Permukaan:</a:t>
            </a:r>
          </a:p>
        </p:txBody>
      </p:sp>
      <p:sp>
        <p:nvSpPr>
          <p:cNvPr id="10" name="Content Placeholder 2"/>
          <p:cNvSpPr txBox="1">
            <a:spLocks/>
          </p:cNvSpPr>
          <p:nvPr/>
        </p:nvSpPr>
        <p:spPr bwMode="auto">
          <a:xfrm>
            <a:off x="611560" y="1412776"/>
            <a:ext cx="7846640" cy="4683224"/>
          </a:xfrm>
          <a:prstGeom prst="rect">
            <a:avLst/>
          </a:pr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effectLst/>
                <a:uLnTx/>
                <a:uFillTx/>
                <a:latin typeface="Times New Roman"/>
                <a:ea typeface="+mn-ea"/>
                <a:cs typeface="+mn-cs"/>
              </a:rPr>
              <a:t>Horton Overland Flow Model</a:t>
            </a:r>
            <a:endParaRPr kumimoji="0" lang="id-ID" altLang="id-ID" sz="3200" b="0" i="0" u="none" strike="noStrike" kern="0" cap="none" spc="0" normalizeH="0" baseline="0" noProof="0" dirty="0" smtClean="0">
              <a:ln>
                <a:noFill/>
              </a:ln>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id-ID" altLang="id-ID" sz="3200" b="0" i="0" u="none" strike="noStrike" kern="0" cap="none" spc="0" normalizeH="0" baseline="0" noProof="0" dirty="0" smtClean="0">
                <a:ln>
                  <a:noFill/>
                </a:ln>
                <a:effectLst/>
                <a:uLnTx/>
                <a:uFillTx/>
                <a:latin typeface="Times New Roman"/>
                <a:ea typeface="+mn-ea"/>
                <a:cs typeface="+mn-cs"/>
              </a:rPr>
              <a:t>Mewlet </a:t>
            </a:r>
            <a:r>
              <a:rPr kumimoji="0" lang="en-US" altLang="id-ID" sz="3200" b="0" i="0" u="none" strike="noStrike" kern="0" cap="none" spc="0" normalizeH="0" baseline="0" noProof="0" dirty="0" smtClean="0">
                <a:ln>
                  <a:noFill/>
                </a:ln>
                <a:effectLst/>
                <a:uLnTx/>
                <a:uFillTx/>
                <a:latin typeface="Times New Roman"/>
                <a:ea typeface="+mn-ea"/>
                <a:cs typeface="+mn-cs"/>
              </a:rPr>
              <a:t>Interflow Model.</a:t>
            </a:r>
            <a:endParaRPr kumimoji="0" lang="id-ID" altLang="id-ID" sz="3200" b="0" i="0" u="none" strike="noStrike" kern="0" cap="none" spc="0" normalizeH="0" baseline="0" noProof="0" dirty="0" smtClean="0">
              <a:ln>
                <a:noFill/>
              </a:ln>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id-ID" altLang="id-ID" sz="3200" b="0" i="0" u="none" strike="noStrike" kern="0" cap="none" spc="0" normalizeH="0" baseline="0" noProof="0" dirty="0" smtClean="0">
              <a:ln>
                <a:noFill/>
              </a:ln>
              <a:effectLst/>
              <a:uLnTx/>
              <a:uFillTx/>
              <a:latin typeface="Times New Roman"/>
              <a:ea typeface="+mn-ea"/>
              <a:cs typeface="+mn-cs"/>
            </a:endParaRPr>
          </a:p>
        </p:txBody>
      </p:sp>
      <p:sp>
        <p:nvSpPr>
          <p:cNvPr id="11" name="Rectangle 3"/>
          <p:cNvSpPr>
            <a:spLocks noChangeArrowheads="1"/>
          </p:cNvSpPr>
          <p:nvPr/>
        </p:nvSpPr>
        <p:spPr bwMode="auto">
          <a:xfrm>
            <a:off x="2071688" y="3000375"/>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id-ID" altLang="id-ID">
                <a:latin typeface="Calibri" pitchFamily="34" charset="0"/>
              </a:rPr>
              <a:t>overland flow akan terjadi apabila jumlah air yang datang ke permukaan tanah melebihi kemampuan tanah untuk menyerapnya. </a:t>
            </a:r>
          </a:p>
        </p:txBody>
      </p:sp>
      <p:sp>
        <p:nvSpPr>
          <p:cNvPr id="12" name="Rectangle 4"/>
          <p:cNvSpPr>
            <a:spLocks noChangeArrowheads="1"/>
          </p:cNvSpPr>
          <p:nvPr/>
        </p:nvSpPr>
        <p:spPr bwMode="auto">
          <a:xfrm>
            <a:off x="2214563" y="4643438"/>
            <a:ext cx="5357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id-ID" altLang="id-ID" i="1">
                <a:latin typeface="Calibri" pitchFamily="34" charset="0"/>
              </a:rPr>
              <a:t>Interflow </a:t>
            </a:r>
            <a:r>
              <a:rPr lang="id-ID" altLang="id-ID">
                <a:latin typeface="Calibri" pitchFamily="34" charset="0"/>
              </a:rPr>
              <a:t>terjadi apabila aliran lateral kembali ke permukaan sebelum mencapai tubuh airtanah</a:t>
            </a:r>
          </a:p>
        </p:txBody>
      </p:sp>
    </p:spTree>
    <p:extLst>
      <p:ext uri="{BB962C8B-B14F-4D97-AF65-F5344CB8AC3E}">
        <p14:creationId xmlns:p14="http://schemas.microsoft.com/office/powerpoint/2010/main" val="3790218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8" name="Title 1"/>
          <p:cNvSpPr txBox="1">
            <a:spLocks/>
          </p:cNvSpPr>
          <p:nvPr/>
        </p:nvSpPr>
        <p:spPr bwMode="auto">
          <a:xfrm>
            <a:off x="1371600" y="188640"/>
            <a:ext cx="7772400" cy="801960"/>
          </a:xfrm>
          <a:prstGeom prst="rect">
            <a:avLst/>
          </a:prstGeom>
          <a:blipFill>
            <a:blip r:embed="rId2"/>
            <a:tile tx="0" ty="0" sx="100000" sy="100000" flip="none" algn="tl"/>
          </a:blip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altLang="id-ID" sz="4400" b="0" i="0" u="none" strike="noStrike" kern="0" cap="none" spc="0" normalizeH="0" baseline="0" noProof="0" dirty="0" smtClean="0">
                <a:ln>
                  <a:noFill/>
                </a:ln>
                <a:solidFill>
                  <a:schemeClr val="tx1"/>
                </a:solidFill>
                <a:effectLst/>
                <a:uLnTx/>
                <a:uFillTx/>
                <a:latin typeface="Times New Roman"/>
                <a:ea typeface="+mj-ea"/>
                <a:cs typeface="+mj-cs"/>
              </a:rPr>
              <a:t>Interflow dan baseflow</a:t>
            </a:r>
          </a:p>
        </p:txBody>
      </p:sp>
      <p:sp>
        <p:nvSpPr>
          <p:cNvPr id="10" name="Rectangle 3"/>
          <p:cNvSpPr>
            <a:spLocks noChangeArrowheads="1"/>
          </p:cNvSpPr>
          <p:nvPr/>
        </p:nvSpPr>
        <p:spPr bwMode="auto">
          <a:xfrm>
            <a:off x="609600" y="1354906"/>
            <a:ext cx="7620000" cy="1570038"/>
          </a:xfrm>
          <a:prstGeom prst="rect">
            <a:avLst/>
          </a:prstGeom>
          <a:solidFill>
            <a:schemeClr val="bg2">
              <a:lumMod val="90000"/>
            </a:schemeClr>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id-ID" altLang="id-ID" sz="2400" b="0" i="0" u="none" strike="noStrike" kern="0" cap="none" spc="0" normalizeH="0" baseline="0" noProof="0" dirty="0" smtClean="0">
                <a:ln>
                  <a:noFill/>
                </a:ln>
                <a:effectLst/>
                <a:uLnTx/>
                <a:uFillTx/>
                <a:latin typeface="Times New Roman" pitchFamily="18" charset="0"/>
              </a:rPr>
              <a:t>Kedua macam aliran ini mempunyai andil besar dalam terjadinya aliran permukaan. Volume dan kecepatan air yang bergerak sebagai baseflow secara signifikan dipengaruhi oleh porositas batuan di bawahnya</a:t>
            </a:r>
            <a:endParaRPr kumimoji="0" lang="en-US" altLang="id-ID" sz="2400" b="0" i="0" u="none" strike="noStrike" kern="0" cap="none" spc="0" normalizeH="0" baseline="0" noProof="0" dirty="0" smtClean="0">
              <a:ln>
                <a:noFill/>
              </a:ln>
              <a:effectLst/>
              <a:uLnTx/>
              <a:uFillTx/>
              <a:latin typeface="Times New Roman" pitchFamily="18" charset="0"/>
            </a:endParaRPr>
          </a:p>
        </p:txBody>
      </p:sp>
      <p:pic>
        <p:nvPicPr>
          <p:cNvPr id="9" name="Picture 3" descr="A0079A38059C42CEA9138636357FDFA3.ashx.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924944"/>
            <a:ext cx="6384925" cy="3810000"/>
          </a:xfrm>
          <a:prstGeom prst="rect">
            <a:avLst/>
          </a:prstGeom>
          <a:noFill/>
          <a:ln w="3810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80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9" name="Rectangle 2"/>
          <p:cNvSpPr txBox="1">
            <a:spLocks noChangeArrowheads="1"/>
          </p:cNvSpPr>
          <p:nvPr/>
        </p:nvSpPr>
        <p:spPr bwMode="auto">
          <a:xfrm>
            <a:off x="609600" y="0"/>
            <a:ext cx="8534400" cy="909638"/>
          </a:xfrm>
          <a:prstGeom prst="rect">
            <a:avLst/>
          </a:prstGeom>
          <a:solidFill>
            <a:schemeClr val="accent3">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Infiltrasi</a:t>
            </a:r>
            <a:endPar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endParaRPr>
          </a:p>
        </p:txBody>
      </p:sp>
      <p:sp>
        <p:nvSpPr>
          <p:cNvPr id="10" name="Rectangle 3"/>
          <p:cNvSpPr txBox="1">
            <a:spLocks noChangeArrowheads="1"/>
          </p:cNvSpPr>
          <p:nvPr/>
        </p:nvSpPr>
        <p:spPr bwMode="auto">
          <a:xfrm>
            <a:off x="609600" y="1000125"/>
            <a:ext cx="754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sv-SE" altLang="id-ID" sz="3000" b="0" i="0" u="none" strike="noStrike" kern="0" cap="none" spc="0" normalizeH="0" baseline="0" noProof="0" smtClean="0">
                <a:ln>
                  <a:noFill/>
                </a:ln>
                <a:effectLst/>
                <a:uLnTx/>
                <a:uFillTx/>
                <a:latin typeface="Times New Roman"/>
                <a:ea typeface="+mn-ea"/>
                <a:cs typeface="+mn-cs"/>
              </a:rPr>
              <a:t>Proses masuknya air permukaan dan atau air hujan ke dalam tanah.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sv-SE" altLang="id-ID" sz="3000" b="0" i="0" u="none" strike="noStrike" kern="0" cap="none" spc="0" normalizeH="0" baseline="0" noProof="0" smtClean="0">
                <a:ln>
                  <a:noFill/>
                </a:ln>
                <a:effectLst/>
                <a:uLnTx/>
                <a:uFillTx/>
                <a:latin typeface="Times New Roman"/>
                <a:ea typeface="+mn-ea"/>
                <a:cs typeface="+mn-cs"/>
              </a:rPr>
              <a:t>Gerakan secara vertikal air dari permukaan ke bawah permukaan </a:t>
            </a:r>
            <a:endParaRPr kumimoji="0" lang="en-US" altLang="id-ID" sz="3000" b="0" i="0" u="none" strike="noStrike" kern="0" cap="none" spc="0" normalizeH="0" baseline="0" noProof="0" smtClean="0">
              <a:ln>
                <a:noFill/>
              </a:ln>
              <a:effectLst/>
              <a:uLnTx/>
              <a:uFillTx/>
              <a:latin typeface="Times New Roman"/>
              <a:ea typeface="+mn-ea"/>
              <a:cs typeface="+mn-cs"/>
            </a:endParaRPr>
          </a:p>
        </p:txBody>
      </p:sp>
      <p:pic>
        <p:nvPicPr>
          <p:cNvPr id="11" name="Picture 3" descr="infilt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1" y="3068960"/>
            <a:ext cx="55530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83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Rectangle 2"/>
          <p:cNvSpPr txBox="1">
            <a:spLocks noChangeArrowheads="1"/>
          </p:cNvSpPr>
          <p:nvPr/>
        </p:nvSpPr>
        <p:spPr bwMode="auto">
          <a:xfrm>
            <a:off x="1619672" y="500063"/>
            <a:ext cx="6795666" cy="838200"/>
          </a:xfrm>
          <a:prstGeom prst="rect">
            <a:avLst/>
          </a:prstGeom>
          <a:solidFill>
            <a:schemeClr val="accent1">
              <a:lumMod val="5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rgbClr val="FFFFFF"/>
                </a:solidFill>
                <a:effectLst/>
                <a:uLnTx/>
                <a:uFillTx/>
                <a:latin typeface="Times New Roman"/>
                <a:ea typeface="+mj-ea"/>
                <a:cs typeface="+mj-cs"/>
              </a:rPr>
              <a:t>Faktor</a:t>
            </a:r>
            <a:r>
              <a:rPr kumimoji="0" lang="en-US" altLang="id-ID" sz="4400" b="0" i="0" u="none" strike="noStrike" kern="0" cap="none" spc="0" normalizeH="0" baseline="0" noProof="0" dirty="0" smtClean="0">
                <a:ln>
                  <a:noFill/>
                </a:ln>
                <a:solidFill>
                  <a:srgbClr val="FFFFFF"/>
                </a:solidFill>
                <a:effectLst/>
                <a:uLnTx/>
                <a:uFillTx/>
                <a:latin typeface="Times New Roman"/>
                <a:ea typeface="+mj-ea"/>
                <a:cs typeface="+mj-cs"/>
              </a:rPr>
              <a:t> yang </a:t>
            </a:r>
            <a:r>
              <a:rPr kumimoji="0" lang="en-US" altLang="id-ID" sz="4400" b="0" i="0" u="none" strike="noStrike" kern="0" cap="none" spc="0" normalizeH="0" baseline="0" noProof="0" dirty="0" err="1" smtClean="0">
                <a:ln>
                  <a:noFill/>
                </a:ln>
                <a:solidFill>
                  <a:srgbClr val="FFFFFF"/>
                </a:solidFill>
                <a:effectLst/>
                <a:uLnTx/>
                <a:uFillTx/>
                <a:latin typeface="Times New Roman"/>
                <a:ea typeface="+mj-ea"/>
                <a:cs typeface="+mj-cs"/>
              </a:rPr>
              <a:t>Mempengaruhi</a:t>
            </a:r>
            <a:endParaRPr kumimoji="0" lang="en-US" altLang="id-ID" sz="4400" b="0" i="0" u="none" strike="noStrike" kern="0" cap="none" spc="0" normalizeH="0" baseline="0" noProof="0" dirty="0" smtClean="0">
              <a:ln>
                <a:noFill/>
              </a:ln>
              <a:solidFill>
                <a:srgbClr val="FFFFFF"/>
              </a:solidFill>
              <a:effectLst/>
              <a:uLnTx/>
              <a:uFillTx/>
              <a:latin typeface="Times New Roman"/>
              <a:ea typeface="+mj-ea"/>
              <a:cs typeface="+mj-cs"/>
            </a:endParaRPr>
          </a:p>
        </p:txBody>
      </p:sp>
      <p:sp>
        <p:nvSpPr>
          <p:cNvPr id="8" name="Rectangle 3"/>
          <p:cNvSpPr txBox="1">
            <a:spLocks noChangeArrowheads="1"/>
          </p:cNvSpPr>
          <p:nvPr/>
        </p:nvSpPr>
        <p:spPr bwMode="auto">
          <a:xfrm>
            <a:off x="755576" y="1772817"/>
            <a:ext cx="7659762" cy="4032447"/>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rPr>
              <a:t>Gaya </a:t>
            </a: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gravitasi</a:t>
            </a:r>
            <a:endPar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Porosita</a:t>
            </a:r>
            <a:r>
              <a:rPr kumimoji="0" lang="id-ID" altLang="id-ID" sz="3200" b="0" i="0" u="none" strike="noStrike" kern="0" cap="none" spc="0" normalizeH="0" baseline="0" noProof="0" dirty="0" smtClean="0">
                <a:ln>
                  <a:noFill/>
                </a:ln>
                <a:solidFill>
                  <a:srgbClr val="FFFFFF"/>
                </a:solidFill>
                <a:effectLst/>
                <a:uLnTx/>
                <a:uFillTx/>
                <a:latin typeface="Times New Roman"/>
                <a:ea typeface="+mn-ea"/>
                <a:cs typeface="+mn-cs"/>
              </a:rPr>
              <a:t>s</a:t>
            </a:r>
            <a:r>
              <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tanah</a:t>
            </a:r>
            <a:r>
              <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rPr>
              <a:t>/</a:t>
            </a: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batuan</a:t>
            </a:r>
            <a:endPar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Permeabilitas</a:t>
            </a:r>
            <a:r>
              <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rPr>
              <a:t> </a:t>
            </a: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tanah</a:t>
            </a:r>
            <a:r>
              <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rPr>
              <a:t>/</a:t>
            </a: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batuan</a:t>
            </a:r>
            <a:endPar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id-ID" sz="3200" b="0" i="0" u="none" strike="noStrike" kern="0" cap="none" spc="0" normalizeH="0" baseline="0" noProof="0" dirty="0" err="1" smtClean="0">
                <a:ln>
                  <a:noFill/>
                </a:ln>
                <a:solidFill>
                  <a:srgbClr val="FFFFFF"/>
                </a:solidFill>
                <a:effectLst/>
                <a:uLnTx/>
                <a:uFillTx/>
                <a:latin typeface="Times New Roman"/>
                <a:ea typeface="+mn-ea"/>
                <a:cs typeface="+mn-cs"/>
              </a:rPr>
              <a:t>Vegetasi</a:t>
            </a:r>
            <a:endParaRPr kumimoji="0" lang="en-US" altLang="id-ID" sz="3200" b="0" i="0" u="none" strike="noStrike" kern="0" cap="none" spc="0" normalizeH="0" baseline="0" noProof="0" dirty="0" smtClean="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602525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Rectangle 5"/>
          <p:cNvSpPr txBox="1">
            <a:spLocks noChangeArrowheads="1"/>
          </p:cNvSpPr>
          <p:nvPr/>
        </p:nvSpPr>
        <p:spPr>
          <a:xfrm>
            <a:off x="1403648" y="152400"/>
            <a:ext cx="7054552" cy="972344"/>
          </a:xfrm>
          <a:prstGeom prst="rect">
            <a:avLst/>
          </a:prstGeom>
          <a:solidFill>
            <a:schemeClr val="accent4">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dirty="0" err="1" smtClean="0">
                <a:latin typeface="Aharoni" panose="02010803020104030203" pitchFamily="2" charset="-79"/>
                <a:cs typeface="Aharoni" panose="02010803020104030203" pitchFamily="2" charset="-79"/>
              </a:rPr>
              <a:t>Infiltrasi</a:t>
            </a:r>
            <a:r>
              <a:rPr lang="en-US" altLang="id-ID" dirty="0" smtClean="0">
                <a:latin typeface="Aharoni" panose="02010803020104030203" pitchFamily="2" charset="-79"/>
                <a:cs typeface="Aharoni" panose="02010803020104030203" pitchFamily="2" charset="-79"/>
              </a:rPr>
              <a:t> </a:t>
            </a:r>
            <a:r>
              <a:rPr lang="en-US" altLang="id-ID" dirty="0" err="1" smtClean="0">
                <a:latin typeface="Aharoni" panose="02010803020104030203" pitchFamily="2" charset="-79"/>
                <a:cs typeface="Aharoni" panose="02010803020104030203" pitchFamily="2" charset="-79"/>
              </a:rPr>
              <a:t>pada</a:t>
            </a:r>
            <a:r>
              <a:rPr lang="en-US" altLang="id-ID" dirty="0" smtClean="0">
                <a:latin typeface="Aharoni" panose="02010803020104030203" pitchFamily="2" charset="-79"/>
                <a:cs typeface="Aharoni" panose="02010803020104030203" pitchFamily="2" charset="-79"/>
              </a:rPr>
              <a:t> </a:t>
            </a:r>
            <a:r>
              <a:rPr lang="en-US" altLang="id-ID" dirty="0" err="1" smtClean="0">
                <a:latin typeface="Aharoni" panose="02010803020104030203" pitchFamily="2" charset="-79"/>
                <a:cs typeface="Aharoni" panose="02010803020104030203" pitchFamily="2" charset="-79"/>
              </a:rPr>
              <a:t>suatu</a:t>
            </a:r>
            <a:r>
              <a:rPr lang="en-US" altLang="id-ID" dirty="0" smtClean="0">
                <a:latin typeface="Aharoni" panose="02010803020104030203" pitchFamily="2" charset="-79"/>
                <a:cs typeface="Aharoni" panose="02010803020104030203" pitchFamily="2" charset="-79"/>
              </a:rPr>
              <a:t> Basin</a:t>
            </a:r>
            <a:endParaRPr lang="en-US" altLang="id-ID" dirty="0">
              <a:latin typeface="Aharoni" panose="02010803020104030203" pitchFamily="2" charset="-79"/>
              <a:cs typeface="Aharoni" panose="02010803020104030203" pitchFamily="2" charset="-79"/>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3307" y="1428750"/>
            <a:ext cx="7212843" cy="4808562"/>
          </a:xfrm>
          <a:prstGeom prst="rect">
            <a:avLst/>
          </a:prstGeom>
          <a:noFill/>
          <a:ln w="38100">
            <a:solidFill>
              <a:schemeClr val="accent6">
                <a:lumMod val="75000"/>
              </a:schemeClr>
            </a:solidFill>
          </a:ln>
        </p:spPr>
      </p:pic>
    </p:spTree>
    <p:extLst>
      <p:ext uri="{BB962C8B-B14F-4D97-AF65-F5344CB8AC3E}">
        <p14:creationId xmlns:p14="http://schemas.microsoft.com/office/powerpoint/2010/main" val="3790218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Title 1"/>
          <p:cNvSpPr txBox="1">
            <a:spLocks/>
          </p:cNvSpPr>
          <p:nvPr/>
        </p:nvSpPr>
        <p:spPr bwMode="auto">
          <a:xfrm>
            <a:off x="1475656" y="152400"/>
            <a:ext cx="6982544" cy="838200"/>
          </a:xfrm>
          <a:prstGeom prst="rect">
            <a:avLst/>
          </a:prstGeom>
          <a:solidFill>
            <a:schemeClr val="accent6">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Perkolasi</a:t>
            </a: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 (Percolation)</a:t>
            </a:r>
          </a:p>
        </p:txBody>
      </p:sp>
      <p:pic>
        <p:nvPicPr>
          <p:cNvPr id="8" name="Picture 3" descr="STREA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088" y="1340768"/>
            <a:ext cx="7072312"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0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13" name="Title 1"/>
          <p:cNvSpPr txBox="1">
            <a:spLocks/>
          </p:cNvSpPr>
          <p:nvPr/>
        </p:nvSpPr>
        <p:spPr bwMode="auto">
          <a:xfrm>
            <a:off x="687387" y="1484784"/>
            <a:ext cx="4573588" cy="1728192"/>
          </a:xfrm>
          <a:prstGeom prst="rect">
            <a:avLst/>
          </a:prstGeom>
          <a:blipFill>
            <a:blip r:embed="rId2"/>
            <a:tile tx="0" ty="0" sx="100000" sy="100000" flip="none" algn="tl"/>
          </a:blip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Air </a:t>
            </a: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dalam</a:t>
            </a: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Berbagai</a:t>
            </a: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Fasa</a:t>
            </a:r>
            <a:endPar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endParaRPr>
          </a:p>
        </p:txBody>
      </p:sp>
      <p:pic>
        <p:nvPicPr>
          <p:cNvPr id="14" name="Picture 7" descr="geothermal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0"/>
            <a:ext cx="27146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Waterf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250" y="4232275"/>
            <a:ext cx="350043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es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8" y="3429000"/>
            <a:ext cx="51895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07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pic>
        <p:nvPicPr>
          <p:cNvPr id="6" name="Picture 2" descr="hydrol_cyc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910" y="306500"/>
            <a:ext cx="8014538" cy="54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83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WordArt 4"/>
          <p:cNvSpPr>
            <a:spLocks noChangeArrowheads="1" noChangeShapeType="1" noTextEdit="1"/>
          </p:cNvSpPr>
          <p:nvPr/>
        </p:nvSpPr>
        <p:spPr bwMode="auto">
          <a:xfrm>
            <a:off x="571500" y="2923381"/>
            <a:ext cx="7993063" cy="2809875"/>
          </a:xfrm>
          <a:prstGeom prst="rect">
            <a:avLst/>
          </a:prstGeom>
          <a:blipFill>
            <a:blip r:embed="rId2"/>
            <a:tile tx="0" ty="0" sx="100000" sy="100000" flip="none" algn="tl"/>
          </a:blipFill>
        </p:spPr>
        <p:txBody>
          <a:bodyPr wrap="none" fromWordArt="1">
            <a:prstTxWarp prst="textInflateTop">
              <a:avLst>
                <a:gd name="adj" fmla="val 39606"/>
              </a:avLst>
            </a:prstTxWarp>
            <a:scene3d>
              <a:camera prst="legacyObliqueTopLeft"/>
              <a:lightRig rig="legacyNormal3" dir="r"/>
            </a:scene3d>
            <a:sp3d extrusionH="201600" prstMaterial="legacyMatte">
              <a:extrusionClr>
                <a:srgbClr val="0066CC"/>
              </a:extrusionClr>
            </a:sp3d>
          </a:bodyPr>
          <a:lstStyle/>
          <a:p>
            <a:pPr algn="ctr"/>
            <a:r>
              <a:rPr lang="id-ID" sz="3600" kern="10">
                <a:ln w="9525">
                  <a:round/>
                  <a:headEnd/>
                  <a:tailEnd/>
                </a:ln>
                <a:blipFill dpi="0" rotWithShape="0">
                  <a:blip r:embed="rId3"/>
                  <a:srcRect/>
                  <a:tile tx="0" ty="0" sx="100000" sy="100000" flip="none" algn="tl"/>
                </a:blipFill>
                <a:latin typeface="Futura XBlk BT"/>
              </a:rPr>
              <a:t>TERIMA KASIH</a:t>
            </a:r>
          </a:p>
          <a:p>
            <a:pPr algn="ctr"/>
            <a:r>
              <a:rPr lang="id-ID" sz="3600" kern="10">
                <a:ln w="9525">
                  <a:round/>
                  <a:headEnd/>
                  <a:tailEnd/>
                </a:ln>
                <a:blipFill dpi="0" rotWithShape="0">
                  <a:blip r:embed="rId3"/>
                  <a:srcRect/>
                  <a:tile tx="0" ty="0" sx="100000" sy="100000" flip="none" algn="tl"/>
                </a:blipFill>
                <a:latin typeface="Futura XBlk BT"/>
              </a:rPr>
              <a:t>ATAS PERHATIANNYA</a:t>
            </a:r>
          </a:p>
        </p:txBody>
      </p:sp>
      <p:pic>
        <p:nvPicPr>
          <p:cNvPr id="6" name="Picture 11" descr="C:\GAMBAR3\airafri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708818"/>
            <a:ext cx="3429000" cy="2524125"/>
          </a:xfrm>
          <a:prstGeom prst="rect">
            <a:avLst/>
          </a:prstGeom>
          <a:blipFill>
            <a:blip r:embed="rId2"/>
            <a:tile tx="0" ty="0" sx="100000" sy="100000" flip="none" algn="tl"/>
          </a:blipFill>
          <a:ln>
            <a:noFill/>
          </a:ln>
        </p:spPr>
      </p:pic>
    </p:spTree>
    <p:extLst>
      <p:ext uri="{BB962C8B-B14F-4D97-AF65-F5344CB8AC3E}">
        <p14:creationId xmlns:p14="http://schemas.microsoft.com/office/powerpoint/2010/main" val="60252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id-ID" dirty="0" smtClean="0"/>
              <a:t>Teknik </a:t>
            </a:r>
            <a:r>
              <a:rPr lang="id-ID" dirty="0"/>
              <a:t>Geologi</a:t>
            </a:r>
            <a:endParaRPr lang="en-US" dirty="0"/>
          </a:p>
          <a:p>
            <a:endParaRPr lang="en-US" dirty="0"/>
          </a:p>
        </p:txBody>
      </p:sp>
      <p:sp>
        <p:nvSpPr>
          <p:cNvPr id="9" name="Title 1"/>
          <p:cNvSpPr txBox="1">
            <a:spLocks/>
          </p:cNvSpPr>
          <p:nvPr/>
        </p:nvSpPr>
        <p:spPr bwMode="auto">
          <a:xfrm>
            <a:off x="107505" y="116632"/>
            <a:ext cx="3964434" cy="3096344"/>
          </a:xfrm>
          <a:prstGeom prst="rect">
            <a:avLst/>
          </a:prstGeom>
          <a:solidFill>
            <a:schemeClr val="accent3">
              <a:lumMod val="60000"/>
              <a:lumOff val="40000"/>
            </a:schemeClr>
          </a:solidFill>
          <a:ln>
            <a:noFill/>
          </a:ln>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Air </a:t>
            </a:r>
            <a:b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b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di </a:t>
            </a:r>
            <a:endParaRPr kumimoji="0" lang="id-ID" altLang="id-ID" sz="4400" b="0" i="0" u="none" strike="noStrike" kern="0" cap="none" spc="0" normalizeH="0" baseline="0" noProof="0" dirty="0" smtClean="0">
              <a:ln>
                <a:noFill/>
              </a:ln>
              <a:solidFill>
                <a:schemeClr val="tx1"/>
              </a:solidFill>
              <a:effectLst/>
              <a:uLnTx/>
              <a:uFillTx/>
              <a:latin typeface="Times New Roman"/>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Atmosfer</a:t>
            </a:r>
            <a:endPar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endParaRPr>
          </a:p>
        </p:txBody>
      </p:sp>
      <p:pic>
        <p:nvPicPr>
          <p:cNvPr id="10" name="Picture 2" descr="awa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0"/>
            <a:ext cx="494347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SC_3918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1875"/>
            <a:ext cx="49482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8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7" name="Rectangle 2"/>
          <p:cNvSpPr txBox="1">
            <a:spLocks noChangeArrowheads="1"/>
          </p:cNvSpPr>
          <p:nvPr/>
        </p:nvSpPr>
        <p:spPr bwMode="auto">
          <a:xfrm>
            <a:off x="1619672" y="152400"/>
            <a:ext cx="6838528" cy="12603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d-ID" sz="4400" b="0" i="0" u="none" strike="noStrike" kern="0" cap="none" spc="0" normalizeH="0" baseline="0" noProof="0" dirty="0" err="1" smtClean="0">
                <a:ln>
                  <a:noFill/>
                </a:ln>
                <a:solidFill>
                  <a:schemeClr val="tx1"/>
                </a:solidFill>
                <a:effectLst/>
                <a:uLnTx/>
                <a:uFillTx/>
                <a:latin typeface="Times New Roman"/>
                <a:ea typeface="+mj-ea"/>
                <a:cs typeface="+mj-cs"/>
              </a:rPr>
              <a:t>Jatidiri</a:t>
            </a:r>
            <a:r>
              <a:rPr kumimoji="0" lang="en-US" altLang="id-ID" sz="4400" b="0" i="0" u="none" strike="noStrike" kern="0" cap="none" spc="0" normalizeH="0" baseline="0" noProof="0" dirty="0" smtClean="0">
                <a:ln>
                  <a:noFill/>
                </a:ln>
                <a:solidFill>
                  <a:schemeClr val="tx1"/>
                </a:solidFill>
                <a:effectLst/>
                <a:uLnTx/>
                <a:uFillTx/>
                <a:latin typeface="Times New Roman"/>
                <a:ea typeface="+mj-ea"/>
                <a:cs typeface="+mj-cs"/>
              </a:rPr>
              <a:t> Air</a:t>
            </a:r>
          </a:p>
        </p:txBody>
      </p:sp>
      <p:sp>
        <p:nvSpPr>
          <p:cNvPr id="8" name="Rectangle 3"/>
          <p:cNvSpPr txBox="1">
            <a:spLocks noChangeArrowheads="1"/>
          </p:cNvSpPr>
          <p:nvPr/>
        </p:nvSpPr>
        <p:spPr bwMode="auto">
          <a:xfrm>
            <a:off x="685800" y="1700808"/>
            <a:ext cx="8458200" cy="4395192"/>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id-ID" sz="2800" b="0" i="0" u="none" strike="noStrike" kern="0" cap="none" spc="0" normalizeH="0" baseline="0" noProof="0" dirty="0" err="1" smtClean="0">
                <a:ln>
                  <a:noFill/>
                </a:ln>
                <a:effectLst/>
                <a:uLnTx/>
                <a:uFillTx/>
                <a:latin typeface="Times New Roman"/>
                <a:ea typeface="+mn-ea"/>
                <a:cs typeface="+mn-cs"/>
              </a:rPr>
              <a:t>Tiap</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molekul</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disusun</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oleh</a:t>
            </a:r>
            <a:r>
              <a:rPr kumimoji="0" lang="en-US" altLang="id-ID" sz="2800" b="0" i="0" u="none" strike="noStrike" kern="0" cap="none" spc="0" normalizeH="0" baseline="0" noProof="0" dirty="0" smtClean="0">
                <a:ln>
                  <a:noFill/>
                </a:ln>
                <a:effectLst/>
                <a:uLnTx/>
                <a:uFillTx/>
                <a:latin typeface="Times New Roman"/>
                <a:ea typeface="+mn-ea"/>
                <a:cs typeface="+mn-cs"/>
              </a:rPr>
              <a:t> 2 </a:t>
            </a:r>
            <a:r>
              <a:rPr kumimoji="0" lang="en-US" altLang="id-ID" sz="2800" b="0" i="0" u="none" strike="noStrike" kern="0" cap="none" spc="0" normalizeH="0" baseline="0" noProof="0" dirty="0" err="1" smtClean="0">
                <a:ln>
                  <a:noFill/>
                </a:ln>
                <a:effectLst/>
                <a:uLnTx/>
                <a:uFillTx/>
                <a:latin typeface="Times New Roman"/>
                <a:ea typeface="+mn-ea"/>
                <a:cs typeface="+mn-cs"/>
              </a:rPr>
              <a:t>unsur</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hidrogen</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dan</a:t>
            </a:r>
            <a:r>
              <a:rPr kumimoji="0" lang="en-US" altLang="id-ID" sz="2800" b="0" i="0" u="none" strike="noStrike" kern="0" cap="none" spc="0" normalizeH="0" baseline="0" noProof="0" dirty="0" smtClean="0">
                <a:ln>
                  <a:noFill/>
                </a:ln>
                <a:effectLst/>
                <a:uLnTx/>
                <a:uFillTx/>
                <a:latin typeface="Times New Roman"/>
                <a:ea typeface="+mn-ea"/>
                <a:cs typeface="+mn-cs"/>
              </a:rPr>
              <a:t> 1 </a:t>
            </a:r>
            <a:r>
              <a:rPr kumimoji="0" lang="en-US" altLang="id-ID" sz="2800" b="0" i="0" u="none" strike="noStrike" kern="0" cap="none" spc="0" normalizeH="0" baseline="0" noProof="0" dirty="0" err="1" smtClean="0">
                <a:ln>
                  <a:noFill/>
                </a:ln>
                <a:effectLst/>
                <a:uLnTx/>
                <a:uFillTx/>
                <a:latin typeface="Times New Roman"/>
                <a:ea typeface="+mn-ea"/>
                <a:cs typeface="+mn-cs"/>
              </a:rPr>
              <a:t>unsur</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oksigen</a:t>
            </a:r>
            <a:r>
              <a:rPr kumimoji="0" lang="en-US" altLang="id-ID" sz="2800" b="0" i="0" u="none" strike="noStrike" kern="0" cap="none" spc="0" normalizeH="0" baseline="0" noProof="0" dirty="0" smtClean="0">
                <a:ln>
                  <a:noFill/>
                </a:ln>
                <a:effectLst/>
                <a:uLnTx/>
                <a:uFillTx/>
                <a:latin typeface="Times New Roman"/>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id-ID" sz="2800" b="0" i="0" u="none" strike="noStrike" kern="0" cap="none" spc="0" normalizeH="0" baseline="0" noProof="0" dirty="0" err="1" smtClean="0">
                <a:ln>
                  <a:noFill/>
                </a:ln>
                <a:effectLst/>
                <a:uLnTx/>
                <a:uFillTx/>
                <a:latin typeface="Times New Roman"/>
                <a:ea typeface="+mn-ea"/>
                <a:cs typeface="+mn-cs"/>
              </a:rPr>
              <a:t>Memiliki</a:t>
            </a:r>
            <a:r>
              <a:rPr kumimoji="0" lang="en-US" altLang="id-ID" sz="2800" b="0" i="0" u="none" strike="noStrike" kern="0" cap="none" spc="0" normalizeH="0" baseline="0" noProof="0" dirty="0" smtClean="0">
                <a:ln>
                  <a:noFill/>
                </a:ln>
                <a:effectLst/>
                <a:uLnTx/>
                <a:uFillTx/>
                <a:latin typeface="Times New Roman"/>
                <a:ea typeface="+mn-ea"/>
                <a:cs typeface="+mn-cs"/>
              </a:rPr>
              <a:t> 3 </a:t>
            </a:r>
            <a:r>
              <a:rPr kumimoji="0" lang="en-US" altLang="id-ID" sz="2800" b="0" i="0" u="none" strike="noStrike" kern="0" cap="none" spc="0" normalizeH="0" baseline="0" noProof="0" dirty="0" err="1" smtClean="0">
                <a:ln>
                  <a:noFill/>
                </a:ln>
                <a:effectLst/>
                <a:uLnTx/>
                <a:uFillTx/>
                <a:latin typeface="Times New Roman"/>
                <a:ea typeface="+mn-ea"/>
                <a:cs typeface="+mn-cs"/>
              </a:rPr>
              <a:t>fasa</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padat</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cair</a:t>
            </a:r>
            <a:r>
              <a:rPr kumimoji="0" lang="en-US" altLang="id-ID" sz="2800" b="0" i="0" u="none" strike="noStrike" kern="0" cap="none" spc="0" normalizeH="0" baseline="0" noProof="0" dirty="0" smtClean="0">
                <a:ln>
                  <a:noFill/>
                </a:ln>
                <a:effectLst/>
                <a:uLnTx/>
                <a:uFillTx/>
                <a:latin typeface="Times New Roman"/>
                <a:ea typeface="+mn-ea"/>
                <a:cs typeface="+mn-cs"/>
              </a:rPr>
              <a:t>, gas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Pada</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tekanan</a:t>
            </a:r>
            <a:r>
              <a:rPr kumimoji="0" lang="en-US" altLang="id-ID" sz="2800" b="0" i="0" u="none" strike="noStrike" kern="0" cap="none" spc="0" normalizeH="0" baseline="0" noProof="0" dirty="0" smtClean="0">
                <a:ln>
                  <a:noFill/>
                </a:ln>
                <a:effectLst/>
                <a:uLnTx/>
                <a:uFillTx/>
                <a:latin typeface="Times New Roman"/>
                <a:ea typeface="+mn-ea"/>
                <a:cs typeface="+mn-cs"/>
              </a:rPr>
              <a:t> 1 </a:t>
            </a:r>
            <a:r>
              <a:rPr kumimoji="0" lang="en-US" altLang="id-ID" sz="2800" b="0" i="0" u="none" strike="noStrike" kern="0" cap="none" spc="0" normalizeH="0" baseline="0" noProof="0" dirty="0" err="1" smtClean="0">
                <a:ln>
                  <a:noFill/>
                </a:ln>
                <a:effectLst/>
                <a:uLnTx/>
                <a:uFillTx/>
                <a:latin typeface="Times New Roman"/>
                <a:ea typeface="+mn-ea"/>
                <a:cs typeface="+mn-cs"/>
              </a:rPr>
              <a:t>atm</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membeku</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pada</a:t>
            </a:r>
            <a:r>
              <a:rPr kumimoji="0" lang="en-US" altLang="id-ID" sz="2800" b="0" i="0" u="none" strike="noStrike" kern="0" cap="none" spc="0" normalizeH="0" baseline="0" noProof="0" dirty="0" smtClean="0">
                <a:ln>
                  <a:noFill/>
                </a:ln>
                <a:effectLst/>
                <a:uLnTx/>
                <a:uFillTx/>
                <a:latin typeface="Times New Roman"/>
                <a:ea typeface="+mn-ea"/>
                <a:cs typeface="+mn-cs"/>
              </a:rPr>
              <a:t> 4</a:t>
            </a:r>
            <a:r>
              <a:rPr kumimoji="0" lang="en-US" altLang="id-ID" sz="2800" b="0" i="0" u="none" strike="noStrike" kern="0" cap="none" spc="0" normalizeH="0" baseline="30000" noProof="0" dirty="0" smtClean="0">
                <a:ln>
                  <a:noFill/>
                </a:ln>
                <a:effectLst/>
                <a:uLnTx/>
                <a:uFillTx/>
                <a:latin typeface="Times New Roman"/>
                <a:ea typeface="+mn-ea"/>
                <a:cs typeface="+mn-cs"/>
              </a:rPr>
              <a:t>o</a:t>
            </a:r>
            <a:r>
              <a:rPr kumimoji="0" lang="en-US" altLang="id-ID" sz="2800" b="0" i="0" u="none" strike="noStrike" kern="0" cap="none" spc="0" normalizeH="0" baseline="0" noProof="0" dirty="0" smtClean="0">
                <a:ln>
                  <a:noFill/>
                </a:ln>
                <a:effectLst/>
                <a:uLnTx/>
                <a:uFillTx/>
                <a:latin typeface="Times New Roman"/>
                <a:ea typeface="+mn-ea"/>
                <a:cs typeface="+mn-cs"/>
              </a:rPr>
              <a:t>C </a:t>
            </a:r>
            <a:r>
              <a:rPr kumimoji="0" lang="en-US" altLang="id-ID" sz="2800" b="0" i="0" u="none" strike="noStrike" kern="0" cap="none" spc="0" normalizeH="0" baseline="0" noProof="0" dirty="0" err="1" smtClean="0">
                <a:ln>
                  <a:noFill/>
                </a:ln>
                <a:effectLst/>
                <a:uLnTx/>
                <a:uFillTx/>
                <a:latin typeface="Times New Roman"/>
                <a:ea typeface="+mn-ea"/>
                <a:cs typeface="+mn-cs"/>
              </a:rPr>
              <a:t>dan</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menguap</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pada</a:t>
            </a:r>
            <a:r>
              <a:rPr kumimoji="0" lang="en-US" altLang="id-ID" sz="2800" b="0" i="0" u="none" strike="noStrike" kern="0" cap="none" spc="0" normalizeH="0" baseline="0" noProof="0" dirty="0" smtClean="0">
                <a:ln>
                  <a:noFill/>
                </a:ln>
                <a:effectLst/>
                <a:uLnTx/>
                <a:uFillTx/>
                <a:latin typeface="Times New Roman"/>
                <a:ea typeface="+mn-ea"/>
                <a:cs typeface="+mn-cs"/>
              </a:rPr>
              <a:t> 100</a:t>
            </a:r>
            <a:r>
              <a:rPr kumimoji="0" lang="en-US" altLang="id-ID" sz="2800" b="0" i="0" u="none" strike="noStrike" kern="0" cap="none" spc="0" normalizeH="0" baseline="30000" noProof="0" dirty="0" smtClean="0">
                <a:ln>
                  <a:noFill/>
                </a:ln>
                <a:effectLst/>
                <a:uLnTx/>
                <a:uFillTx/>
                <a:latin typeface="Times New Roman"/>
                <a:ea typeface="+mn-ea"/>
                <a:cs typeface="+mn-cs"/>
              </a:rPr>
              <a:t>o</a:t>
            </a:r>
            <a:r>
              <a:rPr kumimoji="0" lang="en-US" altLang="id-ID" sz="2800" b="0" i="0" u="none" strike="noStrike" kern="0" cap="none" spc="0" normalizeH="0" baseline="0" noProof="0" dirty="0" smtClean="0">
                <a:ln>
                  <a:noFill/>
                </a:ln>
                <a:effectLst/>
                <a:uLnTx/>
                <a:uFillTx/>
                <a:latin typeface="Times New Roman"/>
                <a:ea typeface="+mn-ea"/>
                <a:cs typeface="+mn-cs"/>
              </a:rPr>
              <a:t>C</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id-ID" sz="2800" b="0" i="0" u="none" strike="noStrike" kern="0" cap="none" spc="0" normalizeH="0" baseline="0" noProof="0" dirty="0" err="1" smtClean="0">
                <a:ln>
                  <a:noFill/>
                </a:ln>
                <a:effectLst/>
                <a:uLnTx/>
                <a:uFillTx/>
                <a:latin typeface="Times New Roman"/>
                <a:ea typeface="+mn-ea"/>
                <a:cs typeface="+mn-cs"/>
              </a:rPr>
              <a:t>Ketika</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mencair</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dari</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fasa</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padat</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ke</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fasa</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cair</a:t>
            </a:r>
            <a:r>
              <a:rPr kumimoji="0" lang="en-US" altLang="id-ID" sz="2800" b="0" i="0" u="none" strike="noStrike" kern="0" cap="none" spc="0" normalizeH="0" baseline="0" noProof="0" dirty="0" smtClean="0">
                <a:ln>
                  <a:noFill/>
                </a:ln>
                <a:effectLst/>
                <a:uLnTx/>
                <a:uFillTx/>
                <a:latin typeface="Times New Roman"/>
                <a:ea typeface="+mn-ea"/>
                <a:cs typeface="+mn-cs"/>
              </a:rPr>
              <a:t>, volume </a:t>
            </a:r>
            <a:r>
              <a:rPr kumimoji="0" lang="en-US" altLang="id-ID" sz="2800" b="0" i="0" u="none" strike="noStrike" kern="0" cap="none" spc="0" normalizeH="0" baseline="0" noProof="0" dirty="0" err="1" smtClean="0">
                <a:ln>
                  <a:noFill/>
                </a:ln>
                <a:effectLst/>
                <a:uLnTx/>
                <a:uFillTx/>
                <a:latin typeface="Times New Roman"/>
                <a:ea typeface="+mn-ea"/>
                <a:cs typeface="+mn-cs"/>
              </a:rPr>
              <a:t>berkurang</a:t>
            </a:r>
            <a:r>
              <a:rPr kumimoji="0" lang="en-US" altLang="id-ID" sz="2800" b="0" i="0" u="none" strike="noStrike" kern="0" cap="none" spc="0" normalizeH="0" baseline="0" noProof="0" dirty="0" smtClean="0">
                <a:ln>
                  <a:noFill/>
                </a:ln>
                <a:effectLst/>
                <a:uLnTx/>
                <a:uFillTx/>
                <a:latin typeface="Times New Roman"/>
                <a:ea typeface="+mn-ea"/>
                <a:cs typeface="+mn-cs"/>
              </a:rPr>
              <a:t> 1/11 x</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id-ID" sz="2800" b="0" i="0" u="none" strike="noStrike" kern="0" cap="none" spc="0" normalizeH="0" baseline="0" noProof="0" dirty="0" err="1" smtClean="0">
                <a:ln>
                  <a:noFill/>
                </a:ln>
                <a:effectLst/>
                <a:uLnTx/>
                <a:uFillTx/>
                <a:latin typeface="Times New Roman"/>
                <a:ea typeface="+mn-ea"/>
                <a:cs typeface="+mn-cs"/>
              </a:rPr>
              <a:t>Tidak</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memiliki</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bentuk</a:t>
            </a:r>
            <a:r>
              <a:rPr kumimoji="0" lang="en-US" altLang="id-ID" sz="2800" b="0" i="0" u="none" strike="noStrike" kern="0" cap="none" spc="0" normalizeH="0" baseline="0" noProof="0" dirty="0" smtClean="0">
                <a:ln>
                  <a:noFill/>
                </a:ln>
                <a:effectLst/>
                <a:uLnTx/>
                <a:uFillTx/>
                <a:latin typeface="Times New Roman"/>
                <a:ea typeface="+mn-ea"/>
                <a:cs typeface="+mn-cs"/>
              </a:rPr>
              <a:t> yang </a:t>
            </a:r>
            <a:r>
              <a:rPr kumimoji="0" lang="en-US" altLang="id-ID" sz="2800" b="0" i="0" u="none" strike="noStrike" kern="0" cap="none" spc="0" normalizeH="0" baseline="0" noProof="0" dirty="0" err="1" smtClean="0">
                <a:ln>
                  <a:noFill/>
                </a:ln>
                <a:effectLst/>
                <a:uLnTx/>
                <a:uFillTx/>
                <a:latin typeface="Times New Roman"/>
                <a:ea typeface="+mn-ea"/>
                <a:cs typeface="+mn-cs"/>
              </a:rPr>
              <a:t>tetap</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mudah</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menyesuaikan</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diri</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dengan</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bentuk</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wadahnya</a:t>
            </a:r>
            <a:endParaRPr kumimoji="0" lang="en-US" altLang="id-ID" sz="2800" b="0" i="0" u="none" strike="noStrike" kern="0" cap="none" spc="0" normalizeH="0" baseline="0" noProof="0" dirty="0" smtClean="0">
              <a:ln>
                <a:noFill/>
              </a:ln>
              <a:effectLst/>
              <a:uLnTx/>
              <a:uFillTx/>
              <a:latin typeface="Times New Roman"/>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id-ID" sz="2800" b="0" i="0" u="none" strike="noStrike" kern="0" cap="none" spc="0" normalizeH="0" baseline="0" noProof="0" dirty="0" err="1" smtClean="0">
                <a:ln>
                  <a:noFill/>
                </a:ln>
                <a:effectLst/>
                <a:uLnTx/>
                <a:uFillTx/>
                <a:latin typeface="Times New Roman"/>
                <a:ea typeface="+mn-ea"/>
                <a:cs typeface="+mn-cs"/>
              </a:rPr>
              <a:t>Tidak</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dapat</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dimampatkan</a:t>
            </a:r>
            <a:endParaRPr kumimoji="0" lang="en-US" altLang="id-ID" sz="2800" b="0" i="0" u="none" strike="noStrike" kern="0" cap="none" spc="0" normalizeH="0" baseline="0" noProof="0" dirty="0" smtClean="0">
              <a:ln>
                <a:noFill/>
              </a:ln>
              <a:effectLst/>
              <a:uLnTx/>
              <a:uFillTx/>
              <a:latin typeface="Times New Roman"/>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id-ID" sz="2800" b="0" i="0" u="none" strike="noStrike" kern="0" cap="none" spc="0" normalizeH="0" baseline="0" noProof="0" dirty="0" err="1" smtClean="0">
                <a:ln>
                  <a:noFill/>
                </a:ln>
                <a:effectLst/>
                <a:uLnTx/>
                <a:uFillTx/>
                <a:latin typeface="Times New Roman"/>
                <a:ea typeface="+mn-ea"/>
                <a:cs typeface="+mn-cs"/>
              </a:rPr>
              <a:t>Penyerap</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panas</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penghantar</a:t>
            </a:r>
            <a:r>
              <a:rPr kumimoji="0" lang="en-US" altLang="id-ID" sz="2800" b="0" i="0" u="none" strike="noStrike" kern="0" cap="none" spc="0" normalizeH="0" baseline="0" noProof="0" dirty="0" smtClean="0">
                <a:ln>
                  <a:noFill/>
                </a:ln>
                <a:effectLst/>
                <a:uLnTx/>
                <a:uFillTx/>
                <a:latin typeface="Times New Roman"/>
                <a:ea typeface="+mn-ea"/>
                <a:cs typeface="+mn-cs"/>
              </a:rPr>
              <a:t> </a:t>
            </a:r>
            <a:r>
              <a:rPr kumimoji="0" lang="en-US" altLang="id-ID" sz="2800" b="0" i="0" u="none" strike="noStrike" kern="0" cap="none" spc="0" normalizeH="0" baseline="0" noProof="0" dirty="0" err="1" smtClean="0">
                <a:ln>
                  <a:noFill/>
                </a:ln>
                <a:effectLst/>
                <a:uLnTx/>
                <a:uFillTx/>
                <a:latin typeface="Times New Roman"/>
                <a:ea typeface="+mn-ea"/>
                <a:cs typeface="+mn-cs"/>
              </a:rPr>
              <a:t>listrik</a:t>
            </a:r>
            <a:r>
              <a:rPr kumimoji="0" lang="en-US" altLang="id-ID" sz="2800" b="0" i="0" u="none" strike="noStrike" kern="0" cap="none" spc="0" normalizeH="0" baseline="0" noProof="0" dirty="0" smtClean="0">
                <a:ln>
                  <a:noFill/>
                </a:ln>
                <a:effectLst/>
                <a:uLnTx/>
                <a:uFillTx/>
                <a:latin typeface="Times New Roman"/>
                <a:ea typeface="+mn-ea"/>
                <a:cs typeface="+mn-cs"/>
              </a:rPr>
              <a:t> yang </a:t>
            </a:r>
            <a:r>
              <a:rPr kumimoji="0" lang="en-US" altLang="id-ID" sz="2800" b="0" i="0" u="none" strike="noStrike" kern="0" cap="none" spc="0" normalizeH="0" baseline="0" noProof="0" dirty="0" err="1" smtClean="0">
                <a:ln>
                  <a:noFill/>
                </a:ln>
                <a:effectLst/>
                <a:uLnTx/>
                <a:uFillTx/>
                <a:latin typeface="Times New Roman"/>
                <a:ea typeface="+mn-ea"/>
                <a:cs typeface="+mn-cs"/>
              </a:rPr>
              <a:t>baik</a:t>
            </a:r>
            <a:endParaRPr kumimoji="0" lang="en-US" altLang="id-ID" sz="2800" b="0" i="0" u="none" strike="noStrike" kern="0" cap="none" spc="0" normalizeH="0" baseline="0" noProof="0" dirty="0" smtClean="0">
              <a:ln>
                <a:noFill/>
              </a:ln>
              <a:effectLst/>
              <a:uLnTx/>
              <a:uFillTx/>
              <a:latin typeface="Times New Roman"/>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altLang="id-ID" sz="2800" b="0" i="0" u="none" strike="noStrike" kern="0" cap="none" spc="0" normalizeH="0" baseline="0" noProof="0" dirty="0" smtClean="0">
              <a:ln>
                <a:noFill/>
              </a:ln>
              <a:effectLst/>
              <a:uLnTx/>
              <a:uFillTx/>
              <a:latin typeface="Times New Roman"/>
              <a:ea typeface="+mn-ea"/>
              <a:cs typeface="+mn-cs"/>
            </a:endParaRPr>
          </a:p>
        </p:txBody>
      </p:sp>
    </p:spTree>
    <p:extLst>
      <p:ext uri="{BB962C8B-B14F-4D97-AF65-F5344CB8AC3E}">
        <p14:creationId xmlns:p14="http://schemas.microsoft.com/office/powerpoint/2010/main" val="60252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5" name="Title 1"/>
          <p:cNvSpPr txBox="1">
            <a:spLocks/>
          </p:cNvSpPr>
          <p:nvPr/>
        </p:nvSpPr>
        <p:spPr>
          <a:xfrm>
            <a:off x="1403648" y="152400"/>
            <a:ext cx="7054552" cy="972344"/>
          </a:xfrm>
          <a:prstGeom prst="rect">
            <a:avLst/>
          </a:prstGeom>
          <a:solidFill>
            <a:schemeClr val="accent4">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altLang="id-ID" dirty="0" smtClean="0">
                <a:latin typeface="Hobo Std" pitchFamily="34" charset="0"/>
              </a:rPr>
              <a:t>Struktur Molekul Air</a:t>
            </a:r>
            <a:endParaRPr lang="id-ID" altLang="id-ID" dirty="0">
              <a:latin typeface="Hobo Std"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428750"/>
            <a:ext cx="40005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200px-Water_molecule_3D.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1428750"/>
            <a:ext cx="412591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21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id-ID" dirty="0" smtClean="0"/>
              <a:t>Teknik </a:t>
            </a:r>
            <a:r>
              <a:rPr lang="id-ID" dirty="0"/>
              <a:t>Geologi</a:t>
            </a:r>
            <a:endParaRPr lang="en-US" dirty="0"/>
          </a:p>
          <a:p>
            <a:endParaRPr lang="en-US" dirty="0"/>
          </a:p>
        </p:txBody>
      </p:sp>
      <p:sp>
        <p:nvSpPr>
          <p:cNvPr id="11" name="Rectangle 22"/>
          <p:cNvSpPr txBox="1">
            <a:spLocks noChangeArrowheads="1"/>
          </p:cNvSpPr>
          <p:nvPr/>
        </p:nvSpPr>
        <p:spPr>
          <a:xfrm>
            <a:off x="1403648" y="116632"/>
            <a:ext cx="7054552" cy="1440160"/>
          </a:xfrm>
          <a:prstGeom prst="rect">
            <a:avLst/>
          </a:prstGeom>
          <a:solidFill>
            <a:schemeClr val="accent2">
              <a:lumMod val="20000"/>
              <a:lumOff val="8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d-ID" dirty="0" smtClean="0">
                <a:solidFill>
                  <a:schemeClr val="accent1"/>
                </a:solidFill>
              </a:rPr>
              <a:t>DISTRIBUSI AIR DI BUMI</a:t>
            </a:r>
            <a:br>
              <a:rPr lang="en-US" altLang="id-ID" dirty="0" smtClean="0">
                <a:solidFill>
                  <a:schemeClr val="accent1"/>
                </a:solidFill>
              </a:rPr>
            </a:br>
            <a:r>
              <a:rPr lang="en-US" altLang="id-ID" dirty="0" smtClean="0">
                <a:solidFill>
                  <a:schemeClr val="accent1"/>
                </a:solidFill>
              </a:rPr>
              <a:t>(Fetter, 1994)</a:t>
            </a:r>
            <a:endParaRPr lang="en-US" altLang="id-ID" dirty="0">
              <a:solidFill>
                <a:schemeClr val="accent1"/>
              </a:solidFill>
            </a:endParaRPr>
          </a:p>
        </p:txBody>
      </p:sp>
      <p:sp>
        <p:nvSpPr>
          <p:cNvPr id="12" name="Rectangle 23"/>
          <p:cNvSpPr>
            <a:spLocks noGrp="1" noChangeArrowheads="1"/>
          </p:cNvSpPr>
          <p:nvPr>
            <p:ph type="body" idx="4294967295"/>
          </p:nvPr>
        </p:nvSpPr>
        <p:spPr>
          <a:xfrm>
            <a:off x="1676400" y="1916832"/>
            <a:ext cx="6324600" cy="4495800"/>
          </a:xfrm>
          <a:prstGeom prst="rect">
            <a:avLst/>
          </a:prstGeom>
        </p:spPr>
        <p:txBody>
          <a:bodyPr/>
          <a:lstStyle/>
          <a:p>
            <a:r>
              <a:rPr lang="en-US" altLang="id-ID" dirty="0" smtClean="0"/>
              <a:t>LAUTAN: 97,2%</a:t>
            </a:r>
          </a:p>
          <a:p>
            <a:r>
              <a:rPr lang="en-US" altLang="id-ID" dirty="0" smtClean="0"/>
              <a:t>ES DAN GLETSER : 2,1%</a:t>
            </a:r>
          </a:p>
          <a:p>
            <a:r>
              <a:rPr lang="en-US" altLang="id-ID" dirty="0" smtClean="0"/>
              <a:t>AIRTANAH:  0,61%</a:t>
            </a:r>
          </a:p>
          <a:p>
            <a:r>
              <a:rPr lang="en-US" altLang="id-ID" dirty="0" smtClean="0"/>
              <a:t>AIR PERMUKAAN: 0,009%</a:t>
            </a:r>
          </a:p>
          <a:p>
            <a:r>
              <a:rPr lang="en-US" altLang="id-ID" dirty="0" smtClean="0"/>
              <a:t>PELEMBAB TANAH: 0,005%</a:t>
            </a:r>
          </a:p>
          <a:p>
            <a:r>
              <a:rPr lang="en-US" altLang="id-ID" dirty="0" smtClean="0"/>
              <a:t>AIR DI ATMOSFER: 0,001%</a:t>
            </a:r>
          </a:p>
        </p:txBody>
      </p:sp>
      <p:graphicFrame>
        <p:nvGraphicFramePr>
          <p:cNvPr id="13" name="Object 21">
            <a:hlinkClick r:id="" action="ppaction://ole?verb=0"/>
          </p:cNvPr>
          <p:cNvGraphicFramePr>
            <a:graphicFrameLocks/>
          </p:cNvGraphicFramePr>
          <p:nvPr/>
        </p:nvGraphicFramePr>
        <p:xfrm>
          <a:off x="6477000" y="1676400"/>
          <a:ext cx="2192338" cy="1582738"/>
        </p:xfrm>
        <a:graphic>
          <a:graphicData uri="http://schemas.openxmlformats.org/presentationml/2006/ole">
            <mc:AlternateContent xmlns:mc="http://schemas.openxmlformats.org/markup-compatibility/2006">
              <mc:Choice xmlns:v="urn:schemas-microsoft-com:vml" Requires="v">
                <p:oleObj spid="_x0000_s1061" name="Clip" r:id="rId3" imgW="3519360" imgH="3495600" progId="MS_ClipArt_Gallery.5">
                  <p:embed/>
                </p:oleObj>
              </mc:Choice>
              <mc:Fallback>
                <p:oleObj name="Clip" r:id="rId3" imgW="3519360" imgH="3495600" progId="MS_ClipArt_Gallery.5">
                  <p:embed/>
                  <p:pic>
                    <p:nvPicPr>
                      <p:cNvPr id="0" name=""/>
                      <p:cNvPicPr>
                        <a:picLocks noChangeArrowheads="1"/>
                      </p:cNvPicPr>
                      <p:nvPr/>
                    </p:nvPicPr>
                    <p:blipFill>
                      <a:blip r:embed="rId4">
                        <a:lum bright="42000" contrast="18000"/>
                        <a:extLst>
                          <a:ext uri="{28A0092B-C50C-407E-A947-70E740481C1C}">
                            <a14:useLocalDpi xmlns:a14="http://schemas.microsoft.com/office/drawing/2010/main" val="0"/>
                          </a:ext>
                        </a:extLst>
                      </a:blip>
                      <a:srcRect/>
                      <a:stretch>
                        <a:fillRect/>
                      </a:stretch>
                    </p:blipFill>
                    <p:spPr bwMode="auto">
                      <a:xfrm>
                        <a:off x="6477000" y="1676400"/>
                        <a:ext cx="2192338"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56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940</Words>
  <Application>Microsoft Office PowerPoint</Application>
  <PresentationFormat>On-screen Show (4:3)</PresentationFormat>
  <Paragraphs>194</Paragraphs>
  <Slides>51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citrabhuwana</dc:creator>
  <cp:lastModifiedBy>citrabhuwana</cp:lastModifiedBy>
  <cp:revision>44</cp:revision>
  <dcterms:created xsi:type="dcterms:W3CDTF">2017-01-19T02:22:09Z</dcterms:created>
  <dcterms:modified xsi:type="dcterms:W3CDTF">2017-01-19T03:42:57Z</dcterms:modified>
</cp:coreProperties>
</file>