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5"/>
  </p:notesMasterIdLst>
  <p:sldIdLst>
    <p:sldId id="256" r:id="rId2"/>
    <p:sldId id="280" r:id="rId3"/>
    <p:sldId id="338" r:id="rId4"/>
    <p:sldId id="340" r:id="rId5"/>
    <p:sldId id="336" r:id="rId6"/>
    <p:sldId id="281" r:id="rId7"/>
    <p:sldId id="282" r:id="rId8"/>
    <p:sldId id="283" r:id="rId9"/>
    <p:sldId id="344" r:id="rId10"/>
    <p:sldId id="343" r:id="rId11"/>
    <p:sldId id="312" r:id="rId12"/>
    <p:sldId id="313" r:id="rId13"/>
    <p:sldId id="314" r:id="rId14"/>
    <p:sldId id="315" r:id="rId15"/>
    <p:sldId id="327" r:id="rId16"/>
    <p:sldId id="328" r:id="rId17"/>
    <p:sldId id="330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332" r:id="rId37"/>
    <p:sldId id="333" r:id="rId38"/>
    <p:sldId id="334" r:id="rId39"/>
    <p:sldId id="345" r:id="rId40"/>
    <p:sldId id="346" r:id="rId41"/>
    <p:sldId id="347" r:id="rId42"/>
    <p:sldId id="348" r:id="rId43"/>
    <p:sldId id="349" r:id="rId4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F37F3-4445-4567-AA30-E0E2A3104E31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FC5F3-B65D-47FB-A27D-6C261F0D4BF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375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9EA2D9B-FEF5-40F2-BFDB-E4E0B625EE0D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9EA2D9B-FEF5-40F2-BFDB-E4E0B625EE0D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8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9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0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slide" Target="slide32.xml"/><Relationship Id="rId4" Type="http://schemas.openxmlformats.org/officeDocument/2006/relationships/image" Target="../media/image37.pn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7.emf"/><Relationship Id="rId4" Type="http://schemas.openxmlformats.org/officeDocument/2006/relationships/package" Target="../embeddings/Microsoft_Word_Document11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8.emf"/><Relationship Id="rId4" Type="http://schemas.openxmlformats.org/officeDocument/2006/relationships/package" Target="../embeddings/Microsoft_Word_Document12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9.emf"/><Relationship Id="rId4" Type="http://schemas.openxmlformats.org/officeDocument/2006/relationships/package" Target="../embeddings/Microsoft_Word_Document13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0.emf"/><Relationship Id="rId4" Type="http://schemas.openxmlformats.org/officeDocument/2006/relationships/package" Target="../embeddings/Microsoft_Word_Document14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2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1.emf"/><Relationship Id="rId4" Type="http://schemas.openxmlformats.org/officeDocument/2006/relationships/package" Target="../embeddings/Microsoft_Word_Document15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2.emf"/><Relationship Id="rId4" Type="http://schemas.openxmlformats.org/officeDocument/2006/relationships/package" Target="../embeddings/Microsoft_Word_Document16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3.emf"/><Relationship Id="rId4" Type="http://schemas.openxmlformats.org/officeDocument/2006/relationships/package" Target="../embeddings/Microsoft_Word_Document17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4.emf"/><Relationship Id="rId4" Type="http://schemas.openxmlformats.org/officeDocument/2006/relationships/package" Target="../embeddings/Microsoft_Word_Document18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5.emf"/><Relationship Id="rId4" Type="http://schemas.openxmlformats.org/officeDocument/2006/relationships/package" Target="../embeddings/Microsoft_Word_Document19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6.emf"/><Relationship Id="rId4" Type="http://schemas.openxmlformats.org/officeDocument/2006/relationships/package" Target="../embeddings/Microsoft_Word_Document20.doc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7.emf"/><Relationship Id="rId4" Type="http://schemas.openxmlformats.org/officeDocument/2006/relationships/package" Target="../embeddings/Microsoft_Word_Document21.doc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8.emf"/><Relationship Id="rId4" Type="http://schemas.openxmlformats.org/officeDocument/2006/relationships/package" Target="../embeddings/Microsoft_Word_Document22.doc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9.emf"/><Relationship Id="rId4" Type="http://schemas.openxmlformats.org/officeDocument/2006/relationships/package" Target="../embeddings/Microsoft_Word_Document23.docx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3.bin"/><Relationship Id="rId7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3.docx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4.pn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hyperlink" Target="perhitungan%20isolasi%20kritis_1.xlsx" TargetMode="Externa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5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6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7.doc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188640"/>
            <a:ext cx="3313355" cy="1702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Perpindahan Kalor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ke-4</a:t>
            </a:r>
            <a:b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September 2016</a:t>
            </a:r>
          </a:p>
          <a:p>
            <a:endPara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d-I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Retno Ringgani, S.T., M.Eng</a:t>
            </a:r>
            <a:endParaRPr lang="id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0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492" y="1628800"/>
            <a:ext cx="6984892" cy="4203829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rumus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kemungkinan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usaha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menambah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laju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perpindahan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1" algn="just" eaLnBrk="1" hangingPunct="1">
              <a:lnSpc>
                <a:spcPct val="90000"/>
              </a:lnSpc>
              <a:buFontTx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mempertinggi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harga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</a:p>
          <a:p>
            <a:pPr lvl="1" algn="just" eaLnBrk="1" hangingPunct="1">
              <a:lnSpc>
                <a:spcPct val="90000"/>
              </a:lnSpc>
              <a:buFontTx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memperbesar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pPr lvl="1" algn="just" eaLnBrk="1" hangingPunct="1">
              <a:lnSpc>
                <a:spcPct val="90000"/>
              </a:lnSpc>
              <a:buFontTx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menurunkan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endParaRPr lang="id-ID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65760" lvl="1" indent="0" algn="just" eaLnBrk="1" hangingPunct="1">
              <a:lnSpc>
                <a:spcPct val="9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Dari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ketiga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kemungkinan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lazim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dipilih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memperbesar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permukaan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extended surface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noFill/>
        </p:spPr>
        <p:txBody>
          <a:bodyPr/>
          <a:lstStyle/>
          <a:p>
            <a:pPr marL="838200" indent="-838200" eaLnBrk="1" hangingPunct="1"/>
            <a:r>
              <a:rPr lang="en-US" sz="3200" b="1" smtClean="0"/>
              <a:t>Perpindahan Panas pada Sirip (Fin)</a:t>
            </a:r>
          </a:p>
        </p:txBody>
      </p:sp>
    </p:spTree>
    <p:extLst>
      <p:ext uri="{BB962C8B-B14F-4D97-AF65-F5344CB8AC3E}">
        <p14:creationId xmlns:p14="http://schemas.microsoft.com/office/powerpoint/2010/main" val="10335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219" y="2058441"/>
            <a:ext cx="7201381" cy="479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7489825" cy="2570228"/>
          </a:xfrm>
        </p:spPr>
        <p:txBody>
          <a:bodyPr>
            <a:normAutofit/>
          </a:bodyPr>
          <a:lstStyle/>
          <a:p>
            <a:pPr marL="438150" indent="11113" algn="just"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tambahan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luasan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bertujuan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memperbesar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perpindahan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panas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marL="438150" indent="11113" algn="just"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tambahan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luasan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benda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mengalami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perpindahan</a:t>
            </a:r>
            <a:r>
              <a:rPr lang="en-US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panas</a:t>
            </a:r>
            <a:r>
              <a:rPr lang="en-US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konduksi</a:t>
            </a:r>
            <a:r>
              <a:rPr lang="en-US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benda</a:t>
            </a:r>
            <a:r>
              <a:rPr lang="en-US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itu</a:t>
            </a:r>
            <a:r>
              <a:rPr lang="en-US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sendiri</a:t>
            </a:r>
            <a:r>
              <a:rPr lang="en-US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konveksi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lingkungan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 smtClean="0"/>
          </a:p>
          <a:p>
            <a:pPr marL="711200" indent="-261938"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2840" y="-171400"/>
            <a:ext cx="3567630" cy="613872"/>
          </a:xfrm>
        </p:spPr>
        <p:txBody>
          <a:bodyPr>
            <a:norm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 (Extended Surface/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Sirip</a:t>
            </a:r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26423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-49427"/>
            <a:ext cx="2952446" cy="613872"/>
          </a:xfrm>
        </p:spPr>
        <p:txBody>
          <a:bodyPr>
            <a:normAutofit/>
          </a:bodyPr>
          <a:lstStyle/>
          <a:p>
            <a:r>
              <a:rPr lang="id-ID" sz="2800" b="1" dirty="0" smtClean="0"/>
              <a:t>Contoh Aplikasi</a:t>
            </a:r>
            <a:endParaRPr lang="id-ID" sz="28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4213" y="908050"/>
            <a:ext cx="7775575" cy="54737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marL="711200" indent="-261938"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  <p:pic>
        <p:nvPicPr>
          <p:cNvPr id="9" name="Picture 2" descr="http://pakdegembul.files.wordpress.com/2012/02/sirip-udara-dimesin-thu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493585" cy="3816424"/>
          </a:xfrm>
          <a:prstGeom prst="rect">
            <a:avLst/>
          </a:prstGeom>
          <a:noFill/>
        </p:spPr>
      </p:pic>
      <p:pic>
        <p:nvPicPr>
          <p:cNvPr id="10" name="Picture 9" descr="http://www.ixbt.com/cpu/cpu-coolers-inquestion/forged-f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19483"/>
            <a:ext cx="2664296" cy="216474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573016"/>
            <a:ext cx="1800200" cy="207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95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zifst.org.nz/unitoperations/unopsassets/fig6-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754" y="1044871"/>
            <a:ext cx="3874238" cy="4228455"/>
          </a:xfrm>
          <a:prstGeom prst="rect">
            <a:avLst/>
          </a:prstGeom>
          <a:noFill/>
        </p:spPr>
      </p:pic>
      <p:pic>
        <p:nvPicPr>
          <p:cNvPr id="5" name="Picture 7" descr="http://www.li-bo.com/uploads/090604/1_09394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0156" y="1196752"/>
            <a:ext cx="3744414" cy="3744416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60032" y="-49427"/>
            <a:ext cx="2952446" cy="613872"/>
          </a:xfrm>
        </p:spPr>
        <p:txBody>
          <a:bodyPr>
            <a:normAutofit/>
          </a:bodyPr>
          <a:lstStyle/>
          <a:p>
            <a:r>
              <a:rPr lang="id-ID" sz="2800" b="1" dirty="0" smtClean="0"/>
              <a:t>Contoh Aplikasi</a:t>
            </a:r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5144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01358"/>
            <a:ext cx="6336705" cy="228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755576" y="2924944"/>
            <a:ext cx="7200799" cy="3487492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11887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Pada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aplikasinya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jenis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fin </a:t>
            </a: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(sirip)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yang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dipilih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tergantung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pada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ruang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tersedia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berat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proses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pembuatan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tentunya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perpindahan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panas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tambahan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dihasilkan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Semakin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banyak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luasnya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semakin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besar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perpindahan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panas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besar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tetapi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menyebabkan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pressure drop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aliran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fluida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melewati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fin.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669053"/>
              </p:ext>
            </p:extLst>
          </p:nvPr>
        </p:nvGraphicFramePr>
        <p:xfrm>
          <a:off x="323528" y="-4059832"/>
          <a:ext cx="18023094" cy="12457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6" name="Document" r:id="rId4" imgW="8631089" imgH="5966392" progId="Word.Document.12">
                  <p:embed/>
                </p:oleObj>
              </mc:Choice>
              <mc:Fallback>
                <p:oleObj name="Document" r:id="rId4" imgW="8631089" imgH="596639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-4059832"/>
                        <a:ext cx="18023094" cy="12457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724128" y="5589240"/>
            <a:ext cx="6336704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Oval 1"/>
          <p:cNvSpPr/>
          <p:nvPr/>
        </p:nvSpPr>
        <p:spPr>
          <a:xfrm>
            <a:off x="2843808" y="2924944"/>
            <a:ext cx="864096" cy="16561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609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064627"/>
              </p:ext>
            </p:extLst>
          </p:nvPr>
        </p:nvGraphicFramePr>
        <p:xfrm>
          <a:off x="395536" y="332656"/>
          <a:ext cx="9144000" cy="628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0" name="Document" r:id="rId4" imgW="8631089" imgH="6286748" progId="Word.Document.12">
                  <p:embed/>
                </p:oleObj>
              </mc:Choice>
              <mc:Fallback>
                <p:oleObj name="Document" r:id="rId4" imgW="8631089" imgH="628674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32656"/>
                        <a:ext cx="9144000" cy="628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2627784" y="980728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007058" y="980728"/>
            <a:ext cx="1152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40152" y="977783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11955" y="1385066"/>
            <a:ext cx="72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78143" y="1371211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77661" y="1370823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5438" y="4005064"/>
            <a:ext cx="2952446" cy="6138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d-ID" sz="2800" b="1" u="sng" dirty="0" smtClean="0"/>
              <a:t>Neraca Energi</a:t>
            </a:r>
            <a:endParaRPr lang="id-ID" sz="2800" b="1" u="sng" dirty="0"/>
          </a:p>
        </p:txBody>
      </p:sp>
      <p:sp>
        <p:nvSpPr>
          <p:cNvPr id="2" name="Oval 1"/>
          <p:cNvSpPr/>
          <p:nvPr/>
        </p:nvSpPr>
        <p:spPr>
          <a:xfrm>
            <a:off x="683568" y="5085184"/>
            <a:ext cx="14401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0"/>
          <p:cNvSpPr/>
          <p:nvPr/>
        </p:nvSpPr>
        <p:spPr>
          <a:xfrm>
            <a:off x="683568" y="5841923"/>
            <a:ext cx="14401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35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004489"/>
              </p:ext>
            </p:extLst>
          </p:nvPr>
        </p:nvGraphicFramePr>
        <p:xfrm>
          <a:off x="630441" y="476672"/>
          <a:ext cx="8484184" cy="6035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0" name="Document" r:id="rId4" imgW="8631089" imgH="6139723" progId="Word.Document.12">
                  <p:embed/>
                </p:oleObj>
              </mc:Choice>
              <mc:Fallback>
                <p:oleObj name="Document" r:id="rId4" imgW="8631089" imgH="613972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441" y="476672"/>
                        <a:ext cx="8484184" cy="6035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668708" y="4099126"/>
            <a:ext cx="514987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id-ID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27584" y="709284"/>
            <a:ext cx="14401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1520" y="2492896"/>
            <a:ext cx="6228751" cy="6138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d-ID" sz="2000" b="1" dirty="0" smtClean="0"/>
              <a:t>Sehingga diperoleh Neraca Energi nya sbb :</a:t>
            </a:r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32359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9502"/>
            <a:ext cx="5035944" cy="350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80728"/>
            <a:ext cx="3152775" cy="7048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538" y="2251514"/>
            <a:ext cx="2409825" cy="10763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9808" y="3645024"/>
            <a:ext cx="3200400" cy="12573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5191675"/>
            <a:ext cx="3563888" cy="71277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847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3152775" cy="7048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71692" y="-123570"/>
            <a:ext cx="3744416" cy="786871"/>
          </a:xfrm>
        </p:spPr>
        <p:txBody>
          <a:bodyPr>
            <a:noAutofit/>
          </a:bodyPr>
          <a:lstStyle/>
          <a:p>
            <a:r>
              <a:rPr lang="id-ID" sz="2000" b="1" dirty="0" smtClean="0"/>
              <a:t>Analisa umum konduksi pada fin</a:t>
            </a:r>
            <a:endParaRPr lang="id-ID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741" y="2276227"/>
            <a:ext cx="2409825" cy="1076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8937" y="3717032"/>
            <a:ext cx="4985938" cy="115989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094981"/>
            <a:ext cx="3952875" cy="7905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>
            <a:off x="971600" y="1700808"/>
            <a:ext cx="720080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63603" y="1700808"/>
            <a:ext cx="1012453" cy="5754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43808" y="1700808"/>
            <a:ext cx="1296144" cy="24412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1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025974"/>
              </p:ext>
            </p:extLst>
          </p:nvPr>
        </p:nvGraphicFramePr>
        <p:xfrm>
          <a:off x="457200" y="609600"/>
          <a:ext cx="9067800" cy="538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0" name="Document" r:id="rId4" imgW="8631089" imgH="5131090" progId="Word.Document.12">
                  <p:embed/>
                </p:oleObj>
              </mc:Choice>
              <mc:Fallback>
                <p:oleObj name="Document" r:id="rId4" imgW="8631089" imgH="513109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09600"/>
                        <a:ext cx="9067800" cy="538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6423" y="296557"/>
            <a:ext cx="4115578" cy="61387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id-ID" sz="2800" b="1" dirty="0" smtClean="0">
                <a:solidFill>
                  <a:schemeClr val="tx1"/>
                </a:solidFill>
              </a:rPr>
              <a:t>2.4 Tebal Kritis Isolasi</a:t>
            </a:r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0475" y="1340768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827584" y="5517232"/>
            <a:ext cx="381642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1619672" y="1772816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7452320" y="1772816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707904" y="3140968"/>
            <a:ext cx="3456384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17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5869"/>
            <a:ext cx="5400600" cy="12269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99592" y="2564904"/>
            <a:ext cx="6408712" cy="72008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atau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dapat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ditulis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pula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dalam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bentuk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64924"/>
            <a:ext cx="6553537" cy="10801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89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88" y="1363370"/>
            <a:ext cx="4968552" cy="8188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5292080" y="1772815"/>
            <a:ext cx="52345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5532" y="1387047"/>
            <a:ext cx="3311785" cy="86791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270" y="2996952"/>
            <a:ext cx="1304925" cy="323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170" y="3933056"/>
            <a:ext cx="1343025" cy="31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5676" y="2266181"/>
            <a:ext cx="634365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29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57531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7446" y="653340"/>
            <a:ext cx="3311785" cy="86791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7362" y="1988840"/>
            <a:ext cx="2448272" cy="3917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04048" y="2492896"/>
            <a:ext cx="3600400" cy="432048"/>
          </a:xfrm>
          <a:prstGeom prst="rect">
            <a:avLst/>
          </a:prstGeom>
        </p:spPr>
        <p:txBody>
          <a:bodyPr vert="horz" lIns="54864" tIns="91440" rtlCol="0">
            <a:normAutofit fontScale="70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Karena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∞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konstan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maka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5722" y="3264821"/>
            <a:ext cx="2448272" cy="39172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9222" y="4093919"/>
            <a:ext cx="2088232" cy="91360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406410"/>
            <a:ext cx="1321693" cy="7977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3" name="Straight Arrow Connector 2"/>
          <p:cNvCxnSpPr>
            <a:endCxn id="9" idx="1"/>
          </p:cNvCxnSpPr>
          <p:nvPr/>
        </p:nvCxnSpPr>
        <p:spPr>
          <a:xfrm>
            <a:off x="4716016" y="4550720"/>
            <a:ext cx="1603206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38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07495"/>
            <a:ext cx="2088232" cy="91360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3131840" y="1264296"/>
            <a:ext cx="57606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947366"/>
            <a:ext cx="3781425" cy="695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1" y="2492896"/>
            <a:ext cx="46386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284984"/>
            <a:ext cx="3043436" cy="5526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355976" y="1916832"/>
            <a:ext cx="4392488" cy="1152128"/>
          </a:xfrm>
          <a:prstGeom prst="rect">
            <a:avLst/>
          </a:prstGeom>
        </p:spPr>
        <p:txBody>
          <a:bodyPr vert="horz" lIns="54864" tIns="91440" rtlCol="0">
            <a:normAutofit fontScale="62500" lnSpcReduction="20000"/>
          </a:bodyPr>
          <a:lstStyle/>
          <a:p>
            <a:pPr marL="8731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Untuk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mendapatkan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C1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C2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maka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perlu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ditetapkan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kondisi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batas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pertama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yaitu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kondisi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batas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pada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basis fin (x=0):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35488" y="4005064"/>
            <a:ext cx="4608512" cy="2232248"/>
          </a:xfrm>
          <a:prstGeom prst="rect">
            <a:avLst/>
          </a:prstGeom>
        </p:spPr>
        <p:txBody>
          <a:bodyPr vert="horz" lIns="54864" tIns="91440" rtlCol="0">
            <a:normAutofit fontScale="55000" lnSpcReduction="20000"/>
          </a:bodyPr>
          <a:lstStyle/>
          <a:p>
            <a:pPr marL="8731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Sedangkan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kondisi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batas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untuk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ujung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fin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dapat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dikategorikan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menjadi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4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kondisi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yaitu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</a:p>
          <a:p>
            <a:pPr marL="8731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A)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terjadi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konveksi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ujung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fin; </a:t>
            </a:r>
          </a:p>
          <a:p>
            <a:pPr marL="8731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B)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Konveksi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ujung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fin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dapat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diabaikan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ujung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fin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dianggap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adiabatis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; </a:t>
            </a:r>
          </a:p>
          <a:p>
            <a:pPr marL="8731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C)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Temperatur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ujung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fin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ditentukan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8731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D)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Panjang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fin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tak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hingga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0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60032" y="-49427"/>
            <a:ext cx="2952446" cy="6138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2800" b="1" dirty="0" smtClean="0"/>
              <a:t>Kasus A. Terjadi konvek si di Ujung</a:t>
            </a:r>
            <a:endParaRPr lang="id-ID" sz="28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46119"/>
            <a:ext cx="3456383" cy="63555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3319148"/>
            <a:ext cx="1819153" cy="52920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1" y="4039228"/>
            <a:ext cx="5976663" cy="55130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9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1" y="5272887"/>
            <a:ext cx="5399382" cy="7578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95535" y="2430295"/>
            <a:ext cx="8568952" cy="936104"/>
          </a:xfrm>
          <a:prstGeom prst="rect">
            <a:avLst/>
          </a:prstGeom>
        </p:spPr>
        <p:txBody>
          <a:bodyPr vert="horz" lIns="54864" tIns="91440" rtlCol="0">
            <a:normAutofit fontScale="62500" lnSpcReduction="20000"/>
          </a:bodyPr>
          <a:lstStyle/>
          <a:p>
            <a:pPr marL="8731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Kondisi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kondisi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batas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kedua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yaitu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kesetimbangan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energi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pada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ujung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fin 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pindah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panas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konduksi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sama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dengan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konveksi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Dengan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substitusi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kondisi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batas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pada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persamaan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diatas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maka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dapat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ditemukan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95535" y="4590535"/>
            <a:ext cx="8352928" cy="648072"/>
          </a:xfrm>
          <a:prstGeom prst="rect">
            <a:avLst/>
          </a:prstGeom>
        </p:spPr>
        <p:txBody>
          <a:bodyPr vert="horz" lIns="54864" tIns="91440" rtlCol="0">
            <a:normAutofit fontScale="62500" lnSpcReduction="20000"/>
          </a:bodyPr>
          <a:lstStyle/>
          <a:p>
            <a:pPr marL="8731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Kemudian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dengan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beberapa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manipulasi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matematis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akan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didapatkan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persamaan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distribusi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temperatur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1999" y="774111"/>
            <a:ext cx="3791035" cy="7959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1999" y="1653437"/>
            <a:ext cx="2190750" cy="704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01795" y="5643593"/>
            <a:ext cx="1321693" cy="7977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596962" y="5037919"/>
            <a:ext cx="2547038" cy="613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2800" b="1" dirty="0">
                <a:solidFill>
                  <a:srgbClr val="FF0000"/>
                </a:solidFill>
              </a:rPr>
              <a:t>d</a:t>
            </a:r>
            <a:r>
              <a:rPr lang="id-ID" sz="2800" b="1" dirty="0" smtClean="0">
                <a:solidFill>
                  <a:srgbClr val="FF0000"/>
                </a:solidFill>
              </a:rPr>
              <a:t>engan m =</a:t>
            </a:r>
            <a:endParaRPr lang="id-ID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0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60032" y="-49427"/>
            <a:ext cx="2952446" cy="613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2800" b="1" dirty="0" smtClean="0"/>
              <a:t>Kasus B, C, D</a:t>
            </a:r>
            <a:endParaRPr lang="id-ID" sz="2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5576" y="993914"/>
            <a:ext cx="5400600" cy="432048"/>
          </a:xfrm>
          <a:prstGeom prst="rect">
            <a:avLst/>
          </a:prstGeom>
        </p:spPr>
        <p:txBody>
          <a:bodyPr vert="horz" lIns="54864" tIns="91440" rtlCol="0">
            <a:normAutofit fontScale="70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Kasus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4954354"/>
            <a:ext cx="8460432" cy="432048"/>
          </a:xfrm>
          <a:prstGeom prst="rect">
            <a:avLst/>
          </a:prstGeom>
        </p:spPr>
        <p:txBody>
          <a:bodyPr vert="horz" lIns="54864" tIns="91440" rtlCol="0">
            <a:normAutofit fontScale="70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kasus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37930"/>
            <a:ext cx="2286000" cy="771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071752"/>
            <a:ext cx="2628900" cy="485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010138"/>
            <a:ext cx="4105275" cy="68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2197" y="3846031"/>
            <a:ext cx="3648075" cy="676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1113" y="4954354"/>
            <a:ext cx="1285875" cy="733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0844" y="5821873"/>
            <a:ext cx="1743075" cy="428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755576" y="2866122"/>
            <a:ext cx="5400600" cy="432048"/>
          </a:xfrm>
          <a:prstGeom prst="rect">
            <a:avLst/>
          </a:prstGeom>
        </p:spPr>
        <p:txBody>
          <a:bodyPr vert="horz" lIns="54864" tIns="91440" rtlCol="0">
            <a:normAutofit fontScale="70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kasus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C: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5406410"/>
            <a:ext cx="1321693" cy="7977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201426" y="4800736"/>
            <a:ext cx="2547038" cy="613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2800" b="1" dirty="0">
                <a:solidFill>
                  <a:srgbClr val="FF0000"/>
                </a:solidFill>
              </a:rPr>
              <a:t>d</a:t>
            </a:r>
            <a:r>
              <a:rPr lang="id-ID" sz="2800" b="1" dirty="0" smtClean="0">
                <a:solidFill>
                  <a:srgbClr val="FF0000"/>
                </a:solidFill>
              </a:rPr>
              <a:t>engan m =</a:t>
            </a:r>
            <a:endParaRPr lang="id-ID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14280"/>
              </p:ext>
            </p:extLst>
          </p:nvPr>
        </p:nvGraphicFramePr>
        <p:xfrm>
          <a:off x="485895" y="332656"/>
          <a:ext cx="7830521" cy="5729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8" name="Document" r:id="rId4" imgW="8631089" imgH="6315216" progId="Word.Document.12">
                  <p:embed/>
                </p:oleObj>
              </mc:Choice>
              <mc:Fallback>
                <p:oleObj name="Document" r:id="rId4" imgW="8631089" imgH="6315216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895" y="332656"/>
                        <a:ext cx="7830521" cy="5729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55576" y="3501008"/>
            <a:ext cx="57606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755576" y="4149080"/>
            <a:ext cx="6480720" cy="720080"/>
          </a:xfrm>
          <a:prstGeom prst="rect">
            <a:avLst/>
          </a:prstGeom>
          <a:noFill/>
          <a:ln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88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386345"/>
              </p:ext>
            </p:extLst>
          </p:nvPr>
        </p:nvGraphicFramePr>
        <p:xfrm>
          <a:off x="467544" y="404664"/>
          <a:ext cx="8095775" cy="477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0" name="Document" r:id="rId4" imgW="8631089" imgH="5095776" progId="Word.Document.12">
                  <p:embed/>
                </p:oleObj>
              </mc:Choice>
              <mc:Fallback>
                <p:oleObj name="Document" r:id="rId4" imgW="8631089" imgH="5095776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04664"/>
                        <a:ext cx="8095775" cy="4779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932404" y="1412776"/>
            <a:ext cx="223224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38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600373"/>
              </p:ext>
            </p:extLst>
          </p:nvPr>
        </p:nvGraphicFramePr>
        <p:xfrm>
          <a:off x="395536" y="692696"/>
          <a:ext cx="8851894" cy="4680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2" name="Document" r:id="rId4" imgW="8631089" imgH="4564613" progId="Word.Document.12">
                  <p:embed/>
                </p:oleObj>
              </mc:Choice>
              <mc:Fallback>
                <p:oleObj name="Document" r:id="rId4" imgW="8631089" imgH="4564613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692696"/>
                        <a:ext cx="8851894" cy="4680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6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111735"/>
              </p:ext>
            </p:extLst>
          </p:nvPr>
        </p:nvGraphicFramePr>
        <p:xfrm>
          <a:off x="611560" y="476672"/>
          <a:ext cx="7618916" cy="5355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3" name="Document" r:id="rId4" imgW="8631089" imgH="6068012" progId="Word.Document.12">
                  <p:embed/>
                </p:oleObj>
              </mc:Choice>
              <mc:Fallback>
                <p:oleObj name="Document" r:id="rId4" imgW="8631089" imgH="6068012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76672"/>
                        <a:ext cx="7618916" cy="5355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93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666002"/>
              </p:ext>
            </p:extLst>
          </p:nvPr>
        </p:nvGraphicFramePr>
        <p:xfrm>
          <a:off x="332803" y="-675456"/>
          <a:ext cx="10094199" cy="6432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4" name="Document" r:id="rId4" imgW="8631089" imgH="5501175" progId="Word.Document.12">
                  <p:embed/>
                </p:oleObj>
              </mc:Choice>
              <mc:Fallback>
                <p:oleObj name="Document" r:id="rId4" imgW="8631089" imgH="550117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03" y="-675456"/>
                        <a:ext cx="10094199" cy="6432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0"/>
            <a:ext cx="7416824" cy="27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701227" y="4509120"/>
            <a:ext cx="6480720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0184" y="1556792"/>
            <a:ext cx="6431544" cy="920871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/>
              <a:t>Hubungan antara perpindahan panas dengan tebal isolasi</a:t>
            </a:r>
            <a:endParaRPr lang="id-ID" sz="2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19390" y="2906226"/>
            <a:ext cx="396044" cy="3978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endParaRPr lang="id-ID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56340" y="2946997"/>
            <a:ext cx="631484" cy="3570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T~</a:t>
            </a:r>
            <a:endParaRPr lang="id-ID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99992" y="2956303"/>
            <a:ext cx="3384376" cy="13681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Note :</a:t>
            </a:r>
          </a:p>
          <a:p>
            <a:r>
              <a:rPr lang="id-ID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 banyak keadaan dijumpai di dalam praktek tahanan thermalnya terpusat pada isolasi dan pada permukaan luar</a:t>
            </a:r>
            <a:endParaRPr lang="id-ID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4051" y="3640379"/>
            <a:ext cx="801796" cy="684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890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121908"/>
              </p:ext>
            </p:extLst>
          </p:nvPr>
        </p:nvGraphicFramePr>
        <p:xfrm>
          <a:off x="755576" y="404664"/>
          <a:ext cx="7746884" cy="5472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4" name="Document" r:id="rId4" imgW="8631089" imgH="6098282" progId="Word.Document.12">
                  <p:embed/>
                </p:oleObj>
              </mc:Choice>
              <mc:Fallback>
                <p:oleObj name="Document" r:id="rId4" imgW="8631089" imgH="6098282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04664"/>
                        <a:ext cx="7746884" cy="5472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5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392929"/>
              </p:ext>
            </p:extLst>
          </p:nvPr>
        </p:nvGraphicFramePr>
        <p:xfrm>
          <a:off x="395536" y="344760"/>
          <a:ext cx="8939213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6" name="Document" r:id="rId4" imgW="8631089" imgH="6107291" progId="Word.Document.12">
                  <p:embed/>
                </p:oleObj>
              </mc:Choice>
              <mc:Fallback>
                <p:oleObj name="Document" r:id="rId4" imgW="8631089" imgH="6107291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44760"/>
                        <a:ext cx="8939213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55576" y="692696"/>
            <a:ext cx="4248472" cy="100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59832" y="888754"/>
            <a:ext cx="720080" cy="35482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id-ID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tanh</a:t>
            </a:r>
            <a:endParaRPr lang="id-ID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51498" y="1314910"/>
            <a:ext cx="720080" cy="3548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tanh</a:t>
            </a:r>
            <a:endParaRPr lang="id-ID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9310" y="2456892"/>
            <a:ext cx="2976586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6888" y="3057933"/>
            <a:ext cx="2952446" cy="4698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2800" b="1" u="sng" dirty="0" smtClean="0"/>
              <a:t>Efisiensi sirip /fin</a:t>
            </a:r>
            <a:endParaRPr lang="id-ID" sz="2800" b="1" u="sng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49818" y="2559218"/>
            <a:ext cx="720080" cy="3548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tanh</a:t>
            </a:r>
            <a:endParaRPr lang="id-ID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448026"/>
              </p:ext>
            </p:extLst>
          </p:nvPr>
        </p:nvGraphicFramePr>
        <p:xfrm>
          <a:off x="152400" y="260648"/>
          <a:ext cx="8991600" cy="546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9" name="Document" r:id="rId4" imgW="8631089" imgH="5247845" progId="Word.Document.12">
                  <p:embed/>
                </p:oleObj>
              </mc:Choice>
              <mc:Fallback>
                <p:oleObj name="Document" r:id="rId4" imgW="8631089" imgH="524784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60648"/>
                        <a:ext cx="8991600" cy="546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99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343681"/>
              </p:ext>
            </p:extLst>
          </p:nvPr>
        </p:nvGraphicFramePr>
        <p:xfrm>
          <a:off x="323528" y="260648"/>
          <a:ext cx="9144000" cy="589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1" name="Document" r:id="rId4" imgW="8631089" imgH="5565678" progId="Word.Document.12">
                  <p:embed/>
                </p:oleObj>
              </mc:Choice>
              <mc:Fallback>
                <p:oleObj name="Document" r:id="rId4" imgW="8631089" imgH="5565678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60648"/>
                        <a:ext cx="9144000" cy="589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5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19432"/>
              </p:ext>
            </p:extLst>
          </p:nvPr>
        </p:nvGraphicFramePr>
        <p:xfrm>
          <a:off x="184448" y="25548"/>
          <a:ext cx="8991600" cy="642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3" name="Document" r:id="rId4" imgW="8631089" imgH="6170353" progId="Word.Document.12">
                  <p:embed/>
                </p:oleObj>
              </mc:Choice>
              <mc:Fallback>
                <p:oleObj name="Document" r:id="rId4" imgW="8631089" imgH="6170353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48" y="25548"/>
                        <a:ext cx="8991600" cy="642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7214242" y="4653136"/>
            <a:ext cx="720080" cy="3548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tanh</a:t>
            </a:r>
            <a:endParaRPr lang="id-ID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654608"/>
              </p:ext>
            </p:extLst>
          </p:nvPr>
        </p:nvGraphicFramePr>
        <p:xfrm>
          <a:off x="251520" y="188640"/>
          <a:ext cx="9132888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5" name="Document" r:id="rId4" imgW="8631089" imgH="5401356" progId="Word.Document.12">
                  <p:embed/>
                </p:oleObj>
              </mc:Choice>
              <mc:Fallback>
                <p:oleObj name="Document" r:id="rId4" imgW="8631089" imgH="5401356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8640"/>
                        <a:ext cx="9132888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093285" y="2808638"/>
            <a:ext cx="720080" cy="3548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tanh</a:t>
            </a:r>
            <a:endParaRPr lang="id-ID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9704" y="2806646"/>
            <a:ext cx="651936" cy="3548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tanh</a:t>
            </a:r>
            <a:endParaRPr lang="id-ID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636780"/>
              </p:ext>
            </p:extLst>
          </p:nvPr>
        </p:nvGraphicFramePr>
        <p:xfrm>
          <a:off x="323528" y="188640"/>
          <a:ext cx="9144000" cy="58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1" name="Document" r:id="rId4" imgW="8631089" imgH="5525679" progId="Word.Document.12">
                  <p:embed/>
                </p:oleObj>
              </mc:Choice>
              <mc:Fallback>
                <p:oleObj name="Document" r:id="rId4" imgW="8631089" imgH="552567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88640"/>
                        <a:ext cx="9144000" cy="585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6422" y="296557"/>
            <a:ext cx="4691641" cy="61387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solidFill>
                  <a:schemeClr val="tx1"/>
                </a:solidFill>
              </a:rPr>
              <a:t>2.6 Tahanan Kontak Termal</a:t>
            </a:r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139952" y="2996952"/>
            <a:ext cx="64807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74087" y="1764376"/>
            <a:ext cx="792088" cy="3978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Steady</a:t>
            </a:r>
            <a:endParaRPr lang="id-ID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674087" y="2162224"/>
            <a:ext cx="792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7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662673"/>
              </p:ext>
            </p:extLst>
          </p:nvPr>
        </p:nvGraphicFramePr>
        <p:xfrm>
          <a:off x="251520" y="836712"/>
          <a:ext cx="919797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5" name="Document" r:id="rId4" imgW="8631089" imgH="5148748" progId="Word.Document.12">
                  <p:embed/>
                </p:oleObj>
              </mc:Choice>
              <mc:Fallback>
                <p:oleObj name="Document" r:id="rId4" imgW="8631089" imgH="514874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836712"/>
                        <a:ext cx="9197975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611560" y="2276872"/>
            <a:ext cx="5472608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666980" y="3528718"/>
            <a:ext cx="2376264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08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014153"/>
              </p:ext>
            </p:extLst>
          </p:nvPr>
        </p:nvGraphicFramePr>
        <p:xfrm>
          <a:off x="611560" y="692696"/>
          <a:ext cx="9067800" cy="646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9" name="Document" r:id="rId4" imgW="8631089" imgH="6153417" progId="Word.Document.12">
                  <p:embed/>
                </p:oleObj>
              </mc:Choice>
              <mc:Fallback>
                <p:oleObj name="Document" r:id="rId4" imgW="8631089" imgH="615341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692696"/>
                        <a:ext cx="9067800" cy="646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123728" y="1010962"/>
            <a:ext cx="792088" cy="3978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antara</a:t>
            </a:r>
            <a:endParaRPr lang="id-ID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272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861001"/>
              </p:ext>
            </p:extLst>
          </p:nvPr>
        </p:nvGraphicFramePr>
        <p:xfrm>
          <a:off x="-1764704" y="-819472"/>
          <a:ext cx="9523578" cy="5661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0" name="Document" r:id="rId4" imgW="8631089" imgH="5131090" progId="Word.Document.12">
                  <p:embed/>
                </p:oleObj>
              </mc:Choice>
              <mc:Fallback>
                <p:oleObj name="Document" r:id="rId4" imgW="8631089" imgH="513109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64704" y="-819472"/>
                        <a:ext cx="9523578" cy="5661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-2844824" y="-813855"/>
            <a:ext cx="10009112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-1476672" y="1772816"/>
            <a:ext cx="3024336" cy="331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79512" y="4149080"/>
            <a:ext cx="244827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80816" y="851944"/>
            <a:ext cx="6431544" cy="920871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/>
              <a:t>Hubungan antara perpindahan panas dengan tebal isolasi</a:t>
            </a:r>
            <a:endParaRPr lang="id-ID" sz="28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205351"/>
              </p:ext>
            </p:extLst>
          </p:nvPr>
        </p:nvGraphicFramePr>
        <p:xfrm>
          <a:off x="4602162" y="1916832"/>
          <a:ext cx="908367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1" name="Document" r:id="rId7" imgW="8616458" imgH="5778613" progId="Word.Document.12">
                  <p:embed/>
                </p:oleObj>
              </mc:Choice>
              <mc:Fallback>
                <p:oleObj name="Document" r:id="rId7" imgW="8616458" imgH="577861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2" y="1916832"/>
                        <a:ext cx="9083675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716016" y="5060641"/>
            <a:ext cx="6696744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1403648" y="1916832"/>
            <a:ext cx="3024336" cy="2088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499992" y="2348880"/>
            <a:ext cx="43204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9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39195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1066800"/>
            <a:ext cx="46307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4648200" y="381000"/>
            <a:ext cx="3352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Lihat elemen kecil</a:t>
            </a:r>
          </a:p>
        </p:txBody>
      </p:sp>
    </p:spTree>
    <p:extLst>
      <p:ext uri="{BB962C8B-B14F-4D97-AF65-F5344CB8AC3E}">
        <p14:creationId xmlns:p14="http://schemas.microsoft.com/office/powerpoint/2010/main" val="23713648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388938" y="5027613"/>
            <a:ext cx="84423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</a:rPr>
              <a:t>Ada 3 kasus: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</a:rPr>
              <a:t>sirip sangat panjang, sehingga suhu ujung sirip = suhu lingk.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v-SE" sz="2400">
                <a:solidFill>
                  <a:srgbClr val="000000"/>
                </a:solidFill>
              </a:rPr>
              <a:t>ujung sirip diisolasi, kerugian kalor melalui ujung diabaikan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v-SE" sz="2400">
                <a:solidFill>
                  <a:srgbClr val="000000"/>
                </a:solidFill>
              </a:rPr>
              <a:t>sirip dengan panjang tertentu</a:t>
            </a:r>
          </a:p>
        </p:txBody>
      </p:sp>
    </p:spTree>
    <p:extLst>
      <p:ext uri="{BB962C8B-B14F-4D97-AF65-F5344CB8AC3E}">
        <p14:creationId xmlns:p14="http://schemas.microsoft.com/office/powerpoint/2010/main" val="69310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10400" cy="563562"/>
          </a:xfrm>
        </p:spPr>
        <p:txBody>
          <a:bodyPr/>
          <a:lstStyle/>
          <a:p>
            <a:pPr algn="l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smtClean="0"/>
              <a:t>a) Sirip sangat panjang, Tujung = T</a:t>
            </a:r>
            <a:r>
              <a:rPr lang="en-US" sz="2800" smtClean="0">
                <a:latin typeface="Symbol" pitchFamily="18" charset="2"/>
              </a:rPr>
              <a:t></a:t>
            </a: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524000" y="914400"/>
          <a:ext cx="35052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r:id="rId4" imgW="1297440" imgH="403200" progId="">
                  <p:embed/>
                </p:oleObj>
              </mc:Choice>
              <mc:Fallback>
                <p:oleObj r:id="rId4" imgW="1297440" imgH="40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914400"/>
                        <a:ext cx="3505200" cy="11350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71628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381000" y="2743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v-SE" sz="2800">
                <a:solidFill>
                  <a:srgbClr val="000000"/>
                </a:solidFill>
              </a:rPr>
              <a:t>b) Ujung sirip diisolasi,  </a:t>
            </a:r>
          </a:p>
        </p:txBody>
      </p:sp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79248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86868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533400" y="5486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v-SE" sz="2800">
                <a:solidFill>
                  <a:srgbClr val="000000"/>
                </a:solidFill>
              </a:rPr>
              <a:t>c) Sirip dengan panjang tertentu</a:t>
            </a:r>
          </a:p>
        </p:txBody>
      </p:sp>
      <p:pic>
        <p:nvPicPr>
          <p:cNvPr id="717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19800"/>
            <a:ext cx="2286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80" name="Text Box 10"/>
          <p:cNvSpPr txBox="1">
            <a:spLocks noChangeArrowheads="1"/>
          </p:cNvSpPr>
          <p:nvPr/>
        </p:nvSpPr>
        <p:spPr bwMode="auto">
          <a:xfrm>
            <a:off x="685800" y="6096000"/>
            <a:ext cx="5410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lihat pers b, hanya L diganti Lc</a:t>
            </a:r>
          </a:p>
        </p:txBody>
      </p:sp>
    </p:spTree>
    <p:extLst>
      <p:ext uri="{BB962C8B-B14F-4D97-AF65-F5344CB8AC3E}">
        <p14:creationId xmlns:p14="http://schemas.microsoft.com/office/powerpoint/2010/main" val="26881966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65238"/>
            <a:ext cx="7772400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534988" y="123825"/>
            <a:ext cx="261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v-SE" sz="3200">
                <a:solidFill>
                  <a:srgbClr val="000000"/>
                </a:solidFill>
              </a:rPr>
              <a:t>Efisiensi sirip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0070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280920" cy="6048672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# Pemasangan isolasi di sekeliling</a:t>
            </a:r>
          </a:p>
          <a:p>
            <a:pPr marL="68580" indent="0" algn="just"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pipa atau kawat kecil tidak selalu mengurangi perpindahan panas</a:t>
            </a:r>
          </a:p>
          <a:p>
            <a:pPr marL="68580" indent="0" algn="just">
              <a:buNone/>
            </a:pP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# Laju aliran panas radial melalui silinder berlubang berbanding terbalik dengan logaritma jari-jari luar</a:t>
            </a:r>
          </a:p>
          <a:p>
            <a:pPr marL="68580" indent="0" algn="just">
              <a:buNone/>
            </a:pP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# Laju pembuangan panas dari permukaan luar berbanding lurus dengan jari-jari luar</a:t>
            </a:r>
          </a:p>
          <a:p>
            <a:pPr marL="68580" indent="0" algn="just">
              <a:buNone/>
            </a:pP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Jadi, untuk pipa berdinding tunggal dengan jari-jari dalam (ri) yang tetap, pembesaran jari-jari luar (ro) misalnya dengan </a:t>
            </a:r>
            <a:r>
              <a:rPr lang="id-ID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penambahan/mempertebal isolasi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, akan </a:t>
            </a:r>
            <a:r>
              <a:rPr lang="id-ID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memperbesar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tahanan termal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yang disebabkan oleh </a:t>
            </a:r>
            <a:r>
              <a:rPr lang="id-ID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konduksi secara logaritmik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dan sekaligus </a:t>
            </a:r>
            <a:r>
              <a:rPr lang="id-ID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memperkecil tahanan termal pada permukaan luar secara linier terhadap ro</a:t>
            </a:r>
            <a:endParaRPr lang="id-ID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5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572967"/>
              </p:ext>
            </p:extLst>
          </p:nvPr>
        </p:nvGraphicFramePr>
        <p:xfrm>
          <a:off x="323528" y="-819472"/>
          <a:ext cx="908367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2" name="Document" r:id="rId4" imgW="8631089" imgH="5792701" progId="Word.Document.12">
                  <p:embed/>
                </p:oleObj>
              </mc:Choice>
              <mc:Fallback>
                <p:oleObj name="Document" r:id="rId4" imgW="8631089" imgH="5792701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-819472"/>
                        <a:ext cx="9083675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67544" y="0"/>
            <a:ext cx="3456384" cy="198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>
            <a:hlinkClick r:id="rId6" action="ppaction://hlinkfile"/>
          </p:cNvPr>
          <p:cNvSpPr txBox="1">
            <a:spLocks/>
          </p:cNvSpPr>
          <p:nvPr/>
        </p:nvSpPr>
        <p:spPr>
          <a:xfrm>
            <a:off x="899592" y="836712"/>
            <a:ext cx="5400600" cy="10081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Pembuktian :</a:t>
            </a:r>
          </a:p>
          <a:p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Perhitungan laju rugi kalor dengan jari-jari luar / ketebalan isolasi yang meningkat</a:t>
            </a:r>
            <a:endParaRPr lang="id-ID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4365104"/>
            <a:ext cx="568863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57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960401"/>
              </p:ext>
            </p:extLst>
          </p:nvPr>
        </p:nvGraphicFramePr>
        <p:xfrm>
          <a:off x="545904" y="3356992"/>
          <a:ext cx="9067800" cy="624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4" name="Document" r:id="rId4" imgW="8631089" imgH="5949095" progId="Word.Document.12">
                  <p:embed/>
                </p:oleObj>
              </mc:Choice>
              <mc:Fallback>
                <p:oleObj name="Document" r:id="rId4" imgW="8631089" imgH="594909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04" y="3356992"/>
                        <a:ext cx="9067800" cy="624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50484" y="2996952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id-ID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338" y="2987468"/>
            <a:ext cx="187220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Dengan Isolasi :</a:t>
            </a:r>
            <a:endParaRPr lang="id-ID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3891" y="5085184"/>
            <a:ext cx="1872207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Tanpa Isolasi :</a:t>
            </a:r>
            <a:endParaRPr lang="id-ID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9072" y="1124744"/>
            <a:ext cx="3384376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AutoNum type="alphaLcParenR"/>
            </a:pP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 = rc = k/h = 0,17/3 </a:t>
            </a:r>
          </a:p>
          <a:p>
            <a:r>
              <a:rPr lang="id-ID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= 0,0567 m</a:t>
            </a:r>
          </a:p>
          <a:p>
            <a:r>
              <a:rPr lang="id-ID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=5,67 cm</a:t>
            </a:r>
            <a:endParaRPr lang="id-ID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4616" y="3370842"/>
            <a:ext cx="46987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796136" y="3550862"/>
            <a:ext cx="1080120" cy="11022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9"/>
          <p:cNvSpPr/>
          <p:nvPr/>
        </p:nvSpPr>
        <p:spPr>
          <a:xfrm>
            <a:off x="5482417" y="5265204"/>
            <a:ext cx="1080120" cy="11022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0484" y="711961"/>
            <a:ext cx="3384376" cy="53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Jawaban :</a:t>
            </a:r>
            <a:endParaRPr lang="id-ID" sz="18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8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734568"/>
              </p:ext>
            </p:extLst>
          </p:nvPr>
        </p:nvGraphicFramePr>
        <p:xfrm>
          <a:off x="539552" y="260648"/>
          <a:ext cx="8991600" cy="621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7" name="Document" r:id="rId4" imgW="8631089" imgH="5966392" progId="Word.Document.12">
                  <p:embed/>
                </p:oleObj>
              </mc:Choice>
              <mc:Fallback>
                <p:oleObj name="Document" r:id="rId4" imgW="8631089" imgH="5966392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60648"/>
                        <a:ext cx="8991600" cy="621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4896544" cy="61387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solidFill>
                  <a:schemeClr val="tx1"/>
                </a:solidFill>
              </a:rPr>
              <a:t>2.5 Sistem Konduksi Konveksi</a:t>
            </a:r>
            <a:endParaRPr lang="id-ID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just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dibuang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konveksi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Laju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perpindahan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konveksi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Newton :</a:t>
            </a:r>
          </a:p>
          <a:p>
            <a:pPr algn="just"/>
            <a:endParaRPr lang="en-US" dirty="0"/>
          </a:p>
          <a:p>
            <a:pPr marL="6858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q = h A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858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051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936</TotalTime>
  <Words>607</Words>
  <Application>Microsoft Office PowerPoint</Application>
  <PresentationFormat>On-screen Show (4:3)</PresentationFormat>
  <Paragraphs>91</Paragraphs>
  <Slides>43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Austin</vt:lpstr>
      <vt:lpstr>Document</vt:lpstr>
      <vt:lpstr>Perpindahan Kalor</vt:lpstr>
      <vt:lpstr>2.4 Tebal Kritis Isolasi</vt:lpstr>
      <vt:lpstr>Hubungan antara perpindahan panas dengan tebal isolasi</vt:lpstr>
      <vt:lpstr>Hubungan antara perpindahan panas dengan tebal isolasi</vt:lpstr>
      <vt:lpstr>PowerPoint Presentation</vt:lpstr>
      <vt:lpstr>PowerPoint Presentation</vt:lpstr>
      <vt:lpstr>PowerPoint Presentation</vt:lpstr>
      <vt:lpstr>2.5 Sistem Konduksi Konveksi</vt:lpstr>
      <vt:lpstr>PowerPoint Presentation</vt:lpstr>
      <vt:lpstr>Perpindahan Panas pada Sirip (Fin)</vt:lpstr>
      <vt:lpstr>Fin (Extended Surface/Sirip</vt:lpstr>
      <vt:lpstr>Contoh Aplikasi</vt:lpstr>
      <vt:lpstr>Contoh Aplikasi</vt:lpstr>
      <vt:lpstr>PowerPoint Presentation</vt:lpstr>
      <vt:lpstr>PowerPoint Presentation</vt:lpstr>
      <vt:lpstr>Neraca Energi</vt:lpstr>
      <vt:lpstr>Sehingga diperoleh Neraca Energi nya sbb :</vt:lpstr>
      <vt:lpstr>PowerPoint Presentation</vt:lpstr>
      <vt:lpstr>Analisa umum konduksi pada fin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tanh</vt:lpstr>
      <vt:lpstr>PowerPoint Presentation</vt:lpstr>
      <vt:lpstr>PowerPoint Presentation</vt:lpstr>
      <vt:lpstr>PowerPoint Presentation</vt:lpstr>
      <vt:lpstr>PowerPoint Presentation</vt:lpstr>
      <vt:lpstr>2.6 Tahanan Kontak Termal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a) Sirip sangat panjang, Tujung = T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Perpindahan Kalor</dc:title>
  <dc:creator>Dell</dc:creator>
  <cp:lastModifiedBy>Dell</cp:lastModifiedBy>
  <cp:revision>269</cp:revision>
  <dcterms:created xsi:type="dcterms:W3CDTF">2016-09-02T14:33:44Z</dcterms:created>
  <dcterms:modified xsi:type="dcterms:W3CDTF">2016-09-29T02:51:51Z</dcterms:modified>
</cp:coreProperties>
</file>