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handoutMasterIdLst>
    <p:handoutMasterId r:id="rId23"/>
  </p:handoutMasterIdLst>
  <p:sldIdLst>
    <p:sldId id="256" r:id="rId2"/>
    <p:sldId id="257" r:id="rId3"/>
    <p:sldId id="274" r:id="rId4"/>
    <p:sldId id="275" r:id="rId5"/>
    <p:sldId id="276" r:id="rId6"/>
    <p:sldId id="277" r:id="rId7"/>
    <p:sldId id="258" r:id="rId8"/>
    <p:sldId id="269" r:id="rId9"/>
    <p:sldId id="259" r:id="rId10"/>
    <p:sldId id="260" r:id="rId11"/>
    <p:sldId id="261" r:id="rId12"/>
    <p:sldId id="262" r:id="rId13"/>
    <p:sldId id="263" r:id="rId14"/>
    <p:sldId id="264" r:id="rId15"/>
    <p:sldId id="265" r:id="rId16"/>
    <p:sldId id="266" r:id="rId17"/>
    <p:sldId id="267" r:id="rId18"/>
    <p:sldId id="268" r:id="rId19"/>
    <p:sldId id="270" r:id="rId20"/>
    <p:sldId id="272" r:id="rId21"/>
    <p:sldId id="27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C14094-4C43-45CE-A60C-8902A04DCB33}" type="datetimeFigureOut">
              <a:rPr lang="id-ID" smtClean="0"/>
              <a:t>03/05/2018</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1F6001-68C3-4E04-9696-2A7DD2718BD8}" type="slidenum">
              <a:rPr lang="id-ID" smtClean="0"/>
              <a:t>‹#›</a:t>
            </a:fld>
            <a:endParaRPr lang="id-ID"/>
          </a:p>
        </p:txBody>
      </p:sp>
    </p:spTree>
    <p:extLst>
      <p:ext uri="{BB962C8B-B14F-4D97-AF65-F5344CB8AC3E}">
        <p14:creationId xmlns:p14="http://schemas.microsoft.com/office/powerpoint/2010/main" val="10013486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80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5736" y="1628800"/>
            <a:ext cx="8229600" cy="1143000"/>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FE13133-F004-441D-B083-36A10E31E3EB}" type="slidenum">
              <a:rPr lang="en-US" smtClean="0"/>
              <a:pPr>
                <a:defRPr/>
              </a:pPr>
              <a:t>‹#›</a:t>
            </a:fld>
            <a:endParaRPr lang="en-US" dirty="0"/>
          </a:p>
        </p:txBody>
      </p:sp>
    </p:spTree>
    <p:extLst>
      <p:ext uri="{BB962C8B-B14F-4D97-AF65-F5344CB8AC3E}">
        <p14:creationId xmlns:p14="http://schemas.microsoft.com/office/powerpoint/2010/main" val="3405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AA66B54-640E-4A5A-8CA2-04CA6600C987}" type="slidenum">
              <a:rPr lang="en-US" smtClean="0"/>
              <a:pPr>
                <a:defRPr/>
              </a:pPr>
              <a:t>‹#›</a:t>
            </a:fld>
            <a:endParaRPr lang="en-US" dirty="0"/>
          </a:p>
        </p:txBody>
      </p:sp>
    </p:spTree>
    <p:extLst>
      <p:ext uri="{BB962C8B-B14F-4D97-AF65-F5344CB8AC3E}">
        <p14:creationId xmlns:p14="http://schemas.microsoft.com/office/powerpoint/2010/main" val="34764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5306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0"/>
            <a:ext cx="952500" cy="952500"/>
          </a:xfrm>
          <a:prstGeom prst="rect">
            <a:avLst/>
          </a:prstGeom>
        </p:spPr>
      </p:pic>
      <p:sp>
        <p:nvSpPr>
          <p:cNvPr id="8" name="TextBox 7"/>
          <p:cNvSpPr txBox="1"/>
          <p:nvPr userDrawn="1"/>
        </p:nvSpPr>
        <p:spPr>
          <a:xfrm>
            <a:off x="1314014" y="276195"/>
            <a:ext cx="3284874" cy="400110"/>
          </a:xfrm>
          <a:prstGeom prst="rect">
            <a:avLst/>
          </a:prstGeom>
          <a:noFill/>
        </p:spPr>
        <p:txBody>
          <a:bodyPr wrap="none" rtlCol="0">
            <a:spAutoFit/>
          </a:bodyPr>
          <a:lstStyle/>
          <a:p>
            <a:r>
              <a:rPr lang="id-ID" sz="1000" dirty="0" smtClean="0">
                <a:latin typeface="Jogjakartype" pitchFamily="2" charset="0"/>
              </a:rPr>
              <a:t>UNIVERSITAS PEMBANGUNAN NASIONAL”VETERAN”YOGYAKARTA</a:t>
            </a:r>
          </a:p>
          <a:p>
            <a:r>
              <a:rPr lang="id-ID" sz="1000" dirty="0" smtClean="0">
                <a:latin typeface="Jogjakartype" pitchFamily="2" charset="0"/>
              </a:rPr>
              <a:t>JURUSAN TEKNIK INDUSTRI</a:t>
            </a:r>
            <a:endParaRPr lang="id-ID" sz="1000" dirty="0">
              <a:latin typeface="Jogjakartype" pitchFamily="2" charset="0"/>
            </a:endParaRPr>
          </a:p>
        </p:txBody>
      </p:sp>
      <p:pic>
        <p:nvPicPr>
          <p:cNvPr id="4" name="Picture 7" descr="0003-1"/>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128588"/>
            <a:ext cx="1584325" cy="12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9856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Wave 9"/>
          <p:cNvSpPr/>
          <p:nvPr userDrawn="1"/>
        </p:nvSpPr>
        <p:spPr>
          <a:xfrm>
            <a:off x="0" y="-128587"/>
            <a:ext cx="9144000" cy="1469356"/>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78441"/>
            <a:ext cx="952500" cy="952500"/>
          </a:xfrm>
          <a:prstGeom prst="rect">
            <a:avLst/>
          </a:prstGeom>
        </p:spPr>
      </p:pic>
      <p:sp>
        <p:nvSpPr>
          <p:cNvPr id="8" name="TextBox 7"/>
          <p:cNvSpPr txBox="1"/>
          <p:nvPr userDrawn="1"/>
        </p:nvSpPr>
        <p:spPr>
          <a:xfrm>
            <a:off x="1314014" y="276195"/>
            <a:ext cx="3284874" cy="400110"/>
          </a:xfrm>
          <a:prstGeom prst="rect">
            <a:avLst/>
          </a:prstGeom>
          <a:noFill/>
        </p:spPr>
        <p:txBody>
          <a:bodyPr wrap="none" rtlCol="0">
            <a:spAutoFit/>
          </a:bodyPr>
          <a:lstStyle/>
          <a:p>
            <a:r>
              <a:rPr lang="id-ID" sz="1000" dirty="0" smtClean="0">
                <a:latin typeface="Jogjakartype" pitchFamily="2" charset="0"/>
              </a:rPr>
              <a:t>UNIVERSITAS PEMBANGUNAN NASIONAL”VETERAN”YOGYAKARTA</a:t>
            </a:r>
          </a:p>
          <a:p>
            <a:r>
              <a:rPr lang="id-ID" sz="1000" dirty="0" smtClean="0">
                <a:latin typeface="Jogjakartype" pitchFamily="2" charset="0"/>
              </a:rPr>
              <a:t>JURUSAN TEKNIK INDUSTRI</a:t>
            </a:r>
            <a:endParaRPr lang="id-ID" sz="1000" dirty="0">
              <a:latin typeface="Jogjakartype" pitchFamily="2" charset="0"/>
            </a:endParaRPr>
          </a:p>
        </p:txBody>
      </p:sp>
      <p:pic>
        <p:nvPicPr>
          <p:cNvPr id="9" name="Picture 7" descr="0003-1"/>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128588"/>
            <a:ext cx="1584325" cy="12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78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624B4E2-5A67-4570-AEB6-E96CFF7BEC34}" type="slidenum">
              <a:rPr lang="en-US" smtClean="0"/>
              <a:pPr>
                <a:defRPr/>
              </a:pPr>
              <a:t>‹#›</a:t>
            </a:fld>
            <a:endParaRPr lang="en-US" dirty="0"/>
          </a:p>
        </p:txBody>
      </p:sp>
    </p:spTree>
    <p:extLst>
      <p:ext uri="{BB962C8B-B14F-4D97-AF65-F5344CB8AC3E}">
        <p14:creationId xmlns:p14="http://schemas.microsoft.com/office/powerpoint/2010/main" val="63855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736" y="1628800"/>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4B022C23-BD9A-4FD2-B2E0-8461EAD7824F}" type="slidenum">
              <a:rPr lang="en-US" smtClean="0"/>
              <a:pPr>
                <a:defRPr/>
              </a:pPr>
              <a:t>‹#›</a:t>
            </a:fld>
            <a:endParaRPr lang="en-US" dirty="0"/>
          </a:p>
        </p:txBody>
      </p:sp>
    </p:spTree>
    <p:extLst>
      <p:ext uri="{BB962C8B-B14F-4D97-AF65-F5344CB8AC3E}">
        <p14:creationId xmlns:p14="http://schemas.microsoft.com/office/powerpoint/2010/main" val="108810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736" y="1628800"/>
            <a:ext cx="8229600" cy="1143000"/>
          </a:xfrm>
          <a:prstGeom prst="rect">
            <a:avLst/>
          </a:prstGeo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AE798605-7071-4681-A26A-D94A6C3A863E}" type="slidenum">
              <a:rPr lang="en-US" smtClean="0"/>
              <a:pPr>
                <a:defRPr/>
              </a:pPr>
              <a:t>‹#›</a:t>
            </a:fld>
            <a:endParaRPr lang="en-US" dirty="0"/>
          </a:p>
        </p:txBody>
      </p:sp>
    </p:spTree>
    <p:extLst>
      <p:ext uri="{BB962C8B-B14F-4D97-AF65-F5344CB8AC3E}">
        <p14:creationId xmlns:p14="http://schemas.microsoft.com/office/powerpoint/2010/main" val="28868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5736" y="1628800"/>
            <a:ext cx="8229600" cy="1143000"/>
          </a:xfrm>
          <a:prstGeom prst="rect">
            <a:avLst/>
          </a:prstGeom>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9D96FEA-EBA5-4D5E-85BD-B900B61BC482}" type="slidenum">
              <a:rPr lang="en-US" smtClean="0"/>
              <a:pPr>
                <a:defRPr/>
              </a:pPr>
              <a:t>‹#›</a:t>
            </a:fld>
            <a:endParaRPr lang="en-US" dirty="0"/>
          </a:p>
        </p:txBody>
      </p:sp>
    </p:spTree>
    <p:extLst>
      <p:ext uri="{BB962C8B-B14F-4D97-AF65-F5344CB8AC3E}">
        <p14:creationId xmlns:p14="http://schemas.microsoft.com/office/powerpoint/2010/main" val="325469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26F55FC-0D97-46A0-B2E8-2C00715D32D0}" type="slidenum">
              <a:rPr lang="en-US" smtClean="0"/>
              <a:pPr>
                <a:defRPr/>
              </a:pPr>
              <a:t>‹#›</a:t>
            </a:fld>
            <a:endParaRPr lang="en-US" dirty="0"/>
          </a:p>
        </p:txBody>
      </p:sp>
    </p:spTree>
    <p:extLst>
      <p:ext uri="{BB962C8B-B14F-4D97-AF65-F5344CB8AC3E}">
        <p14:creationId xmlns:p14="http://schemas.microsoft.com/office/powerpoint/2010/main" val="1741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39792F6D-33B4-4D8E-884C-F4145F0648CD}" type="slidenum">
              <a:rPr lang="en-US" smtClean="0"/>
              <a:pPr>
                <a:defRPr/>
              </a:pPr>
              <a:t>‹#›</a:t>
            </a:fld>
            <a:endParaRPr lang="en-US" dirty="0"/>
          </a:p>
        </p:txBody>
      </p:sp>
    </p:spTree>
    <p:extLst>
      <p:ext uri="{BB962C8B-B14F-4D97-AF65-F5344CB8AC3E}">
        <p14:creationId xmlns:p14="http://schemas.microsoft.com/office/powerpoint/2010/main" val="45370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id-ID"/>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A5552101-08DD-4795-8FEC-BB20331B08F9}" type="slidenum">
              <a:rPr lang="en-US" smtClean="0"/>
              <a:pPr>
                <a:defRPr/>
              </a:pPr>
              <a:t>‹#›</a:t>
            </a:fld>
            <a:endParaRPr lang="en-US" dirty="0"/>
          </a:p>
        </p:txBody>
      </p:sp>
    </p:spTree>
    <p:extLst>
      <p:ext uri="{BB962C8B-B14F-4D97-AF65-F5344CB8AC3E}">
        <p14:creationId xmlns:p14="http://schemas.microsoft.com/office/powerpoint/2010/main" val="261208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09121"/>
            <a:ext cx="9144000" cy="2348880"/>
          </a:xfrm>
          <a:prstGeom prst="rect">
            <a:avLst/>
          </a:prstGeom>
          <a:gradFill>
            <a:gsLst>
              <a:gs pos="0">
                <a:srgbClr val="D6B19C"/>
              </a:gs>
              <a:gs pos="0">
                <a:srgbClr val="D49E6C">
                  <a:lumMod val="0"/>
                </a:srgbClr>
              </a:gs>
              <a:gs pos="45000">
                <a:srgbClr val="A65528"/>
              </a:gs>
              <a:gs pos="100000">
                <a:srgbClr val="66301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 y="-40144"/>
            <a:ext cx="9150676" cy="490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67982" y="1078615"/>
            <a:ext cx="5780750" cy="923330"/>
          </a:xfrm>
          <a:prstGeom prst="rect">
            <a:avLst/>
          </a:prstGeom>
          <a:solidFill>
            <a:srgbClr val="FFC000">
              <a:alpha val="31000"/>
            </a:srgbClr>
          </a:solidFill>
        </p:spPr>
        <p:txBody>
          <a:bodyPr wrap="none" rtlCol="0">
            <a:spAutoFit/>
          </a:bodyPr>
          <a:lstStyle/>
          <a:p>
            <a:pPr algn="r"/>
            <a:r>
              <a:rPr lang="id-ID" sz="5400" b="1" i="1" dirty="0" smtClean="0">
                <a:solidFill>
                  <a:srgbClr val="FFFF00"/>
                </a:solidFill>
                <a:latin typeface="Bauhaus 93" pitchFamily="82" charset="0"/>
              </a:rPr>
              <a:t>EKONOMI  TEKNIK</a:t>
            </a:r>
            <a:endParaRPr lang="id-ID" sz="5400" b="1" i="1" dirty="0">
              <a:solidFill>
                <a:srgbClr val="FFFF00"/>
              </a:solidFill>
              <a:latin typeface="Bauhaus 93" pitchFamily="82" charset="0"/>
            </a:endParaRPr>
          </a:p>
        </p:txBody>
      </p:sp>
      <p:sp>
        <p:nvSpPr>
          <p:cNvPr id="6" name="TextBox 5"/>
          <p:cNvSpPr txBox="1"/>
          <p:nvPr/>
        </p:nvSpPr>
        <p:spPr>
          <a:xfrm>
            <a:off x="6816651" y="2416532"/>
            <a:ext cx="2052165" cy="400110"/>
          </a:xfrm>
          <a:prstGeom prst="rect">
            <a:avLst/>
          </a:prstGeom>
          <a:noFill/>
        </p:spPr>
        <p:txBody>
          <a:bodyPr wrap="none" rtlCol="0">
            <a:spAutoFit/>
          </a:bodyPr>
          <a:lstStyle/>
          <a:p>
            <a:r>
              <a:rPr lang="id-ID" sz="2000" b="1" i="1" dirty="0" smtClean="0">
                <a:solidFill>
                  <a:schemeClr val="bg1"/>
                </a:solidFill>
              </a:rPr>
              <a:t>Kode : 1220222</a:t>
            </a:r>
            <a:endParaRPr lang="id-ID" sz="2000" b="1" i="1" dirty="0">
              <a:solidFill>
                <a:schemeClr val="bg1"/>
              </a:solidFill>
            </a:endParaRPr>
          </a:p>
        </p:txBody>
      </p:sp>
      <p:cxnSp>
        <p:nvCxnSpPr>
          <p:cNvPr id="7" name="Straight Connector 6"/>
          <p:cNvCxnSpPr/>
          <p:nvPr/>
        </p:nvCxnSpPr>
        <p:spPr>
          <a:xfrm>
            <a:off x="971600" y="2204864"/>
            <a:ext cx="770485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980" y="3860438"/>
            <a:ext cx="8133958" cy="769441"/>
          </a:xfrm>
          <a:prstGeom prst="rect">
            <a:avLst/>
          </a:prstGeom>
          <a:solidFill>
            <a:schemeClr val="tx1">
              <a:alpha val="57000"/>
            </a:schemeClr>
          </a:solidFill>
        </p:spPr>
        <p:txBody>
          <a:bodyPr wrap="none" rtlCol="0">
            <a:spAutoFit/>
          </a:bodyPr>
          <a:lstStyle/>
          <a:p>
            <a:pPr algn="r"/>
            <a:r>
              <a:rPr lang="id-ID" sz="4400" b="1" i="1" dirty="0" smtClean="0">
                <a:solidFill>
                  <a:schemeClr val="accent3"/>
                </a:solidFill>
                <a:effectLst>
                  <a:outerShdw blurRad="38100" dist="38100" dir="2700000" algn="tl">
                    <a:srgbClr val="000000">
                      <a:alpha val="43137"/>
                    </a:srgbClr>
                  </a:outerShdw>
                </a:effectLst>
                <a:latin typeface="Bernard MT Condensed" pitchFamily="18" charset="0"/>
              </a:rPr>
              <a:t>Analisis</a:t>
            </a:r>
            <a:r>
              <a:rPr lang="id-ID" sz="4400" b="1" i="1" dirty="0" smtClean="0">
                <a:solidFill>
                  <a:srgbClr val="FF0000"/>
                </a:solidFill>
                <a:effectLst>
                  <a:outerShdw blurRad="38100" dist="38100" dir="2700000" algn="tl">
                    <a:srgbClr val="000000">
                      <a:alpha val="43137"/>
                    </a:srgbClr>
                  </a:outerShdw>
                </a:effectLst>
                <a:latin typeface="Bernard MT Condensed" pitchFamily="18" charset="0"/>
              </a:rPr>
              <a:t> </a:t>
            </a:r>
            <a:r>
              <a:rPr lang="id-ID" sz="4400" b="1" i="1" dirty="0" smtClean="0">
                <a:solidFill>
                  <a:srgbClr val="00B0F0"/>
                </a:solidFill>
                <a:effectLst>
                  <a:outerShdw blurRad="38100" dist="38100" dir="2700000" algn="tl">
                    <a:srgbClr val="000000">
                      <a:alpha val="43137"/>
                    </a:srgbClr>
                  </a:outerShdw>
                </a:effectLst>
                <a:latin typeface="Bernard MT Condensed" pitchFamily="18" charset="0"/>
              </a:rPr>
              <a:t> Biaya  </a:t>
            </a:r>
            <a:r>
              <a:rPr lang="id-ID" sz="4400" b="1" i="1" dirty="0" smtClean="0">
                <a:solidFill>
                  <a:srgbClr val="FFC000"/>
                </a:solidFill>
                <a:effectLst>
                  <a:outerShdw blurRad="38100" dist="38100" dir="2700000" algn="tl">
                    <a:srgbClr val="000000">
                      <a:alpha val="43137"/>
                    </a:srgbClr>
                  </a:outerShdw>
                </a:effectLst>
                <a:latin typeface="Bernard MT Condensed" pitchFamily="18" charset="0"/>
              </a:rPr>
              <a:t>&amp;</a:t>
            </a:r>
            <a:r>
              <a:rPr lang="id-ID" sz="4400" b="1" i="1" dirty="0" smtClean="0">
                <a:solidFill>
                  <a:srgbClr val="00B0F0"/>
                </a:solidFill>
                <a:effectLst>
                  <a:outerShdw blurRad="38100" dist="38100" dir="2700000" algn="tl">
                    <a:srgbClr val="000000">
                      <a:alpha val="43137"/>
                    </a:srgbClr>
                  </a:outerShdw>
                </a:effectLst>
                <a:latin typeface="Bernard MT Condensed" pitchFamily="18" charset="0"/>
              </a:rPr>
              <a:t>  </a:t>
            </a:r>
            <a:r>
              <a:rPr lang="id-ID" sz="4400" b="1" i="1" dirty="0" smtClean="0">
                <a:solidFill>
                  <a:schemeClr val="accent3">
                    <a:lumMod val="75000"/>
                  </a:schemeClr>
                </a:solidFill>
                <a:effectLst>
                  <a:outerShdw blurRad="38100" dist="38100" dir="2700000" algn="tl">
                    <a:srgbClr val="000000">
                      <a:alpha val="43137"/>
                    </a:srgbClr>
                  </a:outerShdw>
                </a:effectLst>
                <a:latin typeface="Bernard MT Condensed" pitchFamily="18" charset="0"/>
              </a:rPr>
              <a:t>Manfaat </a:t>
            </a:r>
            <a:r>
              <a:rPr lang="id-ID" sz="4400" b="1" i="1" dirty="0" smtClean="0">
                <a:solidFill>
                  <a:srgbClr val="00B0F0"/>
                </a:solidFill>
                <a:effectLst>
                  <a:outerShdw blurRad="38100" dist="38100" dir="2700000" algn="tl">
                    <a:srgbClr val="000000">
                      <a:alpha val="43137"/>
                    </a:srgbClr>
                  </a:outerShdw>
                </a:effectLst>
                <a:latin typeface="Bernard MT Condensed" pitchFamily="18" charset="0"/>
              </a:rPr>
              <a:t> </a:t>
            </a:r>
            <a:r>
              <a:rPr lang="id-ID" sz="4400" b="1" i="1" dirty="0" smtClean="0">
                <a:solidFill>
                  <a:srgbClr val="FFFF00"/>
                </a:solidFill>
                <a:effectLst>
                  <a:outerShdw blurRad="38100" dist="38100" dir="2700000" algn="tl">
                    <a:srgbClr val="000000">
                      <a:alpha val="43137"/>
                    </a:srgbClr>
                  </a:outerShdw>
                </a:effectLst>
                <a:latin typeface="Bernard MT Condensed" pitchFamily="18" charset="0"/>
              </a:rPr>
              <a:t>Investasi</a:t>
            </a:r>
            <a:endParaRPr lang="id-ID" sz="4400" b="1" i="1" dirty="0">
              <a:solidFill>
                <a:srgbClr val="FFFF00"/>
              </a:solidFill>
              <a:effectLst>
                <a:outerShdw blurRad="38100" dist="38100" dir="2700000" algn="tl">
                  <a:srgbClr val="000000">
                    <a:alpha val="43137"/>
                  </a:srgbClr>
                </a:outerShdw>
              </a:effectLst>
              <a:latin typeface="Bernard MT Condensed" pitchFamily="18" charset="0"/>
            </a:endParaRPr>
          </a:p>
        </p:txBody>
      </p:sp>
      <p:sp>
        <p:nvSpPr>
          <p:cNvPr id="9" name="TextBox 8"/>
          <p:cNvSpPr txBox="1"/>
          <p:nvPr/>
        </p:nvSpPr>
        <p:spPr>
          <a:xfrm>
            <a:off x="5739794" y="5884774"/>
            <a:ext cx="2704971" cy="461665"/>
          </a:xfrm>
          <a:prstGeom prst="rect">
            <a:avLst/>
          </a:prstGeom>
          <a:noFill/>
        </p:spPr>
        <p:txBody>
          <a:bodyPr wrap="none" rtlCol="0">
            <a:spAutoFit/>
          </a:bodyPr>
          <a:lstStyle/>
          <a:p>
            <a:r>
              <a:rPr lang="id-ID" sz="2400" b="1" i="1" dirty="0" smtClean="0">
                <a:solidFill>
                  <a:schemeClr val="bg1"/>
                </a:solidFill>
                <a:effectLst>
                  <a:outerShdw blurRad="38100" dist="38100" dir="2700000" algn="tl">
                    <a:srgbClr val="000000">
                      <a:alpha val="43137"/>
                    </a:srgbClr>
                  </a:outerShdw>
                </a:effectLst>
              </a:rPr>
              <a:t>Eko Nursubiyantoro</a:t>
            </a:r>
            <a:endParaRPr lang="id-ID" sz="2400" b="1" i="1" dirty="0">
              <a:solidFill>
                <a:schemeClr val="bg1"/>
              </a:solidFill>
              <a:effectLst>
                <a:outerShdw blurRad="38100" dist="38100" dir="2700000" algn="tl">
                  <a:srgbClr val="000000">
                    <a:alpha val="43137"/>
                  </a:srgbClr>
                </a:outerShdw>
              </a:effectLst>
            </a:endParaRPr>
          </a:p>
        </p:txBody>
      </p:sp>
      <p:sp>
        <p:nvSpPr>
          <p:cNvPr id="10" name="AutoShape 2" descr="Image result for infla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 name="Oval 10"/>
          <p:cNvSpPr/>
          <p:nvPr/>
        </p:nvSpPr>
        <p:spPr>
          <a:xfrm>
            <a:off x="7368452" y="764704"/>
            <a:ext cx="1308004" cy="1237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utoShape 4" descr="Image result for infla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3" name="AutoShape 7" descr="Image result for inflas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4" name="Picture 13" descr="E:\File MEDIA Eko Nsby\Desain Logo\UPN Baru By ENS.jpg"/>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3732"/>
          <a:stretch/>
        </p:blipFill>
        <p:spPr bwMode="auto">
          <a:xfrm>
            <a:off x="7092280" y="312737"/>
            <a:ext cx="1859805" cy="180020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4294967295"/>
          </p:nvPr>
        </p:nvSpPr>
        <p:spPr>
          <a:xfrm>
            <a:off x="745554" y="1917650"/>
            <a:ext cx="8362950" cy="5111750"/>
          </a:xfrm>
          <a:prstGeom prst="rect">
            <a:avLst/>
          </a:prstGeom>
        </p:spPr>
        <p:txBody>
          <a:bodyPr/>
          <a:lstStyle/>
          <a:p>
            <a:pPr marL="0" indent="0" eaLnBrk="1" hangingPunct="1">
              <a:buFontTx/>
              <a:buNone/>
            </a:pPr>
            <a:r>
              <a:rPr lang="id-ID" altLang="id-ID" sz="2800" dirty="0" smtClean="0">
                <a:latin typeface="Calibri" panose="020F0502020204030204" pitchFamily="34" charset="0"/>
              </a:rPr>
              <a:t>M</a:t>
            </a:r>
            <a:r>
              <a:rPr lang="en-US" altLang="id-ID" sz="2800" dirty="0" smtClean="0">
                <a:latin typeface="Calibri" panose="020F0502020204030204" pitchFamily="34" charset="0"/>
              </a:rPr>
              <a:t>etode untuk melakukan analisis biaya/manfaat, antara lain:</a:t>
            </a:r>
          </a:p>
          <a:p>
            <a:pPr marL="1371600" lvl="2" indent="-457200" eaLnBrk="1" hangingPunct="1">
              <a:spcBef>
                <a:spcPts val="0"/>
              </a:spcBef>
              <a:buFontTx/>
              <a:buAutoNum type="arabicPeriod"/>
            </a:pPr>
            <a:r>
              <a:rPr lang="en-US" altLang="id-ID" sz="2800" b="1" dirty="0" smtClean="0">
                <a:solidFill>
                  <a:srgbClr val="0070C0"/>
                </a:solidFill>
                <a:latin typeface="Calibri" panose="020F0502020204030204" pitchFamily="34" charset="0"/>
              </a:rPr>
              <a:t>Metode Periode Pengembalian </a:t>
            </a:r>
          </a:p>
          <a:p>
            <a:pPr marL="1371600" lvl="2" indent="-457200" eaLnBrk="1" hangingPunct="1">
              <a:spcBef>
                <a:spcPts val="0"/>
              </a:spcBef>
              <a:buFontTx/>
              <a:buNone/>
            </a:pPr>
            <a:r>
              <a:rPr lang="en-US" altLang="id-ID" sz="2800" b="1" dirty="0" smtClean="0">
                <a:solidFill>
                  <a:srgbClr val="0070C0"/>
                </a:solidFill>
                <a:latin typeface="Calibri" panose="020F0502020204030204" pitchFamily="34" charset="0"/>
              </a:rPr>
              <a:t>	</a:t>
            </a:r>
            <a:r>
              <a:rPr lang="en-US" altLang="id-ID" sz="2800" b="1" dirty="0" smtClean="0">
                <a:solidFill>
                  <a:srgbClr val="002060"/>
                </a:solidFill>
                <a:latin typeface="Calibri" panose="020F0502020204030204" pitchFamily="34" charset="0"/>
              </a:rPr>
              <a:t>(</a:t>
            </a:r>
            <a:r>
              <a:rPr lang="en-US" altLang="id-ID" sz="2800" b="1" i="1" dirty="0" smtClean="0">
                <a:solidFill>
                  <a:srgbClr val="002060"/>
                </a:solidFill>
                <a:latin typeface="Calibri" panose="020F0502020204030204" pitchFamily="34" charset="0"/>
              </a:rPr>
              <a:t>Payback Period</a:t>
            </a:r>
            <a:r>
              <a:rPr lang="en-US" altLang="id-ID" sz="2800" b="1" dirty="0" smtClean="0">
                <a:solidFill>
                  <a:srgbClr val="002060"/>
                </a:solidFill>
                <a:latin typeface="Calibri" panose="020F0502020204030204" pitchFamily="34" charset="0"/>
              </a:rPr>
              <a:t>)</a:t>
            </a:r>
          </a:p>
          <a:p>
            <a:pPr marL="1371600" lvl="2" indent="-457200" eaLnBrk="1" hangingPunct="1">
              <a:spcBef>
                <a:spcPts val="0"/>
              </a:spcBef>
              <a:buFontTx/>
              <a:buAutoNum type="arabicPeriod" startAt="2"/>
            </a:pPr>
            <a:r>
              <a:rPr lang="en-US" altLang="id-ID" sz="2800" b="1" dirty="0" smtClean="0">
                <a:solidFill>
                  <a:srgbClr val="0070C0"/>
                </a:solidFill>
                <a:latin typeface="Calibri" panose="020F0502020204030204" pitchFamily="34" charset="0"/>
              </a:rPr>
              <a:t>Metode Pengembalian Investasi </a:t>
            </a:r>
            <a:endParaRPr lang="en-US" altLang="id-ID" sz="2800" b="1" dirty="0" smtClean="0">
              <a:solidFill>
                <a:srgbClr val="002060"/>
              </a:solidFill>
              <a:latin typeface="Calibri" panose="020F0502020204030204" pitchFamily="34" charset="0"/>
            </a:endParaRPr>
          </a:p>
          <a:p>
            <a:pPr marL="1371600" lvl="2" indent="-457200" eaLnBrk="1" hangingPunct="1">
              <a:spcBef>
                <a:spcPts val="0"/>
              </a:spcBef>
              <a:buFontTx/>
              <a:buNone/>
            </a:pPr>
            <a:r>
              <a:rPr lang="en-US" altLang="id-ID" sz="2800" b="1" dirty="0" smtClean="0">
                <a:solidFill>
                  <a:srgbClr val="002060"/>
                </a:solidFill>
                <a:latin typeface="Calibri" panose="020F0502020204030204" pitchFamily="34" charset="0"/>
              </a:rPr>
              <a:t>	(</a:t>
            </a:r>
            <a:r>
              <a:rPr lang="en-US" altLang="id-ID" sz="2800" b="1" i="1" dirty="0" smtClean="0">
                <a:solidFill>
                  <a:srgbClr val="002060"/>
                </a:solidFill>
                <a:latin typeface="Calibri" panose="020F0502020204030204" pitchFamily="34" charset="0"/>
              </a:rPr>
              <a:t>Return on Investment</a:t>
            </a:r>
            <a:r>
              <a:rPr lang="en-US" altLang="id-ID" sz="2800" b="1" dirty="0" smtClean="0">
                <a:solidFill>
                  <a:srgbClr val="002060"/>
                </a:solidFill>
                <a:latin typeface="Calibri" panose="020F0502020204030204" pitchFamily="34" charset="0"/>
              </a:rPr>
              <a:t>)</a:t>
            </a:r>
          </a:p>
          <a:p>
            <a:pPr marL="1371600" lvl="2" indent="-457200" eaLnBrk="1" hangingPunct="1">
              <a:spcBef>
                <a:spcPts val="0"/>
              </a:spcBef>
              <a:buFontTx/>
              <a:buAutoNum type="arabicPeriod" startAt="3"/>
            </a:pPr>
            <a:r>
              <a:rPr lang="en-US" altLang="id-ID" sz="2800" b="1" dirty="0" smtClean="0">
                <a:solidFill>
                  <a:srgbClr val="0070C0"/>
                </a:solidFill>
                <a:latin typeface="Calibri" panose="020F0502020204030204" pitchFamily="34" charset="0"/>
              </a:rPr>
              <a:t>Metode Nilai sekarang Bersih </a:t>
            </a:r>
            <a:endParaRPr lang="en-US" altLang="id-ID" sz="2800" b="1" dirty="0" smtClean="0">
              <a:solidFill>
                <a:srgbClr val="002060"/>
              </a:solidFill>
              <a:latin typeface="Calibri" panose="020F0502020204030204" pitchFamily="34" charset="0"/>
            </a:endParaRPr>
          </a:p>
          <a:p>
            <a:pPr marL="1371600" lvl="2" indent="-457200" eaLnBrk="1" hangingPunct="1">
              <a:spcBef>
                <a:spcPts val="0"/>
              </a:spcBef>
              <a:buFontTx/>
              <a:buNone/>
            </a:pPr>
            <a:r>
              <a:rPr lang="en-US" altLang="id-ID" sz="2800" b="1" dirty="0" smtClean="0">
                <a:solidFill>
                  <a:srgbClr val="002060"/>
                </a:solidFill>
                <a:latin typeface="Calibri" panose="020F0502020204030204" pitchFamily="34" charset="0"/>
              </a:rPr>
              <a:t>	(</a:t>
            </a:r>
            <a:r>
              <a:rPr lang="en-US" altLang="id-ID" sz="2800" b="1" i="1" dirty="0" smtClean="0">
                <a:solidFill>
                  <a:srgbClr val="002060"/>
                </a:solidFill>
                <a:latin typeface="Calibri" panose="020F0502020204030204" pitchFamily="34" charset="0"/>
              </a:rPr>
              <a:t>Net Present Value</a:t>
            </a:r>
            <a:r>
              <a:rPr lang="en-US" altLang="id-ID" sz="2800" b="1" dirty="0" smtClean="0">
                <a:solidFill>
                  <a:srgbClr val="002060"/>
                </a:solidFill>
                <a:latin typeface="Calibri" panose="020F0502020204030204" pitchFamily="34" charset="0"/>
              </a:rPr>
              <a:t>)</a:t>
            </a:r>
          </a:p>
        </p:txBody>
      </p:sp>
      <p:sp>
        <p:nvSpPr>
          <p:cNvPr id="4" name="Rectangle 2"/>
          <p:cNvSpPr txBox="1">
            <a:spLocks noChangeArrowheads="1"/>
          </p:cNvSpPr>
          <p:nvPr/>
        </p:nvSpPr>
        <p:spPr>
          <a:xfrm>
            <a:off x="683568" y="836712"/>
            <a:ext cx="7791450" cy="850776"/>
          </a:xfrm>
          <a:prstGeom prst="rect">
            <a:avLst/>
          </a:prstGeom>
          <a:gradFill flip="none" rotWithShape="0">
            <a:gsLst>
              <a:gs pos="0">
                <a:srgbClr val="85C2FF">
                  <a:lumMod val="0"/>
                  <a:lumOff val="100000"/>
                </a:srgbClr>
              </a:gs>
              <a:gs pos="97000">
                <a:srgbClr val="C4D6EB"/>
              </a:gs>
            </a:gsLst>
            <a:path path="rect">
              <a:fillToRect l="100000" t="100000"/>
            </a:path>
            <a:tileRect r="-100000" b="-100000"/>
          </a:gra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id-ID" altLang="id-ID" i="1" kern="0" smtClean="0">
                <a:latin typeface="Bernard MT Condensed" panose="02050806060905020404" pitchFamily="18" charset="0"/>
              </a:rPr>
              <a:t>Analisa Biaya dan Manfaat</a:t>
            </a:r>
            <a:endParaRPr lang="id-ID" altLang="id-ID" i="1" kern="0" dirty="0" smtClean="0">
              <a:latin typeface="Bernard MT Condensed" panose="020508060609050204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9091" y="1109996"/>
            <a:ext cx="5368432" cy="950852"/>
          </a:xfrm>
          <a:prstGeom prst="rect">
            <a:avLst/>
          </a:prstGeom>
          <a:solidFill>
            <a:srgbClr val="002060"/>
          </a:solidFill>
        </p:spPr>
        <p:txBody>
          <a:bodyPr/>
          <a:lstStyle/>
          <a:p>
            <a:pPr marL="762000" indent="-762000" algn="r" eaLnBrk="1" hangingPunct="1">
              <a:buFontTx/>
              <a:buAutoNum type="arabicPeriod"/>
            </a:pPr>
            <a:r>
              <a:rPr lang="en-US" altLang="id-ID" sz="2800" i="1"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Metode Periode Pengembalian</a:t>
            </a:r>
            <a:r>
              <a:rPr lang="id-ID" altLang="id-ID" sz="2800" i="1"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 </a:t>
            </a:r>
            <a:r>
              <a:rPr lang="en-US" altLang="id-ID" sz="2800" i="1"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(Payback Period)</a:t>
            </a:r>
          </a:p>
        </p:txBody>
      </p:sp>
      <p:sp>
        <p:nvSpPr>
          <p:cNvPr id="8195" name="Rectangle 3"/>
          <p:cNvSpPr>
            <a:spLocks noGrp="1" noChangeArrowheads="1"/>
          </p:cNvSpPr>
          <p:nvPr>
            <p:ph idx="4294967295"/>
          </p:nvPr>
        </p:nvSpPr>
        <p:spPr>
          <a:xfrm>
            <a:off x="971600" y="2068422"/>
            <a:ext cx="7920880" cy="4600938"/>
          </a:xfrm>
          <a:prstGeom prst="rect">
            <a:avLst/>
          </a:prstGeom>
        </p:spPr>
        <p:txBody>
          <a:bodyPr/>
          <a:lstStyle/>
          <a:p>
            <a:pPr marL="609600" indent="-609600" algn="just" eaLnBrk="1" hangingPunct="1">
              <a:spcBef>
                <a:spcPts val="0"/>
              </a:spcBef>
              <a:buFontTx/>
              <a:buChar char="-"/>
            </a:pPr>
            <a:r>
              <a:rPr lang="en-US" altLang="id-ID" sz="2800" dirty="0" smtClean="0">
                <a:solidFill>
                  <a:srgbClr val="0070C0"/>
                </a:solidFill>
                <a:latin typeface="Calibri" panose="020F0502020204030204" pitchFamily="34" charset="0"/>
              </a:rPr>
              <a:t>Menilai proyek investasi berdasarkan lamanya investasi dapat tertutup dengan aliran</a:t>
            </a:r>
            <a:r>
              <a:rPr lang="id-ID" altLang="id-ID" sz="2800" dirty="0" smtClean="0">
                <a:solidFill>
                  <a:srgbClr val="0070C0"/>
                </a:solidFill>
                <a:latin typeface="Calibri" panose="020F0502020204030204" pitchFamily="34" charset="0"/>
              </a:rPr>
              <a:t>-aliran</a:t>
            </a:r>
            <a:r>
              <a:rPr lang="en-US" altLang="id-ID" sz="2800" dirty="0" smtClean="0">
                <a:solidFill>
                  <a:srgbClr val="0070C0"/>
                </a:solidFill>
                <a:latin typeface="Calibri" panose="020F0502020204030204" pitchFamily="34" charset="0"/>
              </a:rPr>
              <a:t> kas masuk.</a:t>
            </a:r>
          </a:p>
          <a:p>
            <a:pPr marL="0" indent="0" algn="just" eaLnBrk="1" hangingPunct="1">
              <a:spcBef>
                <a:spcPts val="0"/>
              </a:spcBef>
              <a:buNone/>
            </a:pPr>
            <a:r>
              <a:rPr lang="en-US" altLang="id-ID" sz="4000" dirty="0" err="1" smtClean="0">
                <a:solidFill>
                  <a:srgbClr val="C00000"/>
                </a:solidFill>
                <a:latin typeface="+mj-lt"/>
              </a:rPr>
              <a:t>Conto</a:t>
            </a:r>
            <a:r>
              <a:rPr lang="id-ID" altLang="id-ID" sz="4000" dirty="0" smtClean="0">
                <a:solidFill>
                  <a:srgbClr val="C00000"/>
                </a:solidFill>
                <a:latin typeface="+mj-lt"/>
              </a:rPr>
              <a:t>h 15.01</a:t>
            </a:r>
            <a:r>
              <a:rPr lang="en-US" altLang="id-ID" sz="2800" dirty="0" smtClean="0">
                <a:solidFill>
                  <a:schemeClr val="tx1">
                    <a:lumMod val="95000"/>
                    <a:lumOff val="5000"/>
                  </a:schemeClr>
                </a:solidFill>
                <a:latin typeface="+mj-lt"/>
              </a:rPr>
              <a:t>: </a:t>
            </a:r>
            <a:endParaRPr lang="id-ID" altLang="id-ID" sz="2800" dirty="0" smtClean="0">
              <a:solidFill>
                <a:schemeClr val="tx1">
                  <a:lumMod val="95000"/>
                  <a:lumOff val="5000"/>
                </a:schemeClr>
              </a:solidFill>
              <a:latin typeface="+mj-lt"/>
            </a:endParaRPr>
          </a:p>
          <a:p>
            <a:pPr marL="609600" indent="-609600" algn="just" eaLnBrk="1" hangingPunct="1">
              <a:spcBef>
                <a:spcPts val="0"/>
              </a:spcBef>
              <a:buFontTx/>
              <a:buChar char="-"/>
            </a:pPr>
            <a:r>
              <a:rPr lang="en-US" altLang="id-ID" sz="2800" dirty="0" err="1" smtClean="0">
                <a:solidFill>
                  <a:schemeClr val="tx1">
                    <a:lumMod val="95000"/>
                    <a:lumOff val="5000"/>
                  </a:schemeClr>
                </a:solidFill>
                <a:latin typeface="Calibri" panose="020F0502020204030204" pitchFamily="34" charset="0"/>
              </a:rPr>
              <a:t>Suatu</a:t>
            </a:r>
            <a:r>
              <a:rPr lang="en-US" altLang="id-ID" sz="2800" dirty="0" smtClean="0">
                <a:solidFill>
                  <a:schemeClr val="tx1">
                    <a:lumMod val="95000"/>
                    <a:lumOff val="5000"/>
                  </a:schemeClr>
                </a:solidFill>
                <a:latin typeface="Calibri" panose="020F0502020204030204" pitchFamily="34" charset="0"/>
              </a:rPr>
              <a:t> </a:t>
            </a:r>
            <a:r>
              <a:rPr lang="id-ID" altLang="id-ID" sz="2800" dirty="0" smtClean="0">
                <a:solidFill>
                  <a:schemeClr val="tx1">
                    <a:lumMod val="95000"/>
                    <a:lumOff val="5000"/>
                  </a:schemeClr>
                </a:solidFill>
                <a:latin typeface="Calibri" panose="020F0502020204030204" pitchFamily="34" charset="0"/>
              </a:rPr>
              <a:t>proyek </a:t>
            </a:r>
            <a:r>
              <a:rPr lang="en-US" altLang="id-ID" sz="2800" dirty="0" smtClean="0">
                <a:solidFill>
                  <a:schemeClr val="tx1">
                    <a:lumMod val="95000"/>
                    <a:lumOff val="5000"/>
                  </a:schemeClr>
                </a:solidFill>
                <a:latin typeface="Calibri" panose="020F0502020204030204" pitchFamily="34" charset="0"/>
              </a:rPr>
              <a:t>S</a:t>
            </a:r>
            <a:r>
              <a:rPr lang="id-ID" altLang="id-ID" sz="2800" dirty="0" smtClean="0">
                <a:solidFill>
                  <a:schemeClr val="tx1">
                    <a:lumMod val="95000"/>
                    <a:lumOff val="5000"/>
                  </a:schemeClr>
                </a:solidFill>
                <a:latin typeface="Calibri" panose="020F0502020204030204" pitchFamily="34" charset="0"/>
              </a:rPr>
              <a:t>istem</a:t>
            </a:r>
            <a:r>
              <a:rPr lang="en-US" altLang="id-ID" sz="2800" dirty="0" smtClean="0">
                <a:solidFill>
                  <a:schemeClr val="tx1">
                    <a:lumMod val="95000"/>
                    <a:lumOff val="5000"/>
                  </a:schemeClr>
                </a:solidFill>
                <a:latin typeface="Calibri" panose="020F0502020204030204" pitchFamily="34" charset="0"/>
              </a:rPr>
              <a:t> </a:t>
            </a:r>
            <a:r>
              <a:rPr lang="id-ID" altLang="id-ID" sz="2800" dirty="0" smtClean="0">
                <a:solidFill>
                  <a:schemeClr val="tx1">
                    <a:lumMod val="95000"/>
                    <a:lumOff val="5000"/>
                  </a:schemeClr>
                </a:solidFill>
                <a:latin typeface="Calibri" panose="020F0502020204030204" pitchFamily="34" charset="0"/>
              </a:rPr>
              <a:t>Informasi </a:t>
            </a:r>
            <a:r>
              <a:rPr lang="en-US" altLang="id-ID" sz="2800" dirty="0" smtClean="0">
                <a:solidFill>
                  <a:schemeClr val="tx1">
                    <a:lumMod val="95000"/>
                    <a:lumOff val="5000"/>
                  </a:schemeClr>
                </a:solidFill>
                <a:latin typeface="Calibri" panose="020F0502020204030204" pitchFamily="34" charset="0"/>
              </a:rPr>
              <a:t>bernilai Rp. 15.000.000,-. </a:t>
            </a:r>
            <a:r>
              <a:rPr lang="en-US" altLang="id-ID" sz="2800" i="1" dirty="0" smtClean="0">
                <a:solidFill>
                  <a:schemeClr val="tx1">
                    <a:lumMod val="95000"/>
                    <a:lumOff val="5000"/>
                  </a:schemeClr>
                </a:solidFill>
                <a:latin typeface="Calibri" panose="020F0502020204030204" pitchFamily="34" charset="0"/>
              </a:rPr>
              <a:t>Proceed</a:t>
            </a:r>
            <a:r>
              <a:rPr lang="en-US" altLang="id-ID" sz="2800" dirty="0" smtClean="0">
                <a:solidFill>
                  <a:schemeClr val="tx1">
                    <a:lumMod val="95000"/>
                    <a:lumOff val="5000"/>
                  </a:schemeClr>
                </a:solidFill>
                <a:latin typeface="Calibri" panose="020F0502020204030204" pitchFamily="34" charset="0"/>
              </a:rPr>
              <a:t> tiap tahunnya adalah sama yaitu sebesar Rp. 4.000.000,</a:t>
            </a:r>
            <a:r>
              <a:rPr lang="id-ID" altLang="id-ID" sz="2800" dirty="0" smtClean="0">
                <a:solidFill>
                  <a:schemeClr val="tx1">
                    <a:lumMod val="95000"/>
                    <a:lumOff val="5000"/>
                  </a:schemeClr>
                </a:solidFill>
                <a:latin typeface="Calibri" panose="020F0502020204030204" pitchFamily="34" charset="0"/>
              </a:rPr>
              <a:t>00</a:t>
            </a:r>
            <a:r>
              <a:rPr lang="en-US" altLang="id-ID" sz="2800" dirty="0" smtClean="0">
                <a:solidFill>
                  <a:schemeClr val="tx1">
                    <a:lumMod val="95000"/>
                    <a:lumOff val="5000"/>
                  </a:schemeClr>
                </a:solidFill>
                <a:latin typeface="Calibri" panose="020F0502020204030204" pitchFamily="34" charset="0"/>
              </a:rPr>
              <a:t> maka payback period-nya ad</a:t>
            </a:r>
            <a:r>
              <a:rPr lang="id-ID" altLang="id-ID" sz="2800" dirty="0" smtClean="0">
                <a:solidFill>
                  <a:schemeClr val="tx1">
                    <a:lumMod val="95000"/>
                    <a:lumOff val="5000"/>
                  </a:schemeClr>
                </a:solidFill>
                <a:latin typeface="Calibri" panose="020F0502020204030204" pitchFamily="34" charset="0"/>
              </a:rPr>
              <a:t>a</a:t>
            </a:r>
            <a:r>
              <a:rPr lang="en-US" altLang="id-ID" sz="2800" dirty="0" smtClean="0">
                <a:solidFill>
                  <a:schemeClr val="tx1">
                    <a:lumMod val="95000"/>
                    <a:lumOff val="5000"/>
                  </a:schemeClr>
                </a:solidFill>
                <a:latin typeface="Calibri" panose="020F0502020204030204" pitchFamily="34" charset="0"/>
              </a:rPr>
              <a:t>l</a:t>
            </a:r>
            <a:r>
              <a:rPr lang="id-ID" altLang="id-ID" sz="2800" dirty="0" smtClean="0">
                <a:solidFill>
                  <a:schemeClr val="tx1">
                    <a:lumMod val="95000"/>
                    <a:lumOff val="5000"/>
                  </a:schemeClr>
                </a:solidFill>
                <a:latin typeface="Calibri" panose="020F0502020204030204" pitchFamily="34" charset="0"/>
              </a:rPr>
              <a:t>a</a:t>
            </a:r>
            <a:r>
              <a:rPr lang="en-US" altLang="id-ID" sz="2800" dirty="0" smtClean="0">
                <a:solidFill>
                  <a:schemeClr val="tx1">
                    <a:lumMod val="95000"/>
                    <a:lumOff val="5000"/>
                  </a:schemeClr>
                </a:solidFill>
                <a:latin typeface="Calibri" panose="020F0502020204030204" pitchFamily="34" charset="0"/>
              </a:rPr>
              <a:t>h</a:t>
            </a:r>
          </a:p>
          <a:p>
            <a:pPr marL="609600" indent="-609600" algn="just" eaLnBrk="1" hangingPunct="1">
              <a:spcBef>
                <a:spcPts val="0"/>
              </a:spcBef>
              <a:buFontTx/>
              <a:buNone/>
            </a:pPr>
            <a:r>
              <a:rPr lang="en-US" altLang="id-ID" sz="2800" dirty="0" smtClean="0">
                <a:solidFill>
                  <a:srgbClr val="0070C0"/>
                </a:solidFill>
                <a:latin typeface="Calibri" panose="020F0502020204030204" pitchFamily="34" charset="0"/>
              </a:rPr>
              <a:t>	</a:t>
            </a:r>
            <a:r>
              <a:rPr lang="en-US" altLang="id-ID" sz="2800" b="1" i="1" u="sng"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Rp. 15.000.000,</a:t>
            </a:r>
            <a:r>
              <a:rPr lang="id-ID" altLang="id-ID" sz="2800" b="1" i="1" u="sng"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00</a:t>
            </a:r>
            <a:endParaRPr lang="en-US" altLang="id-ID" sz="2800" b="1" i="1" u="sng"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endParaRPr>
          </a:p>
          <a:p>
            <a:pPr marL="609600" indent="-609600" algn="just" eaLnBrk="1" hangingPunct="1">
              <a:spcBef>
                <a:spcPts val="0"/>
              </a:spcBef>
              <a:buFontTx/>
              <a:buNone/>
            </a:pPr>
            <a:r>
              <a:rPr lang="en-US" altLang="id-ID" sz="2800" b="1" i="1"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	Rp.  4.000.000,</a:t>
            </a:r>
            <a:r>
              <a:rPr lang="id-ID" altLang="id-ID" sz="2800" b="1" i="1" dirty="0" smtClean="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00</a:t>
            </a:r>
          </a:p>
        </p:txBody>
      </p:sp>
      <p:sp>
        <p:nvSpPr>
          <p:cNvPr id="8196" name="Rectangle 4"/>
          <p:cNvSpPr>
            <a:spLocks noChangeArrowheads="1"/>
          </p:cNvSpPr>
          <p:nvPr/>
        </p:nvSpPr>
        <p:spPr bwMode="auto">
          <a:xfrm>
            <a:off x="5004048" y="5892020"/>
            <a:ext cx="35290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d-ID" sz="2800" b="1" i="1"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rPr>
              <a:t>=  3 ¾ tahun</a:t>
            </a:r>
            <a:endParaRPr lang="id-ID" altLang="id-ID" sz="2800" b="1" i="1" dirty="0">
              <a:solidFill>
                <a:schemeClr val="tx1">
                  <a:lumMod val="95000"/>
                  <a:lumOff val="5000"/>
                </a:schemeClr>
              </a:solidFill>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4294967295"/>
          </p:nvPr>
        </p:nvSpPr>
        <p:spPr>
          <a:xfrm>
            <a:off x="250825" y="1268413"/>
            <a:ext cx="8569325" cy="5256212"/>
          </a:xfrm>
          <a:prstGeom prst="rect">
            <a:avLst/>
          </a:prstGeom>
        </p:spPr>
        <p:txBody>
          <a:bodyPr/>
          <a:lstStyle/>
          <a:p>
            <a:pPr marL="609600" indent="-609600" algn="just" eaLnBrk="1" hangingPunct="1">
              <a:lnSpc>
                <a:spcPct val="80000"/>
              </a:lnSpc>
              <a:buFontTx/>
              <a:buChar char="-"/>
            </a:pPr>
            <a:r>
              <a:rPr lang="en-US" altLang="id-ID" sz="2400" dirty="0" smtClean="0">
                <a:solidFill>
                  <a:srgbClr val="FF0000"/>
                </a:solidFill>
                <a:effectLst>
                  <a:outerShdw blurRad="38100" dist="38100" dir="2700000" algn="tl">
                    <a:srgbClr val="000000">
                      <a:alpha val="43137"/>
                    </a:srgbClr>
                  </a:outerShdw>
                </a:effectLst>
                <a:latin typeface="Calibri" panose="020F0502020204030204" pitchFamily="34" charset="0"/>
              </a:rPr>
              <a:t>Bila proceed tiap tahun tidak sama besarnya, maka harus dihitung satu persatu.</a:t>
            </a:r>
          </a:p>
          <a:p>
            <a:pPr marL="0" indent="0" eaLnBrk="1" hangingPunct="1">
              <a:lnSpc>
                <a:spcPct val="80000"/>
              </a:lnSpc>
              <a:buNone/>
            </a:pPr>
            <a:r>
              <a:rPr lang="en-US" altLang="id-ID" sz="4000" dirty="0" smtClean="0">
                <a:solidFill>
                  <a:srgbClr val="002060"/>
                </a:solidFill>
                <a:latin typeface="+mj-lt"/>
              </a:rPr>
              <a:t>Misal: </a:t>
            </a:r>
            <a:endParaRPr lang="id-ID" altLang="id-ID" sz="4000" dirty="0" smtClean="0">
              <a:solidFill>
                <a:srgbClr val="002060"/>
              </a:solidFill>
              <a:latin typeface="+mj-lt"/>
            </a:endParaRPr>
          </a:p>
          <a:p>
            <a:pPr marL="609600" indent="-609600" eaLnBrk="1" hangingPunct="1">
              <a:lnSpc>
                <a:spcPct val="80000"/>
              </a:lnSpc>
              <a:buFontTx/>
              <a:buChar char="-"/>
            </a:pPr>
            <a:r>
              <a:rPr lang="en-US" altLang="id-ID" sz="2000" dirty="0" smtClean="0">
                <a:latin typeface="Calibri" panose="020F0502020204030204" pitchFamily="34" charset="0"/>
              </a:rPr>
              <a:t>nilai proyek= Rp. 15.000.000, umur ekonomis proyek = 4 tahun, dan </a:t>
            </a:r>
            <a:r>
              <a:rPr lang="en-US" altLang="id-ID" sz="2000" i="1" dirty="0" smtClean="0">
                <a:latin typeface="Calibri" panose="020F0502020204030204" pitchFamily="34" charset="0"/>
              </a:rPr>
              <a:t>proceed</a:t>
            </a:r>
            <a:r>
              <a:rPr lang="en-US" altLang="id-ID" sz="2000" dirty="0" smtClean="0">
                <a:latin typeface="Calibri" panose="020F0502020204030204" pitchFamily="34" charset="0"/>
              </a:rPr>
              <a:t> tiap tahun sbb:</a:t>
            </a:r>
          </a:p>
          <a:p>
            <a:pPr marL="1371600" lvl="2" indent="-738188" eaLnBrk="1" hangingPunct="1">
              <a:lnSpc>
                <a:spcPct val="80000"/>
              </a:lnSpc>
              <a:buFontTx/>
              <a:buNone/>
            </a:pPr>
            <a:r>
              <a:rPr lang="en-US" altLang="id-ID" sz="2000" i="1" dirty="0" smtClean="0">
                <a:latin typeface="Calibri" panose="020F0502020204030204" pitchFamily="34" charset="0"/>
              </a:rPr>
              <a:t>Proceed</a:t>
            </a:r>
            <a:r>
              <a:rPr lang="en-US" altLang="id-ID" sz="2000" dirty="0" smtClean="0">
                <a:latin typeface="Calibri" panose="020F0502020204030204" pitchFamily="34" charset="0"/>
              </a:rPr>
              <a:t> thn 1 = Rp. 5.000.000,-</a:t>
            </a:r>
          </a:p>
          <a:p>
            <a:pPr marL="1371600" lvl="2" indent="-738188" eaLnBrk="1" hangingPunct="1">
              <a:lnSpc>
                <a:spcPct val="80000"/>
              </a:lnSpc>
              <a:buFontTx/>
              <a:buNone/>
            </a:pPr>
            <a:r>
              <a:rPr lang="en-US" altLang="id-ID" sz="2000" i="1" dirty="0" smtClean="0">
                <a:latin typeface="Calibri" panose="020F0502020204030204" pitchFamily="34" charset="0"/>
              </a:rPr>
              <a:t>Proceed</a:t>
            </a:r>
            <a:r>
              <a:rPr lang="en-US" altLang="id-ID" sz="2000" dirty="0" smtClean="0">
                <a:latin typeface="Calibri" panose="020F0502020204030204" pitchFamily="34" charset="0"/>
              </a:rPr>
              <a:t> thn 2 = Rp. 4.000.000,-</a:t>
            </a:r>
          </a:p>
          <a:p>
            <a:pPr marL="1371600" lvl="2" indent="-738188" eaLnBrk="1" hangingPunct="1">
              <a:lnSpc>
                <a:spcPct val="80000"/>
              </a:lnSpc>
              <a:buFontTx/>
              <a:buNone/>
            </a:pPr>
            <a:r>
              <a:rPr lang="en-US" altLang="id-ID" sz="2000" i="1" dirty="0" smtClean="0">
                <a:latin typeface="Calibri" panose="020F0502020204030204" pitchFamily="34" charset="0"/>
              </a:rPr>
              <a:t>Proceed</a:t>
            </a:r>
            <a:r>
              <a:rPr lang="en-US" altLang="id-ID" sz="2000" dirty="0" smtClean="0">
                <a:latin typeface="Calibri" panose="020F0502020204030204" pitchFamily="34" charset="0"/>
              </a:rPr>
              <a:t> thn 3 = Rp. 4.500.000,-</a:t>
            </a:r>
          </a:p>
          <a:p>
            <a:pPr marL="1371600" lvl="2" indent="-738188" eaLnBrk="1" hangingPunct="1">
              <a:lnSpc>
                <a:spcPct val="80000"/>
              </a:lnSpc>
              <a:buFontTx/>
              <a:buNone/>
            </a:pPr>
            <a:r>
              <a:rPr lang="en-US" altLang="id-ID" sz="2000" i="1" dirty="0" smtClean="0">
                <a:latin typeface="Calibri" panose="020F0502020204030204" pitchFamily="34" charset="0"/>
              </a:rPr>
              <a:t>Proceed</a:t>
            </a:r>
            <a:r>
              <a:rPr lang="en-US" altLang="id-ID" sz="2000" dirty="0" smtClean="0">
                <a:latin typeface="Calibri" panose="020F0502020204030204" pitchFamily="34" charset="0"/>
              </a:rPr>
              <a:t> thn 4 = Rp. 6.000.000,-</a:t>
            </a:r>
          </a:p>
          <a:p>
            <a:pPr marL="1371600" lvl="2" indent="-457200" eaLnBrk="1" hangingPunct="1">
              <a:lnSpc>
                <a:spcPct val="80000"/>
              </a:lnSpc>
              <a:buFontTx/>
              <a:buNone/>
            </a:pPr>
            <a:endParaRPr lang="en-US" altLang="id-ID" sz="1600" dirty="0" smtClean="0">
              <a:latin typeface="Calibri" panose="020F0502020204030204" pitchFamily="34" charset="0"/>
            </a:endParaRPr>
          </a:p>
          <a:p>
            <a:pPr marL="1608138" indent="0" eaLnBrk="1" hangingPunct="1">
              <a:lnSpc>
                <a:spcPct val="80000"/>
              </a:lnSpc>
              <a:buFontTx/>
              <a:buNone/>
            </a:pPr>
            <a:r>
              <a:rPr lang="en-US" altLang="id-ID" sz="2000" b="1" dirty="0" smtClean="0">
                <a:solidFill>
                  <a:srgbClr val="FF0000"/>
                </a:solidFill>
                <a:effectLst>
                  <a:outerShdw blurRad="38100" dist="38100" dir="2700000" algn="tl">
                    <a:srgbClr val="000000">
                      <a:alpha val="43137"/>
                    </a:srgbClr>
                  </a:outerShdw>
                </a:effectLst>
                <a:latin typeface="Calibri" panose="020F0502020204030204" pitchFamily="34" charset="0"/>
              </a:rPr>
              <a:t>Maka payback periodnya sbb:</a:t>
            </a:r>
          </a:p>
          <a:p>
            <a:pPr marL="1608138" indent="0" eaLnBrk="1" hangingPunct="1">
              <a:lnSpc>
                <a:spcPct val="80000"/>
              </a:lnSpc>
              <a:buFontTx/>
              <a:buNone/>
            </a:pPr>
            <a:endParaRPr lang="en-US" altLang="id-ID" sz="500" dirty="0" smtClean="0">
              <a:latin typeface="Calibri" panose="020F0502020204030204" pitchFamily="34" charset="0"/>
            </a:endParaRPr>
          </a:p>
          <a:p>
            <a:pPr marL="1608138" lvl="2" indent="0" eaLnBrk="1" hangingPunct="1">
              <a:lnSpc>
                <a:spcPct val="80000"/>
              </a:lnSpc>
              <a:buFontTx/>
              <a:buNone/>
            </a:pPr>
            <a:r>
              <a:rPr lang="en-US" altLang="id-ID" sz="1600" dirty="0" smtClean="0">
                <a:latin typeface="Calibri" panose="020F0502020204030204" pitchFamily="34" charset="0"/>
              </a:rPr>
              <a:t>Nilai investasi		</a:t>
            </a:r>
            <a:r>
              <a:rPr lang="id-ID" altLang="id-ID" sz="1600" dirty="0" smtClean="0">
                <a:latin typeface="Calibri" panose="020F0502020204030204" pitchFamily="34" charset="0"/>
              </a:rPr>
              <a:t>	</a:t>
            </a:r>
            <a:r>
              <a:rPr lang="en-US" altLang="id-ID" sz="1600" dirty="0" smtClean="0">
                <a:latin typeface="Calibri" panose="020F0502020204030204" pitchFamily="34" charset="0"/>
              </a:rPr>
              <a:t>= Rp. 15.000.000,-</a:t>
            </a:r>
          </a:p>
          <a:p>
            <a:pPr marL="1608138" lvl="2" indent="0" eaLnBrk="1" hangingPunct="1">
              <a:lnSpc>
                <a:spcPct val="80000"/>
              </a:lnSpc>
              <a:buFontTx/>
              <a:buNone/>
            </a:pPr>
            <a:r>
              <a:rPr lang="en-US" altLang="id-ID" sz="1600" i="1" dirty="0" smtClean="0">
                <a:latin typeface="Calibri" panose="020F0502020204030204" pitchFamily="34" charset="0"/>
              </a:rPr>
              <a:t>Proceed</a:t>
            </a:r>
            <a:r>
              <a:rPr lang="en-US" altLang="id-ID" sz="1600" dirty="0" smtClean="0">
                <a:latin typeface="Calibri" panose="020F0502020204030204" pitchFamily="34" charset="0"/>
              </a:rPr>
              <a:t> tahun 1		</a:t>
            </a:r>
            <a:r>
              <a:rPr lang="en-US" altLang="id-ID" sz="1600" u="sng" dirty="0" smtClean="0">
                <a:latin typeface="Calibri" panose="020F0502020204030204" pitchFamily="34" charset="0"/>
              </a:rPr>
              <a:t>= Rp.   5.000.000,-</a:t>
            </a:r>
            <a:r>
              <a:rPr lang="en-US" altLang="id-ID" sz="1600" dirty="0" smtClean="0">
                <a:latin typeface="Calibri" panose="020F0502020204030204" pitchFamily="34" charset="0"/>
              </a:rPr>
              <a:t>  _</a:t>
            </a:r>
          </a:p>
          <a:p>
            <a:pPr marL="1608138" lvl="2" indent="0" eaLnBrk="1" hangingPunct="1">
              <a:lnSpc>
                <a:spcPct val="80000"/>
              </a:lnSpc>
              <a:buFontTx/>
              <a:buNone/>
            </a:pPr>
            <a:r>
              <a:rPr lang="en-US" altLang="id-ID" sz="1600" dirty="0" smtClean="0">
                <a:latin typeface="Calibri" panose="020F0502020204030204" pitchFamily="34" charset="0"/>
              </a:rPr>
              <a:t>Sisa investasi thn 2		= Rp. 10.000.000,-</a:t>
            </a:r>
          </a:p>
          <a:p>
            <a:pPr marL="1608138" lvl="2" indent="0" eaLnBrk="1" hangingPunct="1">
              <a:lnSpc>
                <a:spcPct val="80000"/>
              </a:lnSpc>
              <a:buFontTx/>
              <a:buNone/>
            </a:pPr>
            <a:r>
              <a:rPr lang="en-US" altLang="id-ID" sz="1600" i="1" dirty="0" smtClean="0">
                <a:latin typeface="Calibri" panose="020F0502020204030204" pitchFamily="34" charset="0"/>
              </a:rPr>
              <a:t>Proceed </a:t>
            </a:r>
            <a:r>
              <a:rPr lang="en-US" altLang="id-ID" sz="1600" dirty="0" smtClean="0">
                <a:latin typeface="Calibri" panose="020F0502020204030204" pitchFamily="34" charset="0"/>
              </a:rPr>
              <a:t>tahun 2		</a:t>
            </a:r>
            <a:r>
              <a:rPr lang="en-US" altLang="id-ID" sz="1600" u="sng" dirty="0" smtClean="0">
                <a:latin typeface="Calibri" panose="020F0502020204030204" pitchFamily="34" charset="0"/>
              </a:rPr>
              <a:t>= Rp.   4.000.000,-</a:t>
            </a:r>
            <a:r>
              <a:rPr lang="en-US" altLang="id-ID" sz="1600" dirty="0" smtClean="0">
                <a:latin typeface="Calibri" panose="020F0502020204030204" pitchFamily="34" charset="0"/>
              </a:rPr>
              <a:t>  _</a:t>
            </a:r>
          </a:p>
          <a:p>
            <a:pPr marL="1608138" lvl="2" indent="0" eaLnBrk="1" hangingPunct="1">
              <a:lnSpc>
                <a:spcPct val="80000"/>
              </a:lnSpc>
              <a:buFontTx/>
              <a:buNone/>
            </a:pPr>
            <a:r>
              <a:rPr lang="en-US" altLang="id-ID" sz="1600" dirty="0" smtClean="0">
                <a:latin typeface="Calibri" panose="020F0502020204030204" pitchFamily="34" charset="0"/>
              </a:rPr>
              <a:t>Sisa investasi thn 3		= Rp.   6.000.000,-</a:t>
            </a:r>
          </a:p>
          <a:p>
            <a:pPr marL="1608138" lvl="2" indent="0" eaLnBrk="1" hangingPunct="1">
              <a:lnSpc>
                <a:spcPct val="80000"/>
              </a:lnSpc>
              <a:buFontTx/>
              <a:buNone/>
            </a:pPr>
            <a:r>
              <a:rPr lang="en-US" altLang="id-ID" sz="1600" i="1" dirty="0" smtClean="0">
                <a:latin typeface="Calibri" panose="020F0502020204030204" pitchFamily="34" charset="0"/>
              </a:rPr>
              <a:t>Proceed </a:t>
            </a:r>
            <a:r>
              <a:rPr lang="en-US" altLang="id-ID" sz="1600" dirty="0" smtClean="0">
                <a:latin typeface="Calibri" panose="020F0502020204030204" pitchFamily="34" charset="0"/>
              </a:rPr>
              <a:t>tahun 3		</a:t>
            </a:r>
            <a:r>
              <a:rPr lang="en-US" altLang="id-ID" sz="1600" u="sng" dirty="0" smtClean="0">
                <a:latin typeface="Calibri" panose="020F0502020204030204" pitchFamily="34" charset="0"/>
              </a:rPr>
              <a:t>= Rp.   4.500.000,-</a:t>
            </a:r>
            <a:r>
              <a:rPr lang="en-US" altLang="id-ID" sz="1600" dirty="0" smtClean="0">
                <a:latin typeface="Calibri" panose="020F0502020204030204" pitchFamily="34" charset="0"/>
              </a:rPr>
              <a:t>  _</a:t>
            </a:r>
          </a:p>
          <a:p>
            <a:pPr marL="1608138" lvl="2" indent="0" eaLnBrk="1" hangingPunct="1">
              <a:lnSpc>
                <a:spcPct val="80000"/>
              </a:lnSpc>
              <a:buFontTx/>
              <a:buNone/>
            </a:pPr>
            <a:r>
              <a:rPr lang="en-US" altLang="id-ID" sz="1600" dirty="0" smtClean="0">
                <a:latin typeface="Calibri" panose="020F0502020204030204" pitchFamily="34" charset="0"/>
              </a:rPr>
              <a:t>Sisa</a:t>
            </a:r>
            <a:r>
              <a:rPr lang="id-ID" altLang="id-ID" sz="1600" dirty="0" smtClean="0">
                <a:latin typeface="Calibri" panose="020F0502020204030204" pitchFamily="34" charset="0"/>
              </a:rPr>
              <a:t> </a:t>
            </a:r>
            <a:r>
              <a:rPr lang="en-US" altLang="id-ID" sz="1600" dirty="0" smtClean="0">
                <a:latin typeface="Calibri" panose="020F0502020204030204" pitchFamily="34" charset="0"/>
              </a:rPr>
              <a:t>investasi tahun 4	</a:t>
            </a:r>
            <a:r>
              <a:rPr lang="id-ID" altLang="id-ID" sz="1600" dirty="0" smtClean="0">
                <a:latin typeface="Calibri" panose="020F0502020204030204" pitchFamily="34" charset="0"/>
              </a:rPr>
              <a:t>	</a:t>
            </a:r>
            <a:r>
              <a:rPr lang="en-US" altLang="id-ID" sz="1600" dirty="0" smtClean="0">
                <a:latin typeface="Calibri" panose="020F0502020204030204" pitchFamily="34" charset="0"/>
              </a:rPr>
              <a:t>= Rp.   1.500.000,-</a:t>
            </a:r>
            <a:endParaRPr lang="id-ID" altLang="id-ID" sz="16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250825" y="1268413"/>
            <a:ext cx="8569325" cy="5256212"/>
          </a:xfrm>
          <a:prstGeom prst="rect">
            <a:avLst/>
          </a:prstGeom>
        </p:spPr>
        <p:txBody>
          <a:bodyPr/>
          <a:lstStyle/>
          <a:p>
            <a:pPr marL="609600" indent="-609600" algn="just" eaLnBrk="1" hangingPunct="1">
              <a:lnSpc>
                <a:spcPct val="80000"/>
              </a:lnSpc>
              <a:buFontTx/>
              <a:buChar char="-"/>
            </a:pPr>
            <a:r>
              <a:rPr lang="en-US" altLang="id-ID" sz="2800" dirty="0" smtClean="0">
                <a:solidFill>
                  <a:srgbClr val="0070C0"/>
                </a:solidFill>
                <a:latin typeface="Calibri" panose="020F0502020204030204" pitchFamily="34" charset="0"/>
              </a:rPr>
              <a:t>Sisa investasi tahun ke-4 tertutup oleh </a:t>
            </a:r>
            <a:r>
              <a:rPr lang="en-US" altLang="id-ID" sz="2800" i="1" dirty="0" smtClean="0">
                <a:solidFill>
                  <a:srgbClr val="0070C0"/>
                </a:solidFill>
                <a:latin typeface="Calibri" panose="020F0502020204030204" pitchFamily="34" charset="0"/>
              </a:rPr>
              <a:t>proceed</a:t>
            </a:r>
            <a:r>
              <a:rPr lang="en-US" altLang="id-ID" sz="2800" dirty="0" smtClean="0">
                <a:solidFill>
                  <a:srgbClr val="0070C0"/>
                </a:solidFill>
                <a:latin typeface="Calibri" panose="020F0502020204030204" pitchFamily="34" charset="0"/>
              </a:rPr>
              <a:t> tahun ke-4 yaitu:</a:t>
            </a:r>
          </a:p>
          <a:p>
            <a:pPr marL="609600" indent="-609600" algn="just" eaLnBrk="1" hangingPunct="1">
              <a:lnSpc>
                <a:spcPct val="80000"/>
              </a:lnSpc>
              <a:buFontTx/>
              <a:buNone/>
            </a:pPr>
            <a:r>
              <a:rPr lang="en-US" altLang="id-ID" sz="2800" dirty="0" smtClean="0">
                <a:latin typeface="Calibri" panose="020F0502020204030204" pitchFamily="34" charset="0"/>
              </a:rPr>
              <a:t>	Rp. 1.500.000 / Rp.6.000.000 = 1/4 tahun (3 bulan)</a:t>
            </a:r>
          </a:p>
          <a:p>
            <a:pPr marL="609600" indent="-609600" algn="just" eaLnBrk="1" hangingPunct="1">
              <a:lnSpc>
                <a:spcPct val="80000"/>
              </a:lnSpc>
              <a:buFontTx/>
              <a:buNone/>
            </a:pPr>
            <a:endParaRPr lang="en-US" altLang="id-ID" sz="500" dirty="0" smtClean="0">
              <a:latin typeface="Calibri" panose="020F0502020204030204" pitchFamily="34" charset="0"/>
            </a:endParaRPr>
          </a:p>
          <a:p>
            <a:pPr marL="609600" indent="-609600" algn="just" eaLnBrk="1" hangingPunct="1">
              <a:lnSpc>
                <a:spcPct val="80000"/>
              </a:lnSpc>
              <a:buFontTx/>
              <a:buNone/>
            </a:pPr>
            <a:r>
              <a:rPr lang="en-US" altLang="id-ID" sz="2800" dirty="0" smtClean="0">
                <a:latin typeface="Calibri" panose="020F0502020204030204" pitchFamily="34" charset="0"/>
              </a:rPr>
              <a:t>	Jadi total payback period untuk yang </a:t>
            </a:r>
            <a:r>
              <a:rPr lang="en-US" altLang="id-ID" sz="2800" i="1" dirty="0" smtClean="0">
                <a:latin typeface="Calibri" panose="020F0502020204030204" pitchFamily="34" charset="0"/>
              </a:rPr>
              <a:t>proceednya</a:t>
            </a:r>
            <a:r>
              <a:rPr lang="en-US" altLang="id-ID" sz="2800" dirty="0" smtClean="0">
                <a:latin typeface="Calibri" panose="020F0502020204030204" pitchFamily="34" charset="0"/>
              </a:rPr>
              <a:t> berbeda tiap tahun adalah 3 tahun 3 bulan</a:t>
            </a:r>
          </a:p>
          <a:p>
            <a:pPr marL="609600" indent="-609600" algn="just" eaLnBrk="1" hangingPunct="1">
              <a:lnSpc>
                <a:spcPct val="80000"/>
              </a:lnSpc>
              <a:buFontTx/>
              <a:buNone/>
            </a:pPr>
            <a:r>
              <a:rPr lang="en-US" altLang="id-ID" sz="2800" dirty="0" smtClean="0">
                <a:latin typeface="Calibri" panose="020F0502020204030204" pitchFamily="34" charset="0"/>
              </a:rPr>
              <a:t>	</a:t>
            </a:r>
            <a:r>
              <a:rPr lang="en-US" altLang="id-ID" sz="2800" dirty="0" smtClean="0">
                <a:solidFill>
                  <a:srgbClr val="FF0000"/>
                </a:solidFill>
                <a:latin typeface="Calibri" panose="020F0502020204030204" pitchFamily="34" charset="0"/>
              </a:rPr>
              <a:t>Maximum payback period = 4 tahun. </a:t>
            </a:r>
            <a:r>
              <a:rPr lang="en-US" altLang="id-ID" sz="2800" dirty="0" smtClean="0">
                <a:latin typeface="Calibri" panose="020F0502020204030204" pitchFamily="34" charset="0"/>
              </a:rPr>
              <a:t>(</a:t>
            </a:r>
            <a:r>
              <a:rPr lang="en-US" altLang="id-ID" sz="2800" dirty="0" smtClean="0">
                <a:solidFill>
                  <a:srgbClr val="0070C0"/>
                </a:solidFill>
                <a:latin typeface="Calibri" panose="020F0502020204030204" pitchFamily="34" charset="0"/>
              </a:rPr>
              <a:t>investasi diterima</a:t>
            </a:r>
            <a:r>
              <a:rPr lang="en-US" altLang="id-ID" sz="2800" dirty="0" smtClean="0">
                <a:latin typeface="Calibri" panose="020F0502020204030204" pitchFamily="34" charset="0"/>
              </a:rPr>
              <a:t>)</a:t>
            </a:r>
          </a:p>
          <a:p>
            <a:pPr marL="1798638" indent="-457200" algn="just">
              <a:lnSpc>
                <a:spcPct val="80000"/>
              </a:lnSpc>
            </a:pPr>
            <a:endParaRPr lang="en-US" altLang="id-ID" sz="2800" dirty="0" smtClean="0">
              <a:latin typeface="Calibri" panose="020F0502020204030204" pitchFamily="34" charset="0"/>
            </a:endParaRPr>
          </a:p>
          <a:p>
            <a:pPr marL="1341438" indent="0" algn="just" eaLnBrk="1" hangingPunct="1">
              <a:lnSpc>
                <a:spcPct val="80000"/>
              </a:lnSpc>
              <a:buNone/>
            </a:pPr>
            <a:r>
              <a:rPr lang="en-US" altLang="id-ID" sz="2800" dirty="0" smtClean="0">
                <a:solidFill>
                  <a:srgbClr val="002060"/>
                </a:solidFill>
                <a:latin typeface="Calibri" panose="020F0502020204030204" pitchFamily="34" charset="0"/>
              </a:rPr>
              <a:t>Bila maximum payback period = 3 tahun, maka investasi ditolak!</a:t>
            </a:r>
            <a:endParaRPr lang="id-ID" altLang="id-ID" sz="2800" dirty="0" smtClean="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4294967295"/>
          </p:nvPr>
        </p:nvSpPr>
        <p:spPr>
          <a:xfrm>
            <a:off x="781050" y="2205682"/>
            <a:ext cx="7967414" cy="5111750"/>
          </a:xfrm>
          <a:prstGeom prst="rect">
            <a:avLst/>
          </a:prstGeom>
        </p:spPr>
        <p:txBody>
          <a:bodyPr/>
          <a:lstStyle/>
          <a:p>
            <a:pPr marL="0" indent="0" algn="just" eaLnBrk="1" hangingPunct="1">
              <a:spcBef>
                <a:spcPts val="0"/>
              </a:spcBef>
              <a:buFontTx/>
              <a:buNone/>
            </a:pPr>
            <a:r>
              <a:rPr lang="en-US" altLang="id-ID" sz="2800" dirty="0" smtClean="0">
                <a:solidFill>
                  <a:srgbClr val="C00000"/>
                </a:solidFill>
                <a:latin typeface="Calibri" panose="020F0502020204030204" pitchFamily="34" charset="0"/>
              </a:rPr>
              <a:t>Digunakan untuk mengukur persentase manfaat proyek dibandingkan dengan biaya yang dikeluarkan.</a:t>
            </a:r>
          </a:p>
          <a:p>
            <a:pPr marL="609600" indent="-609600" algn="just" eaLnBrk="1" hangingPunct="1">
              <a:spcBef>
                <a:spcPts val="0"/>
              </a:spcBef>
              <a:buFontTx/>
              <a:buNone/>
            </a:pPr>
            <a:endParaRPr lang="en-US" altLang="id-ID" sz="500" dirty="0" smtClean="0">
              <a:latin typeface="Calibri" panose="020F0502020204030204" pitchFamily="34" charset="0"/>
            </a:endParaRPr>
          </a:p>
          <a:p>
            <a:pPr marL="609600" indent="-609600" algn="just" eaLnBrk="1" hangingPunct="1">
              <a:spcBef>
                <a:spcPts val="0"/>
              </a:spcBef>
              <a:buFontTx/>
              <a:buNone/>
            </a:pPr>
            <a:r>
              <a:rPr lang="en-US" altLang="id-ID" sz="2800" b="1" i="1" dirty="0" smtClean="0">
                <a:solidFill>
                  <a:srgbClr val="0070C0"/>
                </a:solidFill>
                <a:effectLst>
                  <a:outerShdw blurRad="38100" dist="38100" dir="2700000" algn="tl">
                    <a:srgbClr val="000000">
                      <a:alpha val="43137"/>
                    </a:srgbClr>
                  </a:outerShdw>
                </a:effectLst>
                <a:latin typeface="Calibri" panose="020F0502020204030204" pitchFamily="34" charset="0"/>
              </a:rPr>
              <a:t>Rumus :</a:t>
            </a:r>
          </a:p>
          <a:p>
            <a:pPr marL="609600" indent="-609600" algn="just" eaLnBrk="1" hangingPunct="1">
              <a:spcBef>
                <a:spcPts val="0"/>
              </a:spcBef>
              <a:buFontTx/>
              <a:buNone/>
            </a:pPr>
            <a:endParaRPr lang="id-ID" altLang="id-ID" sz="2800" b="1" i="1" dirty="0" smtClean="0">
              <a:solidFill>
                <a:srgbClr val="FF0000"/>
              </a:solidFill>
              <a:effectLst>
                <a:outerShdw blurRad="38100" dist="38100" dir="2700000" algn="tl">
                  <a:srgbClr val="000000">
                    <a:alpha val="43137"/>
                  </a:srgbClr>
                </a:outerShdw>
              </a:effectLst>
              <a:latin typeface="Calibri" panose="020F0502020204030204" pitchFamily="34" charset="0"/>
            </a:endParaRPr>
          </a:p>
          <a:p>
            <a:pPr marL="609600" indent="-609600" algn="just" eaLnBrk="1" hangingPunct="1">
              <a:spcBef>
                <a:spcPts val="0"/>
              </a:spcBef>
              <a:buFontTx/>
              <a:buNone/>
            </a:pPr>
            <a:r>
              <a:rPr lang="en-US" altLang="id-ID" sz="2800" b="1" i="1" dirty="0" smtClean="0">
                <a:solidFill>
                  <a:srgbClr val="FF0000"/>
                </a:solidFill>
                <a:effectLst>
                  <a:outerShdw blurRad="38100" dist="38100" dir="2700000" algn="tl">
                    <a:srgbClr val="000000">
                      <a:alpha val="43137"/>
                    </a:srgbClr>
                  </a:outerShdw>
                </a:effectLst>
                <a:latin typeface="Calibri" panose="020F0502020204030204" pitchFamily="34" charset="0"/>
              </a:rPr>
              <a:t>ROI</a:t>
            </a:r>
            <a:r>
              <a:rPr lang="id-ID" altLang="id-ID" sz="2800" b="1" i="1" dirty="0" smtClean="0">
                <a:solidFill>
                  <a:srgbClr val="FF0000"/>
                </a:solidFill>
                <a:effectLst>
                  <a:outerShdw blurRad="38100" dist="38100" dir="2700000" algn="tl">
                    <a:srgbClr val="000000">
                      <a:alpha val="43137"/>
                    </a:srgbClr>
                  </a:outerShdw>
                </a:effectLst>
                <a:latin typeface="Calibri" panose="020F0502020204030204" pitchFamily="34" charset="0"/>
              </a:rPr>
              <a:t>   </a:t>
            </a:r>
            <a:r>
              <a:rPr lang="en-US" altLang="id-ID" sz="2800" dirty="0" smtClean="0">
                <a:solidFill>
                  <a:srgbClr val="FF0000"/>
                </a:solidFill>
                <a:latin typeface="Calibri" panose="020F0502020204030204" pitchFamily="34" charset="0"/>
              </a:rPr>
              <a:t>=</a:t>
            </a:r>
          </a:p>
          <a:p>
            <a:pPr marL="609600" indent="-609600" algn="just" eaLnBrk="1" hangingPunct="1">
              <a:spcBef>
                <a:spcPts val="0"/>
              </a:spcBef>
              <a:buFontTx/>
              <a:buNone/>
            </a:pPr>
            <a:endParaRPr lang="en-US" altLang="id-ID" sz="2800" dirty="0" smtClean="0">
              <a:latin typeface="Calibri" panose="020F0502020204030204" pitchFamily="34" charset="0"/>
            </a:endParaRPr>
          </a:p>
          <a:p>
            <a:pPr marL="1254125" indent="0" algn="just" eaLnBrk="1" hangingPunct="1">
              <a:spcBef>
                <a:spcPts val="0"/>
              </a:spcBef>
              <a:buFontTx/>
              <a:buNone/>
            </a:pPr>
            <a:endParaRPr lang="id-ID" altLang="id-ID" sz="2800" dirty="0" smtClean="0">
              <a:latin typeface="Calibri" panose="020F0502020204030204" pitchFamily="34" charset="0"/>
            </a:endParaRPr>
          </a:p>
          <a:p>
            <a:pPr marL="1254125" indent="0" algn="just" eaLnBrk="1" hangingPunct="1">
              <a:spcBef>
                <a:spcPts val="0"/>
              </a:spcBef>
              <a:buFontTx/>
              <a:buNone/>
            </a:pPr>
            <a:r>
              <a:rPr lang="en-US" altLang="id-ID" sz="2800" b="1" dirty="0" smtClean="0">
                <a:solidFill>
                  <a:srgbClr val="0070C0"/>
                </a:solidFill>
                <a:effectLst>
                  <a:outerShdw blurRad="38100" dist="38100" dir="2700000" algn="tl">
                    <a:srgbClr val="000000">
                      <a:alpha val="43137"/>
                    </a:srgbClr>
                  </a:outerShdw>
                </a:effectLst>
                <a:latin typeface="Calibri" panose="020F0502020204030204" pitchFamily="34" charset="0"/>
              </a:rPr>
              <a:t>Suatu proyek investasi yang </a:t>
            </a:r>
            <a:r>
              <a:rPr lang="en-US" altLang="id-ID" sz="2800" b="1" i="1" dirty="0" smtClean="0">
                <a:solidFill>
                  <a:srgbClr val="0070C0"/>
                </a:solidFill>
                <a:effectLst>
                  <a:outerShdw blurRad="38100" dist="38100" dir="2700000" algn="tl">
                    <a:srgbClr val="000000">
                      <a:alpha val="43137"/>
                    </a:srgbClr>
                  </a:outerShdw>
                </a:effectLst>
                <a:latin typeface="Calibri" panose="020F0502020204030204" pitchFamily="34" charset="0"/>
              </a:rPr>
              <a:t>ROI</a:t>
            </a:r>
            <a:r>
              <a:rPr lang="en-US" altLang="id-ID" sz="2800" b="1" dirty="0" smtClean="0">
                <a:solidFill>
                  <a:srgbClr val="0070C0"/>
                </a:solidFill>
                <a:effectLst>
                  <a:outerShdw blurRad="38100" dist="38100" dir="2700000" algn="tl">
                    <a:srgbClr val="000000">
                      <a:alpha val="43137"/>
                    </a:srgbClr>
                  </a:outerShdw>
                </a:effectLst>
                <a:latin typeface="Calibri" panose="020F0502020204030204" pitchFamily="34" charset="0"/>
              </a:rPr>
              <a:t>-nya lebih besar dari </a:t>
            </a:r>
            <a:r>
              <a:rPr lang="en-US" altLang="id-ID" sz="2800" b="1" i="1" dirty="0" smtClean="0">
                <a:solidFill>
                  <a:srgbClr val="0070C0"/>
                </a:solidFill>
                <a:effectLst>
                  <a:outerShdw blurRad="38100" dist="38100" dir="2700000" algn="tl">
                    <a:srgbClr val="000000">
                      <a:alpha val="43137"/>
                    </a:srgbClr>
                  </a:outerShdw>
                </a:effectLst>
                <a:latin typeface="Calibri" panose="020F0502020204030204" pitchFamily="34" charset="0"/>
              </a:rPr>
              <a:t>0</a:t>
            </a:r>
            <a:r>
              <a:rPr lang="en-US" altLang="id-ID" sz="2800" b="1" dirty="0" smtClean="0">
                <a:solidFill>
                  <a:srgbClr val="0070C0"/>
                </a:solidFill>
                <a:effectLst>
                  <a:outerShdw blurRad="38100" dist="38100" dir="2700000" algn="tl">
                    <a:srgbClr val="000000">
                      <a:alpha val="43137"/>
                    </a:srgbClr>
                  </a:outerShdw>
                </a:effectLst>
                <a:latin typeface="Calibri" panose="020F0502020204030204" pitchFamily="34" charset="0"/>
              </a:rPr>
              <a:t> adalah proyek yang dapat diterima</a:t>
            </a:r>
            <a:endParaRPr lang="id-ID" altLang="id-ID" sz="2800" b="1" dirty="0" smtClean="0">
              <a:solidFill>
                <a:srgbClr val="0070C0"/>
              </a:solidFill>
              <a:effectLst>
                <a:outerShdw blurRad="38100" dist="38100" dir="2700000" algn="tl">
                  <a:srgbClr val="000000">
                    <a:alpha val="43137"/>
                  </a:srgbClr>
                </a:outerShdw>
              </a:effectLst>
              <a:latin typeface="Calibri" panose="020F0502020204030204" pitchFamily="34" charset="0"/>
            </a:endParaRPr>
          </a:p>
        </p:txBody>
      </p:sp>
      <p:sp>
        <p:nvSpPr>
          <p:cNvPr id="11269" name="Rectangle 5"/>
          <p:cNvSpPr>
            <a:spLocks noChangeArrowheads="1"/>
          </p:cNvSpPr>
          <p:nvPr/>
        </p:nvSpPr>
        <p:spPr bwMode="auto">
          <a:xfrm>
            <a:off x="2123728" y="3861097"/>
            <a:ext cx="42465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3000" i="1" u="sng" dirty="0">
                <a:solidFill>
                  <a:srgbClr val="FF0000"/>
                </a:solidFill>
                <a:effectLst>
                  <a:outerShdw blurRad="38100" dist="38100" dir="2700000" algn="tl">
                    <a:srgbClr val="000000">
                      <a:alpha val="43137"/>
                    </a:srgbClr>
                  </a:outerShdw>
                </a:effectLst>
                <a:latin typeface="Calibri" panose="020F0502020204030204" pitchFamily="34" charset="0"/>
              </a:rPr>
              <a:t>Total manfaat – total biaya</a:t>
            </a:r>
          </a:p>
          <a:p>
            <a:pPr algn="ctr" eaLnBrk="1" hangingPunct="1"/>
            <a:r>
              <a:rPr lang="en-US" altLang="id-ID" sz="3000" i="1" dirty="0">
                <a:solidFill>
                  <a:srgbClr val="FF0000"/>
                </a:solidFill>
                <a:effectLst>
                  <a:outerShdw blurRad="38100" dist="38100" dir="2700000" algn="tl">
                    <a:srgbClr val="000000">
                      <a:alpha val="43137"/>
                    </a:srgbClr>
                  </a:outerShdw>
                </a:effectLst>
                <a:latin typeface="Calibri" panose="020F0502020204030204" pitchFamily="34" charset="0"/>
              </a:rPr>
              <a:t>Total biaya</a:t>
            </a:r>
            <a:endParaRPr lang="id-ID" altLang="id-ID" sz="3000" i="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11270" name="Rectangle 6"/>
          <p:cNvSpPr>
            <a:spLocks noChangeArrowheads="1"/>
          </p:cNvSpPr>
          <p:nvPr/>
        </p:nvSpPr>
        <p:spPr bwMode="auto">
          <a:xfrm>
            <a:off x="6401696" y="3790772"/>
            <a:ext cx="1295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3000" i="1" dirty="0">
                <a:solidFill>
                  <a:srgbClr val="FF0000"/>
                </a:solidFill>
                <a:effectLst>
                  <a:outerShdw blurRad="38100" dist="38100" dir="2700000" algn="tl">
                    <a:srgbClr val="000000">
                      <a:alpha val="43137"/>
                    </a:srgbClr>
                  </a:outerShdw>
                </a:effectLst>
                <a:latin typeface="Calibri" panose="020F0502020204030204" pitchFamily="34" charset="0"/>
              </a:rPr>
              <a:t>X </a:t>
            </a:r>
            <a:r>
              <a:rPr lang="en-US" altLang="id-ID" sz="3000" i="1" dirty="0" smtClean="0">
                <a:solidFill>
                  <a:srgbClr val="FF0000"/>
                </a:solidFill>
                <a:effectLst>
                  <a:outerShdw blurRad="38100" dist="38100" dir="2700000" algn="tl">
                    <a:srgbClr val="000000">
                      <a:alpha val="43137"/>
                    </a:srgbClr>
                  </a:outerShdw>
                </a:effectLst>
                <a:latin typeface="Calibri" panose="020F0502020204030204" pitchFamily="34" charset="0"/>
              </a:rPr>
              <a:t>100</a:t>
            </a:r>
            <a:r>
              <a:rPr lang="id-ID" altLang="id-ID" sz="3000" i="1" dirty="0" smtClean="0">
                <a:solidFill>
                  <a:srgbClr val="FF0000"/>
                </a:solidFill>
                <a:effectLst>
                  <a:outerShdw blurRad="38100" dist="38100" dir="2700000" algn="tl">
                    <a:srgbClr val="000000">
                      <a:alpha val="43137"/>
                    </a:srgbClr>
                  </a:outerShdw>
                </a:effectLst>
                <a:latin typeface="Calibri" panose="020F0502020204030204" pitchFamily="34" charset="0"/>
              </a:rPr>
              <a:t> </a:t>
            </a:r>
            <a:r>
              <a:rPr lang="en-US" altLang="id-ID" sz="3000" i="1" dirty="0" smtClean="0">
                <a:solidFill>
                  <a:srgbClr val="FF0000"/>
                </a:solidFill>
                <a:effectLst>
                  <a:outerShdw blurRad="38100" dist="38100" dir="2700000" algn="tl">
                    <a:srgbClr val="000000">
                      <a:alpha val="43137"/>
                    </a:srgbClr>
                  </a:outerShdw>
                </a:effectLst>
                <a:latin typeface="Calibri" panose="020F0502020204030204" pitchFamily="34" charset="0"/>
              </a:rPr>
              <a:t>%</a:t>
            </a:r>
            <a:endParaRPr lang="id-ID" altLang="id-ID" sz="3000" i="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7" name="Rectangle 2"/>
          <p:cNvSpPr txBox="1">
            <a:spLocks noChangeArrowheads="1"/>
          </p:cNvSpPr>
          <p:nvPr/>
        </p:nvSpPr>
        <p:spPr>
          <a:xfrm>
            <a:off x="-19091" y="1109996"/>
            <a:ext cx="5368432" cy="950852"/>
          </a:xfrm>
          <a:prstGeom prst="rect">
            <a:avLst/>
          </a:prstGeom>
          <a:solidFill>
            <a:srgbClr val="002060"/>
          </a:soli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762000" indent="-762000" algn="r">
              <a:buFont typeface="+mj-lt"/>
              <a:buAutoNum type="arabicPeriod" startAt="2"/>
            </a:pPr>
            <a:r>
              <a:rPr lang="en-US"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Metode Pengembalian</a:t>
            </a:r>
            <a:r>
              <a:rPr lang="id-ID"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 Investasi </a:t>
            </a:r>
            <a:r>
              <a:rPr lang="en-US"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a:t>
            </a:r>
            <a:r>
              <a:rPr lang="id-ID"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Return on Investment - ROI</a:t>
            </a:r>
            <a:r>
              <a:rPr lang="en-US"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4294967295"/>
          </p:nvPr>
        </p:nvSpPr>
        <p:spPr>
          <a:xfrm>
            <a:off x="539750" y="1239168"/>
            <a:ext cx="8604250" cy="5111750"/>
          </a:xfrm>
          <a:prstGeom prst="rect">
            <a:avLst/>
          </a:prstGeom>
        </p:spPr>
        <p:txBody>
          <a:bodyPr/>
          <a:lstStyle/>
          <a:p>
            <a:pPr marL="609600" indent="-609600" eaLnBrk="1" hangingPunct="1">
              <a:buFontTx/>
              <a:buNone/>
            </a:pPr>
            <a:r>
              <a:rPr lang="en-US" altLang="id-ID" dirty="0" err="1" smtClean="0">
                <a:solidFill>
                  <a:srgbClr val="FF0000"/>
                </a:solidFill>
                <a:latin typeface="+mj-lt"/>
              </a:rPr>
              <a:t>Contoh</a:t>
            </a:r>
            <a:r>
              <a:rPr lang="id-ID" altLang="id-ID" dirty="0" smtClean="0">
                <a:solidFill>
                  <a:srgbClr val="FF0000"/>
                </a:solidFill>
                <a:latin typeface="+mj-lt"/>
              </a:rPr>
              <a:t>15.02</a:t>
            </a:r>
            <a:r>
              <a:rPr lang="en-US" altLang="id-ID" dirty="0" smtClean="0">
                <a:solidFill>
                  <a:srgbClr val="FF0000"/>
                </a:solidFill>
                <a:latin typeface="+mj-lt"/>
              </a:rPr>
              <a:t>:</a:t>
            </a:r>
          </a:p>
          <a:p>
            <a:pPr marL="609600" indent="-609600" eaLnBrk="1" hangingPunct="1">
              <a:spcBef>
                <a:spcPts val="0"/>
              </a:spcBef>
              <a:buFontTx/>
              <a:buNone/>
            </a:pPr>
            <a:r>
              <a:rPr lang="en-US" altLang="id-ID" sz="2400" dirty="0" smtClean="0">
                <a:latin typeface="Calibri" panose="020F0502020204030204" pitchFamily="34" charset="0"/>
              </a:rPr>
              <a:t>Manfaat thn 1 = Rp.   68.000.000	Biaya thn-0 = Rp. 173.000.000</a:t>
            </a:r>
          </a:p>
          <a:p>
            <a:pPr marL="609600" indent="-609600" eaLnBrk="1" hangingPunct="1">
              <a:spcBef>
                <a:spcPts val="0"/>
              </a:spcBef>
              <a:buFontTx/>
              <a:buNone/>
            </a:pPr>
            <a:r>
              <a:rPr lang="en-US" altLang="id-ID" sz="2400" dirty="0" smtClean="0">
                <a:latin typeface="Calibri" panose="020F0502020204030204" pitchFamily="34" charset="0"/>
              </a:rPr>
              <a:t>Manfaat thn 2 = Rp.   88.000.000	Biaya thn-1 = Rp.   12.200.000</a:t>
            </a:r>
          </a:p>
          <a:p>
            <a:pPr marL="609600" indent="-609600" eaLnBrk="1" hangingPunct="1">
              <a:spcBef>
                <a:spcPts val="0"/>
              </a:spcBef>
              <a:buFontTx/>
              <a:buNone/>
            </a:pPr>
            <a:r>
              <a:rPr lang="en-US" altLang="id-ID" sz="2400" dirty="0" smtClean="0">
                <a:latin typeface="Calibri" panose="020F0502020204030204" pitchFamily="34" charset="0"/>
              </a:rPr>
              <a:t>Manfaat thn 3 = Rp. 113.000.000	Biaya thn-2 = Rp.   13.500.000</a:t>
            </a:r>
          </a:p>
          <a:p>
            <a:pPr marL="609600" indent="-609600" eaLnBrk="1" hangingPunct="1">
              <a:spcBef>
                <a:spcPts val="0"/>
              </a:spcBef>
              <a:buFontTx/>
              <a:buNone/>
            </a:pPr>
            <a:r>
              <a:rPr lang="en-US" altLang="id-ID" sz="2400" dirty="0" smtClean="0">
                <a:latin typeface="Calibri" panose="020F0502020204030204" pitchFamily="34" charset="0"/>
              </a:rPr>
              <a:t>Manfaat thn 4 = Rp. 125.500.000	Biaya thn-3 = Rp.   15.800.000</a:t>
            </a:r>
          </a:p>
          <a:p>
            <a:pPr marL="609600" indent="-609600" eaLnBrk="1" hangingPunct="1">
              <a:spcBef>
                <a:spcPts val="0"/>
              </a:spcBef>
              <a:buFontTx/>
              <a:buNone/>
            </a:pPr>
            <a:r>
              <a:rPr lang="en-US" altLang="id-ID" sz="2400" dirty="0" smtClean="0">
                <a:latin typeface="Calibri" panose="020F0502020204030204" pitchFamily="34" charset="0"/>
              </a:rPr>
              <a:t>						Biaya thn-0 = Rp. 173.000.000</a:t>
            </a:r>
          </a:p>
          <a:p>
            <a:pPr marL="609600" indent="-609600" eaLnBrk="1" hangingPunct="1">
              <a:spcBef>
                <a:spcPts val="0"/>
              </a:spcBef>
              <a:buFontTx/>
              <a:buNone/>
            </a:pPr>
            <a:r>
              <a:rPr lang="en-US" altLang="id-ID" sz="2400" dirty="0" smtClean="0">
                <a:latin typeface="Calibri" panose="020F0502020204030204" pitchFamily="34" charset="0"/>
              </a:rPr>
              <a:t>Total Manfaat = Rp. 394.500.000	Total Biaya = Rp. 231.550.000</a:t>
            </a:r>
          </a:p>
          <a:p>
            <a:pPr marL="609600" indent="-609600" eaLnBrk="1" hangingPunct="1">
              <a:spcBef>
                <a:spcPts val="0"/>
              </a:spcBef>
              <a:buFontTx/>
              <a:buNone/>
            </a:pPr>
            <a:endParaRPr lang="en-US" altLang="id-ID" sz="2400" dirty="0" smtClean="0">
              <a:latin typeface="Calibri" panose="020F0502020204030204" pitchFamily="34" charset="0"/>
            </a:endParaRPr>
          </a:p>
          <a:p>
            <a:pPr marL="609600" indent="-609600" eaLnBrk="1" hangingPunct="1">
              <a:spcBef>
                <a:spcPts val="0"/>
              </a:spcBef>
              <a:buFontTx/>
              <a:buNone/>
            </a:pPr>
            <a:r>
              <a:rPr lang="id-ID" altLang="id-ID" sz="2400" dirty="0" smtClean="0">
                <a:latin typeface="Calibri" panose="020F0502020204030204" pitchFamily="34" charset="0"/>
              </a:rPr>
              <a:t>		</a:t>
            </a:r>
            <a:r>
              <a:rPr lang="en-US" altLang="id-ID" sz="2400" b="1" i="1" dirty="0" smtClean="0">
                <a:solidFill>
                  <a:srgbClr val="FF0000"/>
                </a:solidFill>
                <a:latin typeface="Calibri" panose="020F0502020204030204" pitchFamily="34" charset="0"/>
              </a:rPr>
              <a:t>ROI = </a:t>
            </a:r>
          </a:p>
          <a:p>
            <a:pPr marL="609600" indent="-609600" eaLnBrk="1" hangingPunct="1">
              <a:spcBef>
                <a:spcPts val="0"/>
              </a:spcBef>
              <a:buFontTx/>
              <a:buNone/>
            </a:pPr>
            <a:endParaRPr lang="en-US" altLang="id-ID" sz="2400" dirty="0" smtClean="0">
              <a:latin typeface="Calibri" panose="020F0502020204030204" pitchFamily="34" charset="0"/>
            </a:endParaRPr>
          </a:p>
          <a:p>
            <a:pPr marL="1165225" indent="0" algn="just" eaLnBrk="1" hangingPunct="1">
              <a:spcBef>
                <a:spcPts val="0"/>
              </a:spcBef>
              <a:buFontTx/>
              <a:buNone/>
            </a:pPr>
            <a:r>
              <a:rPr lang="en-US" altLang="id-ID" sz="2400" b="1" dirty="0" smtClean="0">
                <a:solidFill>
                  <a:srgbClr val="0070C0"/>
                </a:solidFill>
                <a:latin typeface="Calibri" panose="020F0502020204030204" pitchFamily="34" charset="0"/>
              </a:rPr>
              <a:t>Jadi proyek ini dapat diterima karena memberikan keuntungan sebesar 70,373% dari biaya investasinya.</a:t>
            </a:r>
            <a:endParaRPr lang="id-ID" altLang="id-ID" sz="2400" b="1" dirty="0" smtClean="0">
              <a:solidFill>
                <a:srgbClr val="0070C0"/>
              </a:solidFill>
              <a:latin typeface="Calibri" panose="020F0502020204030204" pitchFamily="34" charset="0"/>
            </a:endParaRPr>
          </a:p>
        </p:txBody>
      </p:sp>
      <p:sp>
        <p:nvSpPr>
          <p:cNvPr id="12292" name="Rectangle 7"/>
          <p:cNvSpPr>
            <a:spLocks noChangeArrowheads="1"/>
          </p:cNvSpPr>
          <p:nvPr/>
        </p:nvSpPr>
        <p:spPr bwMode="auto">
          <a:xfrm>
            <a:off x="2401009" y="4113213"/>
            <a:ext cx="38877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2000" b="1" i="1" u="sng" dirty="0">
                <a:solidFill>
                  <a:srgbClr val="FF0000"/>
                </a:solidFill>
                <a:latin typeface="Calibri" panose="020F0502020204030204" pitchFamily="34" charset="0"/>
              </a:rPr>
              <a:t>Rp. 394.500.000 – Rp. 231.550.000</a:t>
            </a:r>
          </a:p>
          <a:p>
            <a:pPr algn="ctr" eaLnBrk="1" hangingPunct="1"/>
            <a:r>
              <a:rPr lang="en-US" altLang="id-ID" sz="2000" b="1" i="1" dirty="0">
                <a:solidFill>
                  <a:srgbClr val="FF0000"/>
                </a:solidFill>
                <a:latin typeface="Calibri" panose="020F0502020204030204" pitchFamily="34" charset="0"/>
              </a:rPr>
              <a:t>Rp. 231.550.000</a:t>
            </a:r>
            <a:endParaRPr lang="id-ID" altLang="id-ID" sz="2000" b="1" i="1" dirty="0">
              <a:solidFill>
                <a:srgbClr val="FF0000"/>
              </a:solidFill>
              <a:latin typeface="Calibri" panose="020F0502020204030204" pitchFamily="34" charset="0"/>
            </a:endParaRPr>
          </a:p>
        </p:txBody>
      </p:sp>
      <p:sp>
        <p:nvSpPr>
          <p:cNvPr id="12293" name="Rectangle 8"/>
          <p:cNvSpPr>
            <a:spLocks noChangeArrowheads="1"/>
          </p:cNvSpPr>
          <p:nvPr/>
        </p:nvSpPr>
        <p:spPr bwMode="auto">
          <a:xfrm>
            <a:off x="6038341" y="4221460"/>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2000" b="1" i="1" dirty="0">
                <a:solidFill>
                  <a:srgbClr val="FF0000"/>
                </a:solidFill>
                <a:latin typeface="Calibri" panose="020F0502020204030204" pitchFamily="34" charset="0"/>
              </a:rPr>
              <a:t>X 100%</a:t>
            </a:r>
            <a:endParaRPr lang="id-ID" altLang="id-ID" sz="2000" b="1" i="1" dirty="0">
              <a:solidFill>
                <a:srgbClr val="FF0000"/>
              </a:solidFill>
              <a:latin typeface="Calibri" panose="020F0502020204030204" pitchFamily="34" charset="0"/>
            </a:endParaRPr>
          </a:p>
        </p:txBody>
      </p:sp>
      <p:sp>
        <p:nvSpPr>
          <p:cNvPr id="12294" name="Rectangle 9"/>
          <p:cNvSpPr>
            <a:spLocks noChangeArrowheads="1"/>
          </p:cNvSpPr>
          <p:nvPr/>
        </p:nvSpPr>
        <p:spPr bwMode="auto">
          <a:xfrm>
            <a:off x="1116013" y="5734050"/>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d-ID" altLang="id-ID" sz="2000"/>
          </a:p>
        </p:txBody>
      </p:sp>
      <p:sp>
        <p:nvSpPr>
          <p:cNvPr id="12295" name="Rectangle 10"/>
          <p:cNvSpPr>
            <a:spLocks noChangeArrowheads="1"/>
          </p:cNvSpPr>
          <p:nvPr/>
        </p:nvSpPr>
        <p:spPr bwMode="auto">
          <a:xfrm>
            <a:off x="7192375" y="4221088"/>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2000" b="1" i="1" dirty="0">
                <a:solidFill>
                  <a:srgbClr val="FF0000"/>
                </a:solidFill>
                <a:latin typeface="Calibri" panose="020F0502020204030204" pitchFamily="34" charset="0"/>
              </a:rPr>
              <a:t>= 70,373%</a:t>
            </a:r>
            <a:endParaRPr lang="id-ID" altLang="id-ID" sz="2000" b="1" i="1" dirty="0">
              <a:solidFill>
                <a:srgbClr val="FF0000"/>
              </a:solidFill>
              <a:latin typeface="Calibri" panose="020F0502020204030204" pitchFamily="34" charset="0"/>
            </a:endParaRPr>
          </a:p>
        </p:txBody>
      </p:sp>
      <p:sp>
        <p:nvSpPr>
          <p:cNvPr id="12296" name="Line 11"/>
          <p:cNvSpPr>
            <a:spLocks noChangeShapeType="1"/>
          </p:cNvSpPr>
          <p:nvPr/>
        </p:nvSpPr>
        <p:spPr bwMode="auto">
          <a:xfrm flipH="1">
            <a:off x="6804025" y="3573016"/>
            <a:ext cx="21605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7" name="Line 12"/>
          <p:cNvSpPr>
            <a:spLocks noChangeShapeType="1"/>
          </p:cNvSpPr>
          <p:nvPr/>
        </p:nvSpPr>
        <p:spPr bwMode="auto">
          <a:xfrm flipH="1">
            <a:off x="2699792" y="3284984"/>
            <a:ext cx="208756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4294967295"/>
          </p:nvPr>
        </p:nvSpPr>
        <p:spPr>
          <a:xfrm>
            <a:off x="457522" y="2071670"/>
            <a:ext cx="8362950" cy="5111750"/>
          </a:xfrm>
          <a:prstGeom prst="rect">
            <a:avLst/>
          </a:prstGeom>
        </p:spPr>
        <p:txBody>
          <a:bodyPr/>
          <a:lstStyle/>
          <a:p>
            <a:pPr marL="0" indent="0" algn="just" eaLnBrk="1" hangingPunct="1">
              <a:lnSpc>
                <a:spcPct val="80000"/>
              </a:lnSpc>
              <a:buFontTx/>
              <a:buNone/>
            </a:pPr>
            <a:r>
              <a:rPr lang="en-US" altLang="id-ID" sz="2400" b="1" dirty="0" smtClean="0">
                <a:solidFill>
                  <a:schemeClr val="tx1">
                    <a:lumMod val="95000"/>
                    <a:lumOff val="5000"/>
                  </a:schemeClr>
                </a:solidFill>
                <a:latin typeface="Calibri" panose="020F0502020204030204" pitchFamily="34" charset="0"/>
              </a:rPr>
              <a:t>Merupakan metode yang memperhitungkan nilai waktu dari uang.</a:t>
            </a:r>
          </a:p>
          <a:p>
            <a:pPr marL="0" indent="0" algn="just" eaLnBrk="1" hangingPunct="1">
              <a:lnSpc>
                <a:spcPct val="80000"/>
              </a:lnSpc>
              <a:buFontTx/>
              <a:buNone/>
            </a:pPr>
            <a:r>
              <a:rPr lang="en-US" altLang="id-ID" sz="2400" b="1" dirty="0" smtClean="0">
                <a:solidFill>
                  <a:schemeClr val="tx1">
                    <a:lumMod val="95000"/>
                    <a:lumOff val="5000"/>
                  </a:schemeClr>
                </a:solidFill>
                <a:latin typeface="Calibri" panose="020F0502020204030204" pitchFamily="34" charset="0"/>
              </a:rPr>
              <a:t>Menggunakan suku bunga diskonto yang akan mempengaruhi proceed atau arus dari ua</a:t>
            </a:r>
            <a:r>
              <a:rPr lang="en-US" altLang="id-ID" sz="2400" b="1" dirty="0" smtClean="0">
                <a:latin typeface="Calibri" panose="020F0502020204030204" pitchFamily="34" charset="0"/>
              </a:rPr>
              <a:t>ng</a:t>
            </a:r>
          </a:p>
          <a:p>
            <a:pPr marL="609600" indent="-609600" algn="just" eaLnBrk="1" hangingPunct="1">
              <a:lnSpc>
                <a:spcPct val="80000"/>
              </a:lnSpc>
              <a:buFontTx/>
              <a:buNone/>
            </a:pPr>
            <a:r>
              <a:rPr lang="en-US" altLang="id-ID" sz="2800" i="1" dirty="0" smtClean="0">
                <a:solidFill>
                  <a:srgbClr val="FF0000"/>
                </a:solidFill>
                <a:latin typeface="Calibri" panose="020F0502020204030204" pitchFamily="34" charset="0"/>
              </a:rPr>
              <a:t>Rumus NPV:</a:t>
            </a:r>
          </a:p>
          <a:p>
            <a:pPr marL="609600" indent="-609600" algn="just" eaLnBrk="1" hangingPunct="1">
              <a:lnSpc>
                <a:spcPct val="80000"/>
              </a:lnSpc>
              <a:buFontTx/>
              <a:buNone/>
            </a:pPr>
            <a:r>
              <a:rPr lang="en-US" altLang="id-ID" sz="2400" i="1" dirty="0" smtClean="0">
                <a:solidFill>
                  <a:srgbClr val="0070C0"/>
                </a:solidFill>
                <a:latin typeface="Calibri" panose="020F0502020204030204" pitchFamily="34" charset="0"/>
              </a:rPr>
              <a:t>NPV = - nilai proyek +                  </a:t>
            </a:r>
            <a:r>
              <a:rPr lang="id-ID" altLang="id-ID" sz="2400" i="1" dirty="0" smtClean="0">
                <a:solidFill>
                  <a:srgbClr val="0070C0"/>
                </a:solidFill>
                <a:latin typeface="Calibri" panose="020F0502020204030204" pitchFamily="34" charset="0"/>
              </a:rPr>
              <a:t>     </a:t>
            </a:r>
            <a:r>
              <a:rPr lang="en-US" altLang="id-ID" sz="2400" i="1" dirty="0" smtClean="0">
                <a:solidFill>
                  <a:srgbClr val="0070C0"/>
                </a:solidFill>
                <a:latin typeface="Calibri" panose="020F0502020204030204" pitchFamily="34" charset="0"/>
              </a:rPr>
              <a:t>+                   </a:t>
            </a:r>
            <a:r>
              <a:rPr lang="id-ID" altLang="id-ID" sz="2400" i="1" dirty="0" smtClean="0">
                <a:solidFill>
                  <a:srgbClr val="0070C0"/>
                </a:solidFill>
                <a:latin typeface="Calibri" panose="020F0502020204030204" pitchFamily="34" charset="0"/>
              </a:rPr>
              <a:t>   </a:t>
            </a:r>
            <a:r>
              <a:rPr lang="en-US" altLang="id-ID" sz="2400" i="1" dirty="0" smtClean="0">
                <a:solidFill>
                  <a:srgbClr val="0070C0"/>
                </a:solidFill>
                <a:latin typeface="Calibri" panose="020F0502020204030204" pitchFamily="34" charset="0"/>
              </a:rPr>
              <a:t>+…</a:t>
            </a:r>
          </a:p>
          <a:p>
            <a:pPr marL="609600" indent="-609600" algn="just" eaLnBrk="1" hangingPunct="1">
              <a:lnSpc>
                <a:spcPct val="80000"/>
              </a:lnSpc>
              <a:buFontTx/>
              <a:buNone/>
            </a:pPr>
            <a:endParaRPr lang="en-US" altLang="id-ID" sz="2400" dirty="0" smtClean="0">
              <a:latin typeface="Calibri" panose="020F0502020204030204" pitchFamily="34" charset="0"/>
            </a:endParaRPr>
          </a:p>
          <a:p>
            <a:pPr marL="609600" indent="998538" algn="just" eaLnBrk="1" hangingPunct="1">
              <a:lnSpc>
                <a:spcPct val="80000"/>
              </a:lnSpc>
              <a:buFontTx/>
              <a:buNone/>
            </a:pPr>
            <a:r>
              <a:rPr lang="en-US" altLang="id-ID" sz="2400" b="1" i="1" dirty="0" smtClean="0">
                <a:solidFill>
                  <a:srgbClr val="0070C0"/>
                </a:solidFill>
                <a:latin typeface="Calibri" panose="020F0502020204030204" pitchFamily="34" charset="0"/>
              </a:rPr>
              <a:t>Keterangan:</a:t>
            </a:r>
          </a:p>
          <a:p>
            <a:pPr marL="609600" indent="998538" algn="just" eaLnBrk="1" hangingPunct="1">
              <a:lnSpc>
                <a:spcPct val="80000"/>
              </a:lnSpc>
              <a:buFontTx/>
              <a:buNone/>
            </a:pPr>
            <a:r>
              <a:rPr lang="en-US" altLang="id-ID" sz="2400" b="1" i="1" dirty="0" smtClean="0">
                <a:solidFill>
                  <a:srgbClr val="0070C0"/>
                </a:solidFill>
                <a:latin typeface="Calibri" panose="020F0502020204030204" pitchFamily="34" charset="0"/>
              </a:rPr>
              <a:t>NPV</a:t>
            </a:r>
            <a:r>
              <a:rPr lang="id-ID" altLang="id-ID" sz="2400" b="1" i="1" dirty="0" smtClean="0">
                <a:solidFill>
                  <a:srgbClr val="0070C0"/>
                </a:solidFill>
                <a:latin typeface="Calibri" panose="020F0502020204030204" pitchFamily="34" charset="0"/>
              </a:rPr>
              <a:t>	: </a:t>
            </a:r>
            <a:r>
              <a:rPr lang="en-US" altLang="id-ID" sz="2400" b="1" i="1" dirty="0" smtClean="0">
                <a:solidFill>
                  <a:srgbClr val="0070C0"/>
                </a:solidFill>
                <a:latin typeface="Calibri" panose="020F0502020204030204" pitchFamily="34" charset="0"/>
              </a:rPr>
              <a:t>Net present value</a:t>
            </a:r>
          </a:p>
          <a:p>
            <a:pPr marL="609600" indent="998538" algn="just" eaLnBrk="1" hangingPunct="1">
              <a:lnSpc>
                <a:spcPct val="80000"/>
              </a:lnSpc>
              <a:buFontTx/>
              <a:buNone/>
            </a:pPr>
            <a:r>
              <a:rPr lang="en-US" altLang="id-ID" sz="2400" b="1" i="1" dirty="0" smtClean="0">
                <a:solidFill>
                  <a:srgbClr val="0070C0"/>
                </a:solidFill>
                <a:latin typeface="Calibri" panose="020F0502020204030204" pitchFamily="34" charset="0"/>
              </a:rPr>
              <a:t>i       </a:t>
            </a:r>
            <a:r>
              <a:rPr lang="id-ID" altLang="id-ID" sz="2400" b="1" i="1" dirty="0" smtClean="0">
                <a:solidFill>
                  <a:srgbClr val="0070C0"/>
                </a:solidFill>
                <a:latin typeface="Calibri" panose="020F0502020204030204" pitchFamily="34" charset="0"/>
              </a:rPr>
              <a:t>	:</a:t>
            </a:r>
            <a:r>
              <a:rPr lang="en-US" altLang="id-ID" sz="2400" b="1" i="1" dirty="0" smtClean="0">
                <a:solidFill>
                  <a:srgbClr val="0070C0"/>
                </a:solidFill>
                <a:latin typeface="Calibri" panose="020F0502020204030204" pitchFamily="34" charset="0"/>
              </a:rPr>
              <a:t> tingkat bunga diskonto diperhitungkan</a:t>
            </a:r>
          </a:p>
          <a:p>
            <a:pPr marL="609600" indent="998538" algn="just" eaLnBrk="1" hangingPunct="1">
              <a:lnSpc>
                <a:spcPct val="80000"/>
              </a:lnSpc>
              <a:buFontTx/>
              <a:buNone/>
            </a:pPr>
            <a:r>
              <a:rPr lang="en-US" altLang="id-ID" sz="2400" b="1" i="1" dirty="0" smtClean="0">
                <a:solidFill>
                  <a:srgbClr val="0070C0"/>
                </a:solidFill>
                <a:latin typeface="Calibri" panose="020F0502020204030204" pitchFamily="34" charset="0"/>
              </a:rPr>
              <a:t>n     </a:t>
            </a:r>
            <a:r>
              <a:rPr lang="id-ID" altLang="id-ID" sz="2400" b="1" i="1" dirty="0" smtClean="0">
                <a:solidFill>
                  <a:srgbClr val="0070C0"/>
                </a:solidFill>
                <a:latin typeface="Calibri" panose="020F0502020204030204" pitchFamily="34" charset="0"/>
              </a:rPr>
              <a:t>	: </a:t>
            </a:r>
            <a:r>
              <a:rPr lang="en-US" altLang="id-ID" sz="2400" b="1" i="1" dirty="0" smtClean="0">
                <a:solidFill>
                  <a:srgbClr val="0070C0"/>
                </a:solidFill>
                <a:latin typeface="Calibri" panose="020F0502020204030204" pitchFamily="34" charset="0"/>
              </a:rPr>
              <a:t>umur proyek investasi</a:t>
            </a:r>
            <a:endParaRPr lang="id-ID" altLang="id-ID" sz="2400" b="1" i="1" dirty="0" smtClean="0">
              <a:solidFill>
                <a:srgbClr val="0070C0"/>
              </a:solidFill>
              <a:latin typeface="Calibri" panose="020F0502020204030204" pitchFamily="34" charset="0"/>
            </a:endParaRPr>
          </a:p>
        </p:txBody>
      </p:sp>
      <p:sp>
        <p:nvSpPr>
          <p:cNvPr id="13317" name="Rectangle 6"/>
          <p:cNvSpPr>
            <a:spLocks noChangeArrowheads="1"/>
          </p:cNvSpPr>
          <p:nvPr/>
        </p:nvSpPr>
        <p:spPr bwMode="auto">
          <a:xfrm>
            <a:off x="3218323" y="3717032"/>
            <a:ext cx="13684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2400" i="1" u="sng" dirty="0" smtClean="0">
                <a:solidFill>
                  <a:srgbClr val="0070C0"/>
                </a:solidFill>
                <a:latin typeface="Calibri" panose="020F0502020204030204" pitchFamily="34" charset="0"/>
              </a:rPr>
              <a:t>Proceed </a:t>
            </a:r>
            <a:r>
              <a:rPr lang="en-US" altLang="id-ID" sz="2400" i="1" u="sng" dirty="0">
                <a:solidFill>
                  <a:srgbClr val="0070C0"/>
                </a:solidFill>
                <a:latin typeface="Calibri" panose="020F0502020204030204" pitchFamily="34" charset="0"/>
              </a:rPr>
              <a:t>1</a:t>
            </a:r>
          </a:p>
          <a:p>
            <a:pPr algn="ctr" eaLnBrk="1" hangingPunct="1"/>
            <a:r>
              <a:rPr lang="en-US" altLang="id-ID" sz="2400" i="1" dirty="0">
                <a:solidFill>
                  <a:srgbClr val="0070C0"/>
                </a:solidFill>
                <a:latin typeface="Calibri" panose="020F0502020204030204" pitchFamily="34" charset="0"/>
              </a:rPr>
              <a:t>(1+i)</a:t>
            </a:r>
            <a:r>
              <a:rPr lang="en-US" altLang="id-ID" sz="2400" i="1" baseline="30000" dirty="0">
                <a:solidFill>
                  <a:srgbClr val="0070C0"/>
                </a:solidFill>
                <a:latin typeface="Calibri" panose="020F0502020204030204" pitchFamily="34" charset="0"/>
              </a:rPr>
              <a:t>1</a:t>
            </a:r>
            <a:endParaRPr lang="id-ID" altLang="id-ID" sz="2400" i="1" baseline="30000" dirty="0">
              <a:solidFill>
                <a:srgbClr val="0070C0"/>
              </a:solidFill>
              <a:latin typeface="Calibri" panose="020F0502020204030204" pitchFamily="34" charset="0"/>
            </a:endParaRPr>
          </a:p>
        </p:txBody>
      </p:sp>
      <p:sp>
        <p:nvSpPr>
          <p:cNvPr id="13318" name="Rectangle 7"/>
          <p:cNvSpPr>
            <a:spLocks noChangeArrowheads="1"/>
          </p:cNvSpPr>
          <p:nvPr/>
        </p:nvSpPr>
        <p:spPr bwMode="auto">
          <a:xfrm>
            <a:off x="5004048" y="3737925"/>
            <a:ext cx="14398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2400" i="1" u="sng" dirty="0">
                <a:solidFill>
                  <a:srgbClr val="0070C0"/>
                </a:solidFill>
                <a:latin typeface="Calibri" panose="020F0502020204030204" pitchFamily="34" charset="0"/>
              </a:rPr>
              <a:t>Proceed 2</a:t>
            </a:r>
          </a:p>
          <a:p>
            <a:pPr algn="ctr" eaLnBrk="1" hangingPunct="1"/>
            <a:r>
              <a:rPr lang="en-US" altLang="id-ID" sz="2400" i="1" dirty="0">
                <a:solidFill>
                  <a:srgbClr val="0070C0"/>
                </a:solidFill>
                <a:latin typeface="Calibri" panose="020F0502020204030204" pitchFamily="34" charset="0"/>
              </a:rPr>
              <a:t>(1+i)</a:t>
            </a:r>
            <a:r>
              <a:rPr lang="en-US" altLang="id-ID" sz="2400" i="1" baseline="30000" dirty="0">
                <a:solidFill>
                  <a:srgbClr val="0070C0"/>
                </a:solidFill>
                <a:latin typeface="Calibri" panose="020F0502020204030204" pitchFamily="34" charset="0"/>
              </a:rPr>
              <a:t>2</a:t>
            </a:r>
            <a:endParaRPr lang="id-ID" altLang="id-ID" sz="2400" i="1" baseline="30000" dirty="0">
              <a:solidFill>
                <a:srgbClr val="0070C0"/>
              </a:solidFill>
              <a:latin typeface="Calibri" panose="020F0502020204030204" pitchFamily="34" charset="0"/>
            </a:endParaRPr>
          </a:p>
        </p:txBody>
      </p:sp>
      <p:sp>
        <p:nvSpPr>
          <p:cNvPr id="13319" name="Rectangle 8"/>
          <p:cNvSpPr>
            <a:spLocks noChangeArrowheads="1"/>
          </p:cNvSpPr>
          <p:nvPr/>
        </p:nvSpPr>
        <p:spPr bwMode="auto">
          <a:xfrm>
            <a:off x="6876256" y="3689268"/>
            <a:ext cx="15128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id-ID" sz="2400" i="1" u="sng" dirty="0">
                <a:solidFill>
                  <a:srgbClr val="0070C0"/>
                </a:solidFill>
                <a:latin typeface="Calibri" panose="020F0502020204030204" pitchFamily="34" charset="0"/>
              </a:rPr>
              <a:t>Proceed n</a:t>
            </a:r>
          </a:p>
          <a:p>
            <a:pPr algn="ctr" eaLnBrk="1" hangingPunct="1"/>
            <a:r>
              <a:rPr lang="en-US" altLang="id-ID" sz="2400" i="1" dirty="0">
                <a:solidFill>
                  <a:srgbClr val="0070C0"/>
                </a:solidFill>
                <a:latin typeface="Calibri" panose="020F0502020204030204" pitchFamily="34" charset="0"/>
              </a:rPr>
              <a:t>(1+i)</a:t>
            </a:r>
            <a:r>
              <a:rPr lang="en-US" altLang="id-ID" sz="2400" i="1" baseline="30000" dirty="0">
                <a:solidFill>
                  <a:srgbClr val="0070C0"/>
                </a:solidFill>
                <a:latin typeface="Calibri" panose="020F0502020204030204" pitchFamily="34" charset="0"/>
              </a:rPr>
              <a:t>n</a:t>
            </a:r>
            <a:endParaRPr lang="id-ID" altLang="id-ID" sz="2400" i="1" baseline="30000" dirty="0">
              <a:solidFill>
                <a:srgbClr val="0070C0"/>
              </a:solidFill>
              <a:latin typeface="Calibri" panose="020F0502020204030204" pitchFamily="34" charset="0"/>
            </a:endParaRPr>
          </a:p>
        </p:txBody>
      </p:sp>
      <p:sp>
        <p:nvSpPr>
          <p:cNvPr id="8" name="Rectangle 2"/>
          <p:cNvSpPr txBox="1">
            <a:spLocks noChangeArrowheads="1"/>
          </p:cNvSpPr>
          <p:nvPr/>
        </p:nvSpPr>
        <p:spPr>
          <a:xfrm>
            <a:off x="-19091" y="1109996"/>
            <a:ext cx="5368432" cy="950852"/>
          </a:xfrm>
          <a:prstGeom prst="rect">
            <a:avLst/>
          </a:prstGeom>
          <a:solidFill>
            <a:srgbClr val="002060"/>
          </a:soli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762000" indent="-762000" algn="r">
              <a:buFont typeface="+mj-lt"/>
              <a:buAutoNum type="arabicPeriod" startAt="3"/>
            </a:pPr>
            <a:r>
              <a:rPr lang="en-US"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Metode N</a:t>
            </a:r>
            <a:r>
              <a:rPr lang="id-ID"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ilai Sekarang Bersih </a:t>
            </a:r>
            <a:r>
              <a:rPr lang="en-US"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a:t>
            </a:r>
            <a:r>
              <a:rPr lang="id-ID"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Net Present Value - NPV</a:t>
            </a:r>
            <a:r>
              <a:rPr lang="en-US" altLang="id-ID" sz="2800" i="1" kern="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4294967295"/>
          </p:nvPr>
        </p:nvSpPr>
        <p:spPr>
          <a:xfrm>
            <a:off x="467544" y="1484784"/>
            <a:ext cx="8362950" cy="4895850"/>
          </a:xfrm>
          <a:prstGeom prst="rect">
            <a:avLst/>
          </a:prstGeom>
        </p:spPr>
        <p:txBody>
          <a:bodyPr/>
          <a:lstStyle/>
          <a:p>
            <a:pPr marL="0" indent="0" algn="just" eaLnBrk="1" hangingPunct="1">
              <a:buFontTx/>
              <a:buNone/>
            </a:pPr>
            <a:r>
              <a:rPr lang="en-US" altLang="id-ID" sz="2800" b="1" dirty="0" smtClean="0">
                <a:solidFill>
                  <a:srgbClr val="C00000"/>
                </a:solidFill>
                <a:effectLst>
                  <a:outerShdw blurRad="38100" dist="38100" dir="2700000" algn="tl">
                    <a:srgbClr val="000000">
                      <a:alpha val="43137"/>
                    </a:srgbClr>
                  </a:outerShdw>
                </a:effectLst>
                <a:latin typeface="Calibri" panose="020F0502020204030204" pitchFamily="34" charset="0"/>
              </a:rPr>
              <a:t>Bila </a:t>
            </a:r>
            <a:r>
              <a:rPr lang="en-US" altLang="id-ID" sz="2800" b="1" i="1" dirty="0" smtClean="0">
                <a:solidFill>
                  <a:srgbClr val="C00000"/>
                </a:solidFill>
                <a:effectLst>
                  <a:outerShdw blurRad="38100" dist="38100" dir="2700000" algn="tl">
                    <a:srgbClr val="000000">
                      <a:alpha val="43137"/>
                    </a:srgbClr>
                  </a:outerShdw>
                </a:effectLst>
                <a:latin typeface="Calibri" panose="020F0502020204030204" pitchFamily="34" charset="0"/>
              </a:rPr>
              <a:t>NPV</a:t>
            </a:r>
            <a:r>
              <a:rPr lang="en-US" altLang="id-ID" sz="2800" b="1" dirty="0" smtClean="0">
                <a:solidFill>
                  <a:srgbClr val="C00000"/>
                </a:solidFill>
                <a:effectLst>
                  <a:outerShdw blurRad="38100" dist="38100" dir="2700000" algn="tl">
                    <a:srgbClr val="000000">
                      <a:alpha val="43137"/>
                    </a:srgbClr>
                  </a:outerShdw>
                </a:effectLst>
                <a:latin typeface="Calibri" panose="020F0502020204030204" pitchFamily="34" charset="0"/>
              </a:rPr>
              <a:t> bernilai lebih besar dari nol, berarti investasi menguntungkan dan dapat diterima</a:t>
            </a:r>
            <a:r>
              <a:rPr lang="id-ID" altLang="id-ID" sz="2800" b="1" dirty="0" smtClean="0">
                <a:solidFill>
                  <a:srgbClr val="C00000"/>
                </a:solidFill>
                <a:effectLst>
                  <a:outerShdw blurRad="38100" dist="38100" dir="2700000" algn="tl">
                    <a:srgbClr val="000000">
                      <a:alpha val="43137"/>
                    </a:srgbClr>
                  </a:outerShdw>
                </a:effectLst>
                <a:latin typeface="Calibri" panose="020F0502020204030204" pitchFamily="34" charset="0"/>
              </a:rPr>
              <a:t>.</a:t>
            </a:r>
            <a:endParaRPr lang="en-US" altLang="id-ID" sz="2800" b="1" dirty="0" smtClean="0">
              <a:solidFill>
                <a:srgbClr val="C00000"/>
              </a:solidFill>
              <a:effectLst>
                <a:outerShdw blurRad="38100" dist="38100" dir="2700000" algn="tl">
                  <a:srgbClr val="000000">
                    <a:alpha val="43137"/>
                  </a:srgbClr>
                </a:outerShdw>
              </a:effectLst>
              <a:latin typeface="Calibri" panose="020F0502020204030204" pitchFamily="34" charset="0"/>
            </a:endParaRPr>
          </a:p>
          <a:p>
            <a:pPr marL="609600" indent="-609600" eaLnBrk="1" hangingPunct="1">
              <a:buFontTx/>
              <a:buNone/>
            </a:pPr>
            <a:endParaRPr lang="id-ID" altLang="id-ID" sz="500" dirty="0" smtClean="0">
              <a:latin typeface="Calibri" panose="020F0502020204030204" pitchFamily="34" charset="0"/>
            </a:endParaRPr>
          </a:p>
          <a:p>
            <a:pPr marL="609600" indent="-609600" eaLnBrk="1" hangingPunct="1">
              <a:buFontTx/>
              <a:buNone/>
            </a:pPr>
            <a:r>
              <a:rPr lang="en-US" altLang="id-ID" sz="2800" dirty="0" err="1" smtClean="0">
                <a:latin typeface="+mj-lt"/>
              </a:rPr>
              <a:t>Contoh</a:t>
            </a:r>
            <a:r>
              <a:rPr lang="en-US" altLang="id-ID" sz="2800" dirty="0" smtClean="0">
                <a:latin typeface="+mj-lt"/>
              </a:rPr>
              <a:t> </a:t>
            </a:r>
            <a:r>
              <a:rPr lang="id-ID" altLang="id-ID" sz="2800" dirty="0" smtClean="0">
                <a:latin typeface="+mj-lt"/>
              </a:rPr>
              <a:t>15.03</a:t>
            </a:r>
            <a:r>
              <a:rPr lang="en-US" altLang="id-ID" sz="2800" dirty="0" smtClean="0">
                <a:latin typeface="+mj-lt"/>
              </a:rPr>
              <a:t>:</a:t>
            </a:r>
          </a:p>
          <a:p>
            <a:pPr marL="609600" indent="-609600" algn="just" eaLnBrk="1" hangingPunct="1">
              <a:buFontTx/>
              <a:buNone/>
            </a:pPr>
            <a:r>
              <a:rPr lang="en-US" altLang="id-ID" sz="2800" dirty="0" smtClean="0">
                <a:latin typeface="Calibri" panose="020F0502020204030204" pitchFamily="34" charset="0"/>
              </a:rPr>
              <a:t>	</a:t>
            </a:r>
            <a:r>
              <a:rPr lang="id-ID" altLang="id-ID" sz="2800" dirty="0" smtClean="0">
                <a:solidFill>
                  <a:srgbClr val="0070C0"/>
                </a:solidFill>
                <a:latin typeface="Calibri" panose="020F0502020204030204" pitchFamily="34" charset="0"/>
              </a:rPr>
              <a:t>P</a:t>
            </a:r>
            <a:r>
              <a:rPr lang="en-US" altLang="id-ID" sz="2800" dirty="0" smtClean="0">
                <a:solidFill>
                  <a:srgbClr val="0070C0"/>
                </a:solidFill>
                <a:latin typeface="Calibri" panose="020F0502020204030204" pitchFamily="34" charset="0"/>
              </a:rPr>
              <a:t>ada soal sebelumnya, dengan tingkat bunga diskonto 18% pertahun</a:t>
            </a:r>
            <a:r>
              <a:rPr lang="id-ID" altLang="id-ID" sz="2800" dirty="0" smtClean="0">
                <a:solidFill>
                  <a:srgbClr val="0070C0"/>
                </a:solidFill>
                <a:latin typeface="Calibri" panose="020F0502020204030204" pitchFamily="34" charset="0"/>
              </a:rPr>
              <a:t>.  Berikan analisis dengan </a:t>
            </a:r>
            <a:r>
              <a:rPr lang="id-ID" altLang="id-ID" sz="2800" i="1" dirty="0" smtClean="0">
                <a:solidFill>
                  <a:srgbClr val="0070C0"/>
                </a:solidFill>
                <a:latin typeface="Calibri" panose="020F0502020204030204" pitchFamily="34" charset="0"/>
              </a:rPr>
              <a:t>NPV </a:t>
            </a:r>
            <a:r>
              <a:rPr lang="id-ID" altLang="id-ID" sz="2800" dirty="0" smtClean="0">
                <a:solidFill>
                  <a:srgbClr val="0070C0"/>
                </a:solidFill>
                <a:latin typeface="Calibri" panose="020F0502020204030204" pitchFamily="34" charset="0"/>
              </a:rPr>
              <a:t>apakah proyek dapat diterima?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36512" y="1196752"/>
            <a:ext cx="9108399" cy="648072"/>
          </a:xfrm>
          <a:prstGeom prst="rect">
            <a:avLst/>
          </a:prstGeom>
        </p:spPr>
        <p:txBody>
          <a:bodyPr/>
          <a:lstStyle/>
          <a:p>
            <a:pPr eaLnBrk="1" hangingPunct="1"/>
            <a:r>
              <a:rPr lang="id-ID" altLang="id-ID" sz="3200" dirty="0" smtClean="0">
                <a:solidFill>
                  <a:srgbClr val="002060"/>
                </a:solidFill>
                <a:latin typeface="Aharoni" panose="02010803020104030203" pitchFamily="2" charset="-79"/>
                <a:cs typeface="Aharoni" panose="02010803020104030203" pitchFamily="2" charset="-79"/>
              </a:rPr>
              <a:t>S.I. Peminjaman Buku</a:t>
            </a:r>
          </a:p>
        </p:txBody>
      </p:sp>
      <p:pic>
        <p:nvPicPr>
          <p:cNvPr id="1536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115616" y="404664"/>
            <a:ext cx="7488832" cy="62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933"/>
          <a:stretch/>
        </p:blipFill>
        <p:spPr bwMode="auto">
          <a:xfrm>
            <a:off x="1619672" y="1342103"/>
            <a:ext cx="7056784" cy="551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904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9" name="Rectangle 3"/>
              <p:cNvSpPr>
                <a:spLocks noGrp="1" noChangeArrowheads="1"/>
              </p:cNvSpPr>
              <p:nvPr>
                <p:ph idx="4294967295"/>
              </p:nvPr>
            </p:nvSpPr>
            <p:spPr>
              <a:xfrm>
                <a:off x="683568" y="1772816"/>
                <a:ext cx="7776864" cy="4248472"/>
              </a:xfrm>
              <a:prstGeom prst="rect">
                <a:avLst/>
              </a:prstGeom>
              <a:solidFill>
                <a:schemeClr val="bg1">
                  <a:lumMod val="95000"/>
                  <a:alpha val="70000"/>
                </a:schemeClr>
              </a:solidFill>
            </p:spPr>
            <p:txBody>
              <a:bodyPr/>
              <a:lstStyle/>
              <a:p>
                <a:pPr marL="609600" indent="-609600" algn="just" eaLnBrk="1" hangingPunct="1">
                  <a:spcBef>
                    <a:spcPts val="0"/>
                  </a:spcBef>
                </a:pPr>
                <a:r>
                  <a:rPr lang="id-ID" altLang="id-ID" sz="2800" dirty="0" smtClean="0">
                    <a:latin typeface="Calibri" panose="020F0502020204030204" pitchFamily="34" charset="0"/>
                  </a:rPr>
                  <a:t>Analisa yang umum digunakan untuk mengevaluasi proyek-proyek pemerintah.</a:t>
                </a:r>
              </a:p>
              <a:p>
                <a:pPr marL="609600" indent="-609600" algn="just" eaLnBrk="1" hangingPunct="1">
                  <a:spcBef>
                    <a:spcPts val="0"/>
                  </a:spcBef>
                </a:pPr>
                <a:r>
                  <a:rPr lang="id-ID" altLang="id-ID" sz="2800" dirty="0" smtClean="0">
                    <a:latin typeface="Calibri" panose="020F0502020204030204" pitchFamily="34" charset="0"/>
                  </a:rPr>
                  <a:t>Dibuat untuk mengetahui apakah investasi tersebut layak dikerjakan atau tidak</a:t>
                </a:r>
              </a:p>
              <a:p>
                <a:pPr marL="609600" indent="-609600" algn="just" eaLnBrk="1" hangingPunct="1">
                  <a:spcBef>
                    <a:spcPts val="0"/>
                  </a:spcBef>
                </a:pPr>
                <a:r>
                  <a:rPr lang="id-ID" altLang="id-ID" sz="2800" dirty="0" smtClean="0">
                    <a:latin typeface="Calibri" panose="020F0502020204030204" pitchFamily="34" charset="0"/>
                  </a:rPr>
                  <a:t>Biasanya dilakukan dengan melihat rasio antara manfaat dari suatu proyek pada masyarakat umum terhadap ongkos-ongkos yang dikeluarkan pemerintah.</a:t>
                </a:r>
                <a:endParaRPr lang="id-ID" altLang="id-ID" sz="2800" b="1" dirty="0" smtClean="0">
                  <a:solidFill>
                    <a:srgbClr val="0070C0"/>
                  </a:solidFill>
                  <a:latin typeface="Calibri" panose="020F0502020204030204" pitchFamily="34" charset="0"/>
                </a:endParaRPr>
              </a:p>
              <a:p>
                <a:pPr marL="609600" indent="-609600" algn="just" eaLnBrk="1" hangingPunct="1">
                  <a:spcBef>
                    <a:spcPts val="0"/>
                  </a:spcBef>
                </a:pPr>
                <a:r>
                  <a:rPr lang="id-ID" altLang="id-ID" sz="2800" b="1" dirty="0" smtClean="0">
                    <a:solidFill>
                      <a:srgbClr val="0070C0"/>
                    </a:solidFill>
                    <a:latin typeface="Calibri" panose="020F0502020204030204" pitchFamily="34" charset="0"/>
                  </a:rPr>
                  <a:t>Dirumuskan :</a:t>
                </a:r>
              </a:p>
              <a:p>
                <a:pPr marL="0" indent="0" algn="just" eaLnBrk="1" hangingPunct="1">
                  <a:spcBef>
                    <a:spcPts val="0"/>
                  </a:spcBef>
                  <a:buNone/>
                </a:pPr>
                <a:r>
                  <a:rPr lang="id-ID" altLang="id-ID" sz="2800" b="1" dirty="0">
                    <a:solidFill>
                      <a:srgbClr val="0070C0"/>
                    </a:solidFill>
                    <a:latin typeface="Calibri" panose="020F0502020204030204" pitchFamily="34" charset="0"/>
                  </a:rPr>
                  <a:t>	</a:t>
                </a:r>
                <a:r>
                  <a:rPr lang="id-ID" altLang="id-ID" sz="2800" b="1" dirty="0" smtClean="0">
                    <a:solidFill>
                      <a:srgbClr val="FF0000"/>
                    </a:solidFill>
                    <a:latin typeface="Calibri" panose="020F0502020204030204" pitchFamily="34" charset="0"/>
                  </a:rPr>
                  <a:t>B/C = </a:t>
                </a:r>
                <a14:m>
                  <m:oMath xmlns:m="http://schemas.openxmlformats.org/officeDocument/2006/math">
                    <m:f>
                      <m:fPr>
                        <m:ctrlPr>
                          <a:rPr lang="id-ID" altLang="id-ID" sz="2800" b="1" i="1" smtClean="0">
                            <a:solidFill>
                              <a:srgbClr val="FF0000"/>
                            </a:solidFill>
                            <a:latin typeface="Cambria Math" panose="02040503050406030204" pitchFamily="18" charset="0"/>
                          </a:rPr>
                        </m:ctrlPr>
                      </m:fPr>
                      <m:num>
                        <m:r>
                          <a:rPr lang="id-ID" altLang="id-ID" sz="2800" b="1" i="1" smtClean="0">
                            <a:solidFill>
                              <a:srgbClr val="FF0000"/>
                            </a:solidFill>
                            <a:latin typeface="Cambria Math"/>
                          </a:rPr>
                          <m:t>𝑴𝒂𝒏𝒇𝒂𝒂𝒕</m:t>
                        </m:r>
                        <m:r>
                          <a:rPr lang="id-ID" altLang="id-ID" sz="2800" b="1" i="1" smtClean="0">
                            <a:solidFill>
                              <a:srgbClr val="FF0000"/>
                            </a:solidFill>
                            <a:latin typeface="Cambria Math"/>
                          </a:rPr>
                          <m:t> </m:t>
                        </m:r>
                        <m:r>
                          <a:rPr lang="id-ID" altLang="id-ID" sz="2800" b="1" i="1" smtClean="0">
                            <a:solidFill>
                              <a:srgbClr val="FF0000"/>
                            </a:solidFill>
                            <a:latin typeface="Cambria Math"/>
                          </a:rPr>
                          <m:t>𝒕𝒆𝒓𝒉𝒂𝒅𝒂𝒑</m:t>
                        </m:r>
                        <m:r>
                          <a:rPr lang="id-ID" altLang="id-ID" sz="2800" b="1" i="1" smtClean="0">
                            <a:solidFill>
                              <a:srgbClr val="FF0000"/>
                            </a:solidFill>
                            <a:latin typeface="Cambria Math"/>
                          </a:rPr>
                          <m:t> </m:t>
                        </m:r>
                        <m:r>
                          <a:rPr lang="id-ID" altLang="id-ID" sz="2800" b="1" i="1" smtClean="0">
                            <a:solidFill>
                              <a:srgbClr val="FF0000"/>
                            </a:solidFill>
                            <a:latin typeface="Cambria Math"/>
                          </a:rPr>
                          <m:t>𝒖𝒎𝒖𝒎</m:t>
                        </m:r>
                      </m:num>
                      <m:den>
                        <m:r>
                          <a:rPr lang="id-ID" altLang="id-ID" sz="2800" b="1" i="1" smtClean="0">
                            <a:solidFill>
                              <a:srgbClr val="FF0000"/>
                            </a:solidFill>
                            <a:latin typeface="Cambria Math"/>
                          </a:rPr>
                          <m:t>𝑶𝒏𝒈𝒌𝒐𝒔</m:t>
                        </m:r>
                        <m:r>
                          <a:rPr lang="id-ID" altLang="id-ID" sz="2800" b="1" i="1" smtClean="0">
                            <a:solidFill>
                              <a:srgbClr val="FF0000"/>
                            </a:solidFill>
                            <a:latin typeface="Cambria Math"/>
                          </a:rPr>
                          <m:t> </m:t>
                        </m:r>
                        <m:r>
                          <a:rPr lang="id-ID" altLang="id-ID" sz="2800" b="1" i="1" smtClean="0">
                            <a:solidFill>
                              <a:srgbClr val="FF0000"/>
                            </a:solidFill>
                            <a:latin typeface="Cambria Math"/>
                          </a:rPr>
                          <m:t>𝒚𝒂𝒏𝒈</m:t>
                        </m:r>
                        <m:r>
                          <a:rPr lang="id-ID" altLang="id-ID" sz="2800" b="1" i="1" smtClean="0">
                            <a:solidFill>
                              <a:srgbClr val="FF0000"/>
                            </a:solidFill>
                            <a:latin typeface="Cambria Math"/>
                          </a:rPr>
                          <m:t> </m:t>
                        </m:r>
                        <m:r>
                          <a:rPr lang="id-ID" altLang="id-ID" sz="2800" b="1" i="1" smtClean="0">
                            <a:solidFill>
                              <a:srgbClr val="FF0000"/>
                            </a:solidFill>
                            <a:latin typeface="Cambria Math"/>
                          </a:rPr>
                          <m:t>𝒅𝒊𝒌𝒆𝒍𝒖𝒂𝒓𝒌𝒂𝒏</m:t>
                        </m:r>
                        <m:r>
                          <a:rPr lang="id-ID" altLang="id-ID" sz="2800" b="1" i="1" smtClean="0">
                            <a:solidFill>
                              <a:srgbClr val="FF0000"/>
                            </a:solidFill>
                            <a:latin typeface="Cambria Math"/>
                          </a:rPr>
                          <m:t> </m:t>
                        </m:r>
                        <m:r>
                          <a:rPr lang="id-ID" altLang="id-ID" sz="2800" b="1" i="1" smtClean="0">
                            <a:solidFill>
                              <a:srgbClr val="FF0000"/>
                            </a:solidFill>
                            <a:latin typeface="Cambria Math"/>
                          </a:rPr>
                          <m:t>𝒑𝒆𝒎𝒆𝒓𝒊𝒏𝒕𝒂𝒉</m:t>
                        </m:r>
                      </m:den>
                    </m:f>
                  </m:oMath>
                </a14:m>
                <a:endParaRPr lang="id-ID" altLang="id-ID" sz="2800" b="1" dirty="0" smtClean="0">
                  <a:solidFill>
                    <a:srgbClr val="0070C0"/>
                  </a:solidFill>
                  <a:latin typeface="Calibri" panose="020F0502020204030204" pitchFamily="34" charset="0"/>
                </a:endParaRPr>
              </a:p>
              <a:p>
                <a:pPr marL="0" indent="0" algn="just" eaLnBrk="1" hangingPunct="1">
                  <a:spcBef>
                    <a:spcPts val="0"/>
                  </a:spcBef>
                  <a:buNone/>
                </a:pPr>
                <a:r>
                  <a:rPr lang="id-ID" altLang="id-ID" sz="2800" b="1" dirty="0">
                    <a:solidFill>
                      <a:srgbClr val="0070C0"/>
                    </a:solidFill>
                    <a:latin typeface="Calibri" panose="020F0502020204030204" pitchFamily="34" charset="0"/>
                  </a:rPr>
                  <a:t>	</a:t>
                </a:r>
                <a:endParaRPr lang="id-ID" altLang="id-ID" sz="2800" b="1" dirty="0" smtClean="0">
                  <a:solidFill>
                    <a:srgbClr val="0070C0"/>
                  </a:solidFill>
                  <a:latin typeface="Calibri" panose="020F0502020204030204" pitchFamily="34" charset="0"/>
                </a:endParaRPr>
              </a:p>
            </p:txBody>
          </p:sp>
        </mc:Choice>
        <mc:Fallback xmlns="">
          <p:sp>
            <p:nvSpPr>
              <p:cNvPr id="4099" name="Rectangle 3"/>
              <p:cNvSpPr>
                <a:spLocks noGrp="1" noRot="1" noChangeAspect="1" noMove="1" noResize="1" noEditPoints="1" noAdjustHandles="1" noChangeArrowheads="1" noChangeShapeType="1" noTextEdit="1"/>
              </p:cNvSpPr>
              <p:nvPr>
                <p:ph idx="4294967295"/>
              </p:nvPr>
            </p:nvSpPr>
            <p:spPr>
              <a:xfrm>
                <a:off x="683568" y="1772816"/>
                <a:ext cx="7776864" cy="4248472"/>
              </a:xfrm>
              <a:prstGeom prst="rect">
                <a:avLst/>
              </a:prstGeom>
              <a:blipFill rotWithShape="1">
                <a:blip r:embed="rId2"/>
                <a:stretch>
                  <a:fillRect l="-1567" t="-1435" r="-1646" b="-9326"/>
                </a:stretch>
              </a:blipFill>
            </p:spPr>
            <p:txBody>
              <a:bodyPr/>
              <a:lstStyle/>
              <a:p>
                <a:r>
                  <a:rPr lang="id-ID">
                    <a:noFill/>
                  </a:rPr>
                  <a:t> </a:t>
                </a:r>
              </a:p>
            </p:txBody>
          </p:sp>
        </mc:Fallback>
      </mc:AlternateContent>
      <p:sp>
        <p:nvSpPr>
          <p:cNvPr id="4098" name="Rectangle 2"/>
          <p:cNvSpPr>
            <a:spLocks noGrp="1" noChangeArrowheads="1"/>
          </p:cNvSpPr>
          <p:nvPr>
            <p:ph type="title" idx="4294967295"/>
          </p:nvPr>
        </p:nvSpPr>
        <p:spPr>
          <a:xfrm>
            <a:off x="683568" y="836712"/>
            <a:ext cx="7791450" cy="850776"/>
          </a:xfrm>
          <a:prstGeom prst="rect">
            <a:avLst/>
          </a:prstGeom>
          <a:gradFill flip="none" rotWithShape="0">
            <a:gsLst>
              <a:gs pos="0">
                <a:srgbClr val="85C2FF">
                  <a:lumMod val="0"/>
                  <a:lumOff val="100000"/>
                </a:srgbClr>
              </a:gs>
              <a:gs pos="97000">
                <a:srgbClr val="C4D6EB"/>
              </a:gs>
            </a:gsLst>
            <a:path path="rect">
              <a:fillToRect l="100000" t="100000"/>
            </a:path>
            <a:tileRect r="-100000" b="-100000"/>
          </a:gradFill>
        </p:spPr>
        <p:txBody>
          <a:bodyPr/>
          <a:lstStyle/>
          <a:p>
            <a:pPr eaLnBrk="1" hangingPunct="1"/>
            <a:r>
              <a:rPr lang="id-ID" altLang="id-ID" sz="3600" i="1" dirty="0" smtClean="0">
                <a:latin typeface="Bernard MT Condensed" panose="02050806060905020404" pitchFamily="18" charset="0"/>
              </a:rPr>
              <a:t>Analisa Biaya dan </a:t>
            </a:r>
            <a:r>
              <a:rPr lang="id-ID" altLang="id-ID" sz="3600" i="1" dirty="0" smtClean="0">
                <a:latin typeface="Bernard MT Condensed" panose="02050806060905020404" pitchFamily="18" charset="0"/>
              </a:rPr>
              <a:t>Manfaat Investasi</a:t>
            </a:r>
            <a:endParaRPr lang="id-ID" altLang="id-ID" sz="3600" i="1" dirty="0" smtClean="0">
              <a:latin typeface="Bernard MT Condensed" panose="020508060609050204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429" y="1484784"/>
            <a:ext cx="7848872" cy="2800767"/>
          </a:xfrm>
          <a:prstGeom prst="rect">
            <a:avLst/>
          </a:prstGeom>
          <a:solidFill>
            <a:schemeClr val="tx1"/>
          </a:solidFill>
        </p:spPr>
        <p:txBody>
          <a:bodyPr wrap="square" rtlCol="0">
            <a:spAutoFit/>
          </a:bodyPr>
          <a:lstStyle/>
          <a:p>
            <a:pPr algn="ctr"/>
            <a:r>
              <a:rPr lang="id-ID" sz="4400"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TUGAS :</a:t>
            </a:r>
          </a:p>
          <a:p>
            <a:pPr algn="ctr"/>
            <a:r>
              <a:rPr lang="id-ID" sz="4400" b="1" dirty="0" smtClean="0">
                <a:solidFill>
                  <a:srgbClr val="00B0F0"/>
                </a:solidFill>
                <a:effectLst>
                  <a:outerShdw blurRad="38100" dist="38100" dir="2700000" algn="tl">
                    <a:srgbClr val="000000">
                      <a:alpha val="43137"/>
                    </a:srgbClr>
                  </a:outerShdw>
                </a:effectLst>
                <a:latin typeface="Bernard MT Condensed" panose="02050806060905020404" pitchFamily="18" charset="0"/>
              </a:rPr>
              <a:t>Baca</a:t>
            </a:r>
            <a:r>
              <a:rPr lang="id-ID" sz="4400" b="1" dirty="0" smtClean="0">
                <a:solidFill>
                  <a:srgbClr val="C00000"/>
                </a:solidFill>
                <a:effectLst>
                  <a:outerShdw blurRad="38100" dist="38100" dir="2700000" algn="tl">
                    <a:srgbClr val="000000">
                      <a:alpha val="43137"/>
                    </a:srgbClr>
                  </a:outerShdw>
                </a:effectLst>
                <a:latin typeface="Bernard MT Condensed" panose="02050806060905020404" pitchFamily="18" charset="0"/>
              </a:rPr>
              <a:t> </a:t>
            </a:r>
            <a:r>
              <a:rPr lang="id-ID" sz="4400" b="1" dirty="0" smtClean="0">
                <a:solidFill>
                  <a:schemeClr val="bg1"/>
                </a:solidFill>
                <a:effectLst>
                  <a:outerShdw blurRad="38100" dist="38100" dir="2700000" algn="tl">
                    <a:srgbClr val="000000">
                      <a:alpha val="43137"/>
                    </a:srgbClr>
                  </a:outerShdw>
                </a:effectLst>
                <a:latin typeface="Bernard MT Condensed" panose="02050806060905020404" pitchFamily="18" charset="0"/>
              </a:rPr>
              <a:t>dan</a:t>
            </a:r>
            <a:r>
              <a:rPr lang="id-ID" sz="4400" b="1" dirty="0" smtClean="0">
                <a:solidFill>
                  <a:srgbClr val="C00000"/>
                </a:solidFill>
                <a:effectLst>
                  <a:outerShdw blurRad="38100" dist="38100" dir="2700000" algn="tl">
                    <a:srgbClr val="000000">
                      <a:alpha val="43137"/>
                    </a:srgbClr>
                  </a:outerShdw>
                </a:effectLst>
                <a:latin typeface="Bernard MT Condensed" panose="02050806060905020404" pitchFamily="18" charset="0"/>
              </a:rPr>
              <a:t> </a:t>
            </a:r>
            <a:r>
              <a:rPr lang="id-ID" sz="4400" b="1" dirty="0" smtClean="0">
                <a:solidFill>
                  <a:srgbClr val="00B0F0"/>
                </a:solidFill>
                <a:effectLst>
                  <a:outerShdw blurRad="38100" dist="38100" dir="2700000" algn="tl">
                    <a:srgbClr val="000000">
                      <a:alpha val="43137"/>
                    </a:srgbClr>
                  </a:outerShdw>
                </a:effectLst>
                <a:latin typeface="Bernard MT Condensed" panose="02050806060905020404" pitchFamily="18" charset="0"/>
              </a:rPr>
              <a:t>pahami</a:t>
            </a:r>
            <a:r>
              <a:rPr lang="id-ID" sz="4400" b="1" dirty="0" smtClean="0">
                <a:solidFill>
                  <a:srgbClr val="C00000"/>
                </a:solidFill>
                <a:effectLst>
                  <a:outerShdw blurRad="38100" dist="38100" dir="2700000" algn="tl">
                    <a:srgbClr val="000000">
                      <a:alpha val="43137"/>
                    </a:srgbClr>
                  </a:outerShdw>
                </a:effectLst>
                <a:latin typeface="Bernard MT Condensed" panose="02050806060905020404" pitchFamily="18" charset="0"/>
              </a:rPr>
              <a:t> </a:t>
            </a:r>
            <a:r>
              <a:rPr lang="id-ID" sz="4400" b="1" dirty="0" smtClean="0">
                <a:solidFill>
                  <a:srgbClr val="FFFF00"/>
                </a:solidFill>
                <a:effectLst>
                  <a:outerShdw blurRad="38100" dist="38100" dir="2700000" algn="tl">
                    <a:srgbClr val="000000">
                      <a:alpha val="43137"/>
                    </a:srgbClr>
                  </a:outerShdw>
                </a:effectLst>
                <a:latin typeface="Bernard MT Condensed" panose="02050806060905020404" pitchFamily="18" charset="0"/>
              </a:rPr>
              <a:t>materi </a:t>
            </a:r>
          </a:p>
          <a:p>
            <a:pPr algn="ctr"/>
            <a:r>
              <a:rPr lang="id-ID" sz="4400" b="1" dirty="0" smtClean="0">
                <a:solidFill>
                  <a:srgbClr val="92D050"/>
                </a:solidFill>
                <a:effectLst>
                  <a:outerShdw blurRad="38100" dist="38100" dir="2700000" algn="tl">
                    <a:srgbClr val="000000">
                      <a:alpha val="43137"/>
                    </a:srgbClr>
                  </a:outerShdw>
                </a:effectLst>
                <a:latin typeface="Bernard MT Condensed" panose="02050806060905020404" pitchFamily="18" charset="0"/>
              </a:rPr>
              <a:t>Analisis  </a:t>
            </a:r>
            <a:r>
              <a:rPr lang="id-ID" sz="4400" b="1" dirty="0" smtClean="0">
                <a:solidFill>
                  <a:srgbClr val="FF0000"/>
                </a:solidFill>
                <a:effectLst>
                  <a:outerShdw blurRad="38100" dist="38100" dir="2700000" algn="tl">
                    <a:srgbClr val="000000">
                      <a:alpha val="43137"/>
                    </a:srgbClr>
                  </a:outerShdw>
                </a:effectLst>
                <a:latin typeface="Bernard MT Condensed" panose="02050806060905020404" pitchFamily="18" charset="0"/>
              </a:rPr>
              <a:t>Biaya </a:t>
            </a:r>
            <a:r>
              <a:rPr lang="id-ID" sz="4400" b="1" dirty="0" smtClean="0">
                <a:solidFill>
                  <a:srgbClr val="00B050"/>
                </a:solidFill>
                <a:effectLst>
                  <a:outerShdw blurRad="38100" dist="38100" dir="2700000" algn="tl">
                    <a:srgbClr val="000000">
                      <a:alpha val="43137"/>
                    </a:srgbClr>
                  </a:outerShdw>
                </a:effectLst>
                <a:latin typeface="Bernard MT Condensed" panose="02050806060905020404" pitchFamily="18" charset="0"/>
              </a:rPr>
              <a:t>dan</a:t>
            </a:r>
            <a:r>
              <a:rPr lang="id-ID" sz="4400" b="1" dirty="0" smtClean="0">
                <a:solidFill>
                  <a:srgbClr val="FF0000"/>
                </a:solidFill>
                <a:effectLst>
                  <a:outerShdw blurRad="38100" dist="38100" dir="2700000" algn="tl">
                    <a:srgbClr val="000000">
                      <a:alpha val="43137"/>
                    </a:srgbClr>
                  </a:outerShdw>
                </a:effectLst>
                <a:latin typeface="Bernard MT Condensed" panose="02050806060905020404" pitchFamily="18" charset="0"/>
              </a:rPr>
              <a:t> </a:t>
            </a:r>
            <a:r>
              <a:rPr lang="id-ID" sz="4400" b="1" dirty="0" smtClean="0">
                <a:solidFill>
                  <a:schemeClr val="bg2">
                    <a:lumMod val="60000"/>
                    <a:lumOff val="40000"/>
                  </a:schemeClr>
                </a:solidFill>
                <a:effectLst>
                  <a:outerShdw blurRad="38100" dist="38100" dir="2700000" algn="tl">
                    <a:srgbClr val="000000">
                      <a:alpha val="43137"/>
                    </a:srgbClr>
                  </a:outerShdw>
                </a:effectLst>
                <a:latin typeface="Bernard MT Condensed" panose="02050806060905020404" pitchFamily="18" charset="0"/>
              </a:rPr>
              <a:t>Manfaat </a:t>
            </a:r>
            <a:r>
              <a:rPr lang="id-ID" sz="4400" b="1" dirty="0" smtClean="0">
                <a:solidFill>
                  <a:schemeClr val="bg1"/>
                </a:solidFill>
                <a:effectLst>
                  <a:outerShdw blurRad="38100" dist="38100" dir="2700000" algn="tl">
                    <a:srgbClr val="000000">
                      <a:alpha val="43137"/>
                    </a:srgbClr>
                  </a:outerShdw>
                </a:effectLst>
                <a:latin typeface="Bernard MT Condensed" panose="02050806060905020404" pitchFamily="18" charset="0"/>
              </a:rPr>
              <a:t>Investasi</a:t>
            </a:r>
            <a:endParaRPr lang="id-ID" sz="4400" b="1" i="1"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sp>
        <p:nvSpPr>
          <p:cNvPr id="3" name="TextBox 2"/>
          <p:cNvSpPr txBox="1"/>
          <p:nvPr/>
        </p:nvSpPr>
        <p:spPr>
          <a:xfrm>
            <a:off x="1746369" y="4549477"/>
            <a:ext cx="6481597" cy="1077218"/>
          </a:xfrm>
          <a:prstGeom prst="rect">
            <a:avLst/>
          </a:prstGeom>
          <a:noFill/>
        </p:spPr>
        <p:txBody>
          <a:bodyPr wrap="square" rtlCol="0">
            <a:spAutoFit/>
          </a:bodyPr>
          <a:lstStyle/>
          <a:p>
            <a:pPr algn="r"/>
            <a:r>
              <a:rPr lang="id-ID" sz="3200" b="1" dirty="0" smtClean="0">
                <a:solidFill>
                  <a:srgbClr val="C00000"/>
                </a:solidFill>
                <a:effectLst>
                  <a:outerShdw blurRad="38100" dist="38100" dir="2700000" algn="tl">
                    <a:srgbClr val="000000">
                      <a:alpha val="43137"/>
                    </a:srgbClr>
                  </a:outerShdw>
                </a:effectLst>
              </a:rPr>
              <a:t>Soal dan Latihan akan dikirimkan via email</a:t>
            </a:r>
            <a:endParaRPr lang="id-ID"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8533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6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44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3"/>
              <p:cNvSpPr txBox="1">
                <a:spLocks noChangeArrowheads="1"/>
              </p:cNvSpPr>
              <p:nvPr/>
            </p:nvSpPr>
            <p:spPr>
              <a:xfrm>
                <a:off x="683568" y="1916832"/>
                <a:ext cx="7776864" cy="3600400"/>
              </a:xfrm>
              <a:prstGeom prst="rect">
                <a:avLst/>
              </a:prstGeom>
              <a:solidFill>
                <a:schemeClr val="bg1">
                  <a:lumMod val="95000"/>
                  <a:alpha val="70000"/>
                </a:schemeClr>
              </a:solidFill>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609600" indent="-609600" algn="just">
                  <a:spcBef>
                    <a:spcPts val="0"/>
                  </a:spcBef>
                </a:pPr>
                <a:r>
                  <a:rPr lang="id-ID" altLang="id-ID" sz="2800" kern="0" dirty="0" smtClean="0">
                    <a:latin typeface="Calibri" panose="020F0502020204030204" pitchFamily="34" charset="0"/>
                  </a:rPr>
                  <a:t>Secara normal:</a:t>
                </a:r>
              </a:p>
              <a:p>
                <a:pPr marL="0" indent="0" algn="just">
                  <a:spcBef>
                    <a:spcPts val="0"/>
                  </a:spcBef>
                  <a:buNone/>
                </a:pPr>
                <a:r>
                  <a:rPr lang="id-ID" altLang="id-ID" sz="2800" kern="0" dirty="0" smtClean="0">
                    <a:latin typeface="Calibri" panose="020F0502020204030204" pitchFamily="34" charset="0"/>
                  </a:rPr>
                  <a:t>	</a:t>
                </a:r>
                <a:r>
                  <a:rPr lang="id-ID" altLang="id-ID" sz="2800" b="1" kern="0" dirty="0" smtClean="0">
                    <a:solidFill>
                      <a:srgbClr val="FF0000"/>
                    </a:solidFill>
                    <a:effectLst>
                      <a:outerShdw blurRad="38100" dist="38100" dir="2700000" algn="tl">
                        <a:srgbClr val="000000">
                          <a:alpha val="43137"/>
                        </a:srgbClr>
                      </a:outerShdw>
                    </a:effectLst>
                    <a:latin typeface="Calibri" panose="020F0502020204030204" pitchFamily="34" charset="0"/>
                  </a:rPr>
                  <a:t>B/C = </a:t>
                </a:r>
                <a14:m>
                  <m:oMath xmlns:m="http://schemas.openxmlformats.org/officeDocument/2006/math">
                    <m:f>
                      <m:fPr>
                        <m:ctrlPr>
                          <a:rPr lang="id-ID" altLang="id-ID" sz="2800" b="1" i="1" kern="0"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id-ID" altLang="id-ID" sz="2800" b="1" i="1" kern="0" smtClean="0">
                            <a:solidFill>
                              <a:srgbClr val="FF0000"/>
                            </a:solidFill>
                            <a:effectLst>
                              <a:outerShdw blurRad="38100" dist="38100" dir="2700000" algn="tl">
                                <a:srgbClr val="000000">
                                  <a:alpha val="43137"/>
                                </a:srgbClr>
                              </a:outerShdw>
                            </a:effectLst>
                            <a:latin typeface="Cambria Math"/>
                          </a:rPr>
                          <m:t>𝑴𝒂𝒏𝒇𝒂𝒂𝒕</m:t>
                        </m:r>
                        <m:r>
                          <a:rPr lang="id-ID" altLang="id-ID" sz="2800" b="1" i="1" kern="0" smtClean="0">
                            <a:solidFill>
                              <a:srgbClr val="FF0000"/>
                            </a:solidFill>
                            <a:effectLst>
                              <a:outerShdw blurRad="38100" dist="38100" dir="2700000" algn="tl">
                                <a:srgbClr val="000000">
                                  <a:alpha val="43137"/>
                                </a:srgbClr>
                              </a:outerShdw>
                            </a:effectLst>
                            <a:latin typeface="Cambria Math"/>
                          </a:rPr>
                          <m:t> </m:t>
                        </m:r>
                        <m:r>
                          <a:rPr lang="id-ID" altLang="id-ID" sz="2800" b="1" i="1" kern="0" smtClean="0">
                            <a:solidFill>
                              <a:srgbClr val="FF0000"/>
                            </a:solidFill>
                            <a:effectLst>
                              <a:outerShdw blurRad="38100" dist="38100" dir="2700000" algn="tl">
                                <a:srgbClr val="000000">
                                  <a:alpha val="43137"/>
                                </a:srgbClr>
                              </a:outerShdw>
                            </a:effectLst>
                            <a:latin typeface="Cambria Math"/>
                          </a:rPr>
                          <m:t>𝒆𝒌𝒖𝒊𝒗𝒂𝒍𝒆𝒏</m:t>
                        </m:r>
                      </m:num>
                      <m:den>
                        <m:r>
                          <a:rPr lang="id-ID" altLang="id-ID" sz="2800" b="1" i="1" kern="0" smtClean="0">
                            <a:solidFill>
                              <a:srgbClr val="FF0000"/>
                            </a:solidFill>
                            <a:effectLst>
                              <a:outerShdw blurRad="38100" dist="38100" dir="2700000" algn="tl">
                                <a:srgbClr val="000000">
                                  <a:alpha val="43137"/>
                                </a:srgbClr>
                              </a:outerShdw>
                            </a:effectLst>
                            <a:latin typeface="Cambria Math"/>
                          </a:rPr>
                          <m:t>𝑶𝒏𝒈𝒌𝒐𝒔</m:t>
                        </m:r>
                        <m:r>
                          <a:rPr lang="id-ID" altLang="id-ID" sz="2800" b="1" i="1" kern="0" smtClean="0">
                            <a:solidFill>
                              <a:srgbClr val="FF0000"/>
                            </a:solidFill>
                            <a:effectLst>
                              <a:outerShdw blurRad="38100" dist="38100" dir="2700000" algn="tl">
                                <a:srgbClr val="000000">
                                  <a:alpha val="43137"/>
                                </a:srgbClr>
                              </a:outerShdw>
                            </a:effectLst>
                            <a:latin typeface="Cambria Math"/>
                          </a:rPr>
                          <m:t> </m:t>
                        </m:r>
                        <m:r>
                          <a:rPr lang="id-ID" altLang="id-ID" sz="2800" b="1" i="1" kern="0" smtClean="0">
                            <a:solidFill>
                              <a:srgbClr val="FF0000"/>
                            </a:solidFill>
                            <a:effectLst>
                              <a:outerShdw blurRad="38100" dist="38100" dir="2700000" algn="tl">
                                <a:srgbClr val="000000">
                                  <a:alpha val="43137"/>
                                </a:srgbClr>
                              </a:outerShdw>
                            </a:effectLst>
                            <a:latin typeface="Cambria Math"/>
                          </a:rPr>
                          <m:t>𝒆𝒌𝒖𝒊𝒗𝒂𝒍𝒆𝒏</m:t>
                        </m:r>
                      </m:den>
                    </m:f>
                  </m:oMath>
                </a14:m>
                <a:endParaRPr lang="id-ID" altLang="id-ID" sz="2800" b="1" kern="0" dirty="0" smtClean="0">
                  <a:latin typeface="Calibri" panose="020F0502020204030204" pitchFamily="34" charset="0"/>
                </a:endParaRPr>
              </a:p>
              <a:p>
                <a:pPr marL="0" indent="0" algn="just">
                  <a:spcBef>
                    <a:spcPts val="0"/>
                  </a:spcBef>
                  <a:buNone/>
                </a:pPr>
                <a:endParaRPr lang="id-ID" altLang="id-ID" sz="1000" kern="0" dirty="0" smtClean="0">
                  <a:latin typeface="Calibri" panose="020F0502020204030204" pitchFamily="34" charset="0"/>
                </a:endParaRPr>
              </a:p>
              <a:p>
                <a:pPr marL="609600" indent="-609600" algn="just">
                  <a:spcBef>
                    <a:spcPts val="0"/>
                  </a:spcBef>
                </a:pPr>
                <a:r>
                  <a:rPr lang="id-ID" altLang="id-ID" sz="2400" b="1" kern="0" dirty="0" smtClean="0">
                    <a:solidFill>
                      <a:srgbClr val="0070C0"/>
                    </a:solidFill>
                    <a:latin typeface="Calibri" panose="020F0502020204030204" pitchFamily="34" charset="0"/>
                  </a:rPr>
                  <a:t>Manfaat ekuivalen </a:t>
                </a:r>
                <a:r>
                  <a:rPr lang="id-ID" altLang="id-ID" sz="2400" kern="0" dirty="0" smtClean="0">
                    <a:latin typeface="Calibri" panose="020F0502020204030204" pitchFamily="34" charset="0"/>
                  </a:rPr>
                  <a:t>: semua manfaat setelah dikurangi dampak negatif, dinyatakan dgn nilai uang.</a:t>
                </a:r>
              </a:p>
              <a:p>
                <a:pPr marL="609600" indent="-609600" algn="just">
                  <a:spcBef>
                    <a:spcPts val="0"/>
                  </a:spcBef>
                </a:pPr>
                <a:r>
                  <a:rPr lang="id-ID" altLang="id-ID" sz="2400" b="1" kern="0" dirty="0" smtClean="0">
                    <a:solidFill>
                      <a:srgbClr val="0070C0"/>
                    </a:solidFill>
                    <a:latin typeface="Calibri" panose="020F0502020204030204" pitchFamily="34" charset="0"/>
                  </a:rPr>
                  <a:t>Ongkos </a:t>
                </a:r>
                <a:r>
                  <a:rPr lang="id-ID" altLang="id-ID" sz="2400" b="1" kern="0" dirty="0">
                    <a:solidFill>
                      <a:srgbClr val="0070C0"/>
                    </a:solidFill>
                    <a:latin typeface="Calibri" panose="020F0502020204030204" pitchFamily="34" charset="0"/>
                  </a:rPr>
                  <a:t>ekuivalen </a:t>
                </a:r>
                <a:r>
                  <a:rPr lang="id-ID" altLang="id-ID" sz="2400" kern="0" dirty="0">
                    <a:latin typeface="Calibri" panose="020F0502020204030204" pitchFamily="34" charset="0"/>
                  </a:rPr>
                  <a:t>: semua </a:t>
                </a:r>
                <a:r>
                  <a:rPr lang="id-ID" altLang="id-ID" sz="2400" kern="0" dirty="0" smtClean="0">
                    <a:latin typeface="Calibri" panose="020F0502020204030204" pitchFamily="34" charset="0"/>
                  </a:rPr>
                  <a:t>ongkos-ongkos setelah </a:t>
                </a:r>
                <a:r>
                  <a:rPr lang="id-ID" altLang="id-ID" sz="2400" kern="0" dirty="0">
                    <a:latin typeface="Calibri" panose="020F0502020204030204" pitchFamily="34" charset="0"/>
                  </a:rPr>
                  <a:t>dikurangi </a:t>
                </a:r>
                <a:r>
                  <a:rPr lang="id-ID" altLang="id-ID" sz="2400" kern="0" dirty="0" smtClean="0">
                    <a:latin typeface="Calibri" panose="020F0502020204030204" pitchFamily="34" charset="0"/>
                  </a:rPr>
                  <a:t>penghematan yang didapatkan oleh sponsor proyek, yaitu pemerintah.</a:t>
                </a:r>
                <a:endParaRPr lang="id-ID" altLang="id-ID" sz="2400" i="1" kern="0" dirty="0" smtClean="0">
                  <a:solidFill>
                    <a:srgbClr val="0070C0"/>
                  </a:solidFill>
                  <a:latin typeface="Calibri" panose="020F0502020204030204" pitchFamily="34" charset="0"/>
                </a:endParaRPr>
              </a:p>
              <a:p>
                <a:pPr marL="0" indent="0" algn="just">
                  <a:spcBef>
                    <a:spcPts val="0"/>
                  </a:spcBef>
                  <a:buNone/>
                </a:pPr>
                <a:endParaRPr lang="id-ID" altLang="id-ID" sz="1000" i="1" kern="0" dirty="0">
                  <a:solidFill>
                    <a:srgbClr val="0070C0"/>
                  </a:solidFill>
                  <a:latin typeface="Calibri" panose="020F0502020204030204" pitchFamily="34" charset="0"/>
                </a:endParaRPr>
              </a:p>
              <a:p>
                <a:pPr marL="0" indent="0" algn="just">
                  <a:spcBef>
                    <a:spcPts val="0"/>
                  </a:spcBef>
                  <a:buNone/>
                </a:pPr>
                <a:r>
                  <a:rPr lang="id-ID" altLang="id-ID" sz="2800" i="1" kern="0" dirty="0" smtClean="0">
                    <a:solidFill>
                      <a:srgbClr val="0070C0"/>
                    </a:solidFill>
                    <a:effectLst>
                      <a:outerShdw blurRad="38100" dist="38100" dir="2700000" algn="tl">
                        <a:srgbClr val="000000">
                          <a:alpha val="43137"/>
                        </a:srgbClr>
                      </a:outerShdw>
                    </a:effectLst>
                    <a:latin typeface="Calibri" panose="020F0502020204030204" pitchFamily="34" charset="0"/>
                  </a:rPr>
                  <a:t>	</a:t>
                </a:r>
                <a:r>
                  <a:rPr lang="id-ID" altLang="id-ID" sz="2800" i="1" kern="0" dirty="0" smtClean="0">
                    <a:solidFill>
                      <a:srgbClr val="0070C0"/>
                    </a:solidFill>
                    <a:effectLst/>
                    <a:latin typeface="Calibri" panose="020F0502020204030204" pitchFamily="34" charset="0"/>
                  </a:rPr>
                  <a:t>B/C </a:t>
                </a:r>
                <a:r>
                  <a:rPr lang="id-ID" altLang="id-ID" sz="2800" i="1" kern="0" dirty="0">
                    <a:solidFill>
                      <a:srgbClr val="0070C0"/>
                    </a:solidFill>
                    <a:effectLst/>
                    <a:latin typeface="Calibri" panose="020F0502020204030204" pitchFamily="34" charset="0"/>
                  </a:rPr>
                  <a:t>= </a:t>
                </a:r>
                <a14:m>
                  <m:oMath xmlns:m="http://schemas.openxmlformats.org/officeDocument/2006/math">
                    <m:f>
                      <m:fPr>
                        <m:ctrlPr>
                          <a:rPr lang="id-ID" altLang="id-ID" sz="2800" i="1" kern="0">
                            <a:solidFill>
                              <a:srgbClr val="0070C0"/>
                            </a:solidFill>
                            <a:effectLst/>
                            <a:latin typeface="Cambria Math" panose="02040503050406030204" pitchFamily="18" charset="0"/>
                          </a:rPr>
                        </m:ctrlPr>
                      </m:fPr>
                      <m:num>
                        <m:d>
                          <m:dPr>
                            <m:begChr m:val="["/>
                            <m:endChr m:val="]"/>
                            <m:ctrlPr>
                              <a:rPr lang="id-ID" altLang="id-ID" sz="2800" i="1" kern="0" smtClean="0">
                                <a:solidFill>
                                  <a:srgbClr val="0070C0"/>
                                </a:solidFill>
                                <a:effectLst/>
                                <a:latin typeface="Cambria Math" panose="02040503050406030204" pitchFamily="18" charset="0"/>
                              </a:rPr>
                            </m:ctrlPr>
                          </m:dPr>
                          <m:e>
                            <m:eqArr>
                              <m:eqArrPr>
                                <m:ctrlPr>
                                  <a:rPr lang="id-ID" altLang="id-ID" sz="2800" i="1" kern="0" smtClean="0">
                                    <a:solidFill>
                                      <a:srgbClr val="0070C0"/>
                                    </a:solidFill>
                                    <a:effectLst/>
                                    <a:latin typeface="Cambria Math" panose="02040503050406030204" pitchFamily="18" charset="0"/>
                                  </a:rPr>
                                </m:ctrlPr>
                              </m:eqArrPr>
                              <m:e>
                                <m:r>
                                  <a:rPr lang="id-ID" altLang="id-ID" sz="2800" b="0" i="1" kern="0" smtClean="0">
                                    <a:solidFill>
                                      <a:srgbClr val="0070C0"/>
                                    </a:solidFill>
                                    <a:effectLst/>
                                    <a:latin typeface="Cambria Math"/>
                                  </a:rPr>
                                  <m:t>𝑚𝑎𝑛𝑓𝑎𝑎𝑡</m:t>
                                </m:r>
                                <m:r>
                                  <a:rPr lang="id-ID" altLang="id-ID" sz="2800" b="0" i="1" kern="0" smtClean="0">
                                    <a:solidFill>
                                      <a:srgbClr val="0070C0"/>
                                    </a:solidFill>
                                    <a:effectLst/>
                                    <a:latin typeface="Cambria Math"/>
                                  </a:rPr>
                                  <m:t> </m:t>
                                </m:r>
                                <m:r>
                                  <a:rPr lang="id-ID" altLang="id-ID" sz="2800" b="0" i="1" kern="0" smtClean="0">
                                    <a:solidFill>
                                      <a:srgbClr val="0070C0"/>
                                    </a:solidFill>
                                    <a:effectLst/>
                                    <a:latin typeface="Cambria Math"/>
                                  </a:rPr>
                                  <m:t>𝑛𝑒𝑡𝑡𝑜</m:t>
                                </m:r>
                              </m:e>
                              <m:e>
                                <m:r>
                                  <a:rPr lang="id-ID" altLang="id-ID" sz="2800" b="0" i="1" kern="0" smtClean="0">
                                    <a:solidFill>
                                      <a:srgbClr val="0070C0"/>
                                    </a:solidFill>
                                    <a:effectLst/>
                                    <a:latin typeface="Cambria Math"/>
                                  </a:rPr>
                                  <m:t>𝑏𝑎𝑔𝑖</m:t>
                                </m:r>
                                <m:r>
                                  <a:rPr lang="id-ID" altLang="id-ID" sz="2800" b="0" i="1" kern="0" smtClean="0">
                                    <a:solidFill>
                                      <a:srgbClr val="0070C0"/>
                                    </a:solidFill>
                                    <a:effectLst/>
                                    <a:latin typeface="Cambria Math"/>
                                  </a:rPr>
                                  <m:t> </m:t>
                                </m:r>
                                <m:r>
                                  <a:rPr lang="id-ID" altLang="id-ID" sz="2800" b="0" i="1" kern="0" smtClean="0">
                                    <a:solidFill>
                                      <a:srgbClr val="0070C0"/>
                                    </a:solidFill>
                                    <a:effectLst/>
                                    <a:latin typeface="Cambria Math"/>
                                  </a:rPr>
                                  <m:t>𝑢𝑚𝑢𝑚</m:t>
                                </m:r>
                              </m:e>
                            </m:eqArr>
                          </m:e>
                        </m:d>
                        <m:r>
                          <a:rPr lang="id-ID" altLang="id-ID" sz="2800" b="0" i="1" kern="0" smtClean="0">
                            <a:solidFill>
                              <a:srgbClr val="0070C0"/>
                            </a:solidFill>
                            <a:effectLst/>
                            <a:latin typeface="Cambria Math"/>
                          </a:rPr>
                          <m:t> − </m:t>
                        </m:r>
                        <m:d>
                          <m:dPr>
                            <m:begChr m:val="["/>
                            <m:endChr m:val="]"/>
                            <m:ctrlPr>
                              <a:rPr lang="id-ID" altLang="id-ID" sz="2800" i="1" kern="0" smtClean="0">
                                <a:solidFill>
                                  <a:srgbClr val="0070C0"/>
                                </a:solidFill>
                                <a:effectLst/>
                                <a:latin typeface="Cambria Math" panose="02040503050406030204" pitchFamily="18" charset="0"/>
                              </a:rPr>
                            </m:ctrlPr>
                          </m:dPr>
                          <m:e>
                            <m:eqArr>
                              <m:eqArrPr>
                                <m:ctrlPr>
                                  <a:rPr lang="id-ID" altLang="id-ID" sz="2800" i="1" kern="0" smtClean="0">
                                    <a:solidFill>
                                      <a:srgbClr val="0070C0"/>
                                    </a:solidFill>
                                    <a:effectLst/>
                                    <a:latin typeface="Cambria Math" panose="02040503050406030204" pitchFamily="18" charset="0"/>
                                  </a:rPr>
                                </m:ctrlPr>
                              </m:eqArrPr>
                              <m:e>
                                <m:r>
                                  <a:rPr lang="id-ID" altLang="id-ID" sz="2800" b="0" i="1" kern="0" smtClean="0">
                                    <a:solidFill>
                                      <a:srgbClr val="0070C0"/>
                                    </a:solidFill>
                                    <a:effectLst/>
                                    <a:latin typeface="Cambria Math"/>
                                  </a:rPr>
                                  <m:t>𝑜𝑛𝑔𝑘𝑜𝑠</m:t>
                                </m:r>
                                <m:r>
                                  <a:rPr lang="id-ID" altLang="id-ID" sz="2800" b="0" i="1" kern="0" smtClean="0">
                                    <a:solidFill>
                                      <a:srgbClr val="0070C0"/>
                                    </a:solidFill>
                                    <a:effectLst/>
                                    <a:latin typeface="Cambria Math"/>
                                  </a:rPr>
                                  <m:t> </m:t>
                                </m:r>
                                <m:r>
                                  <a:rPr lang="id-ID" altLang="id-ID" sz="2800" b="0" i="1" kern="0" smtClean="0">
                                    <a:solidFill>
                                      <a:srgbClr val="0070C0"/>
                                    </a:solidFill>
                                    <a:effectLst/>
                                    <a:latin typeface="Cambria Math"/>
                                  </a:rPr>
                                  <m:t>𝑜𝑝𝑒𝑟𝑎𝑠𝑖𝑜𝑛𝑎𝑙</m:t>
                                </m:r>
                              </m:e>
                              <m:e>
                                <m:r>
                                  <a:rPr lang="id-ID" altLang="id-ID" sz="2800" b="0" i="1" kern="0" smtClean="0">
                                    <a:solidFill>
                                      <a:srgbClr val="0070C0"/>
                                    </a:solidFill>
                                    <a:effectLst/>
                                    <a:latin typeface="Cambria Math"/>
                                  </a:rPr>
                                  <m:t>𝑑𝑎𝑛</m:t>
                                </m:r>
                                <m:r>
                                  <a:rPr lang="id-ID" altLang="id-ID" sz="2800" b="0" i="1" kern="0" smtClean="0">
                                    <a:solidFill>
                                      <a:srgbClr val="0070C0"/>
                                    </a:solidFill>
                                    <a:effectLst/>
                                    <a:latin typeface="Cambria Math"/>
                                  </a:rPr>
                                  <m:t> </m:t>
                                </m:r>
                                <m:r>
                                  <a:rPr lang="id-ID" altLang="id-ID" sz="2800" b="0" i="1" kern="0" smtClean="0">
                                    <a:solidFill>
                                      <a:srgbClr val="0070C0"/>
                                    </a:solidFill>
                                    <a:effectLst/>
                                    <a:latin typeface="Cambria Math"/>
                                  </a:rPr>
                                  <m:t>𝑝𝑒𝑟𝑎𝑤𝑎𝑡𝑎𝑛</m:t>
                                </m:r>
                                <m:r>
                                  <a:rPr lang="id-ID" altLang="id-ID" sz="2800" b="0" i="1" kern="0" smtClean="0">
                                    <a:solidFill>
                                      <a:srgbClr val="0070C0"/>
                                    </a:solidFill>
                                    <a:effectLst/>
                                    <a:latin typeface="Cambria Math"/>
                                  </a:rPr>
                                  <m:t> </m:t>
                                </m:r>
                                <m:r>
                                  <a:rPr lang="id-ID" altLang="id-ID" sz="2800" b="0" i="1" kern="0" smtClean="0">
                                    <a:solidFill>
                                      <a:srgbClr val="0070C0"/>
                                    </a:solidFill>
                                    <a:effectLst/>
                                    <a:latin typeface="Cambria Math"/>
                                  </a:rPr>
                                  <m:t>𝑝𝑟𝑜𝑦𝑒𝑘</m:t>
                                </m:r>
                              </m:e>
                            </m:eqArr>
                          </m:e>
                        </m:d>
                      </m:num>
                      <m:den>
                        <m:r>
                          <a:rPr lang="id-ID" altLang="id-ID" sz="2800" b="0" i="1" kern="0">
                            <a:solidFill>
                              <a:srgbClr val="0070C0"/>
                            </a:solidFill>
                            <a:effectLst/>
                            <a:latin typeface="Cambria Math"/>
                          </a:rPr>
                          <m:t>𝑂𝑛𝑔𝑘𝑜𝑠</m:t>
                        </m:r>
                        <m:r>
                          <a:rPr lang="id-ID" altLang="id-ID" sz="2800" b="0" i="1" kern="0">
                            <a:solidFill>
                              <a:srgbClr val="0070C0"/>
                            </a:solidFill>
                            <a:effectLst/>
                            <a:latin typeface="Cambria Math"/>
                          </a:rPr>
                          <m:t> </m:t>
                        </m:r>
                        <m:r>
                          <a:rPr lang="id-ID" altLang="id-ID" sz="2800" b="0" i="1" kern="0" smtClean="0">
                            <a:solidFill>
                              <a:srgbClr val="0070C0"/>
                            </a:solidFill>
                            <a:effectLst/>
                            <a:latin typeface="Cambria Math"/>
                          </a:rPr>
                          <m:t>𝑖𝑛𝑣𝑒𝑠𝑡𝑎𝑠𝑖</m:t>
                        </m:r>
                        <m:r>
                          <a:rPr lang="id-ID" altLang="id-ID" sz="2800" b="0" i="1" kern="0" smtClean="0">
                            <a:solidFill>
                              <a:srgbClr val="0070C0"/>
                            </a:solidFill>
                            <a:effectLst/>
                            <a:latin typeface="Cambria Math"/>
                          </a:rPr>
                          <m:t> </m:t>
                        </m:r>
                        <m:r>
                          <a:rPr lang="id-ID" altLang="id-ID" sz="2800" b="0" i="1" kern="0" smtClean="0">
                            <a:solidFill>
                              <a:srgbClr val="0070C0"/>
                            </a:solidFill>
                            <a:effectLst/>
                            <a:latin typeface="Cambria Math"/>
                          </a:rPr>
                          <m:t>𝑝𝑟𝑜𝑦𝑒𝑘</m:t>
                        </m:r>
                      </m:den>
                    </m:f>
                  </m:oMath>
                </a14:m>
                <a:endParaRPr lang="id-ID" altLang="id-ID" sz="2800" i="1" kern="0" dirty="0" smtClean="0">
                  <a:solidFill>
                    <a:srgbClr val="0000FF"/>
                  </a:solidFill>
                  <a:latin typeface="Calibri" panose="020F0502020204030204" pitchFamily="34" charset="0"/>
                </a:endParaRPr>
              </a:p>
            </p:txBody>
          </p:sp>
        </mc:Choice>
        <mc:Fallback xmlns="">
          <p:sp>
            <p:nvSpPr>
              <p:cNvPr id="3" name="Rectangle 3"/>
              <p:cNvSpPr txBox="1">
                <a:spLocks noRot="1" noChangeAspect="1" noMove="1" noResize="1" noEditPoints="1" noAdjustHandles="1" noChangeArrowheads="1" noChangeShapeType="1" noTextEdit="1"/>
              </p:cNvSpPr>
              <p:nvPr/>
            </p:nvSpPr>
            <p:spPr>
              <a:xfrm>
                <a:off x="683568" y="1916832"/>
                <a:ext cx="7776864" cy="3600400"/>
              </a:xfrm>
              <a:prstGeom prst="rect">
                <a:avLst/>
              </a:prstGeom>
              <a:blipFill rotWithShape="1">
                <a:blip r:embed="rId2"/>
                <a:stretch>
                  <a:fillRect l="-1567" t="-1692" r="-1254" b="-20135"/>
                </a:stretch>
              </a:blipFill>
            </p:spPr>
            <p:txBody>
              <a:bodyPr/>
              <a:lstStyle/>
              <a:p>
                <a:r>
                  <a:rPr lang="id-ID">
                    <a:noFill/>
                  </a:rPr>
                  <a:t> </a:t>
                </a:r>
              </a:p>
            </p:txBody>
          </p:sp>
        </mc:Fallback>
      </mc:AlternateContent>
      <p:sp>
        <p:nvSpPr>
          <p:cNvPr id="4" name="Rectangle 2"/>
          <p:cNvSpPr txBox="1">
            <a:spLocks noChangeArrowheads="1"/>
          </p:cNvSpPr>
          <p:nvPr/>
        </p:nvSpPr>
        <p:spPr>
          <a:xfrm>
            <a:off x="683568" y="836712"/>
            <a:ext cx="7791450" cy="850776"/>
          </a:xfrm>
          <a:prstGeom prst="rect">
            <a:avLst/>
          </a:prstGeom>
          <a:gradFill flip="none" rotWithShape="0">
            <a:gsLst>
              <a:gs pos="0">
                <a:srgbClr val="85C2FF">
                  <a:lumMod val="0"/>
                  <a:lumOff val="100000"/>
                </a:srgbClr>
              </a:gs>
              <a:gs pos="97000">
                <a:srgbClr val="C4D6EB"/>
              </a:gs>
            </a:gsLst>
            <a:path path="rect">
              <a:fillToRect l="100000" t="100000"/>
            </a:path>
            <a:tileRect r="-100000" b="-100000"/>
          </a:gra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id-ID" altLang="id-ID" sz="3600" i="1" kern="0" smtClean="0">
                <a:latin typeface="Bernard MT Condensed" panose="02050806060905020404" pitchFamily="18" charset="0"/>
              </a:rPr>
              <a:t>Analisa Biaya dan Manfaat Investasi</a:t>
            </a:r>
            <a:endParaRPr lang="id-ID" altLang="id-ID" sz="3600" i="1" kern="0" dirty="0" smtClean="0">
              <a:latin typeface="Bernard MT Condensed" panose="02050806060905020404" pitchFamily="18" charset="0"/>
            </a:endParaRPr>
          </a:p>
        </p:txBody>
      </p:sp>
    </p:spTree>
    <p:extLst>
      <p:ext uri="{BB962C8B-B14F-4D97-AF65-F5344CB8AC3E}">
        <p14:creationId xmlns:p14="http://schemas.microsoft.com/office/powerpoint/2010/main" val="278671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340768"/>
            <a:ext cx="8091822" cy="4248472"/>
          </a:xfrm>
          <a:prstGeom prst="rect">
            <a:avLst/>
          </a:prstGeom>
          <a:solidFill>
            <a:schemeClr val="bg1">
              <a:lumMod val="95000"/>
              <a:alpha val="70000"/>
            </a:schemeClr>
          </a:solidFill>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buNone/>
            </a:pPr>
            <a:r>
              <a:rPr lang="id-ID" altLang="id-ID" sz="3600" kern="0" dirty="0" smtClean="0">
                <a:solidFill>
                  <a:srgbClr val="FF0000"/>
                </a:solidFill>
                <a:latin typeface="Brush Script MT" panose="03060802040406070304" pitchFamily="66" charset="0"/>
              </a:rPr>
              <a:t>Contoh</a:t>
            </a:r>
            <a:r>
              <a:rPr lang="id-ID" altLang="id-ID" sz="2800" kern="0" dirty="0" smtClean="0">
                <a:latin typeface="Calibri" panose="020F0502020204030204" pitchFamily="34" charset="0"/>
              </a:rPr>
              <a:t>:</a:t>
            </a:r>
          </a:p>
          <a:p>
            <a:pPr marL="0" indent="0" algn="just">
              <a:spcBef>
                <a:spcPts val="0"/>
              </a:spcBef>
              <a:buNone/>
            </a:pPr>
            <a:r>
              <a:rPr lang="id-ID" altLang="id-ID" sz="2000" kern="0" dirty="0" smtClean="0">
                <a:solidFill>
                  <a:schemeClr val="tx1">
                    <a:lumMod val="95000"/>
                    <a:lumOff val="5000"/>
                  </a:schemeClr>
                </a:solidFill>
                <a:latin typeface="Calibri" panose="020F0502020204030204" pitchFamily="34" charset="0"/>
              </a:rPr>
              <a:t>Karena banyak terjadi kecelakaan disuatu jalan raya, maka pemerintah melalu DPU akan membuka jalur baru. Perkiraan ongkos jalur baru per mil Rp 900 juta dengan umur 30 tahun, ongkos perawatan tahunannya 3% dari ongkos awal, dengan kepadatan lalulintas jalan 10.000 kendaraan per hari, analisis akan dilakukan dengan tingkat suku bunga 7%.  </a:t>
            </a:r>
          </a:p>
          <a:p>
            <a:pPr marL="0" indent="0" algn="just">
              <a:spcBef>
                <a:spcPts val="0"/>
              </a:spcBef>
              <a:buNone/>
            </a:pPr>
            <a:r>
              <a:rPr lang="id-ID" altLang="id-ID" sz="2000" kern="0" dirty="0" smtClean="0">
                <a:solidFill>
                  <a:schemeClr val="tx1">
                    <a:lumMod val="95000"/>
                    <a:lumOff val="5000"/>
                  </a:schemeClr>
                </a:solidFill>
                <a:latin typeface="Calibri" panose="020F0502020204030204" pitchFamily="34" charset="0"/>
              </a:rPr>
              <a:t>Dengan dibukanya jalur baru diestimasikan tingkat kecelakaan turun dari 8 menjadi 4 per 100 juta mil kendaraan.  Ongkos-ongkos yang ditimbulkan karena kecelakaan meliputi ongkos kerugian properti, pengeluaran medis, kehilangan upah yang mengalami kecelakaan.  Data informasi bahwa rata-rata 35 kecelakaan ringan, 240 kerusakan properti untuk satu kecelakaan fatal. Ongkos dari setiap klasifikasi adalah:</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Kecelakaan fatal per orang	Rp  400 juta</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Kecelakaan ringan		Rp    14 juta</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Kecelakaan properti		Rp      3 juta	</a:t>
            </a:r>
          </a:p>
          <a:p>
            <a:pPr marL="0" indent="0" algn="just">
              <a:spcBef>
                <a:spcPts val="0"/>
              </a:spcBef>
              <a:buFontTx/>
              <a:buNone/>
            </a:pPr>
            <a:r>
              <a:rPr lang="id-ID" altLang="id-ID" sz="2800" b="1" kern="0" dirty="0">
                <a:solidFill>
                  <a:srgbClr val="0070C0"/>
                </a:solidFill>
                <a:latin typeface="Calibri" panose="020F0502020204030204" pitchFamily="34" charset="0"/>
              </a:rPr>
              <a:t>	</a:t>
            </a:r>
            <a:endParaRPr lang="id-ID" altLang="id-ID" sz="2800" b="1" kern="0" dirty="0" smtClean="0">
              <a:solidFill>
                <a:srgbClr val="0070C0"/>
              </a:solidFill>
              <a:latin typeface="Calibri" panose="020F0502020204030204" pitchFamily="34" charset="0"/>
            </a:endParaRPr>
          </a:p>
        </p:txBody>
      </p:sp>
    </p:spTree>
    <p:extLst>
      <p:ext uri="{BB962C8B-B14F-4D97-AF65-F5344CB8AC3E}">
        <p14:creationId xmlns:p14="http://schemas.microsoft.com/office/powerpoint/2010/main" val="3751530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340768"/>
            <a:ext cx="8091822" cy="4248472"/>
          </a:xfrm>
          <a:prstGeom prst="rect">
            <a:avLst/>
          </a:prstGeom>
          <a:solidFill>
            <a:schemeClr val="bg1">
              <a:lumMod val="95000"/>
              <a:alpha val="70000"/>
            </a:schemeClr>
          </a:solidFill>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buNone/>
            </a:pPr>
            <a:r>
              <a:rPr lang="id-ID" altLang="id-ID" sz="2000" kern="0" dirty="0" smtClean="0">
                <a:solidFill>
                  <a:schemeClr val="tx1">
                    <a:lumMod val="95000"/>
                    <a:lumOff val="5000"/>
                  </a:schemeClr>
                </a:solidFill>
                <a:latin typeface="Calibri" panose="020F0502020204030204" pitchFamily="34" charset="0"/>
              </a:rPr>
              <a:t>Dengan data-data diatas maka ongkos agregat dari kecelakaan per satu kecelakaan fatal bisa dihitung sebagai berikut:</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Kecelakaan fatal per orang	Rp    400 juta</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Kecelakaan ringan (14 juta x 35)	Rp    490 juta</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u="sng" kern="0" dirty="0" smtClean="0">
                <a:solidFill>
                  <a:schemeClr val="tx1">
                    <a:lumMod val="95000"/>
                    <a:lumOff val="5000"/>
                  </a:schemeClr>
                </a:solidFill>
                <a:latin typeface="Calibri" panose="020F0502020204030204" pitchFamily="34" charset="0"/>
              </a:rPr>
              <a:t>Kecelakaan properti (3 juta x 240)	Rp    720 juta</a:t>
            </a:r>
            <a:r>
              <a:rPr lang="id-ID" altLang="id-ID" sz="2000" kern="0" dirty="0" smtClean="0">
                <a:solidFill>
                  <a:schemeClr val="tx1">
                    <a:lumMod val="95000"/>
                    <a:lumOff val="5000"/>
                  </a:schemeClr>
                </a:solidFill>
                <a:latin typeface="Calibri" panose="020F0502020204030204" pitchFamily="34" charset="0"/>
              </a:rPr>
              <a:t> </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Total				Rp 1.610 juta</a:t>
            </a:r>
          </a:p>
          <a:p>
            <a:pPr marL="0" indent="0" algn="just">
              <a:spcBef>
                <a:spcPts val="0"/>
              </a:spcBef>
              <a:buNone/>
            </a:pPr>
            <a:endParaRPr lang="id-ID" altLang="id-ID" sz="1000" kern="0" dirty="0">
              <a:solidFill>
                <a:schemeClr val="tx1">
                  <a:lumMod val="95000"/>
                  <a:lumOff val="5000"/>
                </a:schemeClr>
              </a:solidFill>
              <a:latin typeface="Calibri" panose="020F0502020204030204" pitchFamily="34" charset="0"/>
            </a:endParaRPr>
          </a:p>
          <a:p>
            <a:pPr marL="0" indent="0" algn="just">
              <a:spcBef>
                <a:spcPts val="0"/>
              </a:spcBef>
              <a:buNone/>
            </a:pPr>
            <a:r>
              <a:rPr lang="id-ID" altLang="id-ID" sz="2000" kern="0" dirty="0" smtClean="0">
                <a:solidFill>
                  <a:schemeClr val="tx1">
                    <a:lumMod val="95000"/>
                    <a:lumOff val="5000"/>
                  </a:schemeClr>
                </a:solidFill>
                <a:latin typeface="Calibri" panose="020F0502020204030204" pitchFamily="34" charset="0"/>
              </a:rPr>
              <a:t>Dengan metode B/C tentukan apakah rencana pembukaan jalan baru dapat diterima?	</a:t>
            </a:r>
          </a:p>
          <a:p>
            <a:pPr marL="0" indent="0" algn="just">
              <a:spcBef>
                <a:spcPts val="0"/>
              </a:spcBef>
              <a:buFontTx/>
              <a:buNone/>
            </a:pPr>
            <a:endParaRPr lang="id-ID" altLang="id-ID" sz="1000" kern="0" dirty="0" smtClean="0">
              <a:latin typeface="Calibri" panose="020F0502020204030204" pitchFamily="34" charset="0"/>
            </a:endParaRPr>
          </a:p>
          <a:p>
            <a:pPr marL="0" indent="0" algn="just">
              <a:spcBef>
                <a:spcPts val="0"/>
              </a:spcBef>
              <a:buFontTx/>
              <a:buNone/>
            </a:pPr>
            <a:r>
              <a:rPr lang="id-ID" altLang="id-ID" sz="4000" kern="0" dirty="0" smtClean="0">
                <a:latin typeface="Brush Script MT" panose="03060802040406070304" pitchFamily="66" charset="0"/>
              </a:rPr>
              <a:t>Jawab</a:t>
            </a:r>
            <a:r>
              <a:rPr lang="id-ID" altLang="id-ID" sz="2400" kern="0" dirty="0" smtClean="0">
                <a:latin typeface="Calibri" panose="020F0502020204030204" pitchFamily="34" charset="0"/>
              </a:rPr>
              <a:t>:</a:t>
            </a:r>
          </a:p>
          <a:p>
            <a:pPr marL="0" indent="0" algn="just">
              <a:spcBef>
                <a:spcPts val="0"/>
              </a:spcBef>
              <a:buFontTx/>
              <a:buNone/>
            </a:pPr>
            <a:r>
              <a:rPr lang="id-ID" altLang="id-ID" sz="2000" kern="0" dirty="0" smtClean="0">
                <a:latin typeface="Calibri" panose="020F0502020204030204" pitchFamily="34" charset="0"/>
              </a:rPr>
              <a:t>Manfaat ekuivalen tahunan yang diharapkan per mil adalah:</a:t>
            </a:r>
          </a:p>
          <a:p>
            <a:pPr marL="0" indent="0" algn="just">
              <a:spcBef>
                <a:spcPts val="0"/>
              </a:spcBef>
              <a:buFontTx/>
              <a:buNone/>
            </a:pPr>
            <a:r>
              <a:rPr lang="id-ID" altLang="id-ID" sz="2000" kern="0" dirty="0">
                <a:latin typeface="Calibri" panose="020F0502020204030204" pitchFamily="34" charset="0"/>
              </a:rPr>
              <a:t>	</a:t>
            </a:r>
            <a:r>
              <a:rPr lang="id-ID" altLang="id-ID" sz="2000" u="sng" kern="0" dirty="0" smtClean="0">
                <a:latin typeface="Calibri" panose="020F0502020204030204" pitchFamily="34" charset="0"/>
              </a:rPr>
              <a:t>(8-4) x 10.000 x 365 x 1.610 juta</a:t>
            </a:r>
            <a:r>
              <a:rPr lang="id-ID" altLang="id-ID" sz="2000" kern="0" dirty="0" smtClean="0">
                <a:latin typeface="Calibri" panose="020F0502020204030204" pitchFamily="34" charset="0"/>
              </a:rPr>
              <a:t> =  Rp 235,060 juta</a:t>
            </a:r>
            <a:endParaRPr lang="id-ID" altLang="id-ID" sz="2000" u="sng" kern="0" dirty="0">
              <a:latin typeface="Calibri" panose="020F0502020204030204" pitchFamily="34" charset="0"/>
            </a:endParaRPr>
          </a:p>
          <a:p>
            <a:pPr marL="0" indent="0" algn="just">
              <a:spcBef>
                <a:spcPts val="0"/>
              </a:spcBef>
              <a:buFontTx/>
              <a:buNone/>
            </a:pPr>
            <a:r>
              <a:rPr lang="id-ID" altLang="id-ID" sz="2000" kern="0" dirty="0">
                <a:latin typeface="Calibri" panose="020F0502020204030204" pitchFamily="34" charset="0"/>
              </a:rPr>
              <a:t>	</a:t>
            </a:r>
            <a:r>
              <a:rPr lang="id-ID" altLang="id-ID" sz="2000" kern="0" dirty="0" smtClean="0">
                <a:latin typeface="Calibri" panose="020F0502020204030204" pitchFamily="34" charset="0"/>
              </a:rPr>
              <a:t>	100 juta</a:t>
            </a:r>
          </a:p>
          <a:p>
            <a:pPr marL="0" indent="0" algn="just">
              <a:spcBef>
                <a:spcPts val="0"/>
              </a:spcBef>
              <a:buFontTx/>
              <a:buNone/>
            </a:pPr>
            <a:endParaRPr lang="id-ID" altLang="id-ID" sz="2000" kern="0" dirty="0" smtClean="0">
              <a:latin typeface="Calibri" panose="020F0502020204030204" pitchFamily="34" charset="0"/>
            </a:endParaRPr>
          </a:p>
        </p:txBody>
      </p:sp>
    </p:spTree>
    <p:extLst>
      <p:ext uri="{BB962C8B-B14F-4D97-AF65-F5344CB8AC3E}">
        <p14:creationId xmlns:p14="http://schemas.microsoft.com/office/powerpoint/2010/main" val="1702784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noChangeArrowheads="1"/>
              </p:cNvSpPr>
              <p:nvPr/>
            </p:nvSpPr>
            <p:spPr>
              <a:xfrm>
                <a:off x="539552" y="1340768"/>
                <a:ext cx="8091822" cy="4248472"/>
              </a:xfrm>
              <a:prstGeom prst="rect">
                <a:avLst/>
              </a:prstGeom>
              <a:solidFill>
                <a:schemeClr val="bg1">
                  <a:lumMod val="95000"/>
                  <a:alpha val="70000"/>
                </a:schemeClr>
              </a:solidFill>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spcBef>
                    <a:spcPts val="0"/>
                  </a:spcBef>
                  <a:buNone/>
                </a:pPr>
                <a:r>
                  <a:rPr lang="id-ID" altLang="id-ID" sz="2000" kern="0" dirty="0" smtClean="0">
                    <a:solidFill>
                      <a:schemeClr val="tx1">
                        <a:lumMod val="95000"/>
                        <a:lumOff val="5000"/>
                      </a:schemeClr>
                    </a:solidFill>
                    <a:latin typeface="Calibri" panose="020F0502020204030204" pitchFamily="34" charset="0"/>
                  </a:rPr>
                  <a:t>ongkos tahunan per mil yang harus ditanggung pemerintah adalah:</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 900 juta (A/P, 7%, 30) + 900 juta (3%) </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 900 juta (0,0806) + 900 juta (0,03)</a:t>
                </a:r>
              </a:p>
              <a:p>
                <a:pPr marL="0" indent="0" algn="just">
                  <a:spcBef>
                    <a:spcPts val="0"/>
                  </a:spcBef>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 99,540 juta</a:t>
                </a:r>
              </a:p>
              <a:p>
                <a:pPr marL="0" indent="0" algn="just">
                  <a:spcBef>
                    <a:spcPts val="0"/>
                  </a:spcBef>
                  <a:buNone/>
                </a:pPr>
                <a:endParaRPr lang="id-ID" altLang="id-ID" sz="1000" kern="0" dirty="0">
                  <a:solidFill>
                    <a:schemeClr val="tx1">
                      <a:lumMod val="95000"/>
                      <a:lumOff val="5000"/>
                    </a:schemeClr>
                  </a:solidFill>
                  <a:latin typeface="Calibri" panose="020F0502020204030204" pitchFamily="34" charset="0"/>
                </a:endParaRPr>
              </a:p>
              <a:p>
                <a:pPr marL="0" indent="0" algn="just">
                  <a:spcBef>
                    <a:spcPts val="0"/>
                  </a:spcBef>
                  <a:buNone/>
                </a:pPr>
                <a:r>
                  <a:rPr lang="id-ID" altLang="id-ID" sz="2000" kern="0" dirty="0" smtClean="0">
                    <a:solidFill>
                      <a:schemeClr val="tx1">
                        <a:lumMod val="95000"/>
                        <a:lumOff val="5000"/>
                      </a:schemeClr>
                    </a:solidFill>
                    <a:latin typeface="Calibri" panose="020F0502020204030204" pitchFamily="34" charset="0"/>
                  </a:rPr>
                  <a:t>Maka rasio B/C adalah:	B/C = </a:t>
                </a:r>
                <a14:m>
                  <m:oMath xmlns:m="http://schemas.openxmlformats.org/officeDocument/2006/math">
                    <m:f>
                      <m:fPr>
                        <m:ctrlPr>
                          <a:rPr lang="id-ID" altLang="id-ID" sz="2000" i="1" kern="0" smtClean="0">
                            <a:solidFill>
                              <a:schemeClr val="tx1">
                                <a:lumMod val="95000"/>
                                <a:lumOff val="5000"/>
                              </a:schemeClr>
                            </a:solidFill>
                            <a:latin typeface="Cambria Math" panose="02040503050406030204" pitchFamily="18" charset="0"/>
                          </a:rPr>
                        </m:ctrlPr>
                      </m:fPr>
                      <m:num>
                        <m:r>
                          <a:rPr lang="id-ID" altLang="id-ID" sz="2000" b="0" i="1" kern="0" smtClean="0">
                            <a:solidFill>
                              <a:schemeClr val="tx1">
                                <a:lumMod val="95000"/>
                                <a:lumOff val="5000"/>
                              </a:schemeClr>
                            </a:solidFill>
                            <a:latin typeface="Cambria Math"/>
                          </a:rPr>
                          <m:t>235,060 </m:t>
                        </m:r>
                        <m:r>
                          <a:rPr lang="id-ID" altLang="id-ID" sz="2000" b="0" i="1" kern="0" smtClean="0">
                            <a:solidFill>
                              <a:schemeClr val="tx1">
                                <a:lumMod val="95000"/>
                                <a:lumOff val="5000"/>
                              </a:schemeClr>
                            </a:solidFill>
                            <a:latin typeface="Cambria Math"/>
                          </a:rPr>
                          <m:t>𝑗𝑢𝑡𝑎</m:t>
                        </m:r>
                      </m:num>
                      <m:den>
                        <m:r>
                          <a:rPr lang="id-ID" altLang="id-ID" sz="2000" b="0" i="1" kern="0" smtClean="0">
                            <a:solidFill>
                              <a:schemeClr val="tx1">
                                <a:lumMod val="95000"/>
                                <a:lumOff val="5000"/>
                              </a:schemeClr>
                            </a:solidFill>
                            <a:latin typeface="Cambria Math"/>
                          </a:rPr>
                          <m:t>99,540 </m:t>
                        </m:r>
                        <m:r>
                          <a:rPr lang="id-ID" altLang="id-ID" sz="2000" b="0" i="1" kern="0" smtClean="0">
                            <a:solidFill>
                              <a:schemeClr val="tx1">
                                <a:lumMod val="95000"/>
                                <a:lumOff val="5000"/>
                              </a:schemeClr>
                            </a:solidFill>
                            <a:latin typeface="Cambria Math"/>
                          </a:rPr>
                          <m:t>𝑗𝑢𝑡𝑎</m:t>
                        </m:r>
                      </m:den>
                    </m:f>
                  </m:oMath>
                </a14:m>
                <a:r>
                  <a:rPr lang="id-ID" altLang="id-ID" sz="2000" kern="0" dirty="0" smtClean="0">
                    <a:solidFill>
                      <a:schemeClr val="tx1">
                        <a:lumMod val="95000"/>
                        <a:lumOff val="5000"/>
                      </a:schemeClr>
                    </a:solidFill>
                    <a:latin typeface="Calibri" panose="020F0502020204030204" pitchFamily="34" charset="0"/>
                  </a:rPr>
                  <a:t> = 2,36	</a:t>
                </a:r>
              </a:p>
              <a:p>
                <a:pPr marL="0" indent="0" algn="just">
                  <a:spcBef>
                    <a:spcPts val="0"/>
                  </a:spcBef>
                  <a:buFontTx/>
                  <a:buNone/>
                </a:pPr>
                <a:endParaRPr lang="id-ID" altLang="id-ID" sz="1000" kern="0" dirty="0" smtClean="0">
                  <a:latin typeface="Calibri" panose="020F0502020204030204" pitchFamily="34" charset="0"/>
                </a:endParaRPr>
              </a:p>
              <a:p>
                <a:pPr marL="0" indent="0" algn="just">
                  <a:spcBef>
                    <a:spcPts val="0"/>
                  </a:spcBef>
                  <a:buFontTx/>
                  <a:buNone/>
                </a:pPr>
                <a:r>
                  <a:rPr lang="id-ID" altLang="id-ID" sz="2000" kern="0" dirty="0" smtClean="0">
                    <a:solidFill>
                      <a:srgbClr val="0070C0"/>
                    </a:solidFill>
                    <a:latin typeface="Calibri" panose="020F0502020204030204" pitchFamily="34" charset="0"/>
                  </a:rPr>
                  <a:t>Karena B/C lebih besar </a:t>
                </a:r>
                <a:r>
                  <a:rPr lang="id-ID" altLang="id-ID" sz="2000" kern="0" smtClean="0">
                    <a:solidFill>
                      <a:srgbClr val="0070C0"/>
                    </a:solidFill>
                    <a:latin typeface="Calibri" panose="020F0502020204030204" pitchFamily="34" charset="0"/>
                  </a:rPr>
                  <a:t>dari 1 maka </a:t>
                </a:r>
                <a:r>
                  <a:rPr lang="id-ID" altLang="id-ID" sz="2000" kern="0" dirty="0" smtClean="0">
                    <a:solidFill>
                      <a:srgbClr val="0070C0"/>
                    </a:solidFill>
                    <a:latin typeface="Calibri" panose="020F0502020204030204" pitchFamily="34" charset="0"/>
                  </a:rPr>
                  <a:t>rencana pembukaan jalur baru layak dikerjakan.</a:t>
                </a:r>
              </a:p>
              <a:p>
                <a:pPr marL="0" indent="0" algn="just">
                  <a:spcBef>
                    <a:spcPts val="0"/>
                  </a:spcBef>
                  <a:buFontTx/>
                  <a:buNone/>
                </a:pPr>
                <a:endParaRPr lang="id-ID" altLang="id-ID" sz="600" kern="0" dirty="0">
                  <a:solidFill>
                    <a:srgbClr val="0070C0"/>
                  </a:solidFill>
                  <a:latin typeface="Calibri" panose="020F0502020204030204" pitchFamily="34" charset="0"/>
                </a:endParaRPr>
              </a:p>
              <a:p>
                <a:pPr marL="0" indent="0" algn="just">
                  <a:spcBef>
                    <a:spcPts val="0"/>
                  </a:spcBef>
                  <a:buFontTx/>
                  <a:buNone/>
                </a:pPr>
                <a:r>
                  <a:rPr lang="id-ID" altLang="id-ID" sz="2000" kern="0" dirty="0" smtClean="0">
                    <a:solidFill>
                      <a:schemeClr val="tx1">
                        <a:lumMod val="95000"/>
                        <a:lumOff val="5000"/>
                      </a:schemeClr>
                    </a:solidFill>
                    <a:latin typeface="Calibri" panose="020F0502020204030204" pitchFamily="34" charset="0"/>
                  </a:rPr>
                  <a:t>Terkait manfaat diatas terhitung hanya yang terwujud yaitu kurangnya kecelakaan, kenyataannya juga manfaat lancarnya lalu lintas.  Bila manfaat ini disertakan rasio B/C lebih meningkat dan menunjukkan semakin layak.</a:t>
                </a:r>
              </a:p>
              <a:p>
                <a:pPr marL="0" indent="0" algn="just">
                  <a:spcBef>
                    <a:spcPts val="0"/>
                  </a:spcBef>
                  <a:buFontTx/>
                  <a:buNone/>
                </a:pPr>
                <a:endParaRPr lang="id-ID" altLang="id-ID" sz="600" kern="0" dirty="0" smtClean="0">
                  <a:solidFill>
                    <a:schemeClr val="tx1">
                      <a:lumMod val="95000"/>
                      <a:lumOff val="5000"/>
                    </a:schemeClr>
                  </a:solidFill>
                  <a:latin typeface="Calibri" panose="020F0502020204030204" pitchFamily="34" charset="0"/>
                </a:endParaRPr>
              </a:p>
              <a:p>
                <a:pPr marL="0" indent="0" algn="just">
                  <a:spcBef>
                    <a:spcPts val="0"/>
                  </a:spcBef>
                  <a:buFontTx/>
                  <a:buNone/>
                </a:pPr>
                <a:r>
                  <a:rPr lang="id-ID" altLang="id-ID" sz="2000" kern="0" dirty="0" smtClean="0">
                    <a:solidFill>
                      <a:schemeClr val="tx1">
                        <a:lumMod val="95000"/>
                        <a:lumOff val="5000"/>
                      </a:schemeClr>
                    </a:solidFill>
                    <a:latin typeface="Calibri" panose="020F0502020204030204" pitchFamily="34" charset="0"/>
                  </a:rPr>
                  <a:t>Maka diperoleh rasio B/C sebagai berikut</a:t>
                </a:r>
              </a:p>
              <a:p>
                <a:pPr marL="0" indent="0" algn="just">
                  <a:spcBef>
                    <a:spcPts val="0"/>
                  </a:spcBef>
                  <a:buFontTx/>
                  <a:buNone/>
                </a:pPr>
                <a:r>
                  <a:rPr lang="id-ID" altLang="id-ID" sz="2000" kern="0" dirty="0">
                    <a:solidFill>
                      <a:schemeClr val="tx1">
                        <a:lumMod val="95000"/>
                        <a:lumOff val="5000"/>
                      </a:schemeClr>
                    </a:solidFill>
                    <a:latin typeface="Calibri" panose="020F0502020204030204" pitchFamily="34" charset="0"/>
                  </a:rPr>
                  <a:t>	</a:t>
                </a:r>
                <a:r>
                  <a:rPr lang="id-ID" altLang="id-ID" sz="2000" kern="0" dirty="0" smtClean="0">
                    <a:solidFill>
                      <a:schemeClr val="tx1">
                        <a:lumMod val="95000"/>
                        <a:lumOff val="5000"/>
                      </a:schemeClr>
                    </a:solidFill>
                    <a:latin typeface="Calibri" panose="020F0502020204030204" pitchFamily="34" charset="0"/>
                  </a:rPr>
                  <a:t>	B/C = </a:t>
                </a:r>
                <a14:m>
                  <m:oMath xmlns:m="http://schemas.openxmlformats.org/officeDocument/2006/math">
                    <m:f>
                      <m:fPr>
                        <m:ctrlPr>
                          <a:rPr lang="id-ID" altLang="id-ID" sz="2000" i="1" kern="0" smtClean="0">
                            <a:solidFill>
                              <a:schemeClr val="tx1">
                                <a:lumMod val="95000"/>
                                <a:lumOff val="5000"/>
                              </a:schemeClr>
                            </a:solidFill>
                            <a:latin typeface="Cambria Math" panose="02040503050406030204" pitchFamily="18" charset="0"/>
                          </a:rPr>
                        </m:ctrlPr>
                      </m:fPr>
                      <m:num>
                        <m:r>
                          <a:rPr lang="id-ID" altLang="id-ID" sz="2000" b="0" i="1" kern="0" smtClean="0">
                            <a:solidFill>
                              <a:schemeClr val="tx1">
                                <a:lumMod val="95000"/>
                                <a:lumOff val="5000"/>
                              </a:schemeClr>
                            </a:solidFill>
                            <a:latin typeface="Cambria Math"/>
                          </a:rPr>
                          <m:t>235,060 </m:t>
                        </m:r>
                        <m:r>
                          <a:rPr lang="id-ID" altLang="id-ID" sz="2000" b="0" i="1" kern="0" smtClean="0">
                            <a:solidFill>
                              <a:schemeClr val="tx1">
                                <a:lumMod val="95000"/>
                                <a:lumOff val="5000"/>
                              </a:schemeClr>
                            </a:solidFill>
                            <a:latin typeface="Cambria Math"/>
                          </a:rPr>
                          <m:t>𝑗𝑢𝑡𝑎</m:t>
                        </m:r>
                        <m:r>
                          <a:rPr lang="id-ID" altLang="id-ID" sz="2000" b="0" i="1" kern="0" smtClean="0">
                            <a:solidFill>
                              <a:schemeClr val="tx1">
                                <a:lumMod val="95000"/>
                                <a:lumOff val="5000"/>
                              </a:schemeClr>
                            </a:solidFill>
                            <a:latin typeface="Cambria Math"/>
                          </a:rPr>
                          <m:t> −27 </m:t>
                        </m:r>
                        <m:r>
                          <a:rPr lang="id-ID" altLang="id-ID" sz="2000" b="0" i="1" kern="0" smtClean="0">
                            <a:solidFill>
                              <a:schemeClr val="tx1">
                                <a:lumMod val="95000"/>
                                <a:lumOff val="5000"/>
                              </a:schemeClr>
                            </a:solidFill>
                            <a:latin typeface="Cambria Math"/>
                          </a:rPr>
                          <m:t>𝑗𝑢𝑡𝑎</m:t>
                        </m:r>
                      </m:num>
                      <m:den>
                        <m:r>
                          <a:rPr lang="id-ID" altLang="id-ID" sz="2000" b="0" i="1" kern="0" smtClean="0">
                            <a:solidFill>
                              <a:schemeClr val="tx1">
                                <a:lumMod val="95000"/>
                                <a:lumOff val="5000"/>
                              </a:schemeClr>
                            </a:solidFill>
                            <a:latin typeface="Cambria Math"/>
                          </a:rPr>
                          <m:t>72,540 </m:t>
                        </m:r>
                        <m:r>
                          <a:rPr lang="id-ID" altLang="id-ID" sz="2000" b="0" i="1" kern="0" smtClean="0">
                            <a:solidFill>
                              <a:schemeClr val="tx1">
                                <a:lumMod val="95000"/>
                                <a:lumOff val="5000"/>
                              </a:schemeClr>
                            </a:solidFill>
                            <a:latin typeface="Cambria Math"/>
                          </a:rPr>
                          <m:t>𝑗𝑢𝑡𝑎</m:t>
                        </m:r>
                      </m:den>
                    </m:f>
                    <m:r>
                      <a:rPr lang="id-ID" altLang="id-ID" sz="2000" b="0" i="1" kern="0" smtClean="0">
                        <a:solidFill>
                          <a:schemeClr val="tx1">
                            <a:lumMod val="95000"/>
                            <a:lumOff val="5000"/>
                          </a:schemeClr>
                        </a:solidFill>
                        <a:latin typeface="Cambria Math"/>
                      </a:rPr>
                      <m:t>=2,87</m:t>
                    </m:r>
                  </m:oMath>
                </a14:m>
                <a:endParaRPr lang="id-ID" altLang="id-ID" sz="2000" b="0" kern="0" dirty="0" smtClean="0">
                  <a:solidFill>
                    <a:schemeClr val="tx1">
                      <a:lumMod val="95000"/>
                      <a:lumOff val="5000"/>
                    </a:schemeClr>
                  </a:solidFill>
                  <a:latin typeface="Calibri" panose="020F0502020204030204" pitchFamily="34" charset="0"/>
                </a:endParaRPr>
              </a:p>
              <a:p>
                <a:pPr marL="0" indent="0" algn="just">
                  <a:spcBef>
                    <a:spcPts val="0"/>
                  </a:spcBef>
                  <a:buFontTx/>
                  <a:buNone/>
                </a:pPr>
                <a:endParaRPr lang="id-ID" altLang="id-ID" sz="600" kern="0" dirty="0" smtClean="0">
                  <a:solidFill>
                    <a:schemeClr val="tx1">
                      <a:lumMod val="95000"/>
                      <a:lumOff val="5000"/>
                    </a:schemeClr>
                  </a:solidFill>
                  <a:latin typeface="Calibri" panose="020F0502020204030204" pitchFamily="34" charset="0"/>
                </a:endParaRPr>
              </a:p>
              <a:p>
                <a:pPr marL="0" indent="0" algn="just">
                  <a:spcBef>
                    <a:spcPts val="0"/>
                  </a:spcBef>
                  <a:buFontTx/>
                  <a:buNone/>
                </a:pPr>
                <a:r>
                  <a:rPr lang="id-ID" altLang="id-ID" sz="2000" kern="0" dirty="0" smtClean="0">
                    <a:solidFill>
                      <a:schemeClr val="tx1">
                        <a:lumMod val="95000"/>
                        <a:lumOff val="5000"/>
                      </a:schemeClr>
                    </a:solidFill>
                    <a:latin typeface="Calibri" panose="020F0502020204030204" pitchFamily="34" charset="0"/>
                  </a:rPr>
                  <a:t>	</a:t>
                </a:r>
                <a:r>
                  <a:rPr lang="id-ID" altLang="id-ID" sz="2000" kern="0" dirty="0" smtClean="0">
                    <a:solidFill>
                      <a:srgbClr val="0070C0"/>
                    </a:solidFill>
                    <a:latin typeface="Calibri" panose="020F0502020204030204" pitchFamily="34" charset="0"/>
                  </a:rPr>
                  <a:t>Nilai 27 diperoleh dari 3% x 900 juta, dan 72,540 dari 900 juta (A/P, </a:t>
                </a:r>
              </a:p>
              <a:p>
                <a:pPr marL="0" indent="0" algn="just">
                  <a:spcBef>
                    <a:spcPts val="0"/>
                  </a:spcBef>
                  <a:buFontTx/>
                  <a:buNone/>
                </a:pPr>
                <a:r>
                  <a:rPr lang="id-ID" altLang="id-ID" sz="2000" kern="0" dirty="0">
                    <a:solidFill>
                      <a:srgbClr val="0070C0"/>
                    </a:solidFill>
                    <a:latin typeface="Calibri" panose="020F0502020204030204" pitchFamily="34" charset="0"/>
                  </a:rPr>
                  <a:t>	</a:t>
                </a:r>
                <a:r>
                  <a:rPr lang="id-ID" altLang="id-ID" sz="2000" kern="0" dirty="0" smtClean="0">
                    <a:solidFill>
                      <a:srgbClr val="0070C0"/>
                    </a:solidFill>
                    <a:latin typeface="Calibri" panose="020F0502020204030204" pitchFamily="34" charset="0"/>
                  </a:rPr>
                  <a:t>7%, 30)</a:t>
                </a:r>
              </a:p>
            </p:txBody>
          </p:sp>
        </mc:Choice>
        <mc:Fallback xmlns="">
          <p:sp>
            <p:nvSpPr>
              <p:cNvPr id="2" name="Rectangle 3"/>
              <p:cNvSpPr txBox="1">
                <a:spLocks noRot="1" noChangeAspect="1" noMove="1" noResize="1" noEditPoints="1" noAdjustHandles="1" noChangeArrowheads="1" noChangeShapeType="1" noTextEdit="1"/>
              </p:cNvSpPr>
              <p:nvPr/>
            </p:nvSpPr>
            <p:spPr>
              <a:xfrm>
                <a:off x="539552" y="1340768"/>
                <a:ext cx="8091822" cy="4248472"/>
              </a:xfrm>
              <a:prstGeom prst="rect">
                <a:avLst/>
              </a:prstGeom>
              <a:blipFill rotWithShape="1">
                <a:blip r:embed="rId2"/>
                <a:stretch>
                  <a:fillRect l="-829" t="-717" r="-754" b="-26973"/>
                </a:stretch>
              </a:blipFill>
            </p:spPr>
            <p:txBody>
              <a:bodyPr/>
              <a:lstStyle/>
              <a:p>
                <a:r>
                  <a:rPr lang="id-ID">
                    <a:noFill/>
                  </a:rPr>
                  <a:t> </a:t>
                </a:r>
              </a:p>
            </p:txBody>
          </p:sp>
        </mc:Fallback>
      </mc:AlternateContent>
    </p:spTree>
    <p:extLst>
      <p:ext uri="{BB962C8B-B14F-4D97-AF65-F5344CB8AC3E}">
        <p14:creationId xmlns:p14="http://schemas.microsoft.com/office/powerpoint/2010/main" val="189804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4294967295"/>
          </p:nvPr>
        </p:nvSpPr>
        <p:spPr>
          <a:xfrm>
            <a:off x="683568" y="1769230"/>
            <a:ext cx="7992888" cy="3748002"/>
          </a:xfrm>
          <a:prstGeom prst="rect">
            <a:avLst/>
          </a:prstGeom>
        </p:spPr>
        <p:txBody>
          <a:bodyPr/>
          <a:lstStyle/>
          <a:p>
            <a:pPr marL="0" indent="0" algn="just" eaLnBrk="1" hangingPunct="1">
              <a:spcBef>
                <a:spcPts val="0"/>
              </a:spcBef>
              <a:buNone/>
            </a:pPr>
            <a:r>
              <a:rPr lang="id-ID" altLang="id-ID" sz="2800" b="1" i="1" dirty="0" smtClean="0">
                <a:solidFill>
                  <a:srgbClr val="FFC000"/>
                </a:solidFill>
                <a:effectLst>
                  <a:outerShdw blurRad="38100" dist="38100" dir="2700000" algn="tl">
                    <a:srgbClr val="000000">
                      <a:alpha val="43137"/>
                    </a:srgbClr>
                  </a:outerShdw>
                </a:effectLst>
                <a:latin typeface="Bernard MT Condensed" panose="02050806060905020404" pitchFamily="18" charset="0"/>
              </a:rPr>
              <a:t>1.   </a:t>
            </a:r>
            <a:r>
              <a:rPr lang="en-US" altLang="id-ID" sz="2800" b="1" i="1" dirty="0" smtClean="0">
                <a:solidFill>
                  <a:srgbClr val="FFC000"/>
                </a:solidFill>
                <a:effectLst>
                  <a:outerShdw blurRad="38100" dist="38100" dir="2700000" algn="tl">
                    <a:srgbClr val="000000">
                      <a:alpha val="43137"/>
                    </a:srgbClr>
                  </a:outerShdw>
                </a:effectLst>
                <a:latin typeface="Bernard MT Condensed" panose="02050806060905020404" pitchFamily="18" charset="0"/>
              </a:rPr>
              <a:t>Komponen Biaya</a:t>
            </a:r>
          </a:p>
          <a:p>
            <a:pPr marL="990600" lvl="1" indent="-533400" algn="just" eaLnBrk="1" hangingPunct="1">
              <a:spcBef>
                <a:spcPts val="0"/>
              </a:spcBef>
              <a:buFontTx/>
              <a:buNone/>
            </a:pPr>
            <a:r>
              <a:rPr lang="en-US" altLang="id-ID" dirty="0" smtClean="0">
                <a:latin typeface="Calibri" panose="020F0502020204030204" pitchFamily="34" charset="0"/>
              </a:rPr>
              <a:t>Terdiri dari 4 kategori utama:</a:t>
            </a:r>
          </a:p>
          <a:p>
            <a:pPr marL="990600" lvl="1" indent="-533400" algn="just" eaLnBrk="1" hangingPunct="1">
              <a:spcBef>
                <a:spcPts val="0"/>
              </a:spcBef>
              <a:buFontTx/>
              <a:buAutoNum type="alphaLcPeriod"/>
            </a:pPr>
            <a:r>
              <a:rPr lang="en-US" altLang="id-ID" b="1" dirty="0" smtClean="0">
                <a:effectLst>
                  <a:outerShdw blurRad="38100" dist="38100" dir="2700000" algn="tl">
                    <a:srgbClr val="000000">
                      <a:alpha val="43137"/>
                    </a:srgbClr>
                  </a:outerShdw>
                </a:effectLst>
                <a:latin typeface="Calibri" panose="020F0502020204030204" pitchFamily="34" charset="0"/>
              </a:rPr>
              <a:t>Biaya pengadaan (</a:t>
            </a:r>
            <a:r>
              <a:rPr lang="en-US" altLang="id-ID" b="1" i="1" dirty="0" smtClean="0">
                <a:effectLst>
                  <a:outerShdw blurRad="38100" dist="38100" dir="2700000" algn="tl">
                    <a:srgbClr val="000000">
                      <a:alpha val="43137"/>
                    </a:srgbClr>
                  </a:outerShdw>
                </a:effectLst>
                <a:latin typeface="Calibri" panose="020F0502020204030204" pitchFamily="34" charset="0"/>
              </a:rPr>
              <a:t>Procurement cost</a:t>
            </a:r>
            <a:r>
              <a:rPr lang="en-US" altLang="id-ID" b="1" dirty="0" smtClean="0">
                <a:effectLst>
                  <a:outerShdw blurRad="38100" dist="38100" dir="2700000" algn="tl">
                    <a:srgbClr val="000000">
                      <a:alpha val="43137"/>
                    </a:srgbClr>
                  </a:outerShdw>
                </a:effectLst>
                <a:latin typeface="Calibri" panose="020F0502020204030204" pitchFamily="34" charset="0"/>
              </a:rPr>
              <a:t>)</a:t>
            </a:r>
          </a:p>
          <a:p>
            <a:pPr marL="987425" lvl="2" indent="-73025" algn="just" eaLnBrk="1" hangingPunct="1">
              <a:spcBef>
                <a:spcPts val="0"/>
              </a:spcBef>
              <a:buFontTx/>
              <a:buNone/>
            </a:pPr>
            <a:r>
              <a:rPr lang="en-US" altLang="id-ID" sz="2800" dirty="0" smtClean="0">
                <a:latin typeface="Calibri" panose="020F0502020204030204" pitchFamily="34" charset="0"/>
              </a:rPr>
              <a:t>	</a:t>
            </a:r>
            <a:r>
              <a:rPr lang="en-US" altLang="id-ID" sz="2800" dirty="0" smtClean="0">
                <a:solidFill>
                  <a:srgbClr val="0070C0"/>
                </a:solidFill>
                <a:latin typeface="Calibri" panose="020F0502020204030204" pitchFamily="34" charset="0"/>
              </a:rPr>
              <a:t>Semua biaya yang terjadi sehubungan d</a:t>
            </a:r>
            <a:r>
              <a:rPr lang="id-ID" altLang="id-ID" sz="2800" dirty="0" smtClean="0">
                <a:solidFill>
                  <a:srgbClr val="0070C0"/>
                </a:solidFill>
                <a:latin typeface="Calibri" panose="020F0502020204030204" pitchFamily="34" charset="0"/>
              </a:rPr>
              <a:t>en</a:t>
            </a:r>
            <a:r>
              <a:rPr lang="en-US" altLang="id-ID" sz="2800" dirty="0" smtClean="0">
                <a:solidFill>
                  <a:srgbClr val="0070C0"/>
                </a:solidFill>
                <a:latin typeface="Calibri" panose="020F0502020204030204" pitchFamily="34" charset="0"/>
              </a:rPr>
              <a:t>g</a:t>
            </a:r>
            <a:r>
              <a:rPr lang="id-ID" altLang="id-ID" sz="2800" dirty="0" smtClean="0">
                <a:solidFill>
                  <a:srgbClr val="0070C0"/>
                </a:solidFill>
                <a:latin typeface="Calibri" panose="020F0502020204030204" pitchFamily="34" charset="0"/>
              </a:rPr>
              <a:t>a</a:t>
            </a:r>
            <a:r>
              <a:rPr lang="en-US" altLang="id-ID" sz="2800" dirty="0" smtClean="0">
                <a:solidFill>
                  <a:srgbClr val="0070C0"/>
                </a:solidFill>
                <a:latin typeface="Calibri" panose="020F0502020204030204" pitchFamily="34" charset="0"/>
              </a:rPr>
              <a:t>n memperoleh perangkat keras</a:t>
            </a:r>
            <a:endParaRPr lang="id-ID" altLang="id-ID" sz="2800" dirty="0" smtClean="0">
              <a:solidFill>
                <a:srgbClr val="0070C0"/>
              </a:solidFill>
              <a:latin typeface="Calibri" panose="020F0502020204030204" pitchFamily="34" charset="0"/>
            </a:endParaRPr>
          </a:p>
          <a:p>
            <a:pPr marL="987425" lvl="2" indent="-73025" algn="just" eaLnBrk="1" hangingPunct="1">
              <a:spcBef>
                <a:spcPts val="0"/>
              </a:spcBef>
              <a:buFontTx/>
              <a:buNone/>
            </a:pPr>
            <a:endParaRPr lang="en-US" altLang="id-ID" sz="1000" dirty="0" smtClean="0">
              <a:solidFill>
                <a:srgbClr val="0070C0"/>
              </a:solidFill>
              <a:latin typeface="Calibri" panose="020F0502020204030204" pitchFamily="34" charset="0"/>
            </a:endParaRPr>
          </a:p>
          <a:p>
            <a:pPr marL="990600" lvl="1" indent="-533400" algn="just" eaLnBrk="1" hangingPunct="1">
              <a:spcBef>
                <a:spcPts val="0"/>
              </a:spcBef>
              <a:buFontTx/>
              <a:buAutoNum type="alphaLcPeriod" startAt="2"/>
            </a:pPr>
            <a:r>
              <a:rPr lang="en-US" altLang="id-ID" b="1" dirty="0" smtClean="0">
                <a:effectLst>
                  <a:outerShdw blurRad="38100" dist="38100" dir="2700000" algn="tl">
                    <a:srgbClr val="000000">
                      <a:alpha val="43137"/>
                    </a:srgbClr>
                  </a:outerShdw>
                </a:effectLst>
                <a:latin typeface="Calibri" panose="020F0502020204030204" pitchFamily="34" charset="0"/>
              </a:rPr>
              <a:t>Biaya persiapan operasi (</a:t>
            </a:r>
            <a:r>
              <a:rPr lang="en-US" altLang="id-ID" b="1" i="1" dirty="0" smtClean="0">
                <a:effectLst>
                  <a:outerShdw blurRad="38100" dist="38100" dir="2700000" algn="tl">
                    <a:srgbClr val="000000">
                      <a:alpha val="43137"/>
                    </a:srgbClr>
                  </a:outerShdw>
                </a:effectLst>
                <a:latin typeface="Calibri" panose="020F0502020204030204" pitchFamily="34" charset="0"/>
              </a:rPr>
              <a:t>Start-up cost</a:t>
            </a:r>
            <a:r>
              <a:rPr lang="en-US" altLang="id-ID" b="1" dirty="0" smtClean="0">
                <a:effectLst>
                  <a:outerShdw blurRad="38100" dist="38100" dir="2700000" algn="tl">
                    <a:srgbClr val="000000">
                      <a:alpha val="43137"/>
                    </a:srgbClr>
                  </a:outerShdw>
                </a:effectLst>
                <a:latin typeface="Calibri" panose="020F0502020204030204" pitchFamily="34" charset="0"/>
              </a:rPr>
              <a:t>)</a:t>
            </a:r>
          </a:p>
          <a:p>
            <a:pPr marL="987425" lvl="2" indent="-73025" algn="just" eaLnBrk="1" hangingPunct="1">
              <a:spcBef>
                <a:spcPts val="0"/>
              </a:spcBef>
              <a:buFontTx/>
              <a:buNone/>
            </a:pPr>
            <a:r>
              <a:rPr lang="en-US" altLang="id-ID" sz="2800" dirty="0" smtClean="0">
                <a:latin typeface="Calibri" panose="020F0502020204030204" pitchFamily="34" charset="0"/>
              </a:rPr>
              <a:t>	</a:t>
            </a:r>
            <a:r>
              <a:rPr lang="en-US" altLang="id-ID" sz="2800" dirty="0" smtClean="0">
                <a:solidFill>
                  <a:srgbClr val="0070C0"/>
                </a:solidFill>
                <a:latin typeface="Calibri" panose="020F0502020204030204" pitchFamily="34" charset="0"/>
              </a:rPr>
              <a:t>berhubungan dengan semua biaya untuk membuat sistem</a:t>
            </a:r>
          </a:p>
        </p:txBody>
      </p:sp>
      <p:sp>
        <p:nvSpPr>
          <p:cNvPr id="4" name="Rectangle 2"/>
          <p:cNvSpPr txBox="1">
            <a:spLocks noChangeArrowheads="1"/>
          </p:cNvSpPr>
          <p:nvPr/>
        </p:nvSpPr>
        <p:spPr>
          <a:xfrm>
            <a:off x="683568" y="836712"/>
            <a:ext cx="7791450" cy="850776"/>
          </a:xfrm>
          <a:prstGeom prst="rect">
            <a:avLst/>
          </a:prstGeom>
          <a:gradFill flip="none" rotWithShape="0">
            <a:gsLst>
              <a:gs pos="0">
                <a:srgbClr val="85C2FF">
                  <a:lumMod val="0"/>
                  <a:lumOff val="100000"/>
                </a:srgbClr>
              </a:gs>
              <a:gs pos="97000">
                <a:srgbClr val="C4D6EB"/>
              </a:gs>
            </a:gsLst>
            <a:path path="rect">
              <a:fillToRect l="100000" t="100000"/>
            </a:path>
            <a:tileRect r="-100000" b="-100000"/>
          </a:gra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id-ID" altLang="id-ID" i="1" kern="0" smtClean="0">
                <a:latin typeface="Bernard MT Condensed" panose="02050806060905020404" pitchFamily="18" charset="0"/>
              </a:rPr>
              <a:t>Analisa Biaya dan Manfaat</a:t>
            </a:r>
            <a:endParaRPr lang="id-ID" altLang="id-ID" i="1" kern="0" dirty="0" smtClean="0">
              <a:latin typeface="Bernard MT Condensed" panose="020508060609050204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1769230"/>
            <a:ext cx="8136904" cy="511175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990600" lvl="1" indent="-533400" algn="just">
              <a:spcBef>
                <a:spcPts val="0"/>
              </a:spcBef>
              <a:buFontTx/>
              <a:buAutoNum type="alphaLcPeriod" startAt="3"/>
            </a:pPr>
            <a:r>
              <a:rPr lang="en-US" altLang="id-ID" b="1" kern="0" dirty="0" smtClean="0">
                <a:effectLst>
                  <a:outerShdw blurRad="38100" dist="38100" dir="2700000" algn="tl">
                    <a:srgbClr val="000000">
                      <a:alpha val="43137"/>
                    </a:srgbClr>
                  </a:outerShdw>
                </a:effectLst>
                <a:latin typeface="Calibri" panose="020F0502020204030204" pitchFamily="34" charset="0"/>
              </a:rPr>
              <a:t>Biaya proyek (</a:t>
            </a:r>
            <a:r>
              <a:rPr lang="en-US" altLang="id-ID" b="1" i="1" kern="0" dirty="0" smtClean="0">
                <a:effectLst>
                  <a:outerShdw blurRad="38100" dist="38100" dir="2700000" algn="tl">
                    <a:srgbClr val="000000">
                      <a:alpha val="43137"/>
                    </a:srgbClr>
                  </a:outerShdw>
                </a:effectLst>
                <a:latin typeface="Calibri" panose="020F0502020204030204" pitchFamily="34" charset="0"/>
              </a:rPr>
              <a:t>Project-related cost</a:t>
            </a:r>
            <a:r>
              <a:rPr lang="en-US" altLang="id-ID" b="1" kern="0" dirty="0" smtClean="0">
                <a:effectLst>
                  <a:outerShdw blurRad="38100" dist="38100" dir="2700000" algn="tl">
                    <a:srgbClr val="000000">
                      <a:alpha val="43137"/>
                    </a:srgbClr>
                  </a:outerShdw>
                </a:effectLst>
                <a:latin typeface="Calibri" panose="020F0502020204030204" pitchFamily="34" charset="0"/>
              </a:rPr>
              <a:t>)</a:t>
            </a:r>
          </a:p>
          <a:p>
            <a:pPr marL="987425" lvl="2" indent="-73025" algn="just">
              <a:spcBef>
                <a:spcPts val="0"/>
              </a:spcBef>
              <a:buFontTx/>
              <a:buNone/>
            </a:pPr>
            <a:r>
              <a:rPr lang="en-US" altLang="id-ID" sz="2800" kern="0" dirty="0" smtClean="0">
                <a:latin typeface="Calibri" panose="020F0502020204030204" pitchFamily="34" charset="0"/>
              </a:rPr>
              <a:t>	</a:t>
            </a:r>
            <a:r>
              <a:rPr lang="en-US" altLang="id-ID" sz="2800" kern="0" dirty="0" smtClean="0">
                <a:solidFill>
                  <a:srgbClr val="0070C0"/>
                </a:solidFill>
                <a:latin typeface="Calibri" panose="020F0502020204030204" pitchFamily="34" charset="0"/>
              </a:rPr>
              <a:t>berhubungan dgn biaya² pengembangan sistem dan penerapannya</a:t>
            </a:r>
          </a:p>
          <a:p>
            <a:pPr marL="1371600" lvl="2" indent="-457200" algn="just">
              <a:spcBef>
                <a:spcPts val="0"/>
              </a:spcBef>
              <a:buFontTx/>
              <a:buNone/>
            </a:pPr>
            <a:endParaRPr lang="en-US" altLang="id-ID" sz="1000" kern="0" dirty="0" smtClean="0">
              <a:latin typeface="Calibri" panose="020F0502020204030204" pitchFamily="34" charset="0"/>
            </a:endParaRPr>
          </a:p>
          <a:p>
            <a:pPr marL="990600" lvl="1" indent="-533400" algn="just">
              <a:spcBef>
                <a:spcPts val="0"/>
              </a:spcBef>
              <a:buFontTx/>
              <a:buAutoNum type="alphaLcPeriod" startAt="4"/>
            </a:pPr>
            <a:r>
              <a:rPr lang="en-US" altLang="id-ID" b="1" kern="0" dirty="0" smtClean="0">
                <a:effectLst>
                  <a:outerShdw blurRad="38100" dist="38100" dir="2700000" algn="tl">
                    <a:srgbClr val="000000">
                      <a:alpha val="43137"/>
                    </a:srgbClr>
                  </a:outerShdw>
                </a:effectLst>
                <a:latin typeface="Calibri" panose="020F0502020204030204" pitchFamily="34" charset="0"/>
              </a:rPr>
              <a:t>Biaya Operasi (</a:t>
            </a:r>
            <a:r>
              <a:rPr lang="en-US" altLang="id-ID" b="1" i="1" kern="0" dirty="0" smtClean="0">
                <a:effectLst>
                  <a:outerShdw blurRad="38100" dist="38100" dir="2700000" algn="tl">
                    <a:srgbClr val="000000">
                      <a:alpha val="43137"/>
                    </a:srgbClr>
                  </a:outerShdw>
                </a:effectLst>
                <a:latin typeface="Calibri" panose="020F0502020204030204" pitchFamily="34" charset="0"/>
              </a:rPr>
              <a:t>On</a:t>
            </a:r>
            <a:r>
              <a:rPr lang="id-ID" altLang="id-ID" b="1" i="1" kern="0" dirty="0" smtClean="0">
                <a:effectLst>
                  <a:outerShdw blurRad="38100" dist="38100" dir="2700000" algn="tl">
                    <a:srgbClr val="000000">
                      <a:alpha val="43137"/>
                    </a:srgbClr>
                  </a:outerShdw>
                </a:effectLst>
                <a:latin typeface="Calibri" panose="020F0502020204030204" pitchFamily="34" charset="0"/>
              </a:rPr>
              <a:t> </a:t>
            </a:r>
            <a:r>
              <a:rPr lang="en-US" altLang="id-ID" b="1" i="1" kern="0" dirty="0" smtClean="0">
                <a:effectLst>
                  <a:outerShdw blurRad="38100" dist="38100" dir="2700000" algn="tl">
                    <a:srgbClr val="000000">
                      <a:alpha val="43137"/>
                    </a:srgbClr>
                  </a:outerShdw>
                </a:effectLst>
                <a:latin typeface="Calibri" panose="020F0502020204030204" pitchFamily="34" charset="0"/>
              </a:rPr>
              <a:t>going cost</a:t>
            </a:r>
            <a:r>
              <a:rPr lang="en-US" altLang="id-ID" b="1" kern="0" dirty="0" smtClean="0">
                <a:effectLst>
                  <a:outerShdw blurRad="38100" dist="38100" dir="2700000" algn="tl">
                    <a:srgbClr val="000000">
                      <a:alpha val="43137"/>
                    </a:srgbClr>
                  </a:outerShdw>
                </a:effectLst>
                <a:latin typeface="Calibri" panose="020F0502020204030204" pitchFamily="34" charset="0"/>
              </a:rPr>
              <a:t>) dan Perawatan (</a:t>
            </a:r>
            <a:r>
              <a:rPr lang="en-US" altLang="id-ID" b="1" i="1" kern="0" dirty="0" smtClean="0">
                <a:effectLst>
                  <a:outerShdw blurRad="38100" dist="38100" dir="2700000" algn="tl">
                    <a:srgbClr val="000000">
                      <a:alpha val="43137"/>
                    </a:srgbClr>
                  </a:outerShdw>
                </a:effectLst>
                <a:latin typeface="Calibri" panose="020F0502020204030204" pitchFamily="34" charset="0"/>
              </a:rPr>
              <a:t>Maintenance Cost</a:t>
            </a:r>
            <a:r>
              <a:rPr lang="en-US" altLang="id-ID" b="1" kern="0" dirty="0" smtClean="0">
                <a:effectLst>
                  <a:outerShdw blurRad="38100" dist="38100" dir="2700000" algn="tl">
                    <a:srgbClr val="000000">
                      <a:alpha val="43137"/>
                    </a:srgbClr>
                  </a:outerShdw>
                </a:effectLst>
                <a:latin typeface="Calibri" panose="020F0502020204030204" pitchFamily="34" charset="0"/>
              </a:rPr>
              <a:t>)</a:t>
            </a:r>
          </a:p>
          <a:p>
            <a:pPr marL="987425" lvl="2" indent="-73025" algn="just">
              <a:spcBef>
                <a:spcPts val="0"/>
              </a:spcBef>
              <a:buFontTx/>
              <a:buNone/>
            </a:pPr>
            <a:r>
              <a:rPr lang="en-US" altLang="id-ID" sz="2800" kern="0" dirty="0" smtClean="0">
                <a:latin typeface="Calibri" panose="020F0502020204030204" pitchFamily="34" charset="0"/>
              </a:rPr>
              <a:t>	</a:t>
            </a:r>
            <a:r>
              <a:rPr lang="en-US" altLang="id-ID" sz="2800" kern="0" dirty="0" smtClean="0">
                <a:solidFill>
                  <a:srgbClr val="0070C0"/>
                </a:solidFill>
                <a:latin typeface="Calibri" panose="020F0502020204030204" pitchFamily="34" charset="0"/>
              </a:rPr>
              <a:t>Biaya</a:t>
            </a:r>
            <a:r>
              <a:rPr lang="id-ID" altLang="id-ID" sz="2800" kern="0" dirty="0" smtClean="0">
                <a:solidFill>
                  <a:srgbClr val="0070C0"/>
                </a:solidFill>
                <a:latin typeface="Calibri" panose="020F0502020204030204" pitchFamily="34" charset="0"/>
              </a:rPr>
              <a:t>-biaya</a:t>
            </a:r>
            <a:r>
              <a:rPr lang="en-US" altLang="id-ID" sz="2800" kern="0" dirty="0" smtClean="0">
                <a:solidFill>
                  <a:srgbClr val="0070C0"/>
                </a:solidFill>
                <a:latin typeface="Calibri" panose="020F0502020204030204" pitchFamily="34" charset="0"/>
              </a:rPr>
              <a:t> untuk mengoperasikan dan merawat sistem</a:t>
            </a:r>
          </a:p>
        </p:txBody>
      </p:sp>
      <p:sp>
        <p:nvSpPr>
          <p:cNvPr id="3" name="Rectangle 2"/>
          <p:cNvSpPr txBox="1">
            <a:spLocks noChangeArrowheads="1"/>
          </p:cNvSpPr>
          <p:nvPr/>
        </p:nvSpPr>
        <p:spPr>
          <a:xfrm>
            <a:off x="683568" y="836712"/>
            <a:ext cx="7791450" cy="850776"/>
          </a:xfrm>
          <a:prstGeom prst="rect">
            <a:avLst/>
          </a:prstGeom>
          <a:gradFill flip="none" rotWithShape="0">
            <a:gsLst>
              <a:gs pos="0">
                <a:srgbClr val="85C2FF">
                  <a:lumMod val="0"/>
                  <a:lumOff val="100000"/>
                </a:srgbClr>
              </a:gs>
              <a:gs pos="97000">
                <a:srgbClr val="C4D6EB"/>
              </a:gs>
            </a:gsLst>
            <a:path path="rect">
              <a:fillToRect l="100000" t="100000"/>
            </a:path>
            <a:tileRect r="-100000" b="-100000"/>
          </a:gra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id-ID" altLang="id-ID" i="1" kern="0" smtClean="0">
                <a:latin typeface="Bernard MT Condensed" panose="02050806060905020404" pitchFamily="18" charset="0"/>
              </a:rPr>
              <a:t>Analisa Biaya dan Manfaat</a:t>
            </a:r>
            <a:endParaRPr lang="id-ID" altLang="id-ID" i="1" kern="0" dirty="0" smtClean="0">
              <a:latin typeface="Bernard MT Condensed" panose="02050806060905020404" pitchFamily="18" charset="0"/>
            </a:endParaRPr>
          </a:p>
        </p:txBody>
      </p:sp>
    </p:spTree>
    <p:extLst>
      <p:ext uri="{BB962C8B-B14F-4D97-AF65-F5344CB8AC3E}">
        <p14:creationId xmlns:p14="http://schemas.microsoft.com/office/powerpoint/2010/main" val="1630223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4294967295"/>
          </p:nvPr>
        </p:nvSpPr>
        <p:spPr>
          <a:xfrm>
            <a:off x="529530" y="1844824"/>
            <a:ext cx="8362950" cy="5111750"/>
          </a:xfrm>
          <a:prstGeom prst="rect">
            <a:avLst/>
          </a:prstGeom>
        </p:spPr>
        <p:txBody>
          <a:bodyPr/>
          <a:lstStyle/>
          <a:p>
            <a:pPr marL="609600" indent="-609600" eaLnBrk="1" hangingPunct="1">
              <a:lnSpc>
                <a:spcPct val="80000"/>
              </a:lnSpc>
              <a:buFontTx/>
              <a:buAutoNum type="arabicPeriod" startAt="2"/>
            </a:pPr>
            <a:r>
              <a:rPr lang="en-US" altLang="id-ID" sz="2800" b="1" i="1" dirty="0" smtClean="0">
                <a:solidFill>
                  <a:srgbClr val="FFC000"/>
                </a:solidFill>
                <a:effectLst>
                  <a:outerShdw blurRad="38100" dist="38100" dir="2700000" algn="tl">
                    <a:srgbClr val="000000">
                      <a:alpha val="43137"/>
                    </a:srgbClr>
                  </a:outerShdw>
                </a:effectLst>
                <a:latin typeface="Bernard MT Condensed" panose="02050806060905020404" pitchFamily="18" charset="0"/>
              </a:rPr>
              <a:t>Komponen Manfaat</a:t>
            </a:r>
          </a:p>
          <a:p>
            <a:pPr marL="1165225" lvl="1" indent="-531813" eaLnBrk="1" hangingPunct="1">
              <a:lnSpc>
                <a:spcPct val="80000"/>
              </a:lnSpc>
              <a:buFontTx/>
              <a:buNone/>
            </a:pPr>
            <a:r>
              <a:rPr lang="en-US" altLang="id-ID" b="1" dirty="0" smtClean="0">
                <a:solidFill>
                  <a:srgbClr val="002060"/>
                </a:solidFill>
                <a:effectLst>
                  <a:outerShdw blurRad="38100" dist="38100" dir="2700000" algn="tl">
                    <a:srgbClr val="000000">
                      <a:alpha val="43137"/>
                    </a:srgbClr>
                  </a:outerShdw>
                </a:effectLst>
                <a:latin typeface="Calibri" panose="020F0502020204030204" pitchFamily="34" charset="0"/>
              </a:rPr>
              <a:t>Dapat diklasifikasikan :</a:t>
            </a:r>
          </a:p>
          <a:p>
            <a:pPr marL="1165225" lvl="1" indent="-531813" eaLnBrk="1" hangingPunct="1">
              <a:lnSpc>
                <a:spcPct val="80000"/>
              </a:lnSpc>
              <a:buFontTx/>
              <a:buAutoNum type="alphaLcPeriod"/>
            </a:pPr>
            <a:r>
              <a:rPr lang="en-US" altLang="id-ID" b="1" dirty="0" smtClean="0">
                <a:solidFill>
                  <a:srgbClr val="00B050"/>
                </a:solidFill>
                <a:latin typeface="Calibri" panose="020F0502020204030204" pitchFamily="34" charset="0"/>
              </a:rPr>
              <a:t>Manfaat mengurangi biaya</a:t>
            </a:r>
          </a:p>
          <a:p>
            <a:pPr marL="1165225" lvl="1" indent="-531813" eaLnBrk="1" hangingPunct="1">
              <a:lnSpc>
                <a:spcPct val="80000"/>
              </a:lnSpc>
              <a:buFontTx/>
              <a:buAutoNum type="alphaLcPeriod" startAt="2"/>
            </a:pPr>
            <a:r>
              <a:rPr lang="en-US" altLang="id-ID" b="1" dirty="0" smtClean="0">
                <a:solidFill>
                  <a:srgbClr val="00B050"/>
                </a:solidFill>
                <a:latin typeface="Calibri" panose="020F0502020204030204" pitchFamily="34" charset="0"/>
              </a:rPr>
              <a:t>Manfaat mengurangi kesalahan-kesalahan</a:t>
            </a:r>
          </a:p>
          <a:p>
            <a:pPr marL="1165225" lvl="1" indent="-531813" eaLnBrk="1" hangingPunct="1">
              <a:lnSpc>
                <a:spcPct val="80000"/>
              </a:lnSpc>
              <a:buFontTx/>
              <a:buAutoNum type="alphaLcPeriod" startAt="2"/>
            </a:pPr>
            <a:r>
              <a:rPr lang="en-US" altLang="id-ID" b="1" dirty="0" smtClean="0">
                <a:solidFill>
                  <a:srgbClr val="00B050"/>
                </a:solidFill>
                <a:latin typeface="Calibri" panose="020F0502020204030204" pitchFamily="34" charset="0"/>
              </a:rPr>
              <a:t>Manfaat meningkatkan kecepatan aktivitas</a:t>
            </a:r>
          </a:p>
          <a:p>
            <a:pPr marL="1165225" lvl="1" indent="-531813" eaLnBrk="1" hangingPunct="1">
              <a:lnSpc>
                <a:spcPct val="80000"/>
              </a:lnSpc>
              <a:buFontTx/>
              <a:buAutoNum type="alphaLcPeriod" startAt="2"/>
            </a:pPr>
            <a:r>
              <a:rPr lang="en-US" altLang="id-ID" b="1" dirty="0" smtClean="0">
                <a:solidFill>
                  <a:srgbClr val="00B050"/>
                </a:solidFill>
                <a:latin typeface="Calibri" panose="020F0502020204030204" pitchFamily="34" charset="0"/>
              </a:rPr>
              <a:t>Manfaat meningkatkan perencanaan dan pengendalian manajemen</a:t>
            </a:r>
          </a:p>
          <a:p>
            <a:pPr marL="990600" lvl="1" indent="85725" eaLnBrk="1" hangingPunct="1">
              <a:lnSpc>
                <a:spcPct val="80000"/>
              </a:lnSpc>
              <a:buFontTx/>
              <a:buNone/>
            </a:pPr>
            <a:endParaRPr lang="id-ID" altLang="id-ID" sz="1000" dirty="0">
              <a:latin typeface="Calibri" panose="020F0502020204030204" pitchFamily="34" charset="0"/>
            </a:endParaRPr>
          </a:p>
          <a:p>
            <a:pPr marL="1076325" lvl="1" indent="0" algn="just" eaLnBrk="1" hangingPunct="1">
              <a:lnSpc>
                <a:spcPct val="80000"/>
              </a:lnSpc>
              <a:buFontTx/>
              <a:buNone/>
            </a:pPr>
            <a:r>
              <a:rPr lang="en-US" altLang="id-ID" dirty="0" smtClean="0">
                <a:latin typeface="Calibri" panose="020F0502020204030204" pitchFamily="34" charset="0"/>
              </a:rPr>
              <a:t>Manfaat Sis</a:t>
            </a:r>
            <a:r>
              <a:rPr lang="id-ID" altLang="id-ID" dirty="0" smtClean="0">
                <a:latin typeface="Calibri" panose="020F0502020204030204" pitchFamily="34" charset="0"/>
              </a:rPr>
              <a:t>tem informasi</a:t>
            </a:r>
            <a:r>
              <a:rPr lang="en-US" altLang="id-ID" dirty="0" smtClean="0">
                <a:latin typeface="Calibri" panose="020F0502020204030204" pitchFamily="34" charset="0"/>
              </a:rPr>
              <a:t> juga dapat diklasifikasikan d</a:t>
            </a:r>
            <a:r>
              <a:rPr lang="id-ID" altLang="id-ID" dirty="0" smtClean="0">
                <a:latin typeface="Calibri" panose="020F0502020204030204" pitchFamily="34" charset="0"/>
              </a:rPr>
              <a:t>a</a:t>
            </a:r>
            <a:r>
              <a:rPr lang="en-US" altLang="id-ID" dirty="0" smtClean="0">
                <a:latin typeface="Calibri" panose="020F0502020204030204" pitchFamily="34" charset="0"/>
              </a:rPr>
              <a:t>l</a:t>
            </a:r>
            <a:r>
              <a:rPr lang="id-ID" altLang="id-ID" dirty="0" smtClean="0">
                <a:latin typeface="Calibri" panose="020F0502020204030204" pitchFamily="34" charset="0"/>
              </a:rPr>
              <a:t>a</a:t>
            </a:r>
            <a:r>
              <a:rPr lang="en-US" altLang="id-ID" dirty="0" smtClean="0">
                <a:latin typeface="Calibri" panose="020F0502020204030204" pitchFamily="34" charset="0"/>
              </a:rPr>
              <a:t>m bentuk:</a:t>
            </a:r>
          </a:p>
          <a:p>
            <a:pPr marL="1076325" lvl="1" indent="0" eaLnBrk="1" hangingPunct="1">
              <a:lnSpc>
                <a:spcPct val="80000"/>
              </a:lnSpc>
              <a:buFontTx/>
              <a:buAutoNum type="arabicPeriod"/>
            </a:pPr>
            <a:r>
              <a:rPr lang="en-US" altLang="id-ID" b="1" i="1" dirty="0" smtClean="0">
                <a:solidFill>
                  <a:srgbClr val="0000FF"/>
                </a:solidFill>
                <a:effectLst>
                  <a:outerShdw blurRad="38100" dist="38100" dir="2700000" algn="tl">
                    <a:srgbClr val="000000">
                      <a:alpha val="43137"/>
                    </a:srgbClr>
                  </a:outerShdw>
                </a:effectLst>
                <a:latin typeface="Calibri" panose="020F0502020204030204" pitchFamily="34" charset="0"/>
              </a:rPr>
              <a:t>Tangible benefits (berwujud)</a:t>
            </a:r>
          </a:p>
          <a:p>
            <a:pPr marL="1076325" lvl="1" indent="0" eaLnBrk="1" hangingPunct="1">
              <a:lnSpc>
                <a:spcPct val="80000"/>
              </a:lnSpc>
              <a:buFontTx/>
              <a:buAutoNum type="arabicPeriod"/>
            </a:pPr>
            <a:r>
              <a:rPr lang="en-US" altLang="id-ID" b="1" i="1" dirty="0" smtClean="0">
                <a:solidFill>
                  <a:srgbClr val="0000FF"/>
                </a:solidFill>
                <a:effectLst>
                  <a:outerShdw blurRad="38100" dist="38100" dir="2700000" algn="tl">
                    <a:srgbClr val="000000">
                      <a:alpha val="43137"/>
                    </a:srgbClr>
                  </a:outerShdw>
                </a:effectLst>
                <a:latin typeface="Calibri" panose="020F0502020204030204" pitchFamily="34" charset="0"/>
              </a:rPr>
              <a:t>Intangible benefits (tidak berwujud)</a:t>
            </a:r>
          </a:p>
        </p:txBody>
      </p:sp>
      <p:sp>
        <p:nvSpPr>
          <p:cNvPr id="4" name="Rectangle 2"/>
          <p:cNvSpPr txBox="1">
            <a:spLocks noChangeArrowheads="1"/>
          </p:cNvSpPr>
          <p:nvPr/>
        </p:nvSpPr>
        <p:spPr>
          <a:xfrm>
            <a:off x="683568" y="836712"/>
            <a:ext cx="7791450" cy="850776"/>
          </a:xfrm>
          <a:prstGeom prst="rect">
            <a:avLst/>
          </a:prstGeom>
          <a:gradFill flip="none" rotWithShape="0">
            <a:gsLst>
              <a:gs pos="0">
                <a:srgbClr val="85C2FF">
                  <a:lumMod val="0"/>
                  <a:lumOff val="100000"/>
                </a:srgbClr>
              </a:gs>
              <a:gs pos="97000">
                <a:srgbClr val="C4D6EB"/>
              </a:gs>
            </a:gsLst>
            <a:path path="rect">
              <a:fillToRect l="100000" t="100000"/>
            </a:path>
            <a:tileRect r="-100000" b="-100000"/>
          </a:gradFill>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id-ID" altLang="id-ID" i="1" kern="0" smtClean="0">
                <a:latin typeface="Bernard MT Condensed" panose="02050806060905020404" pitchFamily="18" charset="0"/>
              </a:rPr>
              <a:t>Analisa Biaya dan Manfaat</a:t>
            </a:r>
            <a:endParaRPr lang="id-ID" altLang="id-ID" i="1" kern="0" dirty="0" smtClean="0">
              <a:latin typeface="Bernard MT Condensed" panose="020508060609050204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526</Template>
  <TotalTime>1398</TotalTime>
  <Words>627</Words>
  <Application>Microsoft Office PowerPoint</Application>
  <PresentationFormat>On-screen Show (4:3)</PresentationFormat>
  <Paragraphs>170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Arial</vt:lpstr>
      <vt:lpstr>Bauhaus 93</vt:lpstr>
      <vt:lpstr>Bernard MT Condensed</vt:lpstr>
      <vt:lpstr>Brush Script MT</vt:lpstr>
      <vt:lpstr>Calibri</vt:lpstr>
      <vt:lpstr>Cambria Math</vt:lpstr>
      <vt:lpstr>Jogjakartype</vt:lpstr>
      <vt:lpstr>Diseño predeterminado</vt:lpstr>
      <vt:lpstr>PowerPoint Presentation</vt:lpstr>
      <vt:lpstr>Analisa Biaya dan Manfaat Investasi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Metode Periode Pengembalian (Payback Period)</vt:lpstr>
      <vt:lpstr>PowerPoint Presentation</vt:lpstr>
      <vt:lpstr>PowerPoint Presentation</vt:lpstr>
      <vt:lpstr>PowerPoint Presentation</vt:lpstr>
      <vt:lpstr>PowerPoint Presentation</vt:lpstr>
      <vt:lpstr>PowerPoint Presentation</vt:lpstr>
      <vt:lpstr>PowerPoint Presentation</vt:lpstr>
      <vt:lpstr>S.I. Peminjaman Buku</vt:lpstr>
      <vt:lpstr>PowerPoint Presentation</vt:lpstr>
      <vt:lpstr>PowerPoint Presentation</vt:lpstr>
      <vt:lpstr>PowerPoint Presentation</vt:lpstr>
    </vt:vector>
  </TitlesOfParts>
  <Company>stmik-mdp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Analisa Biaya dan Manfaat</dc:title>
  <dc:creator>master</dc:creator>
  <cp:lastModifiedBy>Eko_nsby072</cp:lastModifiedBy>
  <cp:revision>49</cp:revision>
  <dcterms:created xsi:type="dcterms:W3CDTF">2006-06-13T02:36:10Z</dcterms:created>
  <dcterms:modified xsi:type="dcterms:W3CDTF">2018-05-03T06:45:05Z</dcterms:modified>
</cp:coreProperties>
</file>