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Lst>
  <p:notesMasterIdLst>
    <p:notesMasterId r:id="rId33"/>
  </p:notesMasterIdLst>
  <p:sldIdLst>
    <p:sldId id="256" r:id="rId4"/>
    <p:sldId id="258" r:id="rId5"/>
    <p:sldId id="266" r:id="rId6"/>
    <p:sldId id="259" r:id="rId7"/>
    <p:sldId id="260" r:id="rId8"/>
    <p:sldId id="261" r:id="rId9"/>
    <p:sldId id="290" r:id="rId10"/>
    <p:sldId id="291" r:id="rId11"/>
    <p:sldId id="292" r:id="rId12"/>
    <p:sldId id="293" r:id="rId13"/>
    <p:sldId id="294" r:id="rId14"/>
    <p:sldId id="295"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96" r:id="rId28"/>
    <p:sldId id="287" r:id="rId29"/>
    <p:sldId id="288" r:id="rId30"/>
    <p:sldId id="289" r:id="rId31"/>
    <p:sldId id="297" r:id="rId3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0" autoAdjust="0"/>
    <p:restoredTop sz="94660"/>
  </p:normalViewPr>
  <p:slideViewPr>
    <p:cSldViewPr snapToGrid="0">
      <p:cViewPr>
        <p:scale>
          <a:sx n="70" d="100"/>
          <a:sy n="70" d="100"/>
        </p:scale>
        <p:origin x="9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73409-2105-4B58-850E-018EAD3BACD3}" type="datetimeFigureOut">
              <a:rPr lang="id-ID" smtClean="0"/>
              <a:t>28/12/2016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948CF-74C0-4A39-B9E9-B6AF4846AD5E}" type="slidenum">
              <a:rPr lang="id-ID" smtClean="0"/>
              <a:t>‹#›</a:t>
            </a:fld>
            <a:endParaRPr lang="id-ID"/>
          </a:p>
        </p:txBody>
      </p:sp>
    </p:spTree>
    <p:extLst>
      <p:ext uri="{BB962C8B-B14F-4D97-AF65-F5344CB8AC3E}">
        <p14:creationId xmlns:p14="http://schemas.microsoft.com/office/powerpoint/2010/main" val="121216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17730E-2ADC-4A0E-87A7-F4285699FCF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4289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2141A9F-C93E-4A1D-9251-C5E5B788E609}" type="datetimeFigureOut">
              <a:rPr lang="id-ID" smtClean="0"/>
              <a:t>28/12/2016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41263BB-3CFA-4F30-A7AB-86026E0F6469}" type="slidenum">
              <a:rPr lang="id-ID" smtClean="0"/>
              <a:t>‹#›</a:t>
            </a:fld>
            <a:endParaRPr lang="id-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03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141A9F-C93E-4A1D-9251-C5E5B788E609}" type="datetimeFigureOut">
              <a:rPr lang="id-ID" smtClean="0"/>
              <a:t>28/12/2016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41263BB-3CFA-4F30-A7AB-86026E0F6469}" type="slidenum">
              <a:rPr lang="id-ID" smtClean="0"/>
              <a:t>‹#›</a:t>
            </a:fld>
            <a:endParaRPr lang="id-ID"/>
          </a:p>
        </p:txBody>
      </p:sp>
    </p:spTree>
    <p:extLst>
      <p:ext uri="{BB962C8B-B14F-4D97-AF65-F5344CB8AC3E}">
        <p14:creationId xmlns:p14="http://schemas.microsoft.com/office/powerpoint/2010/main" val="425206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141A9F-C93E-4A1D-9251-C5E5B788E609}" type="datetimeFigureOut">
              <a:rPr lang="id-ID" smtClean="0"/>
              <a:t>28/12/2016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41263BB-3CFA-4F30-A7AB-86026E0F6469}" type="slidenum">
              <a:rPr lang="id-ID" smtClean="0"/>
              <a:t>‹#›</a:t>
            </a:fld>
            <a:endParaRPr lang="id-ID"/>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20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2AA08E5F-9915-4D03-AFF2-D2C3C4A52758}"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99040156-9C7F-4487-A44E-DD12B27B9D7D}" type="slidenum">
              <a:rPr lang="id-ID" altLang="id-ID" smtClean="0"/>
              <a:pPr/>
              <a:t>‹#›</a:t>
            </a:fld>
            <a:endParaRPr lang="id-ID" altLang="id-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749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B8D71EE-BE8A-4A6A-8217-67A1C69E80BB}"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09AEF609-212D-47A4-A891-88C87FFC8AB0}" type="slidenum">
              <a:rPr lang="id-ID" altLang="id-ID" smtClean="0"/>
              <a:pPr/>
              <a:t>‹#›</a:t>
            </a:fld>
            <a:endParaRPr lang="id-ID" altLang="id-ID"/>
          </a:p>
        </p:txBody>
      </p:sp>
    </p:spTree>
    <p:extLst>
      <p:ext uri="{BB962C8B-B14F-4D97-AF65-F5344CB8AC3E}">
        <p14:creationId xmlns:p14="http://schemas.microsoft.com/office/powerpoint/2010/main" val="4671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93339B5-CDD5-4894-ABC4-401BEF00B145}"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991C76B-2FF0-4BB0-88EC-3C161D256447}" type="slidenum">
              <a:rPr lang="id-ID" altLang="id-ID" smtClean="0"/>
              <a:pPr/>
              <a:t>‹#›</a:t>
            </a:fld>
            <a:endParaRPr lang="id-ID" altLang="id-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021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156BC2E-76B0-44C5-AF04-E2DCE86F7772}" type="datetime1">
              <a:rPr lang="id-ID" smtClean="0">
                <a:solidFill>
                  <a:prstClr val="black">
                    <a:tint val="75000"/>
                  </a:prstClr>
                </a:solidFill>
              </a:rPr>
              <a:pPr>
                <a:defRPr/>
              </a:pPr>
              <a:t>28/12/2016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5F35720-2697-420A-9D02-132F11759272}" type="slidenum">
              <a:rPr lang="id-ID" altLang="id-ID" smtClean="0"/>
              <a:pPr/>
              <a:t>‹#›</a:t>
            </a:fld>
            <a:endParaRPr lang="id-ID" altLang="id-ID"/>
          </a:p>
        </p:txBody>
      </p:sp>
    </p:spTree>
    <p:extLst>
      <p:ext uri="{BB962C8B-B14F-4D97-AF65-F5344CB8AC3E}">
        <p14:creationId xmlns:p14="http://schemas.microsoft.com/office/powerpoint/2010/main" val="3545293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277B89D-D017-47A8-A47E-F746602B8B56}" type="datetime1">
              <a:rPr lang="id-ID" smtClean="0">
                <a:solidFill>
                  <a:prstClr val="black">
                    <a:tint val="75000"/>
                  </a:prstClr>
                </a:solidFill>
              </a:rPr>
              <a:pPr>
                <a:defRPr/>
              </a:pPr>
              <a:t>28/12/2016</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84D2C921-0B2D-49D8-8FFC-311B8CC7AD5D}" type="slidenum">
              <a:rPr lang="id-ID" altLang="id-ID" smtClean="0"/>
              <a:pPr/>
              <a:t>‹#›</a:t>
            </a:fld>
            <a:endParaRPr lang="id-ID" altLang="id-ID"/>
          </a:p>
        </p:txBody>
      </p:sp>
    </p:spTree>
    <p:extLst>
      <p:ext uri="{BB962C8B-B14F-4D97-AF65-F5344CB8AC3E}">
        <p14:creationId xmlns:p14="http://schemas.microsoft.com/office/powerpoint/2010/main" val="2554253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179F32F-9D22-4E11-BB6E-3CAFFE98899A}" type="datetime1">
              <a:rPr lang="id-ID" smtClean="0">
                <a:solidFill>
                  <a:prstClr val="black">
                    <a:tint val="75000"/>
                  </a:prstClr>
                </a:solidFill>
              </a:rPr>
              <a:pPr>
                <a:defRPr/>
              </a:pPr>
              <a:t>28/12/2016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803EB301-3300-4B50-95FD-7C9EAB4BB4EE}" type="slidenum">
              <a:rPr lang="id-ID" altLang="id-ID" smtClean="0"/>
              <a:pPr/>
              <a:t>‹#›</a:t>
            </a:fld>
            <a:endParaRPr lang="id-ID" altLang="id-ID"/>
          </a:p>
        </p:txBody>
      </p:sp>
    </p:spTree>
    <p:extLst>
      <p:ext uri="{BB962C8B-B14F-4D97-AF65-F5344CB8AC3E}">
        <p14:creationId xmlns:p14="http://schemas.microsoft.com/office/powerpoint/2010/main" val="2208994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323339D-6431-45EE-BACA-18DDD36BD308}" type="datetime1">
              <a:rPr lang="id-ID" smtClean="0">
                <a:solidFill>
                  <a:prstClr val="black">
                    <a:tint val="75000"/>
                  </a:prstClr>
                </a:solidFill>
              </a:rPr>
              <a:pPr>
                <a:defRPr/>
              </a:pPr>
              <a:t>28/12/2016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3D9FB71A-2DAE-4AAB-A830-F2DCA8734628}" type="slidenum">
              <a:rPr lang="id-ID" altLang="id-ID" smtClean="0"/>
              <a:pPr/>
              <a:t>‹#›</a:t>
            </a:fld>
            <a:endParaRPr lang="id-ID" altLang="id-ID"/>
          </a:p>
        </p:txBody>
      </p:sp>
    </p:spTree>
    <p:extLst>
      <p:ext uri="{BB962C8B-B14F-4D97-AF65-F5344CB8AC3E}">
        <p14:creationId xmlns:p14="http://schemas.microsoft.com/office/powerpoint/2010/main" val="2892151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6A50CAB-D1DE-498A-98FE-5EAA4BC3C950}" type="datetime1">
              <a:rPr lang="id-ID" smtClean="0">
                <a:solidFill>
                  <a:prstClr val="black">
                    <a:tint val="75000"/>
                  </a:prstClr>
                </a:solidFill>
              </a:rPr>
              <a:pPr>
                <a:defRPr/>
              </a:pPr>
              <a:t>28/12/2016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DF9378A7-43CE-46F7-89FC-C7C11B7894AE}" type="slidenum">
              <a:rPr lang="id-ID" altLang="id-ID" smtClean="0"/>
              <a:pPr/>
              <a:t>‹#›</a:t>
            </a:fld>
            <a:endParaRPr lang="id-ID" altLang="id-ID"/>
          </a:p>
        </p:txBody>
      </p:sp>
    </p:spTree>
    <p:extLst>
      <p:ext uri="{BB962C8B-B14F-4D97-AF65-F5344CB8AC3E}">
        <p14:creationId xmlns:p14="http://schemas.microsoft.com/office/powerpoint/2010/main" val="419811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141A9F-C93E-4A1D-9251-C5E5B788E609}" type="datetimeFigureOut">
              <a:rPr lang="id-ID" smtClean="0"/>
              <a:t>28/12/2016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41263BB-3CFA-4F30-A7AB-86026E0F6469}" type="slidenum">
              <a:rPr lang="id-ID" smtClean="0"/>
              <a:t>‹#›</a:t>
            </a:fld>
            <a:endParaRPr lang="id-ID"/>
          </a:p>
        </p:txBody>
      </p:sp>
    </p:spTree>
    <p:extLst>
      <p:ext uri="{BB962C8B-B14F-4D97-AF65-F5344CB8AC3E}">
        <p14:creationId xmlns:p14="http://schemas.microsoft.com/office/powerpoint/2010/main" val="211924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2B6D36B-E109-46A8-ABE5-F38E3C15CAC2}" type="datetime1">
              <a:rPr lang="id-ID" smtClean="0">
                <a:solidFill>
                  <a:prstClr val="black">
                    <a:tint val="75000"/>
                  </a:prstClr>
                </a:solidFill>
              </a:rPr>
              <a:pPr>
                <a:defRPr/>
              </a:pPr>
              <a:t>28/12/2016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B450714-14E6-44D3-A48A-495A9EB00125}" type="slidenum">
              <a:rPr lang="id-ID" altLang="id-ID" smtClean="0"/>
              <a:pPr/>
              <a:t>‹#›</a:t>
            </a:fld>
            <a:endParaRPr lang="id-ID" altLang="id-ID"/>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726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BE31F39-5981-4172-B024-12D9E5AD55D3}"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9DEF7D2E-EA8F-4316-9A62-1BA9A7E1F81B}" type="slidenum">
              <a:rPr lang="id-ID" altLang="id-ID" smtClean="0"/>
              <a:pPr/>
              <a:t>‹#›</a:t>
            </a:fld>
            <a:endParaRPr lang="id-ID" altLang="id-ID"/>
          </a:p>
        </p:txBody>
      </p:sp>
    </p:spTree>
    <p:extLst>
      <p:ext uri="{BB962C8B-B14F-4D97-AF65-F5344CB8AC3E}">
        <p14:creationId xmlns:p14="http://schemas.microsoft.com/office/powerpoint/2010/main" val="426354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5D9B392-9FDB-48D1-874E-CEA719791703}"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A913224-FF19-4FCE-A53E-A954C2264578}" type="slidenum">
              <a:rPr lang="id-ID" altLang="id-ID" smtClean="0"/>
              <a:pPr/>
              <a:t>‹#›</a:t>
            </a:fld>
            <a:endParaRPr lang="id-ID" altLang="id-ID"/>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844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2AA08E5F-9915-4D03-AFF2-D2C3C4A52758}"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99040156-9C7F-4487-A44E-DD12B27B9D7D}" type="slidenum">
              <a:rPr lang="id-ID" altLang="id-ID" smtClean="0"/>
              <a:pPr/>
              <a:t>‹#›</a:t>
            </a:fld>
            <a:endParaRPr lang="id-ID" altLang="id-ID"/>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6171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B8D71EE-BE8A-4A6A-8217-67A1C69E80BB}"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09AEF609-212D-47A4-A891-88C87FFC8AB0}" type="slidenum">
              <a:rPr lang="id-ID" altLang="id-ID" smtClean="0"/>
              <a:pPr/>
              <a:t>‹#›</a:t>
            </a:fld>
            <a:endParaRPr lang="id-ID" altLang="id-ID"/>
          </a:p>
        </p:txBody>
      </p:sp>
    </p:spTree>
    <p:extLst>
      <p:ext uri="{BB962C8B-B14F-4D97-AF65-F5344CB8AC3E}">
        <p14:creationId xmlns:p14="http://schemas.microsoft.com/office/powerpoint/2010/main" val="455025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93339B5-CDD5-4894-ABC4-401BEF00B145}"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991C76B-2FF0-4BB0-88EC-3C161D256447}" type="slidenum">
              <a:rPr lang="id-ID" altLang="id-ID" smtClean="0"/>
              <a:pPr/>
              <a:t>‹#›</a:t>
            </a:fld>
            <a:endParaRPr lang="id-ID" altLang="id-ID"/>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5653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156BC2E-76B0-44C5-AF04-E2DCE86F7772}" type="datetime1">
              <a:rPr lang="id-ID" smtClean="0">
                <a:solidFill>
                  <a:prstClr val="black">
                    <a:tint val="75000"/>
                  </a:prstClr>
                </a:solidFill>
              </a:rPr>
              <a:pPr>
                <a:defRPr/>
              </a:pPr>
              <a:t>28/12/2016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5F35720-2697-420A-9D02-132F11759272}" type="slidenum">
              <a:rPr lang="id-ID" altLang="id-ID" smtClean="0"/>
              <a:pPr/>
              <a:t>‹#›</a:t>
            </a:fld>
            <a:endParaRPr lang="id-ID" altLang="id-ID"/>
          </a:p>
        </p:txBody>
      </p:sp>
    </p:spTree>
    <p:extLst>
      <p:ext uri="{BB962C8B-B14F-4D97-AF65-F5344CB8AC3E}">
        <p14:creationId xmlns:p14="http://schemas.microsoft.com/office/powerpoint/2010/main" val="2671074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277B89D-D017-47A8-A47E-F746602B8B56}" type="datetime1">
              <a:rPr lang="id-ID" smtClean="0">
                <a:solidFill>
                  <a:prstClr val="black">
                    <a:tint val="75000"/>
                  </a:prstClr>
                </a:solidFill>
              </a:rPr>
              <a:pPr>
                <a:defRPr/>
              </a:pPr>
              <a:t>28/12/2016</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84D2C921-0B2D-49D8-8FFC-311B8CC7AD5D}" type="slidenum">
              <a:rPr lang="id-ID" altLang="id-ID" smtClean="0"/>
              <a:pPr/>
              <a:t>‹#›</a:t>
            </a:fld>
            <a:endParaRPr lang="id-ID" altLang="id-ID"/>
          </a:p>
        </p:txBody>
      </p:sp>
    </p:spTree>
    <p:extLst>
      <p:ext uri="{BB962C8B-B14F-4D97-AF65-F5344CB8AC3E}">
        <p14:creationId xmlns:p14="http://schemas.microsoft.com/office/powerpoint/2010/main" val="1233478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3F87187-C854-45EC-9844-A8A375428123}" type="datetime1">
              <a:rPr lang="id-ID" smtClean="0">
                <a:solidFill>
                  <a:prstClr val="black">
                    <a:tint val="75000"/>
                  </a:prstClr>
                </a:solidFill>
              </a:rPr>
              <a:pPr>
                <a:defRPr/>
              </a:pPr>
              <a:t>28/12/2016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E0785631-88F1-427A-B5FF-E0D63BC0C221}" type="slidenum">
              <a:rPr lang="id-ID" altLang="id-ID" smtClean="0">
                <a:cs typeface="Arial" panose="020B0604020202020204" pitchFamily="34" charset="0"/>
              </a:rPr>
              <a:pPr fontAlgn="base">
                <a:spcBef>
                  <a:spcPct val="0"/>
                </a:spcBef>
                <a:spcAft>
                  <a:spcPct val="0"/>
                </a:spcAft>
              </a:pPr>
              <a:t>‹#›</a:t>
            </a:fld>
            <a:endParaRPr lang="id-ID" altLang="id-ID">
              <a:cs typeface="Arial" panose="020B0604020202020204" pitchFamily="34" charset="0"/>
            </a:endParaRPr>
          </a:p>
        </p:txBody>
      </p:sp>
    </p:spTree>
    <p:extLst>
      <p:ext uri="{BB962C8B-B14F-4D97-AF65-F5344CB8AC3E}">
        <p14:creationId xmlns:p14="http://schemas.microsoft.com/office/powerpoint/2010/main" val="1791771116"/>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323339D-6431-45EE-BACA-18DDD36BD308}" type="datetime1">
              <a:rPr lang="id-ID" smtClean="0">
                <a:solidFill>
                  <a:prstClr val="black">
                    <a:tint val="75000"/>
                  </a:prstClr>
                </a:solidFill>
              </a:rPr>
              <a:pPr>
                <a:defRPr/>
              </a:pPr>
              <a:t>28/12/2016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3D9FB71A-2DAE-4AAB-A830-F2DCA8734628}" type="slidenum">
              <a:rPr lang="id-ID" altLang="id-ID" smtClean="0"/>
              <a:pPr/>
              <a:t>‹#›</a:t>
            </a:fld>
            <a:endParaRPr lang="id-ID" altLang="id-ID"/>
          </a:p>
        </p:txBody>
      </p:sp>
    </p:spTree>
    <p:extLst>
      <p:ext uri="{BB962C8B-B14F-4D97-AF65-F5344CB8AC3E}">
        <p14:creationId xmlns:p14="http://schemas.microsoft.com/office/powerpoint/2010/main" val="135456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41A9F-C93E-4A1D-9251-C5E5B788E609}" type="datetimeFigureOut">
              <a:rPr lang="id-ID" smtClean="0"/>
              <a:t>28/12/2016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41263BB-3CFA-4F30-A7AB-86026E0F6469}" type="slidenum">
              <a:rPr lang="id-ID" smtClean="0"/>
              <a:t>‹#›</a:t>
            </a:fld>
            <a:endParaRPr lang="id-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42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6A50CAB-D1DE-498A-98FE-5EAA4BC3C950}" type="datetime1">
              <a:rPr lang="id-ID" smtClean="0">
                <a:solidFill>
                  <a:prstClr val="black">
                    <a:tint val="75000"/>
                  </a:prstClr>
                </a:solidFill>
              </a:rPr>
              <a:pPr>
                <a:defRPr/>
              </a:pPr>
              <a:t>28/12/2016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DF9378A7-43CE-46F7-89FC-C7C11B7894AE}" type="slidenum">
              <a:rPr lang="id-ID" altLang="id-ID" smtClean="0"/>
              <a:pPr/>
              <a:t>‹#›</a:t>
            </a:fld>
            <a:endParaRPr lang="id-ID" altLang="id-ID"/>
          </a:p>
        </p:txBody>
      </p:sp>
    </p:spTree>
    <p:extLst>
      <p:ext uri="{BB962C8B-B14F-4D97-AF65-F5344CB8AC3E}">
        <p14:creationId xmlns:p14="http://schemas.microsoft.com/office/powerpoint/2010/main" val="1077850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2B6D36B-E109-46A8-ABE5-F38E3C15CAC2}" type="datetime1">
              <a:rPr lang="id-ID" smtClean="0">
                <a:solidFill>
                  <a:prstClr val="black">
                    <a:tint val="75000"/>
                  </a:prstClr>
                </a:solidFill>
              </a:rPr>
              <a:pPr>
                <a:defRPr/>
              </a:pPr>
              <a:t>28/12/2016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B450714-14E6-44D3-A48A-495A9EB00125}" type="slidenum">
              <a:rPr lang="id-ID" altLang="id-ID" smtClean="0"/>
              <a:pPr/>
              <a:t>‹#›</a:t>
            </a:fld>
            <a:endParaRPr lang="id-ID" altLang="id-ID"/>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91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BE31F39-5981-4172-B024-12D9E5AD55D3}"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9DEF7D2E-EA8F-4316-9A62-1BA9A7E1F81B}" type="slidenum">
              <a:rPr lang="id-ID" altLang="id-ID" smtClean="0"/>
              <a:pPr/>
              <a:t>‹#›</a:t>
            </a:fld>
            <a:endParaRPr lang="id-ID" altLang="id-ID"/>
          </a:p>
        </p:txBody>
      </p:sp>
    </p:spTree>
    <p:extLst>
      <p:ext uri="{BB962C8B-B14F-4D97-AF65-F5344CB8AC3E}">
        <p14:creationId xmlns:p14="http://schemas.microsoft.com/office/powerpoint/2010/main" val="2829895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5D9B392-9FDB-48D1-874E-CEA719791703}"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A913224-FF19-4FCE-A53E-A954C2264578}" type="slidenum">
              <a:rPr lang="id-ID" altLang="id-ID" smtClean="0"/>
              <a:pPr/>
              <a:t>‹#›</a:t>
            </a:fld>
            <a:endParaRPr lang="id-ID" altLang="id-ID"/>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082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179F32F-9D22-4E11-BB6E-3CAFFE98899A}" type="datetime1">
              <a:rPr lang="id-ID" smtClean="0">
                <a:solidFill>
                  <a:prstClr val="black">
                    <a:tint val="75000"/>
                  </a:prstClr>
                </a:solidFill>
              </a:rPr>
              <a:pPr>
                <a:defRPr/>
              </a:pPr>
              <a:t>28/12/2016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803EB301-3300-4B50-95FD-7C9EAB4BB4EE}" type="slidenum">
              <a:rPr lang="id-ID" altLang="id-ID" smtClean="0"/>
              <a:pPr/>
              <a:t>‹#›</a:t>
            </a:fld>
            <a:endParaRPr lang="id-ID" altLang="id-ID"/>
          </a:p>
        </p:txBody>
      </p:sp>
    </p:spTree>
    <p:extLst>
      <p:ext uri="{BB962C8B-B14F-4D97-AF65-F5344CB8AC3E}">
        <p14:creationId xmlns:p14="http://schemas.microsoft.com/office/powerpoint/2010/main" val="181407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179F32F-9D22-4E11-BB6E-3CAFFE98899A}" type="datetime1">
              <a:rPr lang="id-ID" smtClean="0">
                <a:solidFill>
                  <a:prstClr val="black">
                    <a:tint val="75000"/>
                  </a:prstClr>
                </a:solidFill>
              </a:rPr>
              <a:pPr>
                <a:defRPr/>
              </a:pPr>
              <a:t>28/12/2016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803EB301-3300-4B50-95FD-7C9EAB4BB4EE}" type="slidenum">
              <a:rPr lang="id-ID" altLang="id-ID" smtClean="0"/>
              <a:pPr/>
              <a:t>‹#›</a:t>
            </a:fld>
            <a:endParaRPr lang="id-ID" altLang="id-ID"/>
          </a:p>
        </p:txBody>
      </p:sp>
    </p:spTree>
    <p:extLst>
      <p:ext uri="{BB962C8B-B14F-4D97-AF65-F5344CB8AC3E}">
        <p14:creationId xmlns:p14="http://schemas.microsoft.com/office/powerpoint/2010/main" val="359795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141A9F-C93E-4A1D-9251-C5E5B788E609}" type="datetimeFigureOut">
              <a:rPr lang="id-ID" smtClean="0"/>
              <a:t>28/12/2016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41263BB-3CFA-4F30-A7AB-86026E0F6469}" type="slidenum">
              <a:rPr lang="id-ID" smtClean="0"/>
              <a:t>‹#›</a:t>
            </a:fld>
            <a:endParaRPr lang="id-ID"/>
          </a:p>
        </p:txBody>
      </p:sp>
    </p:spTree>
    <p:extLst>
      <p:ext uri="{BB962C8B-B14F-4D97-AF65-F5344CB8AC3E}">
        <p14:creationId xmlns:p14="http://schemas.microsoft.com/office/powerpoint/2010/main" val="23366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141A9F-C93E-4A1D-9251-C5E5B788E609}" type="datetimeFigureOut">
              <a:rPr lang="id-ID" smtClean="0"/>
              <a:t>28/12/2016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41263BB-3CFA-4F30-A7AB-86026E0F6469}" type="slidenum">
              <a:rPr lang="id-ID" smtClean="0"/>
              <a:t>‹#›</a:t>
            </a:fld>
            <a:endParaRPr lang="id-ID"/>
          </a:p>
        </p:txBody>
      </p:sp>
    </p:spTree>
    <p:extLst>
      <p:ext uri="{BB962C8B-B14F-4D97-AF65-F5344CB8AC3E}">
        <p14:creationId xmlns:p14="http://schemas.microsoft.com/office/powerpoint/2010/main" val="301740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141A9F-C93E-4A1D-9251-C5E5B788E609}" type="datetimeFigureOut">
              <a:rPr lang="id-ID" smtClean="0"/>
              <a:t>28/12/2016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41263BB-3CFA-4F30-A7AB-86026E0F6469}" type="slidenum">
              <a:rPr lang="id-ID" smtClean="0"/>
              <a:t>‹#›</a:t>
            </a:fld>
            <a:endParaRPr lang="id-ID"/>
          </a:p>
        </p:txBody>
      </p:sp>
    </p:spTree>
    <p:extLst>
      <p:ext uri="{BB962C8B-B14F-4D97-AF65-F5344CB8AC3E}">
        <p14:creationId xmlns:p14="http://schemas.microsoft.com/office/powerpoint/2010/main" val="211085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41A9F-C93E-4A1D-9251-C5E5B788E609}" type="datetimeFigureOut">
              <a:rPr lang="id-ID" smtClean="0"/>
              <a:t>28/12/2016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41263BB-3CFA-4F30-A7AB-86026E0F6469}" type="slidenum">
              <a:rPr lang="id-ID" smtClean="0"/>
              <a:t>‹#›</a:t>
            </a:fld>
            <a:endParaRPr lang="id-ID"/>
          </a:p>
        </p:txBody>
      </p:sp>
    </p:spTree>
    <p:extLst>
      <p:ext uri="{BB962C8B-B14F-4D97-AF65-F5344CB8AC3E}">
        <p14:creationId xmlns:p14="http://schemas.microsoft.com/office/powerpoint/2010/main" val="328448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41A9F-C93E-4A1D-9251-C5E5B788E609}" type="datetimeFigureOut">
              <a:rPr lang="id-ID" smtClean="0"/>
              <a:t>28/12/2016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41263BB-3CFA-4F30-A7AB-86026E0F6469}" type="slidenum">
              <a:rPr lang="id-ID" smtClean="0"/>
              <a:t>‹#›</a:t>
            </a:fld>
            <a:endParaRPr lang="id-ID"/>
          </a:p>
        </p:txBody>
      </p:sp>
    </p:spTree>
    <p:extLst>
      <p:ext uri="{BB962C8B-B14F-4D97-AF65-F5344CB8AC3E}">
        <p14:creationId xmlns:p14="http://schemas.microsoft.com/office/powerpoint/2010/main" val="217445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41A9F-C93E-4A1D-9251-C5E5B788E609}" type="datetimeFigureOut">
              <a:rPr lang="id-ID" smtClean="0"/>
              <a:t>28/12/2016</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1263BB-3CFA-4F30-A7AB-86026E0F6469}" type="slidenum">
              <a:rPr lang="id-ID" smtClean="0"/>
              <a:t>‹#›</a:t>
            </a:fld>
            <a:endParaRPr lang="id-ID"/>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55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2141A9F-C93E-4A1D-9251-C5E5B788E609}" type="datetimeFigureOut">
              <a:rPr lang="id-ID" smtClean="0"/>
              <a:t>28/12/2016</a:t>
            </a:fld>
            <a:endParaRPr lang="id-ID"/>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d-ID"/>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1263BB-3CFA-4F30-A7AB-86026E0F6469}" type="slidenum">
              <a:rPr lang="id-ID" smtClean="0"/>
              <a:t>‹#›</a:t>
            </a:fld>
            <a:endParaRPr lang="id-ID"/>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242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33F87187-C854-45EC-9844-A8A375428123}"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base">
              <a:spcBef>
                <a:spcPct val="0"/>
              </a:spcBef>
              <a:spcAft>
                <a:spcPct val="0"/>
              </a:spcAft>
            </a:pPr>
            <a:fld id="{E0785631-88F1-427A-B5FF-E0D63BC0C221}" type="slidenum">
              <a:rPr lang="id-ID" altLang="id-ID" smtClean="0">
                <a:cs typeface="Arial" panose="020B0604020202020204" pitchFamily="34" charset="0"/>
              </a:rPr>
              <a:pPr fontAlgn="base">
                <a:spcBef>
                  <a:spcPct val="0"/>
                </a:spcBef>
                <a:spcAft>
                  <a:spcPct val="0"/>
                </a:spcAft>
              </a:pPr>
              <a:t>‹#›</a:t>
            </a:fld>
            <a:endParaRPr lang="id-ID" altLang="id-ID">
              <a:cs typeface="Arial" panose="020B0604020202020204" pitchFamily="34" charset="0"/>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5199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2141A9F-C93E-4A1D-9251-C5E5B788E609}" type="datetimeFigureOut">
              <a:rPr lang="id-ID" smtClean="0"/>
              <a:t>28/12/2016</a:t>
            </a:fld>
            <a:endParaRPr lang="id-ID"/>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d-ID"/>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1263BB-3CFA-4F30-A7AB-86026E0F6469}" type="slidenum">
              <a:rPr lang="id-ID" smtClean="0"/>
              <a:t>‹#›</a:t>
            </a:fld>
            <a:endParaRPr lang="id-ID"/>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0167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482" y="5164494"/>
            <a:ext cx="6818983" cy="1323439"/>
          </a:xfrm>
          <a:prstGeom prst="rect">
            <a:avLst/>
          </a:prstGeom>
          <a:noFill/>
        </p:spPr>
        <p:txBody>
          <a:bodyPr wrap="none" rtlCol="0">
            <a:spAutoFit/>
          </a:bodyPr>
          <a:lstStyle/>
          <a:p>
            <a:pPr algn="ctr"/>
            <a:r>
              <a:rPr lang="id-ID" sz="400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HUBUNGAN MASYARAKAT </a:t>
            </a:r>
          </a:p>
          <a:p>
            <a:pPr algn="ctr"/>
            <a:r>
              <a:rPr lang="id-ID" sz="400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(Humas)</a:t>
            </a:r>
            <a:endParaRPr lang="id-ID" sz="400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8582972" y="5595382"/>
            <a:ext cx="3420167" cy="461665"/>
          </a:xfrm>
          <a:prstGeom prst="rect">
            <a:avLst/>
          </a:prstGeom>
          <a:noFill/>
        </p:spPr>
        <p:txBody>
          <a:bodyPr wrap="none" rtlCol="0">
            <a:spAutoFit/>
          </a:bodyPr>
          <a:lstStyle/>
          <a:p>
            <a:r>
              <a:rPr lang="id-ID" sz="2400" smtClean="0">
                <a:latin typeface="Arial" panose="020B0604020202020204" pitchFamily="34" charset="0"/>
                <a:cs typeface="Arial" panose="020B0604020202020204" pitchFamily="34" charset="0"/>
              </a:rPr>
              <a:t>Dr. Meilan Sugiarto,MSi</a:t>
            </a:r>
            <a:endParaRPr lang="id-ID"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152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380698" y="1076469"/>
            <a:ext cx="9018895" cy="5324331"/>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Arial" panose="020B0604020202020204" pitchFamily="34" charset="0"/>
              <a:buNone/>
            </a:pPr>
            <a:r>
              <a:rPr lang="id-ID" altLang="id-ID" b="1" smtClean="0">
                <a:latin typeface="Cambria" panose="02040503050406030204" pitchFamily="18" charset="0"/>
              </a:rPr>
              <a:t>2. Faktor Rutinitas media</a:t>
            </a:r>
            <a:endParaRPr lang="id-ID" altLang="id-ID" smtClean="0">
              <a:latin typeface="Cambria" panose="02040503050406030204" pitchFamily="18" charset="0"/>
            </a:endParaRPr>
          </a:p>
          <a:p>
            <a:pPr>
              <a:buFont typeface="Wingdings" panose="05000000000000000000" pitchFamily="2" charset="2"/>
              <a:buChar char="§"/>
            </a:pPr>
            <a:r>
              <a:rPr lang="id-ID" altLang="id-ID" smtClean="0">
                <a:latin typeface="Cambria" panose="02040503050406030204" pitchFamily="18" charset="0"/>
              </a:rPr>
              <a:t>Berhubungan dengan mekanisme dan proses penentuan berita. </a:t>
            </a:r>
          </a:p>
          <a:p>
            <a:pPr>
              <a:buFont typeface="Wingdings" panose="05000000000000000000" pitchFamily="2" charset="2"/>
              <a:buChar char="§"/>
            </a:pPr>
            <a:r>
              <a:rPr lang="id-ID" altLang="id-ID" smtClean="0">
                <a:latin typeface="Cambria" panose="02040503050406030204" pitchFamily="18" charset="0"/>
              </a:rPr>
              <a:t>Setiap media mempunyai ukuran sendiri tentang apa yang disebut berita, apa ciri-ciri berita yang baik, atau apa kriteria kelayakan berita. </a:t>
            </a:r>
          </a:p>
          <a:p>
            <a:pPr>
              <a:buFont typeface="Wingdings" panose="05000000000000000000" pitchFamily="2" charset="2"/>
              <a:buChar char="§"/>
            </a:pPr>
            <a:r>
              <a:rPr lang="id-ID" altLang="id-ID" smtClean="0">
                <a:latin typeface="Cambria" panose="02040503050406030204" pitchFamily="18" charset="0"/>
              </a:rPr>
              <a:t>Ukuran tersebut adalah rutinitas yang berlangsung tiap hari dan menjadi prosedur standar bagi pengelola media yang berada di dalamnya. </a:t>
            </a:r>
          </a:p>
          <a:p>
            <a:pPr>
              <a:buFont typeface="Wingdings" panose="05000000000000000000" pitchFamily="2" charset="2"/>
              <a:buChar char="§"/>
            </a:pPr>
            <a:r>
              <a:rPr lang="id-ID" altLang="id-ID" smtClean="0">
                <a:latin typeface="Cambria" panose="02040503050406030204" pitchFamily="18" charset="0"/>
              </a:rPr>
              <a:t>Rutinitas media berhubungan dengan mekanisme bagaimana berita dibentuk: bagaimana bentuk pendelegasian tugasnya, melalui proses dan tangan siapa saja tulisan sebelum sampai ke proses cetak, siapa penulisnya, siapa editornya, dan seterusnya.</a:t>
            </a:r>
            <a:endParaRPr lang="id-ID" altLang="id-ID">
              <a:latin typeface="Cambria" panose="02040503050406030204" pitchFamily="18" charset="0"/>
            </a:endParaRPr>
          </a:p>
        </p:txBody>
      </p:sp>
    </p:spTree>
    <p:extLst>
      <p:ext uri="{BB962C8B-B14F-4D97-AF65-F5344CB8AC3E}">
        <p14:creationId xmlns:p14="http://schemas.microsoft.com/office/powerpoint/2010/main" val="379208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35038" y="1141509"/>
            <a:ext cx="10506502" cy="5231996"/>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Arial" panose="020B0604020202020204" pitchFamily="34" charset="0"/>
              <a:buNone/>
            </a:pPr>
            <a:r>
              <a:rPr lang="id-ID" altLang="id-ID" b="1" smtClean="0">
                <a:latin typeface="Cambria" panose="02040503050406030204" pitchFamily="18" charset="0"/>
              </a:rPr>
              <a:t>3. Faktor Organisasi</a:t>
            </a:r>
            <a:r>
              <a:rPr lang="id-ID" altLang="id-ID" smtClean="0">
                <a:latin typeface="Cambria" panose="02040503050406030204" pitchFamily="18" charset="0"/>
              </a:rPr>
              <a:t>. </a:t>
            </a:r>
          </a:p>
          <a:p>
            <a:pPr>
              <a:buFont typeface="Wingdings" panose="05000000000000000000" pitchFamily="2" charset="2"/>
              <a:buChar char="§"/>
            </a:pPr>
            <a:r>
              <a:rPr lang="id-ID" altLang="id-ID" smtClean="0">
                <a:latin typeface="Cambria" panose="02040503050406030204" pitchFamily="18" charset="0"/>
              </a:rPr>
              <a:t>Pengelola media dan wartawan bukan orang tunggal yang ada dalam organisasi berita, ia sebaliknya hanya bagian kecil dari organisasi media itu.</a:t>
            </a:r>
          </a:p>
          <a:p>
            <a:pPr>
              <a:buFont typeface="Wingdings" panose="05000000000000000000" pitchFamily="2" charset="2"/>
              <a:buChar char="§"/>
            </a:pPr>
            <a:r>
              <a:rPr lang="id-ID" altLang="id-ID" smtClean="0">
                <a:latin typeface="Cambria" panose="02040503050406030204" pitchFamily="18" charset="0"/>
              </a:rPr>
              <a:t>Masing-masing komponen dalam organisasi media bisa jadi mempunyai kepentingan sendiri-sendiri karena selain bagian redaksi ada juga bagian pemasaran, bagian iklan, bagian sirkulasi, bagian umum, dan seterusnya. </a:t>
            </a:r>
          </a:p>
          <a:p>
            <a:pPr>
              <a:buFont typeface="Wingdings" panose="05000000000000000000" pitchFamily="2" charset="2"/>
              <a:buChar char="§"/>
            </a:pPr>
            <a:r>
              <a:rPr lang="id-ID" altLang="id-ID" smtClean="0">
                <a:latin typeface="Cambria" panose="02040503050406030204" pitchFamily="18" charset="0"/>
              </a:rPr>
              <a:t>Bagian redaksi misalnya menginginkan agar suatu berita disajikan, tetapi bagian sirkulasi menginginkan berita lain yang ditonjolkan karena terbukti dapat menaikkan penjualan. </a:t>
            </a:r>
          </a:p>
          <a:p>
            <a:pPr>
              <a:buFont typeface="Wingdings" panose="05000000000000000000" pitchFamily="2" charset="2"/>
              <a:buChar char="§"/>
            </a:pPr>
            <a:r>
              <a:rPr lang="id-ID" altLang="id-ID" smtClean="0">
                <a:latin typeface="Cambria" panose="02040503050406030204" pitchFamily="18" charset="0"/>
              </a:rPr>
              <a:t>Setiap organisasi berita, mempunyai tujuan dan filosofi organisasi sendiri, elemen tersebut mempengaruhi bagaimana seharusnya wartawan bersikap, dan bagaimana peristiwa disajikan dalam berita.</a:t>
            </a:r>
            <a:endParaRPr lang="id-ID" altLang="id-ID">
              <a:latin typeface="Cambria" panose="02040503050406030204" pitchFamily="18" charset="0"/>
            </a:endParaRPr>
          </a:p>
        </p:txBody>
      </p:sp>
    </p:spTree>
    <p:extLst>
      <p:ext uri="{BB962C8B-B14F-4D97-AF65-F5344CB8AC3E}">
        <p14:creationId xmlns:p14="http://schemas.microsoft.com/office/powerpoint/2010/main" val="233484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09663" y="874951"/>
            <a:ext cx="9549238" cy="2427807"/>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Arial" panose="020B0604020202020204" pitchFamily="34" charset="0"/>
              <a:buNone/>
            </a:pPr>
            <a:r>
              <a:rPr lang="id-ID" altLang="id-ID" smtClean="0">
                <a:latin typeface="Cambria" panose="02040503050406030204" pitchFamily="18" charset="0"/>
              </a:rPr>
              <a:t>4. </a:t>
            </a:r>
            <a:r>
              <a:rPr lang="id-ID" altLang="id-ID" b="1" smtClean="0">
                <a:latin typeface="Cambria" panose="02040503050406030204" pitchFamily="18" charset="0"/>
              </a:rPr>
              <a:t>Faktor Ekstra media</a:t>
            </a:r>
            <a:r>
              <a:rPr lang="id-ID" altLang="id-ID" smtClean="0">
                <a:latin typeface="Cambria" panose="02040503050406030204" pitchFamily="18" charset="0"/>
              </a:rPr>
              <a:t>. </a:t>
            </a:r>
          </a:p>
          <a:p>
            <a:pPr marL="0" indent="0">
              <a:buFont typeface="Arial" panose="020B0604020202020204" pitchFamily="34" charset="0"/>
              <a:buNone/>
            </a:pPr>
            <a:r>
              <a:rPr lang="id-ID" altLang="id-ID" smtClean="0">
                <a:latin typeface="Cambria" panose="02040503050406030204" pitchFamily="18" charset="0"/>
              </a:rPr>
              <a:t>Level ini berhubungan dengan faktor lingkungan di luar media yang sedikit banyak dapat mempengaruhi pemberitaan media.  </a:t>
            </a:r>
          </a:p>
          <a:p>
            <a:pPr>
              <a:buFont typeface="Arial" panose="020B0604020202020204" pitchFamily="34" charset="0"/>
              <a:buNone/>
            </a:pPr>
            <a:endParaRPr lang="id-ID" altLang="id-ID" smtClean="0">
              <a:latin typeface="Cambria" panose="02040503050406030204" pitchFamily="18" charset="0"/>
            </a:endParaRPr>
          </a:p>
          <a:p>
            <a:pPr>
              <a:buFont typeface="Arial" panose="020B0604020202020204" pitchFamily="34" charset="0"/>
              <a:buNone/>
            </a:pPr>
            <a:r>
              <a:rPr lang="id-ID" altLang="id-ID" b="1" i="1" u="sng" smtClean="0">
                <a:solidFill>
                  <a:srgbClr val="C00000"/>
                </a:solidFill>
                <a:latin typeface="Cambria" panose="02040503050406030204" pitchFamily="18" charset="0"/>
              </a:rPr>
              <a:t>Ada beberapa faktor yang masuk dalam lingkungan di luar media:</a:t>
            </a:r>
            <a:endParaRPr lang="id-ID" altLang="id-ID" b="1" i="1" u="sng" smtClean="0">
              <a:solidFill>
                <a:srgbClr val="C00000"/>
              </a:solidFill>
              <a:latin typeface="Cambria" panose="02040503050406030204" pitchFamily="18" charset="0"/>
            </a:endParaRPr>
          </a:p>
        </p:txBody>
      </p:sp>
      <p:pic>
        <p:nvPicPr>
          <p:cNvPr id="3" name="Picture 2"/>
          <p:cNvPicPr>
            <a:picLocks noChangeAspect="1"/>
          </p:cNvPicPr>
          <p:nvPr/>
        </p:nvPicPr>
        <p:blipFill>
          <a:blip r:embed="rId2"/>
          <a:stretch>
            <a:fillRect/>
          </a:stretch>
        </p:blipFill>
        <p:spPr>
          <a:xfrm>
            <a:off x="3702608" y="3603011"/>
            <a:ext cx="4363347" cy="2830702"/>
          </a:xfrm>
          <a:prstGeom prst="rect">
            <a:avLst/>
          </a:prstGeom>
          <a:ln>
            <a:noFill/>
          </a:ln>
          <a:effectLst>
            <a:softEdge rad="112500"/>
          </a:effectLst>
        </p:spPr>
      </p:pic>
    </p:spTree>
    <p:extLst>
      <p:ext uri="{BB962C8B-B14F-4D97-AF65-F5344CB8AC3E}">
        <p14:creationId xmlns:p14="http://schemas.microsoft.com/office/powerpoint/2010/main" val="137172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718545F-492C-4958-96ED-A4F8525B406E}"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3AEFAA-B879-446E-AD49-C948CF109B1B}" type="slidenum">
              <a:rPr lang="id-ID" altLang="id-ID">
                <a:solidFill>
                  <a:srgbClr val="898989"/>
                </a:solidFill>
                <a:latin typeface="Calibri" panose="020F0502020204030204" pitchFamily="34" charset="0"/>
              </a:rPr>
              <a:pPr eaLnBrk="1" hangingPunct="1"/>
              <a:t>13</a:t>
            </a:fld>
            <a:endParaRPr lang="id-ID" altLang="id-ID">
              <a:solidFill>
                <a:srgbClr val="898989"/>
              </a:solidFill>
              <a:latin typeface="Calibri" panose="020F0502020204030204" pitchFamily="34" charset="0"/>
            </a:endParaRPr>
          </a:p>
        </p:txBody>
      </p:sp>
      <p:sp>
        <p:nvSpPr>
          <p:cNvPr id="38914" name="Content Placeholder 2"/>
          <p:cNvSpPr>
            <a:spLocks noGrp="1"/>
          </p:cNvSpPr>
          <p:nvPr>
            <p:ph idx="4294967295"/>
          </p:nvPr>
        </p:nvSpPr>
        <p:spPr>
          <a:xfrm>
            <a:off x="1024128" y="1004177"/>
            <a:ext cx="7846917" cy="5082724"/>
          </a:xfrm>
        </p:spPr>
        <p:txBody>
          <a:bodyPr>
            <a:normAutofit/>
          </a:bodyPr>
          <a:lstStyle/>
          <a:p>
            <a:pPr marL="457200" indent="-457200">
              <a:buFont typeface="Arial" panose="020B0604020202020204" pitchFamily="34" charset="0"/>
              <a:buAutoNum type="alphaLcPeriod"/>
            </a:pPr>
            <a:r>
              <a:rPr lang="id-ID" altLang="id-ID" sz="2400" b="1">
                <a:solidFill>
                  <a:srgbClr val="C00000"/>
                </a:solidFill>
                <a:latin typeface="Cambria" panose="02040503050406030204" pitchFamily="18" charset="0"/>
              </a:rPr>
              <a:t>Sumber berita. </a:t>
            </a:r>
          </a:p>
          <a:p>
            <a:pPr marL="355600" indent="-355600">
              <a:buFont typeface="Wingdings" panose="05000000000000000000" pitchFamily="2" charset="2"/>
              <a:buChar char="Ø"/>
            </a:pPr>
            <a:r>
              <a:rPr lang="id-ID" altLang="id-ID" sz="2400">
                <a:latin typeface="Cambria" panose="02040503050406030204" pitchFamily="18" charset="0"/>
              </a:rPr>
              <a:t>Sumber berita di sini </a:t>
            </a:r>
            <a:r>
              <a:rPr lang="id-ID" altLang="id-ID" sz="2400" smtClean="0">
                <a:latin typeface="Cambria" panose="02040503050406030204" pitchFamily="18" charset="0"/>
              </a:rPr>
              <a:t>bukanlah </a:t>
            </a:r>
            <a:r>
              <a:rPr lang="id-ID" altLang="id-ID" sz="2400">
                <a:latin typeface="Cambria" panose="02040503050406030204" pitchFamily="18" charset="0"/>
              </a:rPr>
              <a:t>sebagai pihak yang netral </a:t>
            </a:r>
            <a:r>
              <a:rPr lang="id-ID" altLang="id-ID" sz="2400" smtClean="0">
                <a:latin typeface="Cambria" panose="02040503050406030204" pitchFamily="18" charset="0"/>
              </a:rPr>
              <a:t>dalam </a:t>
            </a:r>
            <a:r>
              <a:rPr lang="id-ID" altLang="id-ID" sz="2400">
                <a:latin typeface="Cambria" panose="02040503050406030204" pitchFamily="18" charset="0"/>
              </a:rPr>
              <a:t>memberikan informasi apa adanya, ia juga mempunyai kepentingan untuk mempengaruhi media dengan berbagai alasan: </a:t>
            </a:r>
            <a:r>
              <a:rPr lang="id-ID" altLang="id-ID" sz="2400" smtClean="0">
                <a:latin typeface="Cambria" panose="02040503050406030204" pitchFamily="18" charset="0"/>
              </a:rPr>
              <a:t>memenangkan </a:t>
            </a:r>
            <a:r>
              <a:rPr lang="id-ID" altLang="id-ID" sz="2400">
                <a:latin typeface="Cambria" panose="02040503050406030204" pitchFamily="18" charset="0"/>
              </a:rPr>
              <a:t>opini publik, atau memberi citra tertentu kepada khalayak, dan seterusnya. </a:t>
            </a:r>
            <a:endParaRPr lang="id-ID" altLang="id-ID" sz="2400" smtClean="0">
              <a:latin typeface="Cambria" panose="02040503050406030204" pitchFamily="18" charset="0"/>
            </a:endParaRPr>
          </a:p>
          <a:p>
            <a:pPr marL="355600" indent="-355600">
              <a:buFont typeface="Wingdings" panose="05000000000000000000" pitchFamily="2" charset="2"/>
              <a:buChar char="Ø"/>
            </a:pPr>
            <a:r>
              <a:rPr lang="id-ID" altLang="id-ID" sz="2400" smtClean="0">
                <a:latin typeface="Cambria" panose="02040503050406030204" pitchFamily="18" charset="0"/>
              </a:rPr>
              <a:t>Sebagai </a:t>
            </a:r>
            <a:r>
              <a:rPr lang="id-ID" altLang="id-ID" sz="2400">
                <a:latin typeface="Cambria" panose="02040503050406030204" pitchFamily="18" charset="0"/>
              </a:rPr>
              <a:t>pihak yang mempunyai kepentingan, sumber berita tentu memberlakukan politik pemberitaan. Ia akan memberikan informasi yang sekiranya baik bagi dirinya, dan mengembargo informasi yang tidak baik bagi dirinya. Kepentingan sumber berita ini sering kali tidak disadari oleh media.</a:t>
            </a:r>
          </a:p>
        </p:txBody>
      </p:sp>
      <p:pic>
        <p:nvPicPr>
          <p:cNvPr id="2" name="Picture 1"/>
          <p:cNvPicPr>
            <a:picLocks noChangeAspect="1"/>
          </p:cNvPicPr>
          <p:nvPr/>
        </p:nvPicPr>
        <p:blipFill>
          <a:blip r:embed="rId2"/>
          <a:stretch>
            <a:fillRect/>
          </a:stretch>
        </p:blipFill>
        <p:spPr>
          <a:xfrm>
            <a:off x="8584442" y="2512499"/>
            <a:ext cx="3485204" cy="2510869"/>
          </a:xfrm>
          <a:prstGeom prst="rect">
            <a:avLst/>
          </a:prstGeom>
        </p:spPr>
      </p:pic>
    </p:spTree>
    <p:extLst>
      <p:ext uri="{BB962C8B-B14F-4D97-AF65-F5344CB8AC3E}">
        <p14:creationId xmlns:p14="http://schemas.microsoft.com/office/powerpoint/2010/main" val="286162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718545F-492C-4958-96ED-A4F8525B406E}"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249DBB-FB8A-48FE-AA41-5D4DC9594A4F}" type="slidenum">
              <a:rPr lang="id-ID" altLang="id-ID">
                <a:solidFill>
                  <a:srgbClr val="898989"/>
                </a:solidFill>
                <a:latin typeface="Calibri" panose="020F0502020204030204" pitchFamily="34" charset="0"/>
              </a:rPr>
              <a:pPr eaLnBrk="1" hangingPunct="1"/>
              <a:t>14</a:t>
            </a:fld>
            <a:endParaRPr lang="id-ID" altLang="id-ID">
              <a:solidFill>
                <a:srgbClr val="898989"/>
              </a:solidFill>
              <a:latin typeface="Calibri" panose="020F0502020204030204" pitchFamily="34" charset="0"/>
            </a:endParaRPr>
          </a:p>
        </p:txBody>
      </p:sp>
      <p:sp>
        <p:nvSpPr>
          <p:cNvPr id="39938" name="Content Placeholder 2"/>
          <p:cNvSpPr>
            <a:spLocks noGrp="1"/>
          </p:cNvSpPr>
          <p:nvPr>
            <p:ph idx="4294967295"/>
          </p:nvPr>
        </p:nvSpPr>
        <p:spPr>
          <a:xfrm>
            <a:off x="1022106" y="591694"/>
            <a:ext cx="10469309" cy="5757545"/>
          </a:xfrm>
        </p:spPr>
        <p:txBody>
          <a:bodyPr>
            <a:noAutofit/>
          </a:bodyPr>
          <a:lstStyle/>
          <a:p>
            <a:pPr>
              <a:buFont typeface="Arial" panose="020B0604020202020204" pitchFamily="34" charset="0"/>
              <a:buNone/>
            </a:pPr>
            <a:r>
              <a:rPr lang="id-ID" altLang="id-ID" sz="2400" b="1">
                <a:solidFill>
                  <a:srgbClr val="C00000"/>
                </a:solidFill>
                <a:latin typeface="Cambria" panose="02040503050406030204" pitchFamily="18" charset="0"/>
              </a:rPr>
              <a:t>b. Sumber penghasilan media, berupa iklan, bisa juga berupa </a:t>
            </a:r>
            <a:r>
              <a:rPr lang="id-ID" altLang="id-ID" sz="2400" b="1" smtClean="0">
                <a:solidFill>
                  <a:srgbClr val="C00000"/>
                </a:solidFill>
                <a:latin typeface="Cambria" panose="02040503050406030204" pitchFamily="18" charset="0"/>
              </a:rPr>
              <a:t>pelanggan </a:t>
            </a:r>
            <a:r>
              <a:rPr lang="id-ID" altLang="id-ID" sz="2400" b="1">
                <a:solidFill>
                  <a:srgbClr val="C00000"/>
                </a:solidFill>
                <a:latin typeface="Cambria" panose="02040503050406030204" pitchFamily="18" charset="0"/>
              </a:rPr>
              <a:t>media. </a:t>
            </a:r>
          </a:p>
          <a:p>
            <a:pPr marL="355600" indent="-355600">
              <a:buFont typeface="Wingdings" panose="05000000000000000000" pitchFamily="2" charset="2"/>
              <a:buChar char="Ø"/>
            </a:pPr>
            <a:r>
              <a:rPr lang="id-ID" altLang="id-ID" sz="2400">
                <a:latin typeface="Cambria" panose="02040503050406030204" pitchFamily="18" charset="0"/>
              </a:rPr>
              <a:t>Media harus survive, dan untuk bertahan hidup kadangkala media harus berkompromi dengan sumber daya yang menghidupi mereka. </a:t>
            </a:r>
            <a:r>
              <a:rPr lang="id-ID" altLang="id-ID" sz="2400" u="sng" smtClean="0">
                <a:latin typeface="Cambria" panose="02040503050406030204" pitchFamily="18" charset="0"/>
              </a:rPr>
              <a:t>Misalnya</a:t>
            </a:r>
            <a:r>
              <a:rPr lang="id-ID" altLang="id-ID" sz="2400" smtClean="0">
                <a:latin typeface="Cambria" panose="02040503050406030204" pitchFamily="18" charset="0"/>
              </a:rPr>
              <a:t> </a:t>
            </a:r>
            <a:r>
              <a:rPr lang="id-ID" altLang="id-ID" sz="2400">
                <a:latin typeface="Cambria" panose="02040503050406030204" pitchFamily="18" charset="0"/>
              </a:rPr>
              <a:t>media tertentu tidak memberitakan kasus tertentu yang berhubungan dengan pengiklan. </a:t>
            </a:r>
            <a:endParaRPr lang="id-ID" altLang="id-ID" sz="2400" smtClean="0">
              <a:latin typeface="Cambria" panose="02040503050406030204" pitchFamily="18" charset="0"/>
            </a:endParaRPr>
          </a:p>
          <a:p>
            <a:pPr marL="355600" indent="-355600">
              <a:buFont typeface="Wingdings" panose="05000000000000000000" pitchFamily="2" charset="2"/>
              <a:buChar char="Ø"/>
            </a:pPr>
            <a:r>
              <a:rPr lang="id-ID" altLang="id-ID" sz="2400" smtClean="0">
                <a:latin typeface="Cambria" panose="02040503050406030204" pitchFamily="18" charset="0"/>
              </a:rPr>
              <a:t>Pihak </a:t>
            </a:r>
            <a:r>
              <a:rPr lang="id-ID" altLang="id-ID" sz="2400">
                <a:latin typeface="Cambria" panose="02040503050406030204" pitchFamily="18" charset="0"/>
              </a:rPr>
              <a:t>pengiklan juga mempunyai strategi untuk memaksakan versinya pada media. Ia tentu saja ingin kepentingannya dipenuhi, itu dilakukan di antaranya dengan cara memaksa media mengembargo berita yang buruk bagi mereka. </a:t>
            </a:r>
            <a:endParaRPr lang="id-ID" altLang="id-ID" sz="2400" smtClean="0">
              <a:latin typeface="Cambria" panose="02040503050406030204" pitchFamily="18" charset="0"/>
            </a:endParaRPr>
          </a:p>
          <a:p>
            <a:pPr marL="355600" indent="-355600">
              <a:buFont typeface="Wingdings" panose="05000000000000000000" pitchFamily="2" charset="2"/>
              <a:buChar char="Ø"/>
            </a:pPr>
            <a:r>
              <a:rPr lang="id-ID" altLang="id-ID" sz="2400" smtClean="0">
                <a:latin typeface="Cambria" panose="02040503050406030204" pitchFamily="18" charset="0"/>
              </a:rPr>
              <a:t>Pelanggan </a:t>
            </a:r>
            <a:r>
              <a:rPr lang="id-ID" altLang="id-ID" sz="2400">
                <a:latin typeface="Cambria" panose="02040503050406030204" pitchFamily="18" charset="0"/>
              </a:rPr>
              <a:t>dalam banyak hal juga ikut mewarnai pemberitaan media. Tema tertentu yang menarik dan terbukti mendongkrak penjualan, akan terus-menerus diliput oleh media. </a:t>
            </a:r>
            <a:endParaRPr lang="id-ID" altLang="id-ID" sz="2400" smtClean="0">
              <a:latin typeface="Cambria" panose="02040503050406030204" pitchFamily="18" charset="0"/>
            </a:endParaRPr>
          </a:p>
          <a:p>
            <a:pPr marL="355600" indent="-355600">
              <a:buFont typeface="Wingdings" panose="05000000000000000000" pitchFamily="2" charset="2"/>
              <a:buChar char="Ø"/>
            </a:pPr>
            <a:r>
              <a:rPr lang="id-ID" altLang="id-ID" sz="2400" smtClean="0">
                <a:latin typeface="Cambria" panose="02040503050406030204" pitchFamily="18" charset="0"/>
              </a:rPr>
              <a:t>Media </a:t>
            </a:r>
            <a:r>
              <a:rPr lang="id-ID" altLang="id-ID" sz="2400">
                <a:latin typeface="Cambria" panose="02040503050406030204" pitchFamily="18" charset="0"/>
              </a:rPr>
              <a:t>tidak akan menyia-nyiakan momentum peristiwa yang disenangi oleh khalayak.</a:t>
            </a:r>
          </a:p>
        </p:txBody>
      </p:sp>
    </p:spTree>
    <p:extLst>
      <p:ext uri="{BB962C8B-B14F-4D97-AF65-F5344CB8AC3E}">
        <p14:creationId xmlns:p14="http://schemas.microsoft.com/office/powerpoint/2010/main" val="173057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718545F-492C-4958-96ED-A4F8525B406E}"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CE540F-752B-499E-8F75-078C6446A0BF}" type="slidenum">
              <a:rPr lang="id-ID" altLang="id-ID">
                <a:solidFill>
                  <a:srgbClr val="898989"/>
                </a:solidFill>
                <a:latin typeface="Calibri" panose="020F0502020204030204" pitchFamily="34" charset="0"/>
              </a:rPr>
              <a:pPr eaLnBrk="1" hangingPunct="1"/>
              <a:t>15</a:t>
            </a:fld>
            <a:endParaRPr lang="id-ID" altLang="id-ID">
              <a:solidFill>
                <a:srgbClr val="898989"/>
              </a:solidFill>
              <a:latin typeface="Calibri" panose="020F0502020204030204" pitchFamily="34" charset="0"/>
            </a:endParaRPr>
          </a:p>
        </p:txBody>
      </p:sp>
      <p:sp>
        <p:nvSpPr>
          <p:cNvPr id="40962" name="Content Placeholder 2"/>
          <p:cNvSpPr>
            <a:spLocks noGrp="1"/>
          </p:cNvSpPr>
          <p:nvPr>
            <p:ph idx="4294967295"/>
          </p:nvPr>
        </p:nvSpPr>
        <p:spPr>
          <a:xfrm>
            <a:off x="1150015" y="1122955"/>
            <a:ext cx="9594376" cy="3640114"/>
          </a:xfrm>
        </p:spPr>
        <p:txBody>
          <a:bodyPr>
            <a:normAutofit/>
          </a:bodyPr>
          <a:lstStyle/>
          <a:p>
            <a:pPr>
              <a:buFont typeface="Arial" panose="020B0604020202020204" pitchFamily="34" charset="0"/>
              <a:buNone/>
            </a:pPr>
            <a:r>
              <a:rPr lang="id-ID" altLang="id-ID" sz="2400" b="1">
                <a:solidFill>
                  <a:srgbClr val="C00000"/>
                </a:solidFill>
                <a:latin typeface="Cambria" panose="02040503050406030204" pitchFamily="18" charset="0"/>
              </a:rPr>
              <a:t>c</a:t>
            </a:r>
            <a:r>
              <a:rPr lang="id-ID" altLang="id-ID" sz="2400" b="1" smtClean="0">
                <a:solidFill>
                  <a:srgbClr val="C00000"/>
                </a:solidFill>
                <a:latin typeface="Cambria" panose="02040503050406030204" pitchFamily="18" charset="0"/>
              </a:rPr>
              <a:t>. Pihak eksternal seperti pemerintah dan lingkungan bisnis. </a:t>
            </a:r>
          </a:p>
          <a:p>
            <a:pPr marL="355600" indent="-355600">
              <a:buFont typeface="Wingdings" panose="05000000000000000000" pitchFamily="2" charset="2"/>
              <a:buChar char="Ø"/>
            </a:pPr>
            <a:r>
              <a:rPr lang="id-ID" altLang="id-ID" sz="2400" smtClean="0">
                <a:latin typeface="Cambria" panose="02040503050406030204" pitchFamily="18" charset="0"/>
              </a:rPr>
              <a:t>Pengaruh </a:t>
            </a:r>
            <a:r>
              <a:rPr lang="id-ID" altLang="id-ID" sz="2400">
                <a:latin typeface="Cambria" panose="02040503050406030204" pitchFamily="18" charset="0"/>
              </a:rPr>
              <a:t>ini sangat ditentukan oleh corak dari masing-masing lingkungan eksternal </a:t>
            </a:r>
            <a:r>
              <a:rPr lang="id-ID" altLang="id-ID" sz="2400" smtClean="0">
                <a:latin typeface="Cambria" panose="02040503050406030204" pitchFamily="18" charset="0"/>
              </a:rPr>
              <a:t>media.</a:t>
            </a:r>
          </a:p>
          <a:p>
            <a:pPr marL="355600" indent="-355600">
              <a:buFont typeface="Wingdings" panose="05000000000000000000" pitchFamily="2" charset="2"/>
              <a:buChar char="Ø"/>
            </a:pPr>
            <a:r>
              <a:rPr lang="id-ID" altLang="id-ID" sz="2400" smtClean="0">
                <a:latin typeface="Cambria" panose="02040503050406030204" pitchFamily="18" charset="0"/>
              </a:rPr>
              <a:t>Dalam </a:t>
            </a:r>
            <a:r>
              <a:rPr lang="id-ID" altLang="id-ID" sz="2400">
                <a:latin typeface="Cambria" panose="02040503050406030204" pitchFamily="18" charset="0"/>
              </a:rPr>
              <a:t>negara yang otoriter misalnya, pengaruh pemerintah menjadi faktor yang dominan dalam menentukan berita apa yang disajikan. </a:t>
            </a:r>
            <a:endParaRPr lang="id-ID" altLang="id-ID" sz="2400" smtClean="0">
              <a:latin typeface="Cambria" panose="02040503050406030204" pitchFamily="18" charset="0"/>
            </a:endParaRPr>
          </a:p>
          <a:p>
            <a:pPr marL="355600" indent="-355600">
              <a:buFont typeface="Wingdings" panose="05000000000000000000" pitchFamily="2" charset="2"/>
              <a:buChar char="Ø"/>
            </a:pPr>
            <a:r>
              <a:rPr lang="id-ID" altLang="id-ID" sz="2400" smtClean="0">
                <a:latin typeface="Cambria" panose="02040503050406030204" pitchFamily="18" charset="0"/>
              </a:rPr>
              <a:t>Keadaan </a:t>
            </a:r>
            <a:r>
              <a:rPr lang="id-ID" altLang="id-ID" sz="2400">
                <a:latin typeface="Cambria" panose="02040503050406030204" pitchFamily="18" charset="0"/>
              </a:rPr>
              <a:t>ini tentu saja berbeda di negara yang demokratis dan menganut </a:t>
            </a:r>
            <a:r>
              <a:rPr lang="id-ID" altLang="id-ID" sz="2400" smtClean="0">
                <a:latin typeface="Cambria" panose="02040503050406030204" pitchFamily="18" charset="0"/>
              </a:rPr>
              <a:t>liberalisme. Campur </a:t>
            </a:r>
            <a:r>
              <a:rPr lang="id-ID" altLang="id-ID" sz="2400">
                <a:latin typeface="Cambria" panose="02040503050406030204" pitchFamily="18" charset="0"/>
              </a:rPr>
              <a:t>tangan negara praktis tidak ada, justru pengaruh yang besar terletak pada lingkungan pasar dan bisnis</a:t>
            </a:r>
            <a:r>
              <a:rPr lang="id-ID" altLang="id-ID" sz="2400" smtClean="0">
                <a:latin typeface="Cambria" panose="02040503050406030204" pitchFamily="18" charset="0"/>
              </a:rPr>
              <a:t>.</a:t>
            </a:r>
            <a:endParaRPr lang="id-ID" altLang="id-ID" sz="2400">
              <a:latin typeface="Cambria" panose="02040503050406030204" pitchFamily="18" charset="0"/>
            </a:endParaRPr>
          </a:p>
        </p:txBody>
      </p:sp>
    </p:spTree>
    <p:extLst>
      <p:ext uri="{BB962C8B-B14F-4D97-AF65-F5344CB8AC3E}">
        <p14:creationId xmlns:p14="http://schemas.microsoft.com/office/powerpoint/2010/main" val="92730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718545F-492C-4958-96ED-A4F8525B406E}" type="datetime1">
              <a:rPr lang="id-ID" smtClean="0">
                <a:solidFill>
                  <a:prstClr val="black">
                    <a:tint val="75000"/>
                  </a:prstClr>
                </a:solidFill>
              </a:rPr>
              <a:pPr>
                <a:defRPr/>
              </a:pPr>
              <a:t>28/12/2016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837BEC-305A-4F90-9253-37AF255F192D}" type="slidenum">
              <a:rPr lang="id-ID" altLang="id-ID">
                <a:solidFill>
                  <a:srgbClr val="898989"/>
                </a:solidFill>
                <a:latin typeface="Calibri" panose="020F0502020204030204" pitchFamily="34" charset="0"/>
              </a:rPr>
              <a:pPr eaLnBrk="1" hangingPunct="1"/>
              <a:t>16</a:t>
            </a:fld>
            <a:endParaRPr lang="id-ID" altLang="id-ID">
              <a:solidFill>
                <a:srgbClr val="898989"/>
              </a:solidFill>
              <a:latin typeface="Calibri" panose="020F0502020204030204" pitchFamily="34" charset="0"/>
            </a:endParaRPr>
          </a:p>
        </p:txBody>
      </p:sp>
      <p:sp>
        <p:nvSpPr>
          <p:cNvPr id="41986" name="Content Placeholder 2"/>
          <p:cNvSpPr>
            <a:spLocks noGrp="1"/>
          </p:cNvSpPr>
          <p:nvPr>
            <p:ph idx="4294967295"/>
          </p:nvPr>
        </p:nvSpPr>
        <p:spPr>
          <a:xfrm>
            <a:off x="1282890" y="928688"/>
            <a:ext cx="8229600" cy="3151993"/>
          </a:xfrm>
        </p:spPr>
        <p:txBody>
          <a:bodyPr>
            <a:normAutofit/>
          </a:bodyPr>
          <a:lstStyle/>
          <a:p>
            <a:pPr>
              <a:buFont typeface="Arial" panose="020B0604020202020204" pitchFamily="34" charset="0"/>
              <a:buNone/>
            </a:pPr>
            <a:r>
              <a:rPr lang="id-ID" altLang="id-ID" sz="2400" b="1">
                <a:latin typeface="Cambria" panose="02040503050406030204" pitchFamily="18" charset="0"/>
              </a:rPr>
              <a:t>5. </a:t>
            </a:r>
            <a:r>
              <a:rPr lang="id-ID" altLang="id-ID" sz="2400" b="1" smtClean="0">
                <a:latin typeface="Cambria" panose="02040503050406030204" pitchFamily="18" charset="0"/>
              </a:rPr>
              <a:t>Faktor </a:t>
            </a:r>
            <a:r>
              <a:rPr lang="id-ID" altLang="id-ID" sz="2400" b="1" smtClean="0">
                <a:latin typeface="Cambria" panose="02040503050406030204" pitchFamily="18" charset="0"/>
              </a:rPr>
              <a:t>Ideologi</a:t>
            </a:r>
            <a:r>
              <a:rPr lang="id-ID" altLang="id-ID" sz="2400" smtClean="0">
                <a:latin typeface="Cambria" panose="02040503050406030204" pitchFamily="18" charset="0"/>
              </a:rPr>
              <a:t> </a:t>
            </a:r>
          </a:p>
          <a:p>
            <a:pPr marL="273050" indent="-273050">
              <a:buFont typeface="Wingdings" panose="05000000000000000000" pitchFamily="2" charset="2"/>
              <a:buChar char="§"/>
            </a:pPr>
            <a:r>
              <a:rPr lang="id-ID" altLang="id-ID" sz="2400" smtClean="0">
                <a:latin typeface="Cambria" panose="02040503050406030204" pitchFamily="18" charset="0"/>
              </a:rPr>
              <a:t>Diartikan </a:t>
            </a:r>
            <a:r>
              <a:rPr lang="id-ID" altLang="id-ID" sz="2400" smtClean="0">
                <a:latin typeface="Cambria" panose="02040503050406030204" pitchFamily="18" charset="0"/>
              </a:rPr>
              <a:t>sebagai kerangka </a:t>
            </a:r>
            <a:r>
              <a:rPr lang="id-ID" altLang="id-ID" sz="2400" smtClean="0">
                <a:latin typeface="Cambria" panose="02040503050406030204" pitchFamily="18" charset="0"/>
              </a:rPr>
              <a:t>referensi </a:t>
            </a:r>
            <a:r>
              <a:rPr lang="id-ID" altLang="id-ID" sz="2400" smtClean="0">
                <a:latin typeface="Cambria" panose="02040503050406030204" pitchFamily="18" charset="0"/>
              </a:rPr>
              <a:t>tertentu yang dipakai oleh individu untuk melihat realitas dan bagaimana mereka menghadapinya. </a:t>
            </a:r>
            <a:endParaRPr lang="id-ID" altLang="id-ID" sz="2400" smtClean="0">
              <a:latin typeface="Cambria" panose="02040503050406030204" pitchFamily="18" charset="0"/>
            </a:endParaRPr>
          </a:p>
          <a:p>
            <a:pPr marL="273050" indent="-273050">
              <a:buFont typeface="Wingdings" panose="05000000000000000000" pitchFamily="2" charset="2"/>
              <a:buChar char="§"/>
            </a:pPr>
            <a:r>
              <a:rPr lang="id-ID" altLang="id-ID" sz="2400" smtClean="0">
                <a:latin typeface="Cambria" panose="02040503050406030204" pitchFamily="18" charset="0"/>
              </a:rPr>
              <a:t>Berbeda </a:t>
            </a:r>
            <a:r>
              <a:rPr lang="id-ID" altLang="id-ID" sz="2400" smtClean="0">
                <a:latin typeface="Cambria" panose="02040503050406030204" pitchFamily="18" charset="0"/>
              </a:rPr>
              <a:t>dengan elemen sebelumnya yang tampak konkret, level ideologi ini abstrak. Ia berhubungan dengan konsepsi atau posisi seseorang dalam menafsirkan realitas.</a:t>
            </a:r>
          </a:p>
        </p:txBody>
      </p:sp>
      <p:pic>
        <p:nvPicPr>
          <p:cNvPr id="2" name="Picture 1"/>
          <p:cNvPicPr>
            <a:picLocks noChangeAspect="1"/>
          </p:cNvPicPr>
          <p:nvPr/>
        </p:nvPicPr>
        <p:blipFill>
          <a:blip r:embed="rId2"/>
          <a:stretch>
            <a:fillRect/>
          </a:stretch>
        </p:blipFill>
        <p:spPr>
          <a:xfrm>
            <a:off x="3858193" y="4049392"/>
            <a:ext cx="5149329" cy="2558472"/>
          </a:xfrm>
          <a:prstGeom prst="rect">
            <a:avLst/>
          </a:prstGeom>
        </p:spPr>
      </p:pic>
    </p:spTree>
    <p:extLst>
      <p:ext uri="{BB962C8B-B14F-4D97-AF65-F5344CB8AC3E}">
        <p14:creationId xmlns:p14="http://schemas.microsoft.com/office/powerpoint/2010/main" val="16329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45457" y="1812627"/>
            <a:ext cx="6640195" cy="3804260"/>
          </a:xfrm>
          <a:prstGeom prst="rect">
            <a:avLst/>
          </a:prstGeom>
          <a:ln>
            <a:noFill/>
          </a:ln>
          <a:effectLst>
            <a:softEdge rad="112500"/>
          </a:effectLst>
        </p:spPr>
      </p:pic>
      <p:sp>
        <p:nvSpPr>
          <p:cNvPr id="4" name="Date Placeholder 3"/>
          <p:cNvSpPr>
            <a:spLocks noGrp="1"/>
          </p:cNvSpPr>
          <p:nvPr>
            <p:ph type="dt" sz="half" idx="10"/>
          </p:nvPr>
        </p:nvSpPr>
        <p:spPr/>
        <p:txBody>
          <a:bodyPr/>
          <a:lstStyle/>
          <a:p>
            <a:pPr>
              <a:defRPr/>
            </a:pPr>
            <a:fld id="{55D10C8D-2F37-4FD9-827F-B122FF1FDD48}" type="datetime1">
              <a:rPr lang="id-ID">
                <a:solidFill>
                  <a:prstClr val="black">
                    <a:tint val="75000"/>
                  </a:prstClr>
                </a:solidFill>
              </a:rPr>
              <a:pPr>
                <a:defRPr/>
              </a:pPr>
              <a:t>28/12/2016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id-ID">
                <a:solidFill>
                  <a:prstClr val="black">
                    <a:tint val="75000"/>
                  </a:prstClr>
                </a:solidFill>
              </a:rPr>
              <a:t>HUMAS (YY)</a:t>
            </a:r>
          </a:p>
        </p:txBody>
      </p:sp>
      <p:sp>
        <p:nvSpPr>
          <p:cNvPr id="7"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ECDDE3-482F-4E2C-B611-D1D3AB7F70B7}" type="slidenum">
              <a:rPr lang="id-ID" altLang="id-ID">
                <a:solidFill>
                  <a:srgbClr val="898989"/>
                </a:solidFill>
                <a:latin typeface="Calibri" panose="020F0502020204030204" pitchFamily="34" charset="0"/>
              </a:rPr>
              <a:pPr eaLnBrk="1" hangingPunct="1"/>
              <a:t>17</a:t>
            </a:fld>
            <a:endParaRPr lang="id-ID" altLang="id-ID">
              <a:solidFill>
                <a:srgbClr val="898989"/>
              </a:solidFill>
              <a:latin typeface="Calibri" panose="020F0502020204030204" pitchFamily="34" charset="0"/>
            </a:endParaRPr>
          </a:p>
        </p:txBody>
      </p:sp>
      <p:sp>
        <p:nvSpPr>
          <p:cNvPr id="2" name="Title 1"/>
          <p:cNvSpPr>
            <a:spLocks noGrp="1"/>
          </p:cNvSpPr>
          <p:nvPr>
            <p:ph type="title" idx="4294967295"/>
          </p:nvPr>
        </p:nvSpPr>
        <p:spPr>
          <a:xfrm>
            <a:off x="1024128" y="900751"/>
            <a:ext cx="10786871" cy="687655"/>
          </a:xfrm>
          <a:ln w="38100">
            <a:solidFill>
              <a:schemeClr val="accent6">
                <a:lumMod val="75000"/>
              </a:schemeClr>
            </a:solidFill>
            <a:prstDash val="lgDash"/>
          </a:ln>
        </p:spPr>
        <p:txBody>
          <a:bodyPr rtlCol="0">
            <a:normAutofit fontScale="90000"/>
          </a:bodyPr>
          <a:lstStyle/>
          <a:p>
            <a:pPr algn="ctr" eaLnBrk="1" fontAlgn="auto" hangingPunct="1">
              <a:spcAft>
                <a:spcPts val="0"/>
              </a:spcAft>
              <a:defRPr/>
            </a:pPr>
            <a:r>
              <a:rPr lang="en-US" dirty="0" smtClean="0">
                <a:solidFill>
                  <a:srgbClr val="C00000"/>
                </a:solidFill>
              </a:rPr>
              <a:t/>
            </a:r>
            <a:br>
              <a:rPr lang="en-US" dirty="0" smtClean="0">
                <a:solidFill>
                  <a:srgbClr val="C00000"/>
                </a:solidFill>
              </a:rPr>
            </a:br>
            <a:r>
              <a:rPr lang="id-ID" dirty="0" smtClean="0">
                <a:solidFill>
                  <a:srgbClr val="C00000"/>
                </a:solidFill>
              </a:rPr>
              <a:t>PERSYARATAN </a:t>
            </a:r>
            <a:r>
              <a:rPr lang="id-ID" smtClean="0">
                <a:solidFill>
                  <a:srgbClr val="C00000"/>
                </a:solidFill>
              </a:rPr>
              <a:t>SEORANG </a:t>
            </a:r>
            <a:r>
              <a:rPr lang="id-ID" cap="none" smtClean="0">
                <a:solidFill>
                  <a:srgbClr val="C00000"/>
                </a:solidFill>
              </a:rPr>
              <a:t>Humas</a:t>
            </a:r>
            <a:r>
              <a:rPr lang="id-ID" b="1" cap="none" smtClean="0">
                <a:solidFill>
                  <a:srgbClr val="C00000"/>
                </a:solidFill>
              </a:rPr>
              <a:t/>
            </a:r>
            <a:br>
              <a:rPr lang="id-ID" b="1" cap="none" smtClean="0">
                <a:solidFill>
                  <a:srgbClr val="C00000"/>
                </a:solidFill>
              </a:rPr>
            </a:br>
            <a:endParaRPr lang="id-ID" dirty="0" smtClean="0">
              <a:solidFill>
                <a:srgbClr val="C00000"/>
              </a:solidFill>
            </a:endParaRPr>
          </a:p>
        </p:txBody>
      </p:sp>
      <p:sp>
        <p:nvSpPr>
          <p:cNvPr id="31747" name="Content Placeholder 2"/>
          <p:cNvSpPr>
            <a:spLocks noGrp="1"/>
          </p:cNvSpPr>
          <p:nvPr>
            <p:ph idx="4294967295"/>
          </p:nvPr>
        </p:nvSpPr>
        <p:spPr>
          <a:xfrm>
            <a:off x="1024129" y="2442223"/>
            <a:ext cx="5485853" cy="2736204"/>
          </a:xfrm>
          <a:noFill/>
        </p:spPr>
        <p:txBody>
          <a:bodyPr>
            <a:normAutofit lnSpcReduction="10000"/>
          </a:bodyPr>
          <a:lstStyle/>
          <a:p>
            <a:pPr eaLnBrk="1" hangingPunct="1">
              <a:buFont typeface="Arial" charset="0"/>
              <a:buChar char="•"/>
              <a:defRPr/>
            </a:pPr>
            <a:r>
              <a:rPr lang="id-ID" sz="2800" dirty="0"/>
              <a:t>Ability to communicate</a:t>
            </a:r>
            <a:endParaRPr lang="en-US" sz="2800" dirty="0"/>
          </a:p>
          <a:p>
            <a:pPr eaLnBrk="1" hangingPunct="1">
              <a:buFont typeface="Arial" charset="0"/>
              <a:buChar char="•"/>
              <a:defRPr/>
            </a:pPr>
            <a:r>
              <a:rPr lang="id-ID" sz="2800" smtClean="0"/>
              <a:t>Ability </a:t>
            </a:r>
            <a:r>
              <a:rPr lang="id-ID" sz="2800" dirty="0"/>
              <a:t>to organize</a:t>
            </a:r>
            <a:endParaRPr lang="en-US" sz="2800" dirty="0"/>
          </a:p>
          <a:p>
            <a:pPr eaLnBrk="1" hangingPunct="1">
              <a:buFont typeface="Arial" charset="0"/>
              <a:buChar char="•"/>
              <a:defRPr/>
            </a:pPr>
            <a:r>
              <a:rPr lang="en-US" sz="2800" smtClean="0"/>
              <a:t>Ability </a:t>
            </a:r>
            <a:r>
              <a:rPr lang="en-US" sz="2800" dirty="0"/>
              <a:t>to get on with people</a:t>
            </a:r>
          </a:p>
          <a:p>
            <a:pPr eaLnBrk="1" hangingPunct="1">
              <a:buFont typeface="Arial" charset="0"/>
              <a:buChar char="•"/>
              <a:defRPr/>
            </a:pPr>
            <a:r>
              <a:rPr lang="id-ID" sz="2800" smtClean="0"/>
              <a:t>Personality </a:t>
            </a:r>
            <a:r>
              <a:rPr lang="id-ID" sz="2800" dirty="0"/>
              <a:t>integrity</a:t>
            </a:r>
            <a:endParaRPr lang="en-US" sz="2800" dirty="0"/>
          </a:p>
          <a:p>
            <a:pPr eaLnBrk="1" hangingPunct="1">
              <a:buFont typeface="Arial" charset="0"/>
              <a:buChar char="•"/>
              <a:defRPr/>
            </a:pPr>
            <a:r>
              <a:rPr lang="id-ID" sz="2800" smtClean="0"/>
              <a:t>Imagination</a:t>
            </a:r>
            <a:endParaRPr lang="id-ID" sz="2800" dirty="0"/>
          </a:p>
          <a:p>
            <a:pPr eaLnBrk="1" hangingPunct="1">
              <a:buFont typeface="Arial" charset="0"/>
              <a:buChar char="•"/>
              <a:defRPr/>
            </a:pPr>
            <a:endParaRPr lang="id-ID" dirty="0" smtClean="0"/>
          </a:p>
        </p:txBody>
      </p:sp>
    </p:spTree>
    <p:extLst>
      <p:ext uri="{BB962C8B-B14F-4D97-AF65-F5344CB8AC3E}">
        <p14:creationId xmlns:p14="http://schemas.microsoft.com/office/powerpoint/2010/main" val="2626464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smtClean="0"/>
              <a:t>Publi</a:t>
            </a:r>
            <a:r>
              <a:rPr lang="id-ID" b="1" smtClean="0"/>
              <a:t>K</a:t>
            </a:r>
            <a:r>
              <a:rPr lang="en-US" b="1" smtClean="0"/>
              <a:t> </a:t>
            </a:r>
            <a:r>
              <a:rPr lang="en-US" b="1" dirty="0" err="1"/>
              <a:t>dan</a:t>
            </a:r>
            <a:r>
              <a:rPr lang="en-US" b="1" dirty="0"/>
              <a:t> </a:t>
            </a:r>
            <a:r>
              <a:rPr lang="en-US" b="1" err="1"/>
              <a:t>Opini</a:t>
            </a:r>
            <a:r>
              <a:rPr lang="en-US" b="1"/>
              <a:t> </a:t>
            </a:r>
            <a:r>
              <a:rPr lang="en-US" b="1" smtClean="0"/>
              <a:t>Publik</a:t>
            </a:r>
            <a:endParaRPr lang="en-US" dirty="0"/>
          </a:p>
        </p:txBody>
      </p:sp>
    </p:spTree>
    <p:extLst>
      <p:ext uri="{BB962C8B-B14F-4D97-AF65-F5344CB8AC3E}">
        <p14:creationId xmlns:p14="http://schemas.microsoft.com/office/powerpoint/2010/main" val="330670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1309048" y="846161"/>
            <a:ext cx="5924265" cy="990600"/>
          </a:xfrm>
        </p:spPr>
        <p:txBody>
          <a:bodyPr/>
          <a:lstStyle/>
          <a:p>
            <a:r>
              <a:rPr lang="en-US" b="1" dirty="0" err="1" smtClean="0"/>
              <a:t>Pengertian</a:t>
            </a:r>
            <a:r>
              <a:rPr lang="en-US" b="1" dirty="0" smtClean="0"/>
              <a:t> </a:t>
            </a:r>
            <a:r>
              <a:rPr lang="en-US" b="1" dirty="0" err="1" smtClean="0"/>
              <a:t>Publik</a:t>
            </a:r>
            <a:endParaRPr lang="en-US" dirty="0"/>
          </a:p>
        </p:txBody>
      </p:sp>
      <p:sp>
        <p:nvSpPr>
          <p:cNvPr id="4" name="Rectangle 3"/>
          <p:cNvSpPr/>
          <p:nvPr/>
        </p:nvSpPr>
        <p:spPr>
          <a:xfrm>
            <a:off x="1675261" y="2226860"/>
            <a:ext cx="8806219" cy="2246769"/>
          </a:xfrm>
          <a:prstGeom prst="rect">
            <a:avLst/>
          </a:prstGeom>
        </p:spPr>
        <p:txBody>
          <a:bodyPr wrap="square">
            <a:spAutoFit/>
          </a:bodyPr>
          <a:lstStyle/>
          <a:p>
            <a:r>
              <a:rPr lang="en-US" sz="2800" u="sng" smtClean="0">
                <a:solidFill>
                  <a:srgbClr val="C00000"/>
                </a:solidFill>
              </a:rPr>
              <a:t>adalah</a:t>
            </a:r>
            <a:r>
              <a:rPr lang="en-US" sz="2800" smtClean="0">
                <a:solidFill>
                  <a:prstClr val="black"/>
                </a:solidFill>
              </a:rPr>
              <a:t> </a:t>
            </a:r>
            <a:r>
              <a:rPr lang="en-US" sz="2800" dirty="0" err="1">
                <a:solidFill>
                  <a:prstClr val="black"/>
                </a:solidFill>
              </a:rPr>
              <a:t>sekelompok</a:t>
            </a:r>
            <a:r>
              <a:rPr lang="en-US" sz="2800" dirty="0">
                <a:solidFill>
                  <a:prstClr val="black"/>
                </a:solidFill>
              </a:rPr>
              <a:t> </a:t>
            </a:r>
            <a:r>
              <a:rPr lang="en-US" sz="2800" dirty="0" err="1">
                <a:solidFill>
                  <a:prstClr val="black"/>
                </a:solidFill>
              </a:rPr>
              <a:t>Individu</a:t>
            </a:r>
            <a:r>
              <a:rPr lang="en-US" sz="2800" dirty="0">
                <a:solidFill>
                  <a:prstClr val="black"/>
                </a:solidFill>
              </a:rPr>
              <a:t> </a:t>
            </a:r>
            <a:r>
              <a:rPr lang="en-US" sz="2800" dirty="0" err="1">
                <a:solidFill>
                  <a:prstClr val="black"/>
                </a:solidFill>
              </a:rPr>
              <a:t>dalam</a:t>
            </a:r>
            <a:r>
              <a:rPr lang="en-US" sz="2800" dirty="0">
                <a:solidFill>
                  <a:prstClr val="black"/>
                </a:solidFill>
              </a:rPr>
              <a:t> </a:t>
            </a:r>
            <a:r>
              <a:rPr lang="en-US" sz="2800" dirty="0" err="1">
                <a:solidFill>
                  <a:prstClr val="black"/>
                </a:solidFill>
              </a:rPr>
              <a:t>jumlah</a:t>
            </a:r>
            <a:r>
              <a:rPr lang="en-US" sz="2800" dirty="0">
                <a:solidFill>
                  <a:prstClr val="black"/>
                </a:solidFill>
              </a:rPr>
              <a:t> </a:t>
            </a:r>
            <a:r>
              <a:rPr lang="en-US" sz="2800" dirty="0" err="1">
                <a:solidFill>
                  <a:prstClr val="black"/>
                </a:solidFill>
              </a:rPr>
              <a:t>besar</a:t>
            </a:r>
            <a:r>
              <a:rPr lang="en-US" sz="2800">
                <a:solidFill>
                  <a:prstClr val="black"/>
                </a:solidFill>
              </a:rPr>
              <a:t>. </a:t>
            </a:r>
            <a:endParaRPr lang="id-ID" sz="2800" smtClean="0">
              <a:solidFill>
                <a:prstClr val="black"/>
              </a:solidFill>
            </a:endParaRPr>
          </a:p>
          <a:p>
            <a:endParaRPr lang="id-ID" sz="2800">
              <a:solidFill>
                <a:prstClr val="black"/>
              </a:solidFill>
            </a:endParaRPr>
          </a:p>
          <a:p>
            <a:r>
              <a:rPr lang="en-US" sz="2800" smtClean="0">
                <a:solidFill>
                  <a:prstClr val="black"/>
                </a:solidFill>
              </a:rPr>
              <a:t>Publik </a:t>
            </a:r>
            <a:r>
              <a:rPr lang="en-US" sz="2800" u="sng" dirty="0" err="1">
                <a:solidFill>
                  <a:prstClr val="black"/>
                </a:solidFill>
              </a:rPr>
              <a:t>adalah</a:t>
            </a:r>
            <a:r>
              <a:rPr lang="en-US" sz="2800" dirty="0">
                <a:solidFill>
                  <a:prstClr val="black"/>
                </a:solidFill>
              </a:rPr>
              <a:t> </a:t>
            </a:r>
            <a:r>
              <a:rPr lang="en-US" sz="2800" dirty="0" err="1">
                <a:solidFill>
                  <a:prstClr val="black"/>
                </a:solidFill>
              </a:rPr>
              <a:t>sejumlah</a:t>
            </a:r>
            <a:r>
              <a:rPr lang="en-US" sz="2800" dirty="0">
                <a:solidFill>
                  <a:prstClr val="black"/>
                </a:solidFill>
              </a:rPr>
              <a:t> orang yang </a:t>
            </a:r>
            <a:r>
              <a:rPr lang="en-US" sz="2800" dirty="0" err="1">
                <a:solidFill>
                  <a:prstClr val="black"/>
                </a:solidFill>
              </a:rPr>
              <a:t>bersatu</a:t>
            </a:r>
            <a:r>
              <a:rPr lang="en-US" sz="2800" dirty="0">
                <a:solidFill>
                  <a:prstClr val="black"/>
                </a:solidFill>
              </a:rPr>
              <a:t> </a:t>
            </a:r>
            <a:r>
              <a:rPr lang="en-US" sz="2800" dirty="0" err="1">
                <a:solidFill>
                  <a:prstClr val="black"/>
                </a:solidFill>
              </a:rPr>
              <a:t>dalam</a:t>
            </a:r>
            <a:r>
              <a:rPr lang="en-US" sz="2800" dirty="0">
                <a:solidFill>
                  <a:prstClr val="black"/>
                </a:solidFill>
              </a:rPr>
              <a:t> </a:t>
            </a:r>
            <a:r>
              <a:rPr lang="en-US" sz="2800" dirty="0" err="1">
                <a:solidFill>
                  <a:prstClr val="black"/>
                </a:solidFill>
              </a:rPr>
              <a:t>satu</a:t>
            </a:r>
            <a:r>
              <a:rPr lang="en-US" sz="2800" dirty="0">
                <a:solidFill>
                  <a:prstClr val="black"/>
                </a:solidFill>
              </a:rPr>
              <a:t> </a:t>
            </a:r>
            <a:r>
              <a:rPr lang="en-US" sz="2800" dirty="0" err="1">
                <a:solidFill>
                  <a:prstClr val="black"/>
                </a:solidFill>
              </a:rPr>
              <a:t>ikatan</a:t>
            </a:r>
            <a:r>
              <a:rPr lang="en-US" sz="2800" dirty="0">
                <a:solidFill>
                  <a:prstClr val="black"/>
                </a:solidFill>
              </a:rPr>
              <a:t> </a:t>
            </a:r>
            <a:r>
              <a:rPr lang="en-US" sz="2800" dirty="0" err="1">
                <a:solidFill>
                  <a:prstClr val="black"/>
                </a:solidFill>
              </a:rPr>
              <a:t>dan</a:t>
            </a:r>
            <a:r>
              <a:rPr lang="en-US" sz="2800" dirty="0">
                <a:solidFill>
                  <a:prstClr val="black"/>
                </a:solidFill>
              </a:rPr>
              <a:t> </a:t>
            </a:r>
            <a:r>
              <a:rPr lang="en-US" sz="2800" dirty="0" err="1">
                <a:solidFill>
                  <a:prstClr val="black"/>
                </a:solidFill>
              </a:rPr>
              <a:t>mempunyai</a:t>
            </a:r>
            <a:r>
              <a:rPr lang="en-US" sz="2800" dirty="0">
                <a:solidFill>
                  <a:prstClr val="black"/>
                </a:solidFill>
              </a:rPr>
              <a:t> </a:t>
            </a:r>
            <a:r>
              <a:rPr lang="en-US" sz="2800" dirty="0" err="1">
                <a:solidFill>
                  <a:prstClr val="black"/>
                </a:solidFill>
              </a:rPr>
              <a:t>pendirian</a:t>
            </a:r>
            <a:r>
              <a:rPr lang="en-US" sz="2800" dirty="0">
                <a:solidFill>
                  <a:prstClr val="black"/>
                </a:solidFill>
              </a:rPr>
              <a:t> </a:t>
            </a:r>
            <a:r>
              <a:rPr lang="en-US" sz="2800" dirty="0" err="1">
                <a:solidFill>
                  <a:prstClr val="black"/>
                </a:solidFill>
              </a:rPr>
              <a:t>sama</a:t>
            </a:r>
            <a:r>
              <a:rPr lang="en-US" sz="2800" dirty="0">
                <a:solidFill>
                  <a:prstClr val="black"/>
                </a:solidFill>
              </a:rPr>
              <a:t> </a:t>
            </a:r>
            <a:r>
              <a:rPr lang="en-US" sz="2800" dirty="0" err="1">
                <a:solidFill>
                  <a:prstClr val="black"/>
                </a:solidFill>
              </a:rPr>
              <a:t>terhadap</a:t>
            </a:r>
            <a:r>
              <a:rPr lang="en-US" sz="2800" dirty="0">
                <a:solidFill>
                  <a:prstClr val="black"/>
                </a:solidFill>
              </a:rPr>
              <a:t> </a:t>
            </a:r>
            <a:r>
              <a:rPr lang="en-US" sz="2800" dirty="0" err="1">
                <a:solidFill>
                  <a:prstClr val="black"/>
                </a:solidFill>
              </a:rPr>
              <a:t>suatu</a:t>
            </a:r>
            <a:r>
              <a:rPr lang="en-US" sz="2800" dirty="0">
                <a:solidFill>
                  <a:prstClr val="black"/>
                </a:solidFill>
              </a:rPr>
              <a:t> </a:t>
            </a:r>
            <a:r>
              <a:rPr lang="en-US" sz="2800" dirty="0" err="1">
                <a:solidFill>
                  <a:prstClr val="black"/>
                </a:solidFill>
              </a:rPr>
              <a:t>permasalahan</a:t>
            </a:r>
            <a:r>
              <a:rPr lang="en-US" sz="2800" dirty="0">
                <a:solidFill>
                  <a:prstClr val="black"/>
                </a:solidFill>
              </a:rPr>
              <a:t> </a:t>
            </a:r>
            <a:r>
              <a:rPr lang="en-US" sz="2800" dirty="0" err="1">
                <a:solidFill>
                  <a:prstClr val="black"/>
                </a:solidFill>
              </a:rPr>
              <a:t>sosial</a:t>
            </a:r>
            <a:r>
              <a:rPr lang="en-US" sz="2800" dirty="0">
                <a:solidFill>
                  <a:prstClr val="black"/>
                </a:solidFill>
              </a:rPr>
              <a:t>. (Emery </a:t>
            </a:r>
            <a:r>
              <a:rPr lang="en-US" sz="2800" dirty="0" err="1">
                <a:solidFill>
                  <a:prstClr val="black"/>
                </a:solidFill>
              </a:rPr>
              <a:t>Bogardus</a:t>
            </a:r>
            <a:r>
              <a:rPr lang="en-US" sz="2800" dirty="0">
                <a:solidFill>
                  <a:prstClr val="black"/>
                </a:solidFill>
              </a:rPr>
              <a:t>)</a:t>
            </a:r>
          </a:p>
        </p:txBody>
      </p:sp>
    </p:spTree>
    <p:extLst>
      <p:ext uri="{BB962C8B-B14F-4D97-AF65-F5344CB8AC3E}">
        <p14:creationId xmlns:p14="http://schemas.microsoft.com/office/powerpoint/2010/main" val="250283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7591" y="71270"/>
            <a:ext cx="5304409" cy="2985306"/>
          </a:xfrm>
          <a:prstGeom prst="rect">
            <a:avLst/>
          </a:prstGeom>
        </p:spPr>
      </p:pic>
      <p:sp>
        <p:nvSpPr>
          <p:cNvPr id="5" name="Rectangle 4"/>
          <p:cNvSpPr/>
          <p:nvPr/>
        </p:nvSpPr>
        <p:spPr>
          <a:xfrm>
            <a:off x="1533424" y="3946360"/>
            <a:ext cx="9343696" cy="1384995"/>
          </a:xfrm>
          <a:prstGeom prst="rect">
            <a:avLst/>
          </a:prstGeom>
        </p:spPr>
        <p:txBody>
          <a:bodyPr wrap="square">
            <a:spAutoFit/>
          </a:bodyPr>
          <a:lstStyle/>
          <a:p>
            <a:pPr algn="ctr">
              <a:defRPr/>
            </a:pPr>
            <a:r>
              <a:rPr lang="en-US" sz="2800">
                <a:latin typeface="Cambria" panose="02040503050406030204" pitchFamily="18" charset="0"/>
              </a:rPr>
              <a:t>Humas </a:t>
            </a:r>
            <a:r>
              <a:rPr lang="en-US" sz="2800" u="sng">
                <a:latin typeface="Cambria" panose="02040503050406030204" pitchFamily="18" charset="0"/>
              </a:rPr>
              <a:t>adalah</a:t>
            </a:r>
            <a:r>
              <a:rPr lang="en-US" sz="2800">
                <a:latin typeface="Cambria" panose="02040503050406030204" pitchFamily="18" charset="0"/>
              </a:rPr>
              <a:t> seni menciptakan pengertian publik yang lebih baik sehingga dapat memperdalam kepercayaan publik terhadap suatu individu atau organisasi</a:t>
            </a:r>
            <a:endParaRPr lang="en-US" sz="2800" dirty="0">
              <a:latin typeface="Cambria" panose="02040503050406030204" pitchFamily="18" charset="0"/>
            </a:endParaRPr>
          </a:p>
        </p:txBody>
      </p:sp>
      <p:sp>
        <p:nvSpPr>
          <p:cNvPr id="6" name="TextBox 5"/>
          <p:cNvSpPr txBox="1"/>
          <p:nvPr/>
        </p:nvSpPr>
        <p:spPr>
          <a:xfrm>
            <a:off x="1704387" y="2932863"/>
            <a:ext cx="6435993" cy="707886"/>
          </a:xfrm>
          <a:prstGeom prst="rect">
            <a:avLst/>
          </a:prstGeom>
          <a:noFill/>
        </p:spPr>
        <p:txBody>
          <a:bodyPr wrap="none" rtlCol="0">
            <a:spAutoFit/>
          </a:bodyPr>
          <a:lstStyle/>
          <a:p>
            <a:r>
              <a:rPr lang="id-ID" sz="4000" smtClean="0">
                <a:solidFill>
                  <a:srgbClr val="C00000"/>
                </a:solidFill>
                <a:effectLst>
                  <a:outerShdw blurRad="38100" dist="38100" dir="2700000" algn="tl">
                    <a:srgbClr val="000000">
                      <a:alpha val="43137"/>
                    </a:srgbClr>
                  </a:outerShdw>
                </a:effectLst>
                <a:latin typeface="Cambria" panose="02040503050406030204" pitchFamily="18" charset="0"/>
              </a:rPr>
              <a:t>Apa yang dimaksud Humas ?</a:t>
            </a:r>
            <a:endParaRPr lang="id-ID" sz="4000">
              <a:solidFill>
                <a:srgbClr val="C0000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261630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02390" y="1116841"/>
            <a:ext cx="9456761" cy="4451445"/>
          </a:xfrm>
        </p:spPr>
        <p:txBody>
          <a:bodyPr>
            <a:noAutofit/>
          </a:bodyPr>
          <a:lstStyle/>
          <a:p>
            <a:pPr marL="0" indent="0">
              <a:buNone/>
            </a:pPr>
            <a:r>
              <a:rPr lang="en-US" sz="2400" smtClean="0"/>
              <a:t>Publik </a:t>
            </a:r>
            <a:r>
              <a:rPr lang="en-US" sz="2400" dirty="0" err="1"/>
              <a:t>adalah</a:t>
            </a:r>
            <a:r>
              <a:rPr lang="en-US" sz="2400" dirty="0"/>
              <a:t> </a:t>
            </a:r>
            <a:r>
              <a:rPr lang="en-US" sz="2400" dirty="0" err="1"/>
              <a:t>sekelompok</a:t>
            </a:r>
            <a:r>
              <a:rPr lang="en-US" sz="2400" dirty="0"/>
              <a:t> orang </a:t>
            </a:r>
            <a:r>
              <a:rPr lang="en-US" sz="2400"/>
              <a:t>yang </a:t>
            </a:r>
            <a:r>
              <a:rPr lang="id-ID" sz="2400" smtClean="0"/>
              <a:t>:</a:t>
            </a:r>
            <a:endParaRPr lang="en-US" sz="2400" dirty="0"/>
          </a:p>
          <a:p>
            <a:pPr marL="342900" indent="-342900">
              <a:buAutoNum type="arabicParenBoth"/>
            </a:pPr>
            <a:r>
              <a:rPr lang="en-US" sz="2400" dirty="0" err="1"/>
              <a:t>dihadapkan</a:t>
            </a:r>
            <a:r>
              <a:rPr lang="en-US" sz="2400" dirty="0"/>
              <a:t> </a:t>
            </a:r>
            <a:r>
              <a:rPr lang="en-US" sz="2400" dirty="0" err="1"/>
              <a:t>pada</a:t>
            </a:r>
            <a:r>
              <a:rPr lang="en-US" sz="2400" dirty="0"/>
              <a:t> </a:t>
            </a:r>
            <a:r>
              <a:rPr lang="en-US" sz="2400" dirty="0" err="1"/>
              <a:t>suatu</a:t>
            </a:r>
            <a:r>
              <a:rPr lang="en-US" sz="2400" dirty="0"/>
              <a:t> </a:t>
            </a:r>
            <a:r>
              <a:rPr lang="en-US" sz="2400" dirty="0" err="1"/>
              <a:t>permasalahan</a:t>
            </a:r>
            <a:r>
              <a:rPr lang="en-US" sz="2400" dirty="0"/>
              <a:t>, </a:t>
            </a:r>
          </a:p>
          <a:p>
            <a:pPr marL="342900" indent="-342900">
              <a:buAutoNum type="arabicParenBoth"/>
            </a:pPr>
            <a:r>
              <a:rPr lang="en-US" sz="2400" dirty="0" err="1"/>
              <a:t>berbagi</a:t>
            </a:r>
            <a:r>
              <a:rPr lang="en-US" sz="2400" dirty="0"/>
              <a:t> </a:t>
            </a:r>
            <a:r>
              <a:rPr lang="en-US" sz="2400" dirty="0" err="1"/>
              <a:t>pendapat</a:t>
            </a:r>
            <a:r>
              <a:rPr lang="en-US" sz="2400" dirty="0"/>
              <a:t> </a:t>
            </a:r>
            <a:r>
              <a:rPr lang="en-US" sz="2400" dirty="0" err="1"/>
              <a:t>mengenai</a:t>
            </a:r>
            <a:r>
              <a:rPr lang="en-US" sz="2400" dirty="0"/>
              <a:t> </a:t>
            </a:r>
            <a:r>
              <a:rPr lang="en-US" sz="2400" dirty="0" err="1"/>
              <a:t>cara</a:t>
            </a:r>
            <a:r>
              <a:rPr lang="en-US" sz="2400" dirty="0"/>
              <a:t> </a:t>
            </a:r>
            <a:r>
              <a:rPr lang="en-US" sz="2400" dirty="0" err="1"/>
              <a:t>pemecahan</a:t>
            </a:r>
            <a:r>
              <a:rPr lang="en-US" sz="2400" dirty="0"/>
              <a:t> </a:t>
            </a:r>
            <a:r>
              <a:rPr lang="en-US" sz="2400" dirty="0" err="1"/>
              <a:t>persoalan</a:t>
            </a:r>
            <a:r>
              <a:rPr lang="en-US" sz="2400" dirty="0"/>
              <a:t> </a:t>
            </a:r>
            <a:r>
              <a:rPr lang="en-US" sz="2400" dirty="0" err="1"/>
              <a:t>tersebut</a:t>
            </a:r>
            <a:r>
              <a:rPr lang="en-US" sz="2400" dirty="0"/>
              <a:t>, </a:t>
            </a:r>
          </a:p>
          <a:p>
            <a:pPr marL="342900" indent="-342900">
              <a:buAutoNum type="arabicParenBoth"/>
            </a:pPr>
            <a:r>
              <a:rPr lang="en-US" sz="2400" dirty="0"/>
              <a:t> </a:t>
            </a:r>
            <a:r>
              <a:rPr lang="en-US" sz="2400" dirty="0" err="1"/>
              <a:t>terlibat</a:t>
            </a:r>
            <a:r>
              <a:rPr lang="en-US" sz="2400" dirty="0"/>
              <a:t> </a:t>
            </a:r>
            <a:r>
              <a:rPr lang="en-US" sz="2400" dirty="0" err="1"/>
              <a:t>dalam</a:t>
            </a:r>
            <a:r>
              <a:rPr lang="en-US" sz="2400" dirty="0"/>
              <a:t> </a:t>
            </a:r>
            <a:r>
              <a:rPr lang="en-US" sz="2400" dirty="0" err="1"/>
              <a:t>diskusi</a:t>
            </a:r>
            <a:r>
              <a:rPr lang="en-US" sz="2400" dirty="0"/>
              <a:t> </a:t>
            </a:r>
            <a:r>
              <a:rPr lang="en-US" sz="2400" dirty="0" err="1"/>
              <a:t>mengenai</a:t>
            </a:r>
            <a:r>
              <a:rPr lang="en-US" sz="2400" dirty="0"/>
              <a:t> </a:t>
            </a:r>
            <a:r>
              <a:rPr lang="en-US" sz="2400" dirty="0" err="1"/>
              <a:t>persoalan</a:t>
            </a:r>
            <a:r>
              <a:rPr lang="en-US" sz="2400" dirty="0"/>
              <a:t> </a:t>
            </a:r>
            <a:r>
              <a:rPr lang="en-US" sz="2400" dirty="0" err="1"/>
              <a:t>itu</a:t>
            </a:r>
            <a:r>
              <a:rPr lang="en-US" sz="2400" dirty="0"/>
              <a:t>. (Herbert </a:t>
            </a:r>
            <a:r>
              <a:rPr lang="en-US" sz="2400" dirty="0" err="1"/>
              <a:t>Blumer</a:t>
            </a:r>
            <a:r>
              <a:rPr lang="en-US" sz="2400" dirty="0"/>
              <a:t>)</a:t>
            </a:r>
          </a:p>
          <a:p>
            <a:pPr marL="0" indent="0">
              <a:buNone/>
            </a:pPr>
            <a:endParaRPr lang="en-US" sz="2400" dirty="0"/>
          </a:p>
          <a:p>
            <a:pPr marL="0" indent="0">
              <a:buNone/>
            </a:pPr>
            <a:r>
              <a:rPr lang="en-US" sz="2400" dirty="0" err="1"/>
              <a:t>Sedangkan</a:t>
            </a:r>
            <a:r>
              <a:rPr lang="en-US" sz="2400" dirty="0"/>
              <a:t> </a:t>
            </a:r>
            <a:r>
              <a:rPr lang="en-US" sz="2400" dirty="0" err="1"/>
              <a:t>pengertian</a:t>
            </a:r>
            <a:r>
              <a:rPr lang="en-US" sz="2400" dirty="0"/>
              <a:t> </a:t>
            </a:r>
            <a:r>
              <a:rPr lang="en-US" sz="2400" dirty="0" err="1"/>
              <a:t>publik</a:t>
            </a:r>
            <a:r>
              <a:rPr lang="en-US" sz="2400" dirty="0"/>
              <a:t> </a:t>
            </a:r>
            <a:r>
              <a:rPr lang="en-US" sz="2400" err="1"/>
              <a:t>dalam</a:t>
            </a:r>
            <a:r>
              <a:rPr lang="en-US" sz="2400"/>
              <a:t> </a:t>
            </a:r>
            <a:r>
              <a:rPr lang="id-ID" sz="2400" smtClean="0"/>
              <a:t>humas </a:t>
            </a:r>
            <a:r>
              <a:rPr lang="en-US" sz="2400" smtClean="0"/>
              <a:t>secara </a:t>
            </a:r>
            <a:r>
              <a:rPr lang="en-US" sz="2400" dirty="0" err="1"/>
              <a:t>lebih</a:t>
            </a:r>
            <a:r>
              <a:rPr lang="en-US" sz="2400" dirty="0"/>
              <a:t> </a:t>
            </a:r>
            <a:r>
              <a:rPr lang="en-US" sz="2400" dirty="0" err="1"/>
              <a:t>spesifik</a:t>
            </a:r>
            <a:r>
              <a:rPr lang="en-US" sz="2400" dirty="0"/>
              <a:t> </a:t>
            </a:r>
            <a:r>
              <a:rPr lang="en-US" sz="2400" dirty="0" err="1"/>
              <a:t>adalah</a:t>
            </a:r>
            <a:r>
              <a:rPr lang="en-US" sz="2400" dirty="0"/>
              <a:t> </a:t>
            </a:r>
            <a:r>
              <a:rPr lang="en-US" sz="2400" dirty="0" err="1"/>
              <a:t>sekelompok</a:t>
            </a:r>
            <a:r>
              <a:rPr lang="en-US" sz="2400" dirty="0"/>
              <a:t> orang yang </a:t>
            </a:r>
            <a:r>
              <a:rPr lang="en-US" sz="2400" dirty="0" err="1"/>
              <a:t>menjadi</a:t>
            </a:r>
            <a:r>
              <a:rPr lang="en-US" sz="2400" dirty="0"/>
              <a:t> </a:t>
            </a:r>
            <a:r>
              <a:rPr lang="en-US" sz="2400" dirty="0" err="1"/>
              <a:t>sasaran</a:t>
            </a:r>
            <a:r>
              <a:rPr lang="en-US" sz="2400" dirty="0"/>
              <a:t> </a:t>
            </a:r>
            <a:r>
              <a:rPr lang="en-US" sz="2400" err="1"/>
              <a:t>kegiatan</a:t>
            </a:r>
            <a:r>
              <a:rPr lang="en-US" sz="2400"/>
              <a:t> </a:t>
            </a:r>
            <a:r>
              <a:rPr lang="id-ID" sz="2400" smtClean="0"/>
              <a:t>humas</a:t>
            </a:r>
            <a:r>
              <a:rPr lang="en-US" sz="2400" smtClean="0"/>
              <a:t>,- </a:t>
            </a:r>
            <a:r>
              <a:rPr lang="en-US" sz="2400" dirty="0" err="1"/>
              <a:t>artinya</a:t>
            </a:r>
            <a:r>
              <a:rPr lang="en-US" sz="2400" dirty="0"/>
              <a:t>, </a:t>
            </a:r>
            <a:r>
              <a:rPr lang="en-US" sz="2400" dirty="0" err="1"/>
              <a:t>kelompok</a:t>
            </a:r>
            <a:r>
              <a:rPr lang="en-US" sz="2400" dirty="0"/>
              <a:t> yang </a:t>
            </a:r>
            <a:r>
              <a:rPr lang="en-US" sz="2400" dirty="0" err="1"/>
              <a:t>harus</a:t>
            </a:r>
            <a:r>
              <a:rPr lang="en-US" sz="2400" dirty="0"/>
              <a:t> </a:t>
            </a:r>
            <a:r>
              <a:rPr lang="en-US" sz="2400" dirty="0" err="1"/>
              <a:t>senantiasa</a:t>
            </a:r>
            <a:r>
              <a:rPr lang="en-US" sz="2400" dirty="0"/>
              <a:t> </a:t>
            </a:r>
            <a:r>
              <a:rPr lang="en-US" sz="2400" dirty="0" err="1"/>
              <a:t>dihubungi</a:t>
            </a:r>
            <a:r>
              <a:rPr lang="en-US" sz="2400" dirty="0"/>
              <a:t> </a:t>
            </a:r>
            <a:r>
              <a:rPr lang="en-US" sz="2400" dirty="0" err="1"/>
              <a:t>dan</a:t>
            </a:r>
            <a:r>
              <a:rPr lang="en-US" sz="2400" dirty="0"/>
              <a:t> </a:t>
            </a:r>
            <a:r>
              <a:rPr lang="en-US" sz="2400" dirty="0" err="1"/>
              <a:t>diperhatikan</a:t>
            </a:r>
            <a:r>
              <a:rPr lang="en-US" sz="2400" dirty="0"/>
              <a:t> </a:t>
            </a:r>
            <a:r>
              <a:rPr lang="en-US" sz="2400" dirty="0" err="1"/>
              <a:t>dalam</a:t>
            </a:r>
            <a:r>
              <a:rPr lang="en-US" sz="2400" dirty="0"/>
              <a:t> </a:t>
            </a:r>
            <a:r>
              <a:rPr lang="en-US" sz="2400" dirty="0" err="1"/>
              <a:t>rangka</a:t>
            </a:r>
            <a:r>
              <a:rPr lang="en-US" sz="2400" dirty="0"/>
              <a:t> </a:t>
            </a:r>
            <a:r>
              <a:rPr lang="en-US" sz="2400" dirty="0" err="1"/>
              <a:t>pelaksanaan</a:t>
            </a:r>
            <a:r>
              <a:rPr lang="en-US" sz="2400" dirty="0"/>
              <a:t> </a:t>
            </a:r>
            <a:r>
              <a:rPr lang="en-US" sz="2400" err="1"/>
              <a:t>fungsi</a:t>
            </a:r>
            <a:r>
              <a:rPr lang="en-US" sz="2400"/>
              <a:t> </a:t>
            </a:r>
            <a:r>
              <a:rPr lang="id-ID" sz="2400" smtClean="0"/>
              <a:t>humas.</a:t>
            </a:r>
            <a:endParaRPr lang="en-US" sz="2400" dirty="0"/>
          </a:p>
        </p:txBody>
      </p:sp>
    </p:spTree>
    <p:extLst>
      <p:ext uri="{BB962C8B-B14F-4D97-AF65-F5344CB8AC3E}">
        <p14:creationId xmlns:p14="http://schemas.microsoft.com/office/powerpoint/2010/main" val="8199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2310" y="760863"/>
            <a:ext cx="10871200" cy="990600"/>
          </a:xfrm>
        </p:spPr>
        <p:txBody>
          <a:bodyPr/>
          <a:lstStyle/>
          <a:p>
            <a:r>
              <a:rPr lang="en-US" b="1" dirty="0" err="1">
                <a:solidFill>
                  <a:srgbClr val="C00000"/>
                </a:solidFill>
              </a:rPr>
              <a:t>Publik</a:t>
            </a:r>
            <a:r>
              <a:rPr lang="en-US" b="1" dirty="0">
                <a:solidFill>
                  <a:srgbClr val="C00000"/>
                </a:solidFill>
              </a:rPr>
              <a:t> </a:t>
            </a:r>
            <a:r>
              <a:rPr lang="en-US" b="1" err="1">
                <a:solidFill>
                  <a:srgbClr val="C00000"/>
                </a:solidFill>
              </a:rPr>
              <a:t>dalam</a:t>
            </a:r>
            <a:r>
              <a:rPr lang="en-US" b="1">
                <a:solidFill>
                  <a:srgbClr val="C00000"/>
                </a:solidFill>
              </a:rPr>
              <a:t> </a:t>
            </a:r>
            <a:r>
              <a:rPr lang="id-ID" b="1" smtClean="0">
                <a:solidFill>
                  <a:srgbClr val="C00000"/>
                </a:solidFill>
              </a:rPr>
              <a:t>HUMAS</a:t>
            </a:r>
            <a:endParaRPr lang="en-US" dirty="0">
              <a:solidFill>
                <a:srgbClr val="C00000"/>
              </a:solidFill>
            </a:endParaRPr>
          </a:p>
        </p:txBody>
      </p:sp>
      <p:sp>
        <p:nvSpPr>
          <p:cNvPr id="3" name="Content Placeholder 2"/>
          <p:cNvSpPr>
            <a:spLocks noGrp="1"/>
          </p:cNvSpPr>
          <p:nvPr>
            <p:ph sz="quarter" idx="4294967295"/>
          </p:nvPr>
        </p:nvSpPr>
        <p:spPr>
          <a:xfrm>
            <a:off x="1116084" y="2241645"/>
            <a:ext cx="6431128" cy="3326642"/>
          </a:xfrm>
        </p:spPr>
        <p:txBody>
          <a:bodyPr>
            <a:normAutofit/>
          </a:bodyPr>
          <a:lstStyle/>
          <a:p>
            <a:pPr marL="0" indent="0">
              <a:buNone/>
            </a:pPr>
            <a:r>
              <a:rPr lang="id-ID" sz="2800" b="1" smtClean="0"/>
              <a:t>1. </a:t>
            </a:r>
            <a:r>
              <a:rPr lang="en-US" sz="2800" b="1" smtClean="0"/>
              <a:t>Publik </a:t>
            </a:r>
            <a:r>
              <a:rPr lang="en-US" sz="2800" b="1" dirty="0"/>
              <a:t>Intern</a:t>
            </a:r>
          </a:p>
          <a:p>
            <a:r>
              <a:rPr lang="en-US" sz="2400" dirty="0" err="1"/>
              <a:t>Adalah</a:t>
            </a:r>
            <a:r>
              <a:rPr lang="en-US" sz="2400" dirty="0"/>
              <a:t> </a:t>
            </a:r>
            <a:r>
              <a:rPr lang="en-US" sz="2400" dirty="0" err="1"/>
              <a:t>publik</a:t>
            </a:r>
            <a:r>
              <a:rPr lang="en-US" sz="2400" dirty="0"/>
              <a:t> yang </a:t>
            </a:r>
            <a:r>
              <a:rPr lang="en-US" sz="2400" dirty="0" err="1"/>
              <a:t>menjadi</a:t>
            </a:r>
            <a:r>
              <a:rPr lang="en-US" sz="2400" dirty="0"/>
              <a:t> </a:t>
            </a:r>
            <a:r>
              <a:rPr lang="en-US" sz="2400" dirty="0" err="1"/>
              <a:t>bagian</a:t>
            </a:r>
            <a:r>
              <a:rPr lang="en-US" sz="2400" dirty="0"/>
              <a:t> </a:t>
            </a:r>
            <a:r>
              <a:rPr lang="en-US" sz="2400" dirty="0" err="1"/>
              <a:t>dari</a:t>
            </a:r>
            <a:r>
              <a:rPr lang="en-US" sz="2400" dirty="0"/>
              <a:t> unit </a:t>
            </a:r>
            <a:r>
              <a:rPr lang="en-US" sz="2400" dirty="0" err="1"/>
              <a:t>usaha</a:t>
            </a:r>
            <a:r>
              <a:rPr lang="en-US" sz="2400" dirty="0"/>
              <a:t>/</a:t>
            </a:r>
            <a:r>
              <a:rPr lang="en-US" sz="2400" dirty="0" err="1"/>
              <a:t>badan</a:t>
            </a:r>
            <a:r>
              <a:rPr lang="en-US" sz="2400" dirty="0"/>
              <a:t>/</a:t>
            </a:r>
            <a:r>
              <a:rPr lang="en-US" sz="2400" dirty="0" err="1"/>
              <a:t>perusahaan</a:t>
            </a:r>
            <a:r>
              <a:rPr lang="en-US" sz="2400" dirty="0"/>
              <a:t>/</a:t>
            </a:r>
            <a:r>
              <a:rPr lang="en-US" sz="2400" dirty="0" err="1"/>
              <a:t>organisasi</a:t>
            </a:r>
            <a:r>
              <a:rPr lang="en-US" sz="2400" dirty="0"/>
              <a:t> </a:t>
            </a:r>
            <a:r>
              <a:rPr lang="en-US" sz="2400" dirty="0" err="1"/>
              <a:t>itu</a:t>
            </a:r>
            <a:endParaRPr lang="en-US" sz="2400" dirty="0"/>
          </a:p>
          <a:p>
            <a:r>
              <a:rPr lang="en-US" sz="2400" dirty="0" err="1"/>
              <a:t>sendiri</a:t>
            </a:r>
            <a:r>
              <a:rPr lang="en-US" sz="2400" dirty="0"/>
              <a:t>.</a:t>
            </a:r>
          </a:p>
          <a:p>
            <a:pPr marL="0" indent="0">
              <a:buNone/>
            </a:pPr>
            <a:r>
              <a:rPr lang="id-ID" sz="2800" b="1" smtClean="0"/>
              <a:t>2. </a:t>
            </a:r>
            <a:r>
              <a:rPr lang="en-US" sz="2800" b="1" smtClean="0"/>
              <a:t>Publik </a:t>
            </a:r>
            <a:r>
              <a:rPr lang="en-US" sz="2800" b="1" dirty="0" err="1"/>
              <a:t>Ekstern</a:t>
            </a:r>
            <a:endParaRPr lang="en-US" sz="2800" b="1" dirty="0"/>
          </a:p>
          <a:p>
            <a:r>
              <a:rPr lang="en-US" sz="2400" dirty="0" err="1"/>
              <a:t>Adalah</a:t>
            </a:r>
            <a:r>
              <a:rPr lang="en-US" sz="2400" dirty="0"/>
              <a:t> </a:t>
            </a:r>
            <a:r>
              <a:rPr lang="en-US" sz="2400" dirty="0" err="1"/>
              <a:t>publik</a:t>
            </a:r>
            <a:r>
              <a:rPr lang="en-US" sz="2400" dirty="0"/>
              <a:t> yang </a:t>
            </a:r>
            <a:r>
              <a:rPr lang="en-US" sz="2400" dirty="0" err="1"/>
              <a:t>merupakan</a:t>
            </a:r>
            <a:r>
              <a:rPr lang="en-US" sz="2400" dirty="0"/>
              <a:t> </a:t>
            </a:r>
            <a:r>
              <a:rPr lang="en-US" sz="2400" dirty="0" err="1"/>
              <a:t>pihak</a:t>
            </a:r>
            <a:r>
              <a:rPr lang="en-US" sz="2400" dirty="0"/>
              <a:t> </a:t>
            </a:r>
            <a:r>
              <a:rPr lang="en-US" sz="2400" dirty="0" err="1"/>
              <a:t>diluar</a:t>
            </a:r>
            <a:r>
              <a:rPr lang="en-US" sz="2400" dirty="0"/>
              <a:t> </a:t>
            </a:r>
            <a:r>
              <a:rPr lang="en-US" sz="2400" dirty="0" err="1"/>
              <a:t>perusahaan</a:t>
            </a:r>
            <a:r>
              <a:rPr lang="en-US" sz="2400" dirty="0"/>
              <a:t> </a:t>
            </a:r>
            <a:r>
              <a:rPr lang="en-US" sz="2400" dirty="0" err="1"/>
              <a:t>atau</a:t>
            </a:r>
            <a:r>
              <a:rPr lang="en-US" sz="2400" dirty="0"/>
              <a:t> </a:t>
            </a:r>
            <a:r>
              <a:rPr lang="en-US" sz="2400" dirty="0" err="1"/>
              <a:t>organisasi</a:t>
            </a:r>
            <a:r>
              <a:rPr lang="en-US" sz="2400" dirty="0"/>
              <a:t>.</a:t>
            </a:r>
          </a:p>
        </p:txBody>
      </p:sp>
      <p:pic>
        <p:nvPicPr>
          <p:cNvPr id="4" name="Picture 3"/>
          <p:cNvPicPr>
            <a:picLocks noChangeAspect="1"/>
          </p:cNvPicPr>
          <p:nvPr/>
        </p:nvPicPr>
        <p:blipFill>
          <a:blip r:embed="rId2"/>
          <a:stretch>
            <a:fillRect/>
          </a:stretch>
        </p:blipFill>
        <p:spPr>
          <a:xfrm>
            <a:off x="7065439" y="2241645"/>
            <a:ext cx="4758071" cy="3166280"/>
          </a:xfrm>
          <a:prstGeom prst="rect">
            <a:avLst/>
          </a:prstGeom>
          <a:ln>
            <a:noFill/>
          </a:ln>
          <a:effectLst>
            <a:softEdge rad="112500"/>
          </a:effectLst>
        </p:spPr>
      </p:pic>
    </p:spTree>
    <p:extLst>
      <p:ext uri="{BB962C8B-B14F-4D97-AF65-F5344CB8AC3E}">
        <p14:creationId xmlns:p14="http://schemas.microsoft.com/office/powerpoint/2010/main" val="3598037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0752" y="2079634"/>
            <a:ext cx="7010400" cy="3539430"/>
          </a:xfrm>
          <a:prstGeom prst="rect">
            <a:avLst/>
          </a:prstGeom>
        </p:spPr>
        <p:txBody>
          <a:bodyPr wrap="square">
            <a:spAutoFit/>
          </a:bodyPr>
          <a:lstStyle/>
          <a:p>
            <a:r>
              <a:rPr lang="en-US" sz="2800" b="1" dirty="0" err="1">
                <a:solidFill>
                  <a:prstClr val="black"/>
                </a:solidFill>
              </a:rPr>
              <a:t>Pengertian</a:t>
            </a:r>
            <a:r>
              <a:rPr lang="en-US" sz="2800" b="1" dirty="0">
                <a:solidFill>
                  <a:prstClr val="black"/>
                </a:solidFill>
              </a:rPr>
              <a:t> </a:t>
            </a:r>
            <a:r>
              <a:rPr lang="en-US" sz="2800" b="1" dirty="0" err="1">
                <a:solidFill>
                  <a:prstClr val="black"/>
                </a:solidFill>
              </a:rPr>
              <a:t>Opini</a:t>
            </a:r>
            <a:r>
              <a:rPr lang="en-US" sz="2800" b="1" dirty="0">
                <a:solidFill>
                  <a:prstClr val="black"/>
                </a:solidFill>
              </a:rPr>
              <a:t> </a:t>
            </a:r>
            <a:r>
              <a:rPr lang="en-US" sz="2800" b="1" dirty="0" err="1">
                <a:solidFill>
                  <a:prstClr val="black"/>
                </a:solidFill>
              </a:rPr>
              <a:t>Publik</a:t>
            </a:r>
            <a:endParaRPr lang="en-US" sz="2800" b="1" dirty="0">
              <a:solidFill>
                <a:prstClr val="black"/>
              </a:solidFill>
            </a:endParaRPr>
          </a:p>
          <a:p>
            <a:r>
              <a:rPr lang="en-US" sz="2800" dirty="0" err="1">
                <a:solidFill>
                  <a:prstClr val="black"/>
                </a:solidFill>
              </a:rPr>
              <a:t>Opini</a:t>
            </a:r>
            <a:r>
              <a:rPr lang="en-US" sz="2800" dirty="0">
                <a:solidFill>
                  <a:prstClr val="black"/>
                </a:solidFill>
              </a:rPr>
              <a:t> </a:t>
            </a:r>
            <a:r>
              <a:rPr lang="en-US" sz="2800" dirty="0" err="1">
                <a:solidFill>
                  <a:prstClr val="black"/>
                </a:solidFill>
              </a:rPr>
              <a:t>publik</a:t>
            </a:r>
            <a:r>
              <a:rPr lang="en-US" sz="2800" dirty="0">
                <a:solidFill>
                  <a:prstClr val="black"/>
                </a:solidFill>
              </a:rPr>
              <a:t> </a:t>
            </a:r>
            <a:r>
              <a:rPr lang="en-US" sz="2800" dirty="0" err="1">
                <a:solidFill>
                  <a:prstClr val="black"/>
                </a:solidFill>
              </a:rPr>
              <a:t>adalah</a:t>
            </a:r>
            <a:r>
              <a:rPr lang="en-US" sz="2800" dirty="0">
                <a:solidFill>
                  <a:prstClr val="black"/>
                </a:solidFill>
              </a:rPr>
              <a:t> </a:t>
            </a:r>
            <a:r>
              <a:rPr lang="en-US" sz="2800" dirty="0" err="1">
                <a:solidFill>
                  <a:prstClr val="black"/>
                </a:solidFill>
              </a:rPr>
              <a:t>pendapat</a:t>
            </a:r>
            <a:r>
              <a:rPr lang="en-US" sz="2800" dirty="0">
                <a:solidFill>
                  <a:prstClr val="black"/>
                </a:solidFill>
              </a:rPr>
              <a:t> </a:t>
            </a:r>
            <a:r>
              <a:rPr lang="en-US" sz="2800" dirty="0" err="1">
                <a:solidFill>
                  <a:prstClr val="black"/>
                </a:solidFill>
              </a:rPr>
              <a:t>umum</a:t>
            </a:r>
            <a:r>
              <a:rPr lang="en-US" sz="2800" dirty="0">
                <a:solidFill>
                  <a:prstClr val="black"/>
                </a:solidFill>
              </a:rPr>
              <a:t> yang </a:t>
            </a:r>
            <a:r>
              <a:rPr lang="en-US" sz="2800" dirty="0" err="1">
                <a:solidFill>
                  <a:prstClr val="black"/>
                </a:solidFill>
              </a:rPr>
              <a:t>menunjukkan</a:t>
            </a:r>
            <a:r>
              <a:rPr lang="en-US" sz="2800" dirty="0">
                <a:solidFill>
                  <a:prstClr val="black"/>
                </a:solidFill>
              </a:rPr>
              <a:t> </a:t>
            </a:r>
            <a:r>
              <a:rPr lang="en-US" sz="2800" dirty="0" err="1">
                <a:solidFill>
                  <a:prstClr val="black"/>
                </a:solidFill>
              </a:rPr>
              <a:t>sikap</a:t>
            </a:r>
            <a:r>
              <a:rPr lang="en-US" sz="2800" dirty="0">
                <a:solidFill>
                  <a:prstClr val="black"/>
                </a:solidFill>
              </a:rPr>
              <a:t> </a:t>
            </a:r>
            <a:r>
              <a:rPr lang="en-US" sz="2800" dirty="0" err="1">
                <a:solidFill>
                  <a:prstClr val="black"/>
                </a:solidFill>
              </a:rPr>
              <a:t>sekelompok</a:t>
            </a:r>
            <a:r>
              <a:rPr lang="en-US" sz="2800" dirty="0">
                <a:solidFill>
                  <a:prstClr val="black"/>
                </a:solidFill>
              </a:rPr>
              <a:t> orang</a:t>
            </a:r>
          </a:p>
          <a:p>
            <a:r>
              <a:rPr lang="en-US" sz="2800" dirty="0" err="1">
                <a:solidFill>
                  <a:prstClr val="black"/>
                </a:solidFill>
              </a:rPr>
              <a:t>terhadap</a:t>
            </a:r>
            <a:r>
              <a:rPr lang="en-US" sz="2800" dirty="0">
                <a:solidFill>
                  <a:prstClr val="black"/>
                </a:solidFill>
              </a:rPr>
              <a:t> </a:t>
            </a:r>
            <a:r>
              <a:rPr lang="en-US" sz="2800" dirty="0" err="1">
                <a:solidFill>
                  <a:prstClr val="black"/>
                </a:solidFill>
              </a:rPr>
              <a:t>suatu</a:t>
            </a:r>
            <a:r>
              <a:rPr lang="en-US" sz="2800" dirty="0">
                <a:solidFill>
                  <a:prstClr val="black"/>
                </a:solidFill>
              </a:rPr>
              <a:t> </a:t>
            </a:r>
            <a:r>
              <a:rPr lang="en-US" sz="2800" dirty="0" err="1">
                <a:solidFill>
                  <a:prstClr val="black"/>
                </a:solidFill>
              </a:rPr>
              <a:t>permasalahan</a:t>
            </a:r>
            <a:r>
              <a:rPr lang="en-US" sz="2800" dirty="0">
                <a:solidFill>
                  <a:prstClr val="black"/>
                </a:solidFill>
              </a:rPr>
              <a:t>. (Prof. W. </a:t>
            </a:r>
            <a:r>
              <a:rPr lang="en-US" sz="2800" dirty="0" err="1">
                <a:solidFill>
                  <a:prstClr val="black"/>
                </a:solidFill>
              </a:rPr>
              <a:t>Doop</a:t>
            </a:r>
            <a:r>
              <a:rPr lang="en-US" sz="2800" dirty="0">
                <a:solidFill>
                  <a:prstClr val="black"/>
                </a:solidFill>
              </a:rPr>
              <a:t>)</a:t>
            </a:r>
          </a:p>
          <a:p>
            <a:endParaRPr lang="en-US" sz="2800" dirty="0">
              <a:solidFill>
                <a:prstClr val="black"/>
              </a:solidFill>
            </a:endParaRPr>
          </a:p>
          <a:p>
            <a:r>
              <a:rPr lang="en-US" sz="2800" dirty="0" err="1">
                <a:solidFill>
                  <a:prstClr val="black"/>
                </a:solidFill>
              </a:rPr>
              <a:t>Opini</a:t>
            </a:r>
            <a:r>
              <a:rPr lang="en-US" sz="2800" dirty="0">
                <a:solidFill>
                  <a:prstClr val="black"/>
                </a:solidFill>
              </a:rPr>
              <a:t> </a:t>
            </a:r>
            <a:r>
              <a:rPr lang="en-US" sz="2800" dirty="0" err="1">
                <a:solidFill>
                  <a:prstClr val="black"/>
                </a:solidFill>
              </a:rPr>
              <a:t>publik</a:t>
            </a:r>
            <a:r>
              <a:rPr lang="en-US" sz="2800" dirty="0">
                <a:solidFill>
                  <a:prstClr val="black"/>
                </a:solidFill>
              </a:rPr>
              <a:t> </a:t>
            </a:r>
            <a:r>
              <a:rPr lang="en-US" sz="2800" dirty="0" err="1">
                <a:solidFill>
                  <a:prstClr val="black"/>
                </a:solidFill>
              </a:rPr>
              <a:t>adalah</a:t>
            </a:r>
            <a:r>
              <a:rPr lang="en-US" sz="2800" dirty="0">
                <a:solidFill>
                  <a:prstClr val="black"/>
                </a:solidFill>
              </a:rPr>
              <a:t> </a:t>
            </a:r>
            <a:r>
              <a:rPr lang="en-US" sz="2800" dirty="0" err="1">
                <a:solidFill>
                  <a:prstClr val="black"/>
                </a:solidFill>
              </a:rPr>
              <a:t>ekspresi</a:t>
            </a:r>
            <a:r>
              <a:rPr lang="en-US" sz="2800" dirty="0">
                <a:solidFill>
                  <a:prstClr val="black"/>
                </a:solidFill>
              </a:rPr>
              <a:t> </a:t>
            </a:r>
            <a:r>
              <a:rPr lang="en-US" sz="2800" dirty="0" err="1">
                <a:solidFill>
                  <a:prstClr val="black"/>
                </a:solidFill>
              </a:rPr>
              <a:t>segenap</a:t>
            </a:r>
            <a:r>
              <a:rPr lang="en-US" sz="2800" dirty="0">
                <a:solidFill>
                  <a:prstClr val="black"/>
                </a:solidFill>
              </a:rPr>
              <a:t> </a:t>
            </a:r>
            <a:r>
              <a:rPr lang="en-US" sz="2800" dirty="0" err="1">
                <a:solidFill>
                  <a:prstClr val="black"/>
                </a:solidFill>
              </a:rPr>
              <a:t>anggota</a:t>
            </a:r>
            <a:r>
              <a:rPr lang="en-US" sz="2800" dirty="0">
                <a:solidFill>
                  <a:prstClr val="black"/>
                </a:solidFill>
              </a:rPr>
              <a:t> </a:t>
            </a:r>
            <a:r>
              <a:rPr lang="en-US" sz="2800" dirty="0" err="1">
                <a:solidFill>
                  <a:prstClr val="black"/>
                </a:solidFill>
              </a:rPr>
              <a:t>suatu</a:t>
            </a:r>
            <a:r>
              <a:rPr lang="en-US" sz="2800" dirty="0">
                <a:solidFill>
                  <a:prstClr val="black"/>
                </a:solidFill>
              </a:rPr>
              <a:t> </a:t>
            </a:r>
            <a:r>
              <a:rPr lang="en-US" sz="2800" dirty="0" err="1">
                <a:solidFill>
                  <a:prstClr val="black"/>
                </a:solidFill>
              </a:rPr>
              <a:t>kelompok</a:t>
            </a:r>
            <a:r>
              <a:rPr lang="en-US" sz="2800" dirty="0">
                <a:solidFill>
                  <a:prstClr val="black"/>
                </a:solidFill>
              </a:rPr>
              <a:t> yang </a:t>
            </a:r>
            <a:r>
              <a:rPr lang="en-US" sz="2800" dirty="0" err="1">
                <a:solidFill>
                  <a:prstClr val="black"/>
                </a:solidFill>
              </a:rPr>
              <a:t>berkepentingan</a:t>
            </a:r>
            <a:endParaRPr lang="en-US" sz="2800" dirty="0">
              <a:solidFill>
                <a:prstClr val="black"/>
              </a:solidFill>
            </a:endParaRPr>
          </a:p>
          <a:p>
            <a:r>
              <a:rPr lang="pt-BR" sz="2800" dirty="0">
                <a:solidFill>
                  <a:prstClr val="black"/>
                </a:solidFill>
              </a:rPr>
              <a:t>atas suatu masalah. (William Abig)</a:t>
            </a:r>
            <a:endParaRPr lang="en-US" sz="2800" dirty="0">
              <a:solidFill>
                <a:prstClr val="black"/>
              </a:solidFill>
            </a:endParaRPr>
          </a:p>
        </p:txBody>
      </p:sp>
      <p:pic>
        <p:nvPicPr>
          <p:cNvPr id="2" name="Picture 1"/>
          <p:cNvPicPr>
            <a:picLocks noChangeAspect="1"/>
          </p:cNvPicPr>
          <p:nvPr/>
        </p:nvPicPr>
        <p:blipFill>
          <a:blip r:embed="rId2"/>
          <a:stretch>
            <a:fillRect/>
          </a:stretch>
        </p:blipFill>
        <p:spPr>
          <a:xfrm>
            <a:off x="599719" y="2079634"/>
            <a:ext cx="3582229" cy="3829848"/>
          </a:xfrm>
          <a:prstGeom prst="rect">
            <a:avLst/>
          </a:prstGeom>
        </p:spPr>
      </p:pic>
    </p:spTree>
    <p:extLst>
      <p:ext uri="{BB962C8B-B14F-4D97-AF65-F5344CB8AC3E}">
        <p14:creationId xmlns:p14="http://schemas.microsoft.com/office/powerpoint/2010/main" val="315368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692" y="1321559"/>
            <a:ext cx="7852012" cy="4832092"/>
          </a:xfrm>
          <a:prstGeom prst="rect">
            <a:avLst/>
          </a:prstGeom>
        </p:spPr>
        <p:txBody>
          <a:bodyPr wrap="square">
            <a:spAutoFit/>
          </a:bodyPr>
          <a:lstStyle/>
          <a:p>
            <a:r>
              <a:rPr lang="en-US" sz="2800" u="sng" dirty="0">
                <a:solidFill>
                  <a:prstClr val="black"/>
                </a:solidFill>
              </a:rPr>
              <a:t>Dari </a:t>
            </a:r>
            <a:r>
              <a:rPr lang="en-US" sz="2800" u="sng" err="1">
                <a:solidFill>
                  <a:prstClr val="black"/>
                </a:solidFill>
              </a:rPr>
              <a:t>pendapat</a:t>
            </a:r>
            <a:r>
              <a:rPr lang="en-US" sz="2800" u="sng">
                <a:solidFill>
                  <a:prstClr val="black"/>
                </a:solidFill>
              </a:rPr>
              <a:t>/</a:t>
            </a:r>
            <a:r>
              <a:rPr lang="en-US" sz="2800" u="sng" err="1">
                <a:solidFill>
                  <a:prstClr val="black"/>
                </a:solidFill>
              </a:rPr>
              <a:t>definisi</a:t>
            </a:r>
            <a:r>
              <a:rPr lang="en-US" sz="2800" u="sng">
                <a:solidFill>
                  <a:prstClr val="black"/>
                </a:solidFill>
              </a:rPr>
              <a:t> </a:t>
            </a:r>
            <a:r>
              <a:rPr lang="id-ID" sz="2800" u="sng" smtClean="0">
                <a:solidFill>
                  <a:prstClr val="black"/>
                </a:solidFill>
              </a:rPr>
              <a:t>tersebut</a:t>
            </a:r>
            <a:r>
              <a:rPr lang="en-US" sz="2800" u="sng" smtClean="0">
                <a:solidFill>
                  <a:prstClr val="black"/>
                </a:solidFill>
              </a:rPr>
              <a:t>, </a:t>
            </a:r>
            <a:r>
              <a:rPr lang="en-US" sz="2800" u="sng" dirty="0" err="1">
                <a:solidFill>
                  <a:prstClr val="black"/>
                </a:solidFill>
              </a:rPr>
              <a:t>maka</a:t>
            </a:r>
            <a:r>
              <a:rPr lang="en-US" sz="2800" u="sng" dirty="0">
                <a:solidFill>
                  <a:prstClr val="black"/>
                </a:solidFill>
              </a:rPr>
              <a:t> </a:t>
            </a:r>
            <a:r>
              <a:rPr lang="en-US" sz="2800" u="sng" dirty="0" err="1">
                <a:solidFill>
                  <a:prstClr val="black"/>
                </a:solidFill>
              </a:rPr>
              <a:t>dapat</a:t>
            </a:r>
            <a:r>
              <a:rPr lang="en-US" sz="2800" u="sng" dirty="0">
                <a:solidFill>
                  <a:prstClr val="black"/>
                </a:solidFill>
              </a:rPr>
              <a:t> </a:t>
            </a:r>
            <a:r>
              <a:rPr lang="en-US" sz="2800" u="sng" dirty="0" err="1">
                <a:solidFill>
                  <a:prstClr val="black"/>
                </a:solidFill>
              </a:rPr>
              <a:t>kita</a:t>
            </a:r>
            <a:r>
              <a:rPr lang="en-US" sz="2800" u="sng" dirty="0">
                <a:solidFill>
                  <a:prstClr val="black"/>
                </a:solidFill>
              </a:rPr>
              <a:t> </a:t>
            </a:r>
            <a:r>
              <a:rPr lang="en-US" sz="2800" u="sng" dirty="0" err="1">
                <a:solidFill>
                  <a:prstClr val="black"/>
                </a:solidFill>
              </a:rPr>
              <a:t>simpulkan</a:t>
            </a:r>
            <a:r>
              <a:rPr lang="en-US" sz="2800" u="sng" dirty="0">
                <a:solidFill>
                  <a:prstClr val="black"/>
                </a:solidFill>
              </a:rPr>
              <a:t> </a:t>
            </a:r>
            <a:r>
              <a:rPr lang="en-US" sz="2800" u="sng" dirty="0" err="1">
                <a:solidFill>
                  <a:prstClr val="black"/>
                </a:solidFill>
              </a:rPr>
              <a:t>beberapa</a:t>
            </a:r>
            <a:r>
              <a:rPr lang="en-US" sz="2800" u="sng" dirty="0">
                <a:solidFill>
                  <a:prstClr val="black"/>
                </a:solidFill>
              </a:rPr>
              <a:t> </a:t>
            </a:r>
            <a:r>
              <a:rPr lang="en-US" sz="2800" u="sng" dirty="0" err="1">
                <a:solidFill>
                  <a:prstClr val="black"/>
                </a:solidFill>
              </a:rPr>
              <a:t>poin</a:t>
            </a:r>
            <a:r>
              <a:rPr lang="en-US" sz="2800" u="sng" dirty="0">
                <a:solidFill>
                  <a:prstClr val="black"/>
                </a:solidFill>
              </a:rPr>
              <a:t>:</a:t>
            </a:r>
          </a:p>
          <a:p>
            <a:pPr marL="285750" indent="-285750">
              <a:buFont typeface="Arial" pitchFamily="34" charset="0"/>
              <a:buChar char="•"/>
            </a:pPr>
            <a:r>
              <a:rPr lang="en-US" sz="2800" dirty="0" err="1">
                <a:solidFill>
                  <a:prstClr val="black"/>
                </a:solidFill>
              </a:rPr>
              <a:t>Opini</a:t>
            </a:r>
            <a:r>
              <a:rPr lang="en-US" sz="2800" dirty="0">
                <a:solidFill>
                  <a:prstClr val="black"/>
                </a:solidFill>
              </a:rPr>
              <a:t> </a:t>
            </a:r>
            <a:r>
              <a:rPr lang="en-US" sz="2800" dirty="0" err="1">
                <a:solidFill>
                  <a:prstClr val="black"/>
                </a:solidFill>
              </a:rPr>
              <a:t>publik</a:t>
            </a:r>
            <a:r>
              <a:rPr lang="en-US" sz="2800" dirty="0">
                <a:solidFill>
                  <a:prstClr val="black"/>
                </a:solidFill>
              </a:rPr>
              <a:t> </a:t>
            </a:r>
            <a:r>
              <a:rPr lang="en-US" sz="2800" dirty="0" err="1">
                <a:solidFill>
                  <a:prstClr val="black"/>
                </a:solidFill>
              </a:rPr>
              <a:t>adalah</a:t>
            </a:r>
            <a:r>
              <a:rPr lang="en-US" sz="2800" dirty="0">
                <a:solidFill>
                  <a:prstClr val="black"/>
                </a:solidFill>
              </a:rPr>
              <a:t> </a:t>
            </a:r>
            <a:r>
              <a:rPr lang="en-US" sz="2800" dirty="0" err="1">
                <a:solidFill>
                  <a:prstClr val="black"/>
                </a:solidFill>
              </a:rPr>
              <a:t>pendapat</a:t>
            </a:r>
            <a:r>
              <a:rPr lang="en-US" sz="2800" dirty="0">
                <a:solidFill>
                  <a:prstClr val="black"/>
                </a:solidFill>
              </a:rPr>
              <a:t> rata-rata </a:t>
            </a:r>
            <a:r>
              <a:rPr lang="en-US" sz="2800" dirty="0" err="1">
                <a:solidFill>
                  <a:prstClr val="black"/>
                </a:solidFill>
              </a:rPr>
              <a:t>kelompok</a:t>
            </a:r>
            <a:r>
              <a:rPr lang="en-US" sz="2800" dirty="0">
                <a:solidFill>
                  <a:prstClr val="black"/>
                </a:solidFill>
              </a:rPr>
              <a:t> </a:t>
            </a:r>
            <a:r>
              <a:rPr lang="en-US" sz="2800" dirty="0" err="1">
                <a:solidFill>
                  <a:prstClr val="black"/>
                </a:solidFill>
              </a:rPr>
              <a:t>tertentu</a:t>
            </a:r>
            <a:r>
              <a:rPr lang="en-US" sz="2800" dirty="0">
                <a:solidFill>
                  <a:prstClr val="black"/>
                </a:solidFill>
              </a:rPr>
              <a:t> </a:t>
            </a:r>
            <a:r>
              <a:rPr lang="en-US" sz="2800" dirty="0" err="1">
                <a:solidFill>
                  <a:prstClr val="black"/>
                </a:solidFill>
              </a:rPr>
              <a:t>atas</a:t>
            </a:r>
            <a:r>
              <a:rPr lang="en-US" sz="2800" dirty="0">
                <a:solidFill>
                  <a:prstClr val="black"/>
                </a:solidFill>
              </a:rPr>
              <a:t> </a:t>
            </a:r>
            <a:r>
              <a:rPr lang="en-US" sz="2800" dirty="0" err="1">
                <a:solidFill>
                  <a:prstClr val="black"/>
                </a:solidFill>
              </a:rPr>
              <a:t>suatu</a:t>
            </a:r>
            <a:r>
              <a:rPr lang="en-US" sz="2800" dirty="0">
                <a:solidFill>
                  <a:prstClr val="black"/>
                </a:solidFill>
              </a:rPr>
              <a:t> </a:t>
            </a:r>
            <a:r>
              <a:rPr lang="en-US" sz="2800" dirty="0" err="1">
                <a:solidFill>
                  <a:prstClr val="black"/>
                </a:solidFill>
              </a:rPr>
              <a:t>hal</a:t>
            </a:r>
            <a:r>
              <a:rPr lang="en-US" sz="2800" dirty="0">
                <a:solidFill>
                  <a:prstClr val="black"/>
                </a:solidFill>
              </a:rPr>
              <a:t> yang </a:t>
            </a:r>
            <a:r>
              <a:rPr lang="en-US" sz="2800" dirty="0" err="1">
                <a:solidFill>
                  <a:prstClr val="black"/>
                </a:solidFill>
              </a:rPr>
              <a:t>penting</a:t>
            </a:r>
            <a:r>
              <a:rPr lang="en-US" sz="2800" dirty="0">
                <a:solidFill>
                  <a:prstClr val="black"/>
                </a:solidFill>
              </a:rPr>
              <a:t>.</a:t>
            </a:r>
          </a:p>
          <a:p>
            <a:endParaRPr lang="en-US" sz="2800" dirty="0">
              <a:solidFill>
                <a:prstClr val="black"/>
              </a:solidFill>
            </a:endParaRPr>
          </a:p>
          <a:p>
            <a:pPr marL="285750" indent="-285750">
              <a:buFont typeface="Arial" pitchFamily="34" charset="0"/>
              <a:buChar char="•"/>
            </a:pPr>
            <a:r>
              <a:rPr lang="en-US" sz="2800" dirty="0" err="1">
                <a:solidFill>
                  <a:prstClr val="black"/>
                </a:solidFill>
              </a:rPr>
              <a:t>Opini</a:t>
            </a:r>
            <a:r>
              <a:rPr lang="en-US" sz="2800" dirty="0">
                <a:solidFill>
                  <a:prstClr val="black"/>
                </a:solidFill>
              </a:rPr>
              <a:t> </a:t>
            </a:r>
            <a:r>
              <a:rPr lang="en-US" sz="2800" dirty="0" err="1">
                <a:solidFill>
                  <a:prstClr val="black"/>
                </a:solidFill>
              </a:rPr>
              <a:t>publik</a:t>
            </a:r>
            <a:r>
              <a:rPr lang="en-US" sz="2800" dirty="0">
                <a:solidFill>
                  <a:prstClr val="black"/>
                </a:solidFill>
              </a:rPr>
              <a:t> </a:t>
            </a:r>
            <a:r>
              <a:rPr lang="en-US" sz="2800" dirty="0" err="1">
                <a:solidFill>
                  <a:prstClr val="black"/>
                </a:solidFill>
              </a:rPr>
              <a:t>adalah</a:t>
            </a:r>
            <a:r>
              <a:rPr lang="en-US" sz="2800" dirty="0">
                <a:solidFill>
                  <a:prstClr val="black"/>
                </a:solidFill>
              </a:rPr>
              <a:t> </a:t>
            </a:r>
            <a:r>
              <a:rPr lang="en-US" sz="2800" dirty="0" err="1">
                <a:solidFill>
                  <a:prstClr val="black"/>
                </a:solidFill>
              </a:rPr>
              <a:t>suatu</a:t>
            </a:r>
            <a:r>
              <a:rPr lang="en-US" sz="2800" dirty="0">
                <a:solidFill>
                  <a:prstClr val="black"/>
                </a:solidFill>
              </a:rPr>
              <a:t> </a:t>
            </a:r>
            <a:r>
              <a:rPr lang="en-US" sz="2800" dirty="0" err="1">
                <a:solidFill>
                  <a:prstClr val="black"/>
                </a:solidFill>
              </a:rPr>
              <a:t>campuran</a:t>
            </a:r>
            <a:r>
              <a:rPr lang="en-US" sz="2800" dirty="0">
                <a:solidFill>
                  <a:prstClr val="black"/>
                </a:solidFill>
              </a:rPr>
              <a:t> yang </a:t>
            </a:r>
            <a:r>
              <a:rPr lang="en-US" sz="2800" dirty="0" err="1">
                <a:solidFill>
                  <a:prstClr val="black"/>
                </a:solidFill>
              </a:rPr>
              <a:t>terdiri</a:t>
            </a:r>
            <a:r>
              <a:rPr lang="en-US" sz="2800" dirty="0">
                <a:solidFill>
                  <a:prstClr val="black"/>
                </a:solidFill>
              </a:rPr>
              <a:t> </a:t>
            </a:r>
            <a:r>
              <a:rPr lang="en-US" sz="2800" dirty="0" err="1">
                <a:solidFill>
                  <a:prstClr val="black"/>
                </a:solidFill>
              </a:rPr>
              <a:t>dari</a:t>
            </a:r>
            <a:r>
              <a:rPr lang="en-US" sz="2800" dirty="0">
                <a:solidFill>
                  <a:prstClr val="black"/>
                </a:solidFill>
              </a:rPr>
              <a:t> </a:t>
            </a:r>
            <a:r>
              <a:rPr lang="en-US" sz="2800" dirty="0" err="1">
                <a:solidFill>
                  <a:prstClr val="black"/>
                </a:solidFill>
              </a:rPr>
              <a:t>berbagai</a:t>
            </a:r>
            <a:r>
              <a:rPr lang="en-US" sz="2800" dirty="0">
                <a:solidFill>
                  <a:prstClr val="black"/>
                </a:solidFill>
              </a:rPr>
              <a:t> </a:t>
            </a:r>
            <a:r>
              <a:rPr lang="en-US" sz="2800" dirty="0" err="1">
                <a:solidFill>
                  <a:prstClr val="black"/>
                </a:solidFill>
              </a:rPr>
              <a:t>macam</a:t>
            </a:r>
            <a:r>
              <a:rPr lang="en-US" sz="2800" dirty="0">
                <a:solidFill>
                  <a:prstClr val="black"/>
                </a:solidFill>
              </a:rPr>
              <a:t>; </a:t>
            </a:r>
            <a:r>
              <a:rPr lang="en-US" sz="2800" dirty="0" err="1">
                <a:solidFill>
                  <a:prstClr val="black"/>
                </a:solidFill>
              </a:rPr>
              <a:t>pikiran</a:t>
            </a:r>
            <a:r>
              <a:rPr lang="en-US" sz="2800" dirty="0">
                <a:solidFill>
                  <a:prstClr val="black"/>
                </a:solidFill>
              </a:rPr>
              <a:t>, </a:t>
            </a:r>
            <a:r>
              <a:rPr lang="en-US" sz="2800" dirty="0" err="1">
                <a:solidFill>
                  <a:prstClr val="black"/>
                </a:solidFill>
              </a:rPr>
              <a:t>kepercayaan</a:t>
            </a:r>
            <a:r>
              <a:rPr lang="en-US" sz="2800" dirty="0">
                <a:solidFill>
                  <a:prstClr val="black"/>
                </a:solidFill>
              </a:rPr>
              <a:t>, </a:t>
            </a:r>
            <a:r>
              <a:rPr lang="en-US" sz="2800" dirty="0" err="1">
                <a:solidFill>
                  <a:prstClr val="black"/>
                </a:solidFill>
              </a:rPr>
              <a:t>paham</a:t>
            </a:r>
            <a:r>
              <a:rPr lang="en-US" sz="2800" dirty="0">
                <a:solidFill>
                  <a:prstClr val="black"/>
                </a:solidFill>
              </a:rPr>
              <a:t>, </a:t>
            </a:r>
            <a:r>
              <a:rPr lang="en-US" sz="2800" dirty="0" err="1">
                <a:solidFill>
                  <a:prstClr val="black"/>
                </a:solidFill>
              </a:rPr>
              <a:t>anggapan</a:t>
            </a:r>
            <a:r>
              <a:rPr lang="en-US" sz="2800" dirty="0">
                <a:solidFill>
                  <a:prstClr val="black"/>
                </a:solidFill>
              </a:rPr>
              <a:t>, </a:t>
            </a:r>
            <a:r>
              <a:rPr lang="en-US" sz="2800" dirty="0" err="1">
                <a:solidFill>
                  <a:prstClr val="black"/>
                </a:solidFill>
              </a:rPr>
              <a:t>prasangka</a:t>
            </a:r>
            <a:r>
              <a:rPr lang="en-US" sz="2800" dirty="0">
                <a:solidFill>
                  <a:prstClr val="black"/>
                </a:solidFill>
              </a:rPr>
              <a:t>, </a:t>
            </a:r>
            <a:r>
              <a:rPr lang="en-US" sz="2800" dirty="0" err="1">
                <a:solidFill>
                  <a:prstClr val="black"/>
                </a:solidFill>
              </a:rPr>
              <a:t>dan</a:t>
            </a:r>
            <a:r>
              <a:rPr lang="en-US" sz="2800" dirty="0">
                <a:solidFill>
                  <a:prstClr val="black"/>
                </a:solidFill>
              </a:rPr>
              <a:t> </a:t>
            </a:r>
            <a:r>
              <a:rPr lang="en-US" sz="2800" dirty="0" err="1">
                <a:solidFill>
                  <a:prstClr val="black"/>
                </a:solidFill>
              </a:rPr>
              <a:t>hasrat</a:t>
            </a:r>
            <a:r>
              <a:rPr lang="en-US" sz="2800" dirty="0">
                <a:solidFill>
                  <a:prstClr val="black"/>
                </a:solidFill>
              </a:rPr>
              <a:t>.</a:t>
            </a:r>
          </a:p>
          <a:p>
            <a:endParaRPr lang="en-US" sz="2800" dirty="0">
              <a:solidFill>
                <a:prstClr val="black"/>
              </a:solidFill>
            </a:endParaRPr>
          </a:p>
          <a:p>
            <a:pPr marL="285750" indent="-285750">
              <a:buFont typeface="Arial" pitchFamily="34" charset="0"/>
              <a:buChar char="•"/>
            </a:pPr>
            <a:r>
              <a:rPr lang="sv-SE" sz="2800" dirty="0">
                <a:solidFill>
                  <a:prstClr val="black"/>
                </a:solidFill>
              </a:rPr>
              <a:t>Opini publik bukanlah suatu hal yang baku dan dapat berubah-ubah.</a:t>
            </a:r>
            <a:endParaRPr lang="en-US" sz="2800" dirty="0">
              <a:solidFill>
                <a:prstClr val="black"/>
              </a:solidFill>
            </a:endParaRPr>
          </a:p>
        </p:txBody>
      </p:sp>
      <p:pic>
        <p:nvPicPr>
          <p:cNvPr id="3" name="Picture 2"/>
          <p:cNvPicPr>
            <a:picLocks noChangeAspect="1"/>
          </p:cNvPicPr>
          <p:nvPr/>
        </p:nvPicPr>
        <p:blipFill>
          <a:blip r:embed="rId2"/>
          <a:stretch>
            <a:fillRect/>
          </a:stretch>
        </p:blipFill>
        <p:spPr>
          <a:xfrm>
            <a:off x="8980226" y="2909214"/>
            <a:ext cx="2711857" cy="2031275"/>
          </a:xfrm>
          <a:prstGeom prst="rect">
            <a:avLst/>
          </a:prstGeom>
        </p:spPr>
      </p:pic>
    </p:spTree>
    <p:extLst>
      <p:ext uri="{BB962C8B-B14F-4D97-AF65-F5344CB8AC3E}">
        <p14:creationId xmlns:p14="http://schemas.microsoft.com/office/powerpoint/2010/main" val="173371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824" y="2379259"/>
            <a:ext cx="9987886" cy="2246769"/>
          </a:xfrm>
          <a:prstGeom prst="rect">
            <a:avLst/>
          </a:prstGeom>
        </p:spPr>
        <p:txBody>
          <a:bodyPr wrap="square">
            <a:spAutoFit/>
          </a:bodyPr>
          <a:lstStyle/>
          <a:p>
            <a:r>
              <a:rPr lang="en-US" sz="2800" b="1" dirty="0" err="1">
                <a:solidFill>
                  <a:prstClr val="black"/>
                </a:solidFill>
              </a:rPr>
              <a:t>Karakteristik</a:t>
            </a:r>
            <a:r>
              <a:rPr lang="en-US" sz="2800" b="1" dirty="0">
                <a:solidFill>
                  <a:prstClr val="black"/>
                </a:solidFill>
              </a:rPr>
              <a:t> </a:t>
            </a:r>
            <a:r>
              <a:rPr lang="en-US" sz="2800" b="1" dirty="0" err="1">
                <a:solidFill>
                  <a:prstClr val="black"/>
                </a:solidFill>
              </a:rPr>
              <a:t>dari</a:t>
            </a:r>
            <a:r>
              <a:rPr lang="en-US" sz="2800" b="1" dirty="0">
                <a:solidFill>
                  <a:prstClr val="black"/>
                </a:solidFill>
              </a:rPr>
              <a:t> </a:t>
            </a:r>
            <a:r>
              <a:rPr lang="en-US" sz="2800" b="1" dirty="0" err="1">
                <a:solidFill>
                  <a:prstClr val="black"/>
                </a:solidFill>
              </a:rPr>
              <a:t>Opini</a:t>
            </a:r>
            <a:r>
              <a:rPr lang="en-US" sz="2800" b="1" dirty="0">
                <a:solidFill>
                  <a:prstClr val="black"/>
                </a:solidFill>
              </a:rPr>
              <a:t> </a:t>
            </a:r>
            <a:r>
              <a:rPr lang="en-US" sz="2800" b="1" dirty="0" err="1">
                <a:solidFill>
                  <a:prstClr val="black"/>
                </a:solidFill>
              </a:rPr>
              <a:t>Publik</a:t>
            </a:r>
            <a:endParaRPr lang="en-US" sz="2800" b="1" dirty="0">
              <a:solidFill>
                <a:prstClr val="black"/>
              </a:solidFill>
            </a:endParaRPr>
          </a:p>
          <a:p>
            <a:pPr marL="457200" indent="-457200">
              <a:buFont typeface="Wingdings" panose="05000000000000000000" pitchFamily="2" charset="2"/>
              <a:buChar char="§"/>
            </a:pPr>
            <a:r>
              <a:rPr lang="en-US" sz="2800" dirty="0" err="1">
                <a:solidFill>
                  <a:prstClr val="black"/>
                </a:solidFill>
              </a:rPr>
              <a:t>Bukan</a:t>
            </a:r>
            <a:r>
              <a:rPr lang="en-US" sz="2800" dirty="0">
                <a:solidFill>
                  <a:prstClr val="black"/>
                </a:solidFill>
              </a:rPr>
              <a:t> </a:t>
            </a:r>
            <a:r>
              <a:rPr lang="en-US" sz="2800" dirty="0" err="1">
                <a:solidFill>
                  <a:prstClr val="black"/>
                </a:solidFill>
              </a:rPr>
              <a:t>merupakan</a:t>
            </a:r>
            <a:r>
              <a:rPr lang="en-US" sz="2800" dirty="0">
                <a:solidFill>
                  <a:prstClr val="black"/>
                </a:solidFill>
              </a:rPr>
              <a:t> kata </a:t>
            </a:r>
            <a:r>
              <a:rPr lang="en-US" sz="2800" dirty="0" err="1">
                <a:solidFill>
                  <a:prstClr val="black"/>
                </a:solidFill>
              </a:rPr>
              <a:t>sepakat</a:t>
            </a:r>
            <a:r>
              <a:rPr lang="en-US" sz="2800" dirty="0">
                <a:solidFill>
                  <a:prstClr val="black"/>
                </a:solidFill>
              </a:rPr>
              <a:t>.</a:t>
            </a:r>
          </a:p>
          <a:p>
            <a:pPr marL="457200" indent="-457200">
              <a:buFont typeface="Wingdings" panose="05000000000000000000" pitchFamily="2" charset="2"/>
              <a:buChar char="§"/>
            </a:pPr>
            <a:r>
              <a:rPr lang="id-ID" sz="2800" smtClean="0">
                <a:solidFill>
                  <a:prstClr val="black"/>
                </a:solidFill>
              </a:rPr>
              <a:t>O</a:t>
            </a:r>
            <a:r>
              <a:rPr lang="en-US" sz="2800" smtClean="0">
                <a:solidFill>
                  <a:prstClr val="black"/>
                </a:solidFill>
              </a:rPr>
              <a:t>pini </a:t>
            </a:r>
            <a:r>
              <a:rPr lang="en-US" sz="2800" dirty="0" err="1">
                <a:solidFill>
                  <a:prstClr val="black"/>
                </a:solidFill>
              </a:rPr>
              <a:t>publik</a:t>
            </a:r>
            <a:r>
              <a:rPr lang="en-US" sz="2800" dirty="0">
                <a:solidFill>
                  <a:prstClr val="black"/>
                </a:solidFill>
              </a:rPr>
              <a:t> </a:t>
            </a:r>
            <a:r>
              <a:rPr lang="en-US" sz="2800" dirty="0" err="1">
                <a:solidFill>
                  <a:prstClr val="black"/>
                </a:solidFill>
              </a:rPr>
              <a:t>tidak</a:t>
            </a:r>
            <a:r>
              <a:rPr lang="en-US" sz="2800" dirty="0">
                <a:solidFill>
                  <a:prstClr val="black"/>
                </a:solidFill>
              </a:rPr>
              <a:t> </a:t>
            </a:r>
            <a:r>
              <a:rPr lang="en-US" sz="2800" dirty="0" err="1">
                <a:solidFill>
                  <a:prstClr val="black"/>
                </a:solidFill>
              </a:rPr>
              <a:t>merupakan</a:t>
            </a:r>
            <a:r>
              <a:rPr lang="en-US" sz="2800" dirty="0">
                <a:solidFill>
                  <a:prstClr val="black"/>
                </a:solidFill>
              </a:rPr>
              <a:t> </a:t>
            </a:r>
            <a:r>
              <a:rPr lang="en-US" sz="2800" dirty="0" err="1">
                <a:solidFill>
                  <a:prstClr val="black"/>
                </a:solidFill>
              </a:rPr>
              <a:t>jumlah</a:t>
            </a:r>
            <a:r>
              <a:rPr lang="en-US" sz="2800" dirty="0">
                <a:solidFill>
                  <a:prstClr val="black"/>
                </a:solidFill>
              </a:rPr>
              <a:t> </a:t>
            </a:r>
            <a:r>
              <a:rPr lang="en-US" sz="2800" dirty="0" err="1">
                <a:solidFill>
                  <a:prstClr val="black"/>
                </a:solidFill>
              </a:rPr>
              <a:t>pendapat</a:t>
            </a:r>
            <a:r>
              <a:rPr lang="en-US" sz="2800" dirty="0">
                <a:solidFill>
                  <a:prstClr val="black"/>
                </a:solidFill>
              </a:rPr>
              <a:t> yang </a:t>
            </a:r>
            <a:r>
              <a:rPr lang="en-US" sz="2800" dirty="0" err="1">
                <a:solidFill>
                  <a:prstClr val="black"/>
                </a:solidFill>
              </a:rPr>
              <a:t>dihitung</a:t>
            </a:r>
            <a:r>
              <a:rPr lang="en-US" sz="2800" dirty="0">
                <a:solidFill>
                  <a:prstClr val="black"/>
                </a:solidFill>
              </a:rPr>
              <a:t> </a:t>
            </a:r>
            <a:r>
              <a:rPr lang="en-US" sz="2800" dirty="0" err="1">
                <a:solidFill>
                  <a:prstClr val="black"/>
                </a:solidFill>
              </a:rPr>
              <a:t>secara</a:t>
            </a:r>
            <a:r>
              <a:rPr lang="en-US" sz="2800" dirty="0">
                <a:solidFill>
                  <a:prstClr val="black"/>
                </a:solidFill>
              </a:rPr>
              <a:t> numerical.</a:t>
            </a:r>
          </a:p>
          <a:p>
            <a:pPr marL="457200" indent="-457200">
              <a:buFont typeface="Wingdings" panose="05000000000000000000" pitchFamily="2" charset="2"/>
              <a:buChar char="§"/>
            </a:pPr>
            <a:r>
              <a:rPr lang="sv-SE" sz="2800" dirty="0">
                <a:solidFill>
                  <a:prstClr val="black"/>
                </a:solidFill>
              </a:rPr>
              <a:t>Hanya dapat berkembang di negara-negara </a:t>
            </a:r>
            <a:r>
              <a:rPr lang="sv-SE" sz="2800">
                <a:solidFill>
                  <a:prstClr val="black"/>
                </a:solidFill>
              </a:rPr>
              <a:t>demokratis</a:t>
            </a:r>
            <a:r>
              <a:rPr lang="sv-SE" sz="2800" smtClean="0">
                <a:solidFill>
                  <a:prstClr val="black"/>
                </a:solidFill>
              </a:rPr>
              <a:t>.</a:t>
            </a:r>
            <a:endParaRPr lang="sv-SE" sz="2800" dirty="0">
              <a:solidFill>
                <a:prstClr val="black"/>
              </a:solidFill>
            </a:endParaRPr>
          </a:p>
        </p:txBody>
      </p:sp>
    </p:spTree>
    <p:extLst>
      <p:ext uri="{BB962C8B-B14F-4D97-AF65-F5344CB8AC3E}">
        <p14:creationId xmlns:p14="http://schemas.microsoft.com/office/powerpoint/2010/main" val="3635526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79F32F-9D22-4E11-BB6E-3CAFFE98899A}" type="datetime1">
              <a:rPr lang="id-ID" smtClean="0">
                <a:solidFill>
                  <a:prstClr val="black">
                    <a:tint val="75000"/>
                  </a:prstClr>
                </a:solidFill>
              </a:rPr>
              <a:pPr>
                <a:defRPr/>
              </a:pPr>
              <a:t>28/12/2016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803EB301-3300-4B50-95FD-7C9EAB4BB4EE}" type="slidenum">
              <a:rPr lang="id-ID" altLang="id-ID" smtClean="0"/>
              <a:pPr/>
              <a:t>25</a:t>
            </a:fld>
            <a:endParaRPr lang="id-ID" altLang="id-ID"/>
          </a:p>
        </p:txBody>
      </p:sp>
      <p:sp>
        <p:nvSpPr>
          <p:cNvPr id="5" name="Rectangle 4"/>
          <p:cNvSpPr/>
          <p:nvPr/>
        </p:nvSpPr>
        <p:spPr>
          <a:xfrm>
            <a:off x="1132765" y="2208116"/>
            <a:ext cx="10372298" cy="3108543"/>
          </a:xfrm>
          <a:prstGeom prst="rect">
            <a:avLst/>
          </a:prstGeom>
        </p:spPr>
        <p:txBody>
          <a:bodyPr wrap="square">
            <a:spAutoFit/>
          </a:bodyPr>
          <a:lstStyle/>
          <a:p>
            <a:pPr lvl="0"/>
            <a:r>
              <a:rPr lang="en-US" sz="2800" b="1">
                <a:solidFill>
                  <a:prstClr val="black"/>
                </a:solidFill>
              </a:rPr>
              <a:t>Kemampuan Opini Publik</a:t>
            </a:r>
          </a:p>
          <a:p>
            <a:pPr marL="457200" lvl="0" indent="-457200">
              <a:buFont typeface="Wingdings" panose="05000000000000000000" pitchFamily="2" charset="2"/>
              <a:buChar char="§"/>
            </a:pPr>
            <a:r>
              <a:rPr lang="en-US" sz="2800">
                <a:solidFill>
                  <a:prstClr val="black"/>
                </a:solidFill>
              </a:rPr>
              <a:t>Opini publik dapat memperkuat undang-undang atau peraturan, </a:t>
            </a:r>
            <a:r>
              <a:rPr lang="en-US" sz="2800">
                <a:solidFill>
                  <a:prstClr val="black"/>
                </a:solidFill>
              </a:rPr>
              <a:t>sebab </a:t>
            </a:r>
            <a:r>
              <a:rPr lang="en-US" sz="2800" smtClean="0">
                <a:solidFill>
                  <a:prstClr val="black"/>
                </a:solidFill>
              </a:rPr>
              <a:t>tanpa</a:t>
            </a:r>
            <a:r>
              <a:rPr lang="id-ID" sz="2800" smtClean="0">
                <a:solidFill>
                  <a:prstClr val="black"/>
                </a:solidFill>
              </a:rPr>
              <a:t> </a:t>
            </a:r>
            <a:r>
              <a:rPr lang="sv-SE" sz="2800" smtClean="0">
                <a:solidFill>
                  <a:prstClr val="black"/>
                </a:solidFill>
              </a:rPr>
              <a:t>dukungan </a:t>
            </a:r>
            <a:r>
              <a:rPr lang="sv-SE" sz="2800">
                <a:solidFill>
                  <a:prstClr val="black"/>
                </a:solidFill>
              </a:rPr>
              <a:t>opini publik maka perundangan akan sulit dijalankan.</a:t>
            </a:r>
          </a:p>
          <a:p>
            <a:pPr marL="457200" lvl="0" indent="-457200">
              <a:buFont typeface="Wingdings" panose="05000000000000000000" pitchFamily="2" charset="2"/>
              <a:buChar char="§"/>
            </a:pPr>
            <a:r>
              <a:rPr lang="en-US" sz="2800">
                <a:solidFill>
                  <a:prstClr val="black"/>
                </a:solidFill>
              </a:rPr>
              <a:t>Opini publik merupakan pendukung moril dalam masyarakat.</a:t>
            </a:r>
          </a:p>
          <a:p>
            <a:pPr marL="457200" lvl="0" indent="-457200">
              <a:buFont typeface="Wingdings" panose="05000000000000000000" pitchFamily="2" charset="2"/>
              <a:buChar char="§"/>
            </a:pPr>
            <a:r>
              <a:rPr lang="en-US" sz="2800">
                <a:solidFill>
                  <a:prstClr val="black"/>
                </a:solidFill>
              </a:rPr>
              <a:t>Opini publik merupakan pendukung eksistensi lembaga-lembaga sosial.</a:t>
            </a:r>
            <a:endParaRPr lang="en-US" sz="2800" dirty="0">
              <a:solidFill>
                <a:prstClr val="black"/>
              </a:solidFill>
            </a:endParaRPr>
          </a:p>
        </p:txBody>
      </p:sp>
    </p:spTree>
    <p:extLst>
      <p:ext uri="{BB962C8B-B14F-4D97-AF65-F5344CB8AC3E}">
        <p14:creationId xmlns:p14="http://schemas.microsoft.com/office/powerpoint/2010/main" val="178160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076" y="1090685"/>
            <a:ext cx="9669439" cy="3970318"/>
          </a:xfrm>
          <a:prstGeom prst="rect">
            <a:avLst/>
          </a:prstGeom>
        </p:spPr>
        <p:txBody>
          <a:bodyPr wrap="square">
            <a:spAutoFit/>
          </a:bodyPr>
          <a:lstStyle/>
          <a:p>
            <a:r>
              <a:rPr lang="en-US" sz="2800" b="1" dirty="0" err="1">
                <a:solidFill>
                  <a:prstClr val="black"/>
                </a:solidFill>
              </a:rPr>
              <a:t>Pengukuran</a:t>
            </a:r>
            <a:r>
              <a:rPr lang="en-US" sz="2800" b="1" dirty="0">
                <a:solidFill>
                  <a:prstClr val="black"/>
                </a:solidFill>
              </a:rPr>
              <a:t> </a:t>
            </a:r>
            <a:r>
              <a:rPr lang="en-US" sz="2800" b="1" dirty="0" err="1">
                <a:solidFill>
                  <a:prstClr val="black"/>
                </a:solidFill>
              </a:rPr>
              <a:t>Opini</a:t>
            </a:r>
            <a:r>
              <a:rPr lang="en-US" sz="2800" b="1" dirty="0">
                <a:solidFill>
                  <a:prstClr val="black"/>
                </a:solidFill>
              </a:rPr>
              <a:t> </a:t>
            </a:r>
            <a:r>
              <a:rPr lang="en-US" sz="2800" b="1" dirty="0" err="1">
                <a:solidFill>
                  <a:prstClr val="black"/>
                </a:solidFill>
              </a:rPr>
              <a:t>Publik</a:t>
            </a:r>
            <a:endParaRPr lang="en-US" sz="2800" b="1" dirty="0">
              <a:solidFill>
                <a:prstClr val="black"/>
              </a:solidFill>
            </a:endParaRPr>
          </a:p>
          <a:p>
            <a:pPr marL="285750" indent="-285750">
              <a:buFont typeface="Arial" pitchFamily="34" charset="0"/>
              <a:buChar char="•"/>
            </a:pPr>
            <a:r>
              <a:rPr lang="en-US" sz="2800" b="1" i="1" smtClean="0">
                <a:solidFill>
                  <a:prstClr val="black"/>
                </a:solidFill>
              </a:rPr>
              <a:t>Pooling</a:t>
            </a:r>
            <a:r>
              <a:rPr lang="en-US" sz="2800" dirty="0">
                <a:solidFill>
                  <a:prstClr val="black"/>
                </a:solidFill>
              </a:rPr>
              <a:t>, -</a:t>
            </a:r>
            <a:r>
              <a:rPr lang="en-US" sz="2800" dirty="0" err="1">
                <a:solidFill>
                  <a:prstClr val="black"/>
                </a:solidFill>
              </a:rPr>
              <a:t>pengumpulan</a:t>
            </a:r>
            <a:r>
              <a:rPr lang="en-US" sz="2800" dirty="0">
                <a:solidFill>
                  <a:prstClr val="black"/>
                </a:solidFill>
              </a:rPr>
              <a:t> </a:t>
            </a:r>
            <a:r>
              <a:rPr lang="en-US" sz="2800" dirty="0" err="1">
                <a:solidFill>
                  <a:prstClr val="black"/>
                </a:solidFill>
              </a:rPr>
              <a:t>suara</a:t>
            </a:r>
            <a:r>
              <a:rPr lang="en-US" sz="2800" dirty="0">
                <a:solidFill>
                  <a:prstClr val="black"/>
                </a:solidFill>
              </a:rPr>
              <a:t>/</a:t>
            </a:r>
            <a:r>
              <a:rPr lang="en-US" sz="2800" dirty="0" err="1">
                <a:solidFill>
                  <a:prstClr val="black"/>
                </a:solidFill>
              </a:rPr>
              <a:t>pendapat</a:t>
            </a:r>
            <a:r>
              <a:rPr lang="en-US" sz="2800" dirty="0">
                <a:solidFill>
                  <a:prstClr val="black"/>
                </a:solidFill>
              </a:rPr>
              <a:t> </a:t>
            </a:r>
            <a:r>
              <a:rPr lang="en-US" sz="2800" dirty="0" err="1">
                <a:solidFill>
                  <a:prstClr val="black"/>
                </a:solidFill>
              </a:rPr>
              <a:t>masyarakat</a:t>
            </a:r>
            <a:r>
              <a:rPr lang="en-US" sz="2800" dirty="0">
                <a:solidFill>
                  <a:prstClr val="black"/>
                </a:solidFill>
              </a:rPr>
              <a:t> </a:t>
            </a:r>
            <a:r>
              <a:rPr lang="en-US" sz="2800" dirty="0" err="1">
                <a:solidFill>
                  <a:prstClr val="black"/>
                </a:solidFill>
              </a:rPr>
              <a:t>secara</a:t>
            </a:r>
            <a:r>
              <a:rPr lang="en-US" sz="2800" dirty="0">
                <a:solidFill>
                  <a:prstClr val="black"/>
                </a:solidFill>
              </a:rPr>
              <a:t> </a:t>
            </a:r>
            <a:r>
              <a:rPr lang="en-US" sz="2800" dirty="0" err="1">
                <a:solidFill>
                  <a:prstClr val="black"/>
                </a:solidFill>
              </a:rPr>
              <a:t>lisan</a:t>
            </a:r>
            <a:r>
              <a:rPr lang="en-US" sz="2800" dirty="0">
                <a:solidFill>
                  <a:prstClr val="black"/>
                </a:solidFill>
              </a:rPr>
              <a:t> </a:t>
            </a:r>
            <a:r>
              <a:rPr lang="en-US" sz="2800" dirty="0" err="1">
                <a:solidFill>
                  <a:prstClr val="black"/>
                </a:solidFill>
              </a:rPr>
              <a:t>maupun</a:t>
            </a:r>
            <a:r>
              <a:rPr lang="en-US" sz="2800" dirty="0">
                <a:solidFill>
                  <a:prstClr val="black"/>
                </a:solidFill>
              </a:rPr>
              <a:t> </a:t>
            </a:r>
            <a:r>
              <a:rPr lang="en-US" sz="2800" dirty="0" err="1">
                <a:solidFill>
                  <a:prstClr val="black"/>
                </a:solidFill>
              </a:rPr>
              <a:t>tertulis</a:t>
            </a:r>
            <a:r>
              <a:rPr lang="en-US" sz="2800" dirty="0">
                <a:solidFill>
                  <a:prstClr val="black"/>
                </a:solidFill>
              </a:rPr>
              <a:t>.</a:t>
            </a:r>
          </a:p>
          <a:p>
            <a:pPr marL="285750" indent="-285750">
              <a:buFont typeface="Arial" pitchFamily="34" charset="0"/>
              <a:buChar char="•"/>
            </a:pPr>
            <a:r>
              <a:rPr lang="en-US" sz="2800" b="1" i="1" dirty="0">
                <a:solidFill>
                  <a:prstClr val="black"/>
                </a:solidFill>
              </a:rPr>
              <a:t>Attitude Scales</a:t>
            </a:r>
            <a:r>
              <a:rPr lang="en-US" sz="2800" dirty="0">
                <a:solidFill>
                  <a:prstClr val="black"/>
                </a:solidFill>
              </a:rPr>
              <a:t>,- </a:t>
            </a:r>
            <a:r>
              <a:rPr lang="en-US" sz="2800" dirty="0" err="1">
                <a:solidFill>
                  <a:prstClr val="black"/>
                </a:solidFill>
              </a:rPr>
              <a:t>menetapkan</a:t>
            </a:r>
            <a:r>
              <a:rPr lang="en-US" sz="2800" dirty="0">
                <a:solidFill>
                  <a:prstClr val="black"/>
                </a:solidFill>
              </a:rPr>
              <a:t> </a:t>
            </a:r>
            <a:r>
              <a:rPr lang="en-US" sz="2800" dirty="0" err="1">
                <a:solidFill>
                  <a:prstClr val="black"/>
                </a:solidFill>
              </a:rPr>
              <a:t>berapa</a:t>
            </a:r>
            <a:r>
              <a:rPr lang="en-US" sz="2800" dirty="0">
                <a:solidFill>
                  <a:prstClr val="black"/>
                </a:solidFill>
              </a:rPr>
              <a:t> orang yang </a:t>
            </a:r>
            <a:r>
              <a:rPr lang="en-US" sz="2800" dirty="0" err="1">
                <a:solidFill>
                  <a:prstClr val="black"/>
                </a:solidFill>
              </a:rPr>
              <a:t>setuju</a:t>
            </a:r>
            <a:r>
              <a:rPr lang="en-US" sz="2800" dirty="0">
                <a:solidFill>
                  <a:prstClr val="black"/>
                </a:solidFill>
              </a:rPr>
              <a:t> </a:t>
            </a:r>
            <a:r>
              <a:rPr lang="en-US" sz="2800" dirty="0" err="1">
                <a:solidFill>
                  <a:prstClr val="black"/>
                </a:solidFill>
              </a:rPr>
              <a:t>dan</a:t>
            </a:r>
            <a:r>
              <a:rPr lang="en-US" sz="2800" dirty="0">
                <a:solidFill>
                  <a:prstClr val="black"/>
                </a:solidFill>
              </a:rPr>
              <a:t> yang </a:t>
            </a:r>
            <a:r>
              <a:rPr lang="en-US" sz="2800" err="1">
                <a:solidFill>
                  <a:prstClr val="black"/>
                </a:solidFill>
              </a:rPr>
              <a:t>tidak</a:t>
            </a:r>
            <a:r>
              <a:rPr lang="en-US" sz="2800">
                <a:solidFill>
                  <a:prstClr val="black"/>
                </a:solidFill>
              </a:rPr>
              <a:t> </a:t>
            </a:r>
            <a:r>
              <a:rPr lang="en-US" sz="2800" smtClean="0">
                <a:solidFill>
                  <a:prstClr val="black"/>
                </a:solidFill>
              </a:rPr>
              <a:t>setuju</a:t>
            </a:r>
            <a:r>
              <a:rPr lang="id-ID" sz="2800" smtClean="0">
                <a:solidFill>
                  <a:prstClr val="black"/>
                </a:solidFill>
              </a:rPr>
              <a:t> </a:t>
            </a:r>
            <a:r>
              <a:rPr lang="en-US" sz="2800" smtClean="0">
                <a:solidFill>
                  <a:prstClr val="black"/>
                </a:solidFill>
              </a:rPr>
              <a:t>mengenai </a:t>
            </a:r>
            <a:r>
              <a:rPr lang="en-US" sz="2800" dirty="0" err="1">
                <a:solidFill>
                  <a:prstClr val="black"/>
                </a:solidFill>
              </a:rPr>
              <a:t>sesuatu</a:t>
            </a:r>
            <a:r>
              <a:rPr lang="en-US" sz="2800" dirty="0">
                <a:solidFill>
                  <a:prstClr val="black"/>
                </a:solidFill>
              </a:rPr>
              <a:t> </a:t>
            </a:r>
            <a:r>
              <a:rPr lang="en-US" sz="2800" dirty="0" err="1">
                <a:solidFill>
                  <a:prstClr val="black"/>
                </a:solidFill>
              </a:rPr>
              <a:t>masalah</a:t>
            </a:r>
            <a:r>
              <a:rPr lang="en-US" sz="2800" dirty="0">
                <a:solidFill>
                  <a:prstClr val="black"/>
                </a:solidFill>
              </a:rPr>
              <a:t>.</a:t>
            </a:r>
          </a:p>
          <a:p>
            <a:pPr marL="285750" indent="-285750">
              <a:buFont typeface="Arial" pitchFamily="34" charset="0"/>
              <a:buChar char="•"/>
            </a:pPr>
            <a:r>
              <a:rPr lang="en-US" sz="2800" b="1" i="1" dirty="0">
                <a:solidFill>
                  <a:prstClr val="black"/>
                </a:solidFill>
              </a:rPr>
              <a:t>Interview</a:t>
            </a:r>
            <a:r>
              <a:rPr lang="en-US" sz="2800" dirty="0">
                <a:solidFill>
                  <a:prstClr val="black"/>
                </a:solidFill>
              </a:rPr>
              <a:t>,- </a:t>
            </a:r>
            <a:r>
              <a:rPr lang="en-US" sz="2800" dirty="0" err="1">
                <a:solidFill>
                  <a:prstClr val="black"/>
                </a:solidFill>
              </a:rPr>
              <a:t>wawancara</a:t>
            </a:r>
            <a:r>
              <a:rPr lang="en-US" sz="2800" dirty="0">
                <a:solidFill>
                  <a:prstClr val="black"/>
                </a:solidFill>
              </a:rPr>
              <a:t> yang </a:t>
            </a:r>
            <a:r>
              <a:rPr lang="en-US" sz="2800" dirty="0" err="1">
                <a:solidFill>
                  <a:prstClr val="black"/>
                </a:solidFill>
              </a:rPr>
              <a:t>bersifat</a:t>
            </a:r>
            <a:r>
              <a:rPr lang="en-US" sz="2800" dirty="0">
                <a:solidFill>
                  <a:prstClr val="black"/>
                </a:solidFill>
              </a:rPr>
              <a:t> </a:t>
            </a:r>
            <a:r>
              <a:rPr lang="en-US" sz="2800" dirty="0" err="1">
                <a:solidFill>
                  <a:prstClr val="black"/>
                </a:solidFill>
              </a:rPr>
              <a:t>umum</a:t>
            </a:r>
            <a:r>
              <a:rPr lang="en-US" sz="2800" dirty="0">
                <a:solidFill>
                  <a:prstClr val="black"/>
                </a:solidFill>
              </a:rPr>
              <a:t> </a:t>
            </a:r>
            <a:r>
              <a:rPr lang="en-US" sz="2800" dirty="0" err="1">
                <a:solidFill>
                  <a:prstClr val="black"/>
                </a:solidFill>
              </a:rPr>
              <a:t>dan</a:t>
            </a:r>
            <a:r>
              <a:rPr lang="en-US" sz="2800" dirty="0">
                <a:solidFill>
                  <a:prstClr val="black"/>
                </a:solidFill>
              </a:rPr>
              <a:t> </a:t>
            </a:r>
            <a:r>
              <a:rPr lang="en-US" sz="2800" dirty="0" err="1">
                <a:solidFill>
                  <a:prstClr val="black"/>
                </a:solidFill>
              </a:rPr>
              <a:t>terbuka</a:t>
            </a:r>
            <a:r>
              <a:rPr lang="en-US" sz="2800" dirty="0">
                <a:solidFill>
                  <a:prstClr val="black"/>
                </a:solidFill>
              </a:rPr>
              <a:t>.</a:t>
            </a:r>
          </a:p>
          <a:p>
            <a:pPr marL="285750" indent="-285750">
              <a:buFont typeface="Arial" pitchFamily="34" charset="0"/>
              <a:buChar char="•"/>
            </a:pPr>
            <a:r>
              <a:rPr lang="fi-FI" sz="2800" b="1" i="1" dirty="0">
                <a:solidFill>
                  <a:prstClr val="black"/>
                </a:solidFill>
              </a:rPr>
              <a:t>Tulisan-tulisan</a:t>
            </a:r>
            <a:r>
              <a:rPr lang="fi-FI" sz="2800" dirty="0">
                <a:solidFill>
                  <a:prstClr val="black"/>
                </a:solidFill>
              </a:rPr>
              <a:t>,- tulisan dalam surat kabar yang mengemukakan suatu pandangan </a:t>
            </a:r>
            <a:r>
              <a:rPr lang="en-US" sz="2800" dirty="0" err="1">
                <a:solidFill>
                  <a:prstClr val="black"/>
                </a:solidFill>
              </a:rPr>
              <a:t>atas</a:t>
            </a:r>
            <a:r>
              <a:rPr lang="en-US" sz="2800" dirty="0">
                <a:solidFill>
                  <a:prstClr val="black"/>
                </a:solidFill>
              </a:rPr>
              <a:t> </a:t>
            </a:r>
            <a:r>
              <a:rPr lang="en-US" sz="2800" dirty="0" err="1">
                <a:solidFill>
                  <a:prstClr val="black"/>
                </a:solidFill>
              </a:rPr>
              <a:t>suatu</a:t>
            </a:r>
            <a:r>
              <a:rPr lang="en-US" sz="2800" dirty="0">
                <a:solidFill>
                  <a:prstClr val="black"/>
                </a:solidFill>
              </a:rPr>
              <a:t> </a:t>
            </a:r>
            <a:r>
              <a:rPr lang="en-US" sz="2800" dirty="0" err="1">
                <a:solidFill>
                  <a:prstClr val="black"/>
                </a:solidFill>
              </a:rPr>
              <a:t>permasalahan</a:t>
            </a:r>
            <a:r>
              <a:rPr lang="en-US" sz="2800" dirty="0">
                <a:solidFill>
                  <a:prstClr val="black"/>
                </a:solidFill>
              </a:rPr>
              <a:t> </a:t>
            </a:r>
            <a:r>
              <a:rPr lang="en-US" sz="2800" dirty="0" err="1">
                <a:solidFill>
                  <a:prstClr val="black"/>
                </a:solidFill>
              </a:rPr>
              <a:t>dengan</a:t>
            </a:r>
            <a:r>
              <a:rPr lang="en-US" sz="2800" dirty="0">
                <a:solidFill>
                  <a:prstClr val="black"/>
                </a:solidFill>
              </a:rPr>
              <a:t> </a:t>
            </a:r>
            <a:r>
              <a:rPr lang="en-US" sz="2800" dirty="0" err="1">
                <a:solidFill>
                  <a:prstClr val="black"/>
                </a:solidFill>
              </a:rPr>
              <a:t>maksud</a:t>
            </a:r>
            <a:r>
              <a:rPr lang="en-US" sz="2800" dirty="0">
                <a:solidFill>
                  <a:prstClr val="black"/>
                </a:solidFill>
              </a:rPr>
              <a:t> </a:t>
            </a:r>
            <a:r>
              <a:rPr lang="en-US" sz="2800" dirty="0" err="1">
                <a:solidFill>
                  <a:prstClr val="black"/>
                </a:solidFill>
              </a:rPr>
              <a:t>memancing</a:t>
            </a:r>
            <a:r>
              <a:rPr lang="en-US" sz="2800" dirty="0">
                <a:solidFill>
                  <a:prstClr val="black"/>
                </a:solidFill>
              </a:rPr>
              <a:t> </a:t>
            </a:r>
            <a:r>
              <a:rPr lang="en-US" sz="2800" dirty="0" err="1">
                <a:solidFill>
                  <a:prstClr val="black"/>
                </a:solidFill>
              </a:rPr>
              <a:t>reaksi</a:t>
            </a:r>
            <a:r>
              <a:rPr lang="en-US" sz="2800" dirty="0">
                <a:solidFill>
                  <a:prstClr val="black"/>
                </a:solidFill>
              </a:rPr>
              <a:t> </a:t>
            </a:r>
            <a:r>
              <a:rPr lang="en-US" sz="2800" dirty="0" err="1">
                <a:solidFill>
                  <a:prstClr val="black"/>
                </a:solidFill>
              </a:rPr>
              <a:t>publik</a:t>
            </a:r>
            <a:r>
              <a:rPr lang="en-US" sz="2800" dirty="0">
                <a:solidFill>
                  <a:prstClr val="black"/>
                </a:solidFill>
              </a:rPr>
              <a:t>.</a:t>
            </a:r>
          </a:p>
        </p:txBody>
      </p:sp>
    </p:spTree>
    <p:extLst>
      <p:ext uri="{BB962C8B-B14F-4D97-AF65-F5344CB8AC3E}">
        <p14:creationId xmlns:p14="http://schemas.microsoft.com/office/powerpoint/2010/main" val="299671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430" y="2095228"/>
            <a:ext cx="8551459" cy="3108543"/>
          </a:xfrm>
          <a:prstGeom prst="rect">
            <a:avLst/>
          </a:prstGeom>
        </p:spPr>
        <p:txBody>
          <a:bodyPr wrap="square">
            <a:spAutoFit/>
          </a:bodyPr>
          <a:lstStyle/>
          <a:p>
            <a:pPr algn="ctr"/>
            <a:endParaRPr lang="en-US" sz="2800" dirty="0">
              <a:solidFill>
                <a:prstClr val="black"/>
              </a:solidFill>
            </a:endParaRPr>
          </a:p>
          <a:p>
            <a:pPr algn="ctr"/>
            <a:r>
              <a:rPr lang="en-US" sz="2800" dirty="0" err="1">
                <a:solidFill>
                  <a:prstClr val="black"/>
                </a:solidFill>
              </a:rPr>
              <a:t>Memang</a:t>
            </a:r>
            <a:r>
              <a:rPr lang="en-US" sz="2800" dirty="0">
                <a:solidFill>
                  <a:prstClr val="black"/>
                </a:solidFill>
              </a:rPr>
              <a:t>, </a:t>
            </a:r>
            <a:r>
              <a:rPr lang="en-US" sz="2800" dirty="0" err="1">
                <a:solidFill>
                  <a:prstClr val="black"/>
                </a:solidFill>
              </a:rPr>
              <a:t>seringkali</a:t>
            </a:r>
            <a:r>
              <a:rPr lang="en-US" sz="2800" dirty="0">
                <a:solidFill>
                  <a:prstClr val="black"/>
                </a:solidFill>
              </a:rPr>
              <a:t> </a:t>
            </a:r>
            <a:r>
              <a:rPr lang="en-US" sz="2800" dirty="0" err="1">
                <a:solidFill>
                  <a:prstClr val="black"/>
                </a:solidFill>
              </a:rPr>
              <a:t>opini</a:t>
            </a:r>
            <a:r>
              <a:rPr lang="en-US" sz="2800" dirty="0">
                <a:solidFill>
                  <a:prstClr val="black"/>
                </a:solidFill>
              </a:rPr>
              <a:t> </a:t>
            </a:r>
            <a:r>
              <a:rPr lang="en-US" sz="2800" dirty="0" err="1">
                <a:solidFill>
                  <a:prstClr val="black"/>
                </a:solidFill>
              </a:rPr>
              <a:t>publik</a:t>
            </a:r>
            <a:r>
              <a:rPr lang="en-US" sz="2800" dirty="0">
                <a:solidFill>
                  <a:prstClr val="black"/>
                </a:solidFill>
              </a:rPr>
              <a:t> </a:t>
            </a:r>
            <a:r>
              <a:rPr lang="en-US" sz="2800" dirty="0" err="1">
                <a:solidFill>
                  <a:prstClr val="black"/>
                </a:solidFill>
              </a:rPr>
              <a:t>merupakan</a:t>
            </a:r>
            <a:r>
              <a:rPr lang="en-US" sz="2800" dirty="0">
                <a:solidFill>
                  <a:prstClr val="black"/>
                </a:solidFill>
              </a:rPr>
              <a:t> </a:t>
            </a:r>
            <a:r>
              <a:rPr lang="en-US" sz="2800" dirty="0" err="1">
                <a:solidFill>
                  <a:prstClr val="black"/>
                </a:solidFill>
              </a:rPr>
              <a:t>opini</a:t>
            </a:r>
            <a:r>
              <a:rPr lang="en-US" sz="2800" dirty="0">
                <a:solidFill>
                  <a:prstClr val="black"/>
                </a:solidFill>
              </a:rPr>
              <a:t> </a:t>
            </a:r>
            <a:r>
              <a:rPr lang="en-US" sz="2800" dirty="0" err="1">
                <a:solidFill>
                  <a:prstClr val="black"/>
                </a:solidFill>
              </a:rPr>
              <a:t>dari</a:t>
            </a:r>
            <a:r>
              <a:rPr lang="en-US" sz="2800" dirty="0">
                <a:solidFill>
                  <a:prstClr val="black"/>
                </a:solidFill>
              </a:rPr>
              <a:t> </a:t>
            </a:r>
            <a:r>
              <a:rPr lang="en-US" sz="2800" dirty="0" err="1">
                <a:solidFill>
                  <a:prstClr val="black"/>
                </a:solidFill>
              </a:rPr>
              <a:t>jumah</a:t>
            </a:r>
            <a:r>
              <a:rPr lang="en-US" sz="2800" dirty="0">
                <a:solidFill>
                  <a:prstClr val="black"/>
                </a:solidFill>
              </a:rPr>
              <a:t> </a:t>
            </a:r>
            <a:r>
              <a:rPr lang="en-US" sz="2800" dirty="0" err="1">
                <a:solidFill>
                  <a:prstClr val="black"/>
                </a:solidFill>
              </a:rPr>
              <a:t>mayoritas</a:t>
            </a:r>
            <a:r>
              <a:rPr lang="en-US" sz="2800" dirty="0">
                <a:solidFill>
                  <a:prstClr val="black"/>
                </a:solidFill>
              </a:rPr>
              <a:t> orang. </a:t>
            </a:r>
            <a:r>
              <a:rPr lang="en-US" sz="2800" dirty="0" err="1">
                <a:solidFill>
                  <a:prstClr val="black"/>
                </a:solidFill>
              </a:rPr>
              <a:t>Tetapi</a:t>
            </a:r>
            <a:r>
              <a:rPr lang="en-US" sz="2800" dirty="0">
                <a:solidFill>
                  <a:prstClr val="black"/>
                </a:solidFill>
              </a:rPr>
              <a:t> </a:t>
            </a:r>
            <a:r>
              <a:rPr lang="en-US" sz="2800" dirty="0" err="1">
                <a:solidFill>
                  <a:prstClr val="black"/>
                </a:solidFill>
              </a:rPr>
              <a:t>jika</a:t>
            </a:r>
            <a:r>
              <a:rPr lang="en-US" sz="2800" dirty="0">
                <a:solidFill>
                  <a:prstClr val="black"/>
                </a:solidFill>
              </a:rPr>
              <a:t> </a:t>
            </a:r>
            <a:r>
              <a:rPr lang="en-US" sz="2800" dirty="0" err="1">
                <a:solidFill>
                  <a:prstClr val="black"/>
                </a:solidFill>
              </a:rPr>
              <a:t>opini</a:t>
            </a:r>
            <a:r>
              <a:rPr lang="en-US" sz="2800" dirty="0">
                <a:solidFill>
                  <a:prstClr val="black"/>
                </a:solidFill>
              </a:rPr>
              <a:t> </a:t>
            </a:r>
            <a:r>
              <a:rPr lang="en-US" sz="2800" dirty="0" err="1">
                <a:solidFill>
                  <a:prstClr val="black"/>
                </a:solidFill>
              </a:rPr>
              <a:t>dari</a:t>
            </a:r>
            <a:r>
              <a:rPr lang="en-US" sz="2800" dirty="0">
                <a:solidFill>
                  <a:prstClr val="black"/>
                </a:solidFill>
              </a:rPr>
              <a:t> </a:t>
            </a:r>
            <a:r>
              <a:rPr lang="en-US" sz="2800" dirty="0" err="1">
                <a:solidFill>
                  <a:prstClr val="black"/>
                </a:solidFill>
              </a:rPr>
              <a:t>mayoritas</a:t>
            </a:r>
            <a:r>
              <a:rPr lang="en-US" sz="2800" dirty="0">
                <a:solidFill>
                  <a:prstClr val="black"/>
                </a:solidFill>
              </a:rPr>
              <a:t> </a:t>
            </a:r>
            <a:r>
              <a:rPr lang="en-US" sz="2800" dirty="0" err="1">
                <a:solidFill>
                  <a:prstClr val="black"/>
                </a:solidFill>
              </a:rPr>
              <a:t>itu</a:t>
            </a:r>
            <a:r>
              <a:rPr lang="en-US" sz="2800" dirty="0">
                <a:solidFill>
                  <a:prstClr val="black"/>
                </a:solidFill>
              </a:rPr>
              <a:t> </a:t>
            </a:r>
            <a:r>
              <a:rPr lang="en-US" sz="2800" dirty="0" err="1">
                <a:solidFill>
                  <a:prstClr val="black"/>
                </a:solidFill>
              </a:rPr>
              <a:t>lemah</a:t>
            </a:r>
            <a:r>
              <a:rPr lang="en-US" sz="2800" dirty="0">
                <a:solidFill>
                  <a:prstClr val="black"/>
                </a:solidFill>
              </a:rPr>
              <a:t>, </a:t>
            </a:r>
            <a:r>
              <a:rPr lang="en-US" sz="2800" dirty="0" err="1">
                <a:solidFill>
                  <a:prstClr val="black"/>
                </a:solidFill>
              </a:rPr>
              <a:t>tidak</a:t>
            </a:r>
            <a:r>
              <a:rPr lang="en-US" sz="2800" dirty="0">
                <a:solidFill>
                  <a:prstClr val="black"/>
                </a:solidFill>
              </a:rPr>
              <a:t> </a:t>
            </a:r>
            <a:r>
              <a:rPr lang="en-US" sz="2800" dirty="0" err="1">
                <a:solidFill>
                  <a:prstClr val="black"/>
                </a:solidFill>
              </a:rPr>
              <a:t>mempunyai</a:t>
            </a:r>
            <a:r>
              <a:rPr lang="en-US" sz="2800" dirty="0">
                <a:solidFill>
                  <a:prstClr val="black"/>
                </a:solidFill>
              </a:rPr>
              <a:t> </a:t>
            </a:r>
            <a:r>
              <a:rPr lang="en-US" sz="2800" dirty="0" err="1">
                <a:solidFill>
                  <a:prstClr val="black"/>
                </a:solidFill>
              </a:rPr>
              <a:t>tujuan</a:t>
            </a:r>
            <a:r>
              <a:rPr lang="en-US" sz="2800" dirty="0">
                <a:solidFill>
                  <a:prstClr val="black"/>
                </a:solidFill>
              </a:rPr>
              <a:t> yang </a:t>
            </a:r>
            <a:r>
              <a:rPr lang="en-US" sz="2800" dirty="0" err="1">
                <a:solidFill>
                  <a:prstClr val="black"/>
                </a:solidFill>
              </a:rPr>
              <a:t>jelas</a:t>
            </a:r>
            <a:r>
              <a:rPr lang="en-US" sz="2800" dirty="0">
                <a:solidFill>
                  <a:prstClr val="black"/>
                </a:solidFill>
              </a:rPr>
              <a:t>, </a:t>
            </a:r>
            <a:r>
              <a:rPr lang="en-US" sz="2800" dirty="0" err="1">
                <a:solidFill>
                  <a:prstClr val="black"/>
                </a:solidFill>
              </a:rPr>
              <a:t>tidak</a:t>
            </a:r>
            <a:r>
              <a:rPr lang="en-US" sz="2800" dirty="0">
                <a:solidFill>
                  <a:prstClr val="black"/>
                </a:solidFill>
              </a:rPr>
              <a:t> </a:t>
            </a:r>
            <a:r>
              <a:rPr lang="en-US" sz="2800" dirty="0" err="1">
                <a:solidFill>
                  <a:prstClr val="black"/>
                </a:solidFill>
              </a:rPr>
              <a:t>berdasarkan</a:t>
            </a:r>
            <a:r>
              <a:rPr lang="en-US" sz="2800" dirty="0">
                <a:solidFill>
                  <a:prstClr val="black"/>
                </a:solidFill>
              </a:rPr>
              <a:t> </a:t>
            </a:r>
            <a:r>
              <a:rPr lang="fi-FI" sz="2800" dirty="0">
                <a:solidFill>
                  <a:prstClr val="black"/>
                </a:solidFill>
              </a:rPr>
              <a:t>suatu pendirian, maka opini tersebut akan lekas hilang.</a:t>
            </a:r>
          </a:p>
          <a:p>
            <a:pPr algn="ctr"/>
            <a:endParaRPr lang="fi-FI" sz="2800" dirty="0">
              <a:solidFill>
                <a:prstClr val="black"/>
              </a:solidFill>
            </a:endParaRPr>
          </a:p>
        </p:txBody>
      </p:sp>
    </p:spTree>
    <p:extLst>
      <p:ext uri="{BB962C8B-B14F-4D97-AF65-F5344CB8AC3E}">
        <p14:creationId xmlns:p14="http://schemas.microsoft.com/office/powerpoint/2010/main" val="1928415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8564" y="1893628"/>
            <a:ext cx="8512792" cy="2677656"/>
          </a:xfrm>
          <a:prstGeom prst="rect">
            <a:avLst/>
          </a:prstGeom>
        </p:spPr>
        <p:txBody>
          <a:bodyPr wrap="square">
            <a:spAutoFit/>
          </a:bodyPr>
          <a:lstStyle/>
          <a:p>
            <a:r>
              <a:rPr lang="en-US" sz="2800" b="1" dirty="0" err="1">
                <a:solidFill>
                  <a:prstClr val="black"/>
                </a:solidFill>
              </a:rPr>
              <a:t>Beberapa</a:t>
            </a:r>
            <a:r>
              <a:rPr lang="en-US" sz="2800" b="1" dirty="0">
                <a:solidFill>
                  <a:prstClr val="black"/>
                </a:solidFill>
              </a:rPr>
              <a:t> Hal Lain </a:t>
            </a:r>
            <a:r>
              <a:rPr lang="en-US" sz="2800" b="1" dirty="0" err="1">
                <a:solidFill>
                  <a:prstClr val="black"/>
                </a:solidFill>
              </a:rPr>
              <a:t>tentang</a:t>
            </a:r>
            <a:r>
              <a:rPr lang="en-US" sz="2800" b="1" dirty="0">
                <a:solidFill>
                  <a:prstClr val="black"/>
                </a:solidFill>
              </a:rPr>
              <a:t> </a:t>
            </a:r>
            <a:r>
              <a:rPr lang="en-US" sz="2800" b="1" dirty="0" err="1">
                <a:solidFill>
                  <a:prstClr val="black"/>
                </a:solidFill>
              </a:rPr>
              <a:t>Opini</a:t>
            </a:r>
            <a:r>
              <a:rPr lang="en-US" sz="2800" b="1" dirty="0">
                <a:solidFill>
                  <a:prstClr val="black"/>
                </a:solidFill>
              </a:rPr>
              <a:t> </a:t>
            </a:r>
            <a:r>
              <a:rPr lang="en-US" sz="2800" b="1" dirty="0" err="1">
                <a:solidFill>
                  <a:prstClr val="black"/>
                </a:solidFill>
              </a:rPr>
              <a:t>Publik</a:t>
            </a:r>
            <a:endParaRPr lang="en-US" sz="2800" b="1" dirty="0">
              <a:solidFill>
                <a:prstClr val="black"/>
              </a:solidFill>
            </a:endParaRPr>
          </a:p>
          <a:p>
            <a:pPr marL="285750" indent="-285750">
              <a:buFont typeface="Arial" pitchFamily="34" charset="0"/>
              <a:buChar char="•"/>
            </a:pPr>
            <a:r>
              <a:rPr lang="sv-SE" sz="2800" dirty="0">
                <a:solidFill>
                  <a:prstClr val="black"/>
                </a:solidFill>
              </a:rPr>
              <a:t>Opini publik sangat peka terhadap peristiwa.</a:t>
            </a:r>
          </a:p>
          <a:p>
            <a:pPr marL="285750" indent="-285750">
              <a:buFont typeface="Arial" pitchFamily="34" charset="0"/>
              <a:buChar char="•"/>
            </a:pPr>
            <a:r>
              <a:rPr lang="en-US" sz="2800" dirty="0" err="1">
                <a:solidFill>
                  <a:prstClr val="black"/>
                </a:solidFill>
              </a:rPr>
              <a:t>Peristiwa</a:t>
            </a:r>
            <a:r>
              <a:rPr lang="en-US" sz="2800" dirty="0">
                <a:solidFill>
                  <a:prstClr val="black"/>
                </a:solidFill>
              </a:rPr>
              <a:t> yang </a:t>
            </a:r>
            <a:r>
              <a:rPr lang="en-US" sz="2800" dirty="0" err="1">
                <a:solidFill>
                  <a:prstClr val="black"/>
                </a:solidFill>
              </a:rPr>
              <a:t>luar</a:t>
            </a:r>
            <a:r>
              <a:rPr lang="en-US" sz="2800" dirty="0">
                <a:solidFill>
                  <a:prstClr val="black"/>
                </a:solidFill>
              </a:rPr>
              <a:t> </a:t>
            </a:r>
            <a:r>
              <a:rPr lang="en-US" sz="2800" dirty="0" err="1">
                <a:solidFill>
                  <a:prstClr val="black"/>
                </a:solidFill>
              </a:rPr>
              <a:t>biasa</a:t>
            </a:r>
            <a:r>
              <a:rPr lang="en-US" sz="2800" dirty="0">
                <a:solidFill>
                  <a:prstClr val="black"/>
                </a:solidFill>
              </a:rPr>
              <a:t> </a:t>
            </a:r>
            <a:r>
              <a:rPr lang="en-US" sz="2800" dirty="0" err="1">
                <a:solidFill>
                  <a:prstClr val="black"/>
                </a:solidFill>
              </a:rPr>
              <a:t>akan</a:t>
            </a:r>
            <a:r>
              <a:rPr lang="en-US" sz="2800" dirty="0">
                <a:solidFill>
                  <a:prstClr val="black"/>
                </a:solidFill>
              </a:rPr>
              <a:t> </a:t>
            </a:r>
            <a:r>
              <a:rPr lang="en-US" sz="2800" dirty="0" err="1">
                <a:solidFill>
                  <a:prstClr val="black"/>
                </a:solidFill>
              </a:rPr>
              <a:t>dapat</a:t>
            </a:r>
            <a:r>
              <a:rPr lang="en-US" sz="2800" dirty="0">
                <a:solidFill>
                  <a:prstClr val="black"/>
                </a:solidFill>
              </a:rPr>
              <a:t> </a:t>
            </a:r>
            <a:r>
              <a:rPr lang="en-US" sz="2800" dirty="0" err="1">
                <a:solidFill>
                  <a:prstClr val="black"/>
                </a:solidFill>
              </a:rPr>
              <a:t>mengubah</a:t>
            </a:r>
            <a:r>
              <a:rPr lang="en-US" sz="2800" dirty="0">
                <a:solidFill>
                  <a:prstClr val="black"/>
                </a:solidFill>
              </a:rPr>
              <a:t> </a:t>
            </a:r>
            <a:r>
              <a:rPr lang="en-US" sz="2800" dirty="0" err="1">
                <a:solidFill>
                  <a:prstClr val="black"/>
                </a:solidFill>
              </a:rPr>
              <a:t>opini</a:t>
            </a:r>
            <a:r>
              <a:rPr lang="en-US" sz="2800" dirty="0">
                <a:solidFill>
                  <a:prstClr val="black"/>
                </a:solidFill>
              </a:rPr>
              <a:t> </a:t>
            </a:r>
            <a:r>
              <a:rPr lang="en-US" sz="2800" dirty="0" err="1">
                <a:solidFill>
                  <a:prstClr val="black"/>
                </a:solidFill>
              </a:rPr>
              <a:t>publik</a:t>
            </a:r>
            <a:r>
              <a:rPr lang="en-US" sz="2800" dirty="0">
                <a:solidFill>
                  <a:prstClr val="black"/>
                </a:solidFill>
              </a:rPr>
              <a:t> </a:t>
            </a:r>
            <a:r>
              <a:rPr lang="en-US" sz="2800" dirty="0" err="1">
                <a:solidFill>
                  <a:prstClr val="black"/>
                </a:solidFill>
              </a:rPr>
              <a:t>secara</a:t>
            </a:r>
            <a:r>
              <a:rPr lang="en-US" sz="2800" dirty="0">
                <a:solidFill>
                  <a:prstClr val="black"/>
                </a:solidFill>
              </a:rPr>
              <a:t> </a:t>
            </a:r>
            <a:r>
              <a:rPr lang="en-US" sz="2800" dirty="0" err="1">
                <a:solidFill>
                  <a:prstClr val="black"/>
                </a:solidFill>
              </a:rPr>
              <a:t>ekstrim</a:t>
            </a:r>
            <a:r>
              <a:rPr lang="en-US" sz="2800" dirty="0">
                <a:solidFill>
                  <a:prstClr val="black"/>
                </a:solidFill>
              </a:rPr>
              <a:t> /</a:t>
            </a:r>
            <a:r>
              <a:rPr lang="en-US" sz="2800" dirty="0" err="1">
                <a:solidFill>
                  <a:prstClr val="black"/>
                </a:solidFill>
              </a:rPr>
              <a:t>seketika</a:t>
            </a:r>
            <a:r>
              <a:rPr lang="en-US" sz="2800" dirty="0">
                <a:solidFill>
                  <a:prstClr val="black"/>
                </a:solidFill>
              </a:rPr>
              <a:t>.</a:t>
            </a:r>
          </a:p>
          <a:p>
            <a:pPr marL="285750" indent="-285750">
              <a:buFont typeface="Arial" pitchFamily="34" charset="0"/>
              <a:buChar char="•"/>
            </a:pPr>
            <a:r>
              <a:rPr lang="en-US" sz="2800" dirty="0" err="1">
                <a:solidFill>
                  <a:prstClr val="black"/>
                </a:solidFill>
              </a:rPr>
              <a:t>Secara</a:t>
            </a:r>
            <a:r>
              <a:rPr lang="en-US" sz="2800" dirty="0">
                <a:solidFill>
                  <a:prstClr val="black"/>
                </a:solidFill>
              </a:rPr>
              <a:t> </a:t>
            </a:r>
            <a:r>
              <a:rPr lang="en-US" sz="2800" dirty="0" err="1">
                <a:solidFill>
                  <a:prstClr val="black"/>
                </a:solidFill>
              </a:rPr>
              <a:t>psikologis</a:t>
            </a:r>
            <a:r>
              <a:rPr lang="en-US" sz="2800" dirty="0">
                <a:solidFill>
                  <a:prstClr val="black"/>
                </a:solidFill>
              </a:rPr>
              <a:t>, </a:t>
            </a:r>
            <a:r>
              <a:rPr lang="en-US" sz="2800" dirty="0" err="1">
                <a:solidFill>
                  <a:prstClr val="black"/>
                </a:solidFill>
              </a:rPr>
              <a:t>opini</a:t>
            </a:r>
            <a:r>
              <a:rPr lang="en-US" sz="2800" dirty="0">
                <a:solidFill>
                  <a:prstClr val="black"/>
                </a:solidFill>
              </a:rPr>
              <a:t> </a:t>
            </a:r>
            <a:r>
              <a:rPr lang="en-US" sz="2800" dirty="0" err="1">
                <a:solidFill>
                  <a:prstClr val="black"/>
                </a:solidFill>
              </a:rPr>
              <a:t>pada</a:t>
            </a:r>
            <a:r>
              <a:rPr lang="en-US" sz="2800" dirty="0">
                <a:solidFill>
                  <a:prstClr val="black"/>
                </a:solidFill>
              </a:rPr>
              <a:t> </a:t>
            </a:r>
            <a:r>
              <a:rPr lang="en-US" sz="2800" dirty="0" err="1">
                <a:solidFill>
                  <a:prstClr val="black"/>
                </a:solidFill>
              </a:rPr>
              <a:t>dasarnya</a:t>
            </a:r>
            <a:r>
              <a:rPr lang="en-US" sz="2800" dirty="0">
                <a:solidFill>
                  <a:prstClr val="black"/>
                </a:solidFill>
              </a:rPr>
              <a:t> </a:t>
            </a:r>
            <a:r>
              <a:rPr lang="en-US" sz="2800" dirty="0" err="1">
                <a:solidFill>
                  <a:prstClr val="black"/>
                </a:solidFill>
              </a:rPr>
              <a:t>ditentukan</a:t>
            </a:r>
            <a:r>
              <a:rPr lang="en-US" sz="2800" dirty="0">
                <a:solidFill>
                  <a:prstClr val="black"/>
                </a:solidFill>
              </a:rPr>
              <a:t> </a:t>
            </a:r>
            <a:r>
              <a:rPr lang="en-US" sz="2800" dirty="0" err="1">
                <a:solidFill>
                  <a:prstClr val="black"/>
                </a:solidFill>
              </a:rPr>
              <a:t>oleh</a:t>
            </a:r>
            <a:r>
              <a:rPr lang="en-US" sz="2800" dirty="0">
                <a:solidFill>
                  <a:prstClr val="black"/>
                </a:solidFill>
              </a:rPr>
              <a:t> </a:t>
            </a:r>
            <a:r>
              <a:rPr lang="en-US" sz="2800" dirty="0" err="1">
                <a:solidFill>
                  <a:prstClr val="black"/>
                </a:solidFill>
              </a:rPr>
              <a:t>pendangan</a:t>
            </a:r>
            <a:r>
              <a:rPr lang="en-US" sz="2800" dirty="0">
                <a:solidFill>
                  <a:prstClr val="black"/>
                </a:solidFill>
              </a:rPr>
              <a:t> </a:t>
            </a:r>
            <a:r>
              <a:rPr lang="en-US" sz="2800" dirty="0" err="1">
                <a:solidFill>
                  <a:prstClr val="black"/>
                </a:solidFill>
              </a:rPr>
              <a:t>dan</a:t>
            </a:r>
            <a:r>
              <a:rPr lang="en-US" sz="2800" dirty="0">
                <a:solidFill>
                  <a:prstClr val="black"/>
                </a:solidFill>
              </a:rPr>
              <a:t> </a:t>
            </a:r>
            <a:r>
              <a:rPr lang="en-US" sz="2800" dirty="0" err="1">
                <a:solidFill>
                  <a:prstClr val="black"/>
                </a:solidFill>
              </a:rPr>
              <a:t>kepentingan</a:t>
            </a:r>
            <a:r>
              <a:rPr lang="en-US" sz="2800" dirty="0">
                <a:solidFill>
                  <a:prstClr val="black"/>
                </a:solidFill>
              </a:rPr>
              <a:t> </a:t>
            </a:r>
            <a:r>
              <a:rPr lang="en-US" sz="2800" dirty="0" err="1">
                <a:solidFill>
                  <a:prstClr val="black"/>
                </a:solidFill>
              </a:rPr>
              <a:t>pribadi</a:t>
            </a:r>
            <a:r>
              <a:rPr lang="en-US" sz="2800" dirty="0">
                <a:solidFill>
                  <a:prstClr val="black"/>
                </a:solidFill>
              </a:rPr>
              <a:t>/</a:t>
            </a:r>
            <a:r>
              <a:rPr lang="en-US" sz="2800" dirty="0" err="1">
                <a:solidFill>
                  <a:prstClr val="black"/>
                </a:solidFill>
              </a:rPr>
              <a:t>golongan</a:t>
            </a:r>
            <a:r>
              <a:rPr lang="en-US" sz="2800" dirty="0">
                <a:solidFill>
                  <a:prstClr val="black"/>
                </a:solidFill>
              </a:rPr>
              <a:t>.</a:t>
            </a:r>
          </a:p>
        </p:txBody>
      </p:sp>
    </p:spTree>
    <p:extLst>
      <p:ext uri="{BB962C8B-B14F-4D97-AF65-F5344CB8AC3E}">
        <p14:creationId xmlns:p14="http://schemas.microsoft.com/office/powerpoint/2010/main" val="1502249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sp>
        <p:nvSpPr>
          <p:cNvPr id="6" name="Text Placeholder 5"/>
          <p:cNvSpPr>
            <a:spLocks noGrp="1"/>
          </p:cNvSpPr>
          <p:nvPr>
            <p:ph type="body" idx="1"/>
          </p:nvPr>
        </p:nvSpPr>
        <p:spPr/>
        <p:txBody>
          <a:bodyPr/>
          <a:lstStyle/>
          <a:p>
            <a:endParaRPr lang="id-ID"/>
          </a:p>
        </p:txBody>
      </p:sp>
      <p:sp>
        <p:nvSpPr>
          <p:cNvPr id="2" name="Date Placeholder 1"/>
          <p:cNvSpPr>
            <a:spLocks noGrp="1"/>
          </p:cNvSpPr>
          <p:nvPr>
            <p:ph type="dt" sz="half" idx="10"/>
          </p:nvPr>
        </p:nvSpPr>
        <p:spPr/>
        <p:txBody>
          <a:bodyPr/>
          <a:lstStyle/>
          <a:p>
            <a:pPr>
              <a:defRPr/>
            </a:pPr>
            <a:fld id="{8179F32F-9D22-4E11-BB6E-3CAFFE98899A}" type="datetime1">
              <a:rPr lang="id-ID" smtClean="0">
                <a:solidFill>
                  <a:prstClr val="black">
                    <a:tint val="75000"/>
                  </a:prstClr>
                </a:solidFill>
              </a:rPr>
              <a:pPr>
                <a:defRPr/>
              </a:pPr>
              <a:t>28/12/2016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id-ID" smtClean="0">
                <a:solidFill>
                  <a:prstClr val="black">
                    <a:tint val="75000"/>
                  </a:prstClr>
                </a:solidFill>
              </a:rPr>
              <a:t>HUMAS (YY)</a:t>
            </a: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803EB301-3300-4B50-95FD-7C9EAB4BB4EE}" type="slidenum">
              <a:rPr lang="id-ID" altLang="id-ID" smtClean="0"/>
              <a:pPr/>
              <a:t>29</a:t>
            </a:fld>
            <a:endParaRPr lang="id-ID" altLang="id-ID"/>
          </a:p>
        </p:txBody>
      </p:sp>
    </p:spTree>
    <p:extLst>
      <p:ext uri="{BB962C8B-B14F-4D97-AF65-F5344CB8AC3E}">
        <p14:creationId xmlns:p14="http://schemas.microsoft.com/office/powerpoint/2010/main" val="120371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8250" y="1906348"/>
            <a:ext cx="9532663" cy="2616101"/>
          </a:xfrm>
          <a:prstGeom prst="rect">
            <a:avLst/>
          </a:prstGeom>
        </p:spPr>
        <p:txBody>
          <a:bodyPr wrap="square">
            <a:spAutoFit/>
          </a:bodyPr>
          <a:lstStyle/>
          <a:p>
            <a:pPr marL="514350" indent="-514350">
              <a:spcAft>
                <a:spcPts val="1200"/>
              </a:spcAft>
              <a:buFont typeface="Arial" panose="020B0604020202020204" pitchFamily="34" charset="0"/>
              <a:buAutoNum type="arabicPeriod"/>
            </a:pPr>
            <a:r>
              <a:rPr lang="id-ID" altLang="id-ID" sz="2400" smtClean="0">
                <a:latin typeface="Cambria" panose="02040503050406030204" pitchFamily="18" charset="0"/>
              </a:rPr>
              <a:t>Memberikan penerangan kepada masyarakat</a:t>
            </a:r>
          </a:p>
          <a:p>
            <a:pPr marL="514350" indent="-514350">
              <a:spcAft>
                <a:spcPts val="1200"/>
              </a:spcAft>
              <a:buFont typeface="Arial" panose="020B0604020202020204" pitchFamily="34" charset="0"/>
              <a:buAutoNum type="arabicPeriod"/>
            </a:pPr>
            <a:r>
              <a:rPr lang="id-ID" altLang="id-ID" sz="2400" smtClean="0">
                <a:latin typeface="Cambria" panose="02040503050406030204" pitchFamily="18" charset="0"/>
              </a:rPr>
              <a:t>Melakukan </a:t>
            </a:r>
            <a:r>
              <a:rPr lang="id-ID" altLang="id-ID" sz="2400" smtClean="0">
                <a:latin typeface="Cambria" panose="02040503050406030204" pitchFamily="18" charset="0"/>
              </a:rPr>
              <a:t>persuasi untuk mengubah sikap dan perbuatan masyarakat secara langsung</a:t>
            </a:r>
          </a:p>
          <a:p>
            <a:pPr marL="514350" indent="-514350">
              <a:spcAft>
                <a:spcPts val="1200"/>
              </a:spcAft>
              <a:buFont typeface="Arial" panose="020B0604020202020204" pitchFamily="34" charset="0"/>
              <a:buAutoNum type="arabicPeriod"/>
            </a:pPr>
            <a:r>
              <a:rPr lang="id-ID" altLang="id-ID" sz="2400" smtClean="0">
                <a:latin typeface="Cambria" panose="02040503050406030204" pitchFamily="18" charset="0"/>
              </a:rPr>
              <a:t>Berupaya </a:t>
            </a:r>
            <a:r>
              <a:rPr lang="id-ID" altLang="id-ID" sz="2400" smtClean="0">
                <a:latin typeface="Cambria" panose="02040503050406030204" pitchFamily="18" charset="0"/>
              </a:rPr>
              <a:t>untuk mengintegrasikan sikap dan perbuatan suatu </a:t>
            </a:r>
            <a:r>
              <a:rPr lang="id-ID" altLang="id-ID" sz="2400" smtClean="0">
                <a:latin typeface="Cambria" panose="02040503050406030204" pitchFamily="18" charset="0"/>
              </a:rPr>
              <a:t>lembaga </a:t>
            </a:r>
            <a:r>
              <a:rPr lang="id-ID" altLang="id-ID" sz="2400" smtClean="0">
                <a:latin typeface="Cambria" panose="02040503050406030204" pitchFamily="18" charset="0"/>
              </a:rPr>
              <a:t>sesuai dengan sikap dan perbuatan masyarakat atau sebaliknya</a:t>
            </a:r>
          </a:p>
        </p:txBody>
      </p:sp>
      <p:sp>
        <p:nvSpPr>
          <p:cNvPr id="5" name="TextBox 4"/>
          <p:cNvSpPr txBox="1"/>
          <p:nvPr/>
        </p:nvSpPr>
        <p:spPr>
          <a:xfrm>
            <a:off x="968010" y="955142"/>
            <a:ext cx="3273332" cy="646331"/>
          </a:xfrm>
          <a:prstGeom prst="rect">
            <a:avLst/>
          </a:prstGeom>
          <a:noFill/>
        </p:spPr>
        <p:txBody>
          <a:bodyPr wrap="none" rtlCol="0">
            <a:spAutoFit/>
          </a:bodyPr>
          <a:lstStyle/>
          <a:p>
            <a:r>
              <a:rPr lang="id-ID" sz="3600" smtClean="0">
                <a:solidFill>
                  <a:srgbClr val="C00000"/>
                </a:solidFill>
                <a:effectLst>
                  <a:outerShdw blurRad="38100" dist="38100" dir="2700000" algn="tl">
                    <a:srgbClr val="000000">
                      <a:alpha val="43137"/>
                    </a:srgbClr>
                  </a:outerShdw>
                </a:effectLst>
                <a:latin typeface="Cambria" panose="02040503050406030204" pitchFamily="18" charset="0"/>
              </a:rPr>
              <a:t>Fungsi Humas ?</a:t>
            </a:r>
            <a:endParaRPr lang="id-ID" sz="3600">
              <a:solidFill>
                <a:srgbClr val="C00000"/>
              </a:solidFill>
              <a:effectLst>
                <a:outerShdw blurRad="38100" dist="38100" dir="2700000" algn="tl">
                  <a:srgbClr val="000000">
                    <a:alpha val="43137"/>
                  </a:srgbClr>
                </a:outerShdw>
              </a:effectLst>
              <a:latin typeface="Cambria" panose="02040503050406030204" pitchFamily="18" charset="0"/>
            </a:endParaRPr>
          </a:p>
        </p:txBody>
      </p:sp>
      <p:pic>
        <p:nvPicPr>
          <p:cNvPr id="3" name="Picture 2"/>
          <p:cNvPicPr>
            <a:picLocks noChangeAspect="1"/>
          </p:cNvPicPr>
          <p:nvPr/>
        </p:nvPicPr>
        <p:blipFill>
          <a:blip r:embed="rId2"/>
          <a:stretch>
            <a:fillRect/>
          </a:stretch>
        </p:blipFill>
        <p:spPr>
          <a:xfrm>
            <a:off x="5724246" y="4367284"/>
            <a:ext cx="5166667" cy="2224584"/>
          </a:xfrm>
          <a:prstGeom prst="rect">
            <a:avLst/>
          </a:prstGeom>
          <a:ln>
            <a:noFill/>
          </a:ln>
          <a:effectLst>
            <a:softEdge rad="112500"/>
          </a:effectLst>
        </p:spPr>
      </p:pic>
    </p:spTree>
    <p:extLst>
      <p:ext uri="{BB962C8B-B14F-4D97-AF65-F5344CB8AC3E}">
        <p14:creationId xmlns:p14="http://schemas.microsoft.com/office/powerpoint/2010/main" val="2641387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576" y="1883140"/>
            <a:ext cx="9589827" cy="4616648"/>
          </a:xfrm>
          <a:prstGeom prst="rect">
            <a:avLst/>
          </a:prstGeom>
        </p:spPr>
        <p:txBody>
          <a:bodyPr wrap="square">
            <a:spAutoFit/>
          </a:bodyPr>
          <a:lstStyle/>
          <a:p>
            <a:pPr marL="514350" indent="-514350">
              <a:spcAft>
                <a:spcPts val="1200"/>
              </a:spcAft>
              <a:buFont typeface="+mj-lt"/>
              <a:buAutoNum type="arabicPeriod" startAt="4"/>
              <a:defRPr/>
            </a:pPr>
            <a:r>
              <a:rPr lang="id-ID" sz="2400" smtClean="0">
                <a:latin typeface="Cambria" panose="02040503050406030204" pitchFamily="18" charset="0"/>
              </a:rPr>
              <a:t>Membina </a:t>
            </a:r>
            <a:r>
              <a:rPr lang="id-ID" sz="2400">
                <a:latin typeface="Cambria" panose="02040503050406030204" pitchFamily="18" charset="0"/>
              </a:rPr>
              <a:t>hubungan yang harmonis antara </a:t>
            </a:r>
            <a:r>
              <a:rPr lang="id-ID" sz="2400" smtClean="0">
                <a:latin typeface="Cambria" panose="02040503050406030204" pitchFamily="18" charset="0"/>
              </a:rPr>
              <a:t>organisasi </a:t>
            </a:r>
            <a:r>
              <a:rPr lang="id-ID" sz="2400">
                <a:latin typeface="Cambria" panose="02040503050406030204" pitchFamily="18" charset="0"/>
              </a:rPr>
              <a:t>dengan publiknya yang merupakan khalayak sasaran</a:t>
            </a:r>
          </a:p>
          <a:p>
            <a:pPr marL="514350" indent="-514350">
              <a:spcAft>
                <a:spcPts val="1200"/>
              </a:spcAft>
              <a:buFont typeface="+mj-lt"/>
              <a:buAutoNum type="arabicPeriod" startAt="4"/>
              <a:defRPr/>
            </a:pPr>
            <a:r>
              <a:rPr lang="id-ID" sz="2400" smtClean="0">
                <a:latin typeface="Cambria" panose="02040503050406030204" pitchFamily="18" charset="0"/>
              </a:rPr>
              <a:t>Mengidentifikasi </a:t>
            </a:r>
            <a:r>
              <a:rPr lang="id-ID" sz="2400">
                <a:latin typeface="Cambria" panose="02040503050406030204" pitchFamily="18" charset="0"/>
              </a:rPr>
              <a:t>segala sesuatu yang berkaitan dengan opini, persepsi dan tanggapan masyarakat terhadap badan/organisasi yang diwakilinya atau sebaliknya</a:t>
            </a:r>
          </a:p>
          <a:p>
            <a:pPr marL="514350" indent="-514350">
              <a:spcAft>
                <a:spcPts val="1200"/>
              </a:spcAft>
              <a:buFont typeface="+mj-lt"/>
              <a:buAutoNum type="arabicPeriod" startAt="4"/>
              <a:defRPr/>
            </a:pPr>
            <a:r>
              <a:rPr lang="id-ID" sz="2400">
                <a:latin typeface="Cambria" panose="02040503050406030204" pitchFamily="18" charset="0"/>
              </a:rPr>
              <a:t>Melayani keinginan publiknya dan memberikan sumbang saran kepada pimpinan manajemen demi tujuan dan manfaat bersama</a:t>
            </a:r>
          </a:p>
          <a:p>
            <a:pPr marL="514350" indent="-514350">
              <a:spcAft>
                <a:spcPts val="1200"/>
              </a:spcAft>
              <a:buFont typeface="+mj-lt"/>
              <a:buAutoNum type="arabicPeriod" startAt="4"/>
              <a:defRPr/>
            </a:pPr>
            <a:r>
              <a:rPr lang="id-ID" sz="2400" smtClean="0">
                <a:latin typeface="Cambria" panose="02040503050406030204" pitchFamily="18" charset="0"/>
              </a:rPr>
              <a:t>Menciptakan </a:t>
            </a:r>
            <a:r>
              <a:rPr lang="id-ID" sz="2400">
                <a:latin typeface="Cambria" panose="02040503050406030204" pitchFamily="18" charset="0"/>
              </a:rPr>
              <a:t>komunikasi dua arah timbal balik dan mengatur arus informasi, publikasi serta pesan dari badan/organisasi ke publiknya atau sebaliknya, demi tercapainya citra positif bagi kedua belah pihak</a:t>
            </a:r>
            <a:r>
              <a:rPr lang="id-ID" sz="2400" smtClean="0">
                <a:latin typeface="Cambria" panose="02040503050406030204" pitchFamily="18" charset="0"/>
              </a:rPr>
              <a:t>.</a:t>
            </a:r>
            <a:endParaRPr lang="id-ID" sz="2400">
              <a:latin typeface="Cambria" panose="02040503050406030204" pitchFamily="18" charset="0"/>
            </a:endParaRPr>
          </a:p>
        </p:txBody>
      </p:sp>
      <p:sp>
        <p:nvSpPr>
          <p:cNvPr id="3" name="TextBox 2"/>
          <p:cNvSpPr txBox="1"/>
          <p:nvPr/>
        </p:nvSpPr>
        <p:spPr>
          <a:xfrm>
            <a:off x="1036247" y="881967"/>
            <a:ext cx="3273332" cy="646331"/>
          </a:xfrm>
          <a:prstGeom prst="rect">
            <a:avLst/>
          </a:prstGeom>
          <a:noFill/>
        </p:spPr>
        <p:txBody>
          <a:bodyPr wrap="none" rtlCol="0">
            <a:spAutoFit/>
          </a:bodyPr>
          <a:lstStyle/>
          <a:p>
            <a:r>
              <a:rPr lang="id-ID" sz="3600" smtClean="0">
                <a:solidFill>
                  <a:srgbClr val="C00000"/>
                </a:solidFill>
                <a:effectLst>
                  <a:outerShdw blurRad="38100" dist="38100" dir="2700000" algn="tl">
                    <a:srgbClr val="000000">
                      <a:alpha val="43137"/>
                    </a:srgbClr>
                  </a:outerShdw>
                </a:effectLst>
                <a:latin typeface="Cambria" panose="02040503050406030204" pitchFamily="18" charset="0"/>
              </a:rPr>
              <a:t>Fungsi Humas ?</a:t>
            </a:r>
            <a:endParaRPr lang="id-ID" sz="3600">
              <a:solidFill>
                <a:srgbClr val="C0000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59982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1576" y="1673550"/>
            <a:ext cx="5809397" cy="4493538"/>
          </a:xfrm>
          <a:prstGeom prst="rect">
            <a:avLst/>
          </a:prstGeom>
        </p:spPr>
        <p:txBody>
          <a:bodyPr wrap="square">
            <a:spAutoFit/>
          </a:bodyPr>
          <a:lstStyle/>
          <a:p>
            <a:pPr marL="514350" indent="-514350">
              <a:spcAft>
                <a:spcPts val="1200"/>
              </a:spcAft>
              <a:buFont typeface="Arial" charset="0"/>
              <a:buAutoNum type="arabicPeriod"/>
              <a:defRPr/>
            </a:pPr>
            <a:r>
              <a:rPr lang="en-US" sz="2400">
                <a:latin typeface="Cambria" panose="02040503050406030204" pitchFamily="18" charset="0"/>
              </a:rPr>
              <a:t>MELOBI</a:t>
            </a:r>
          </a:p>
          <a:p>
            <a:pPr marL="514350" indent="-514350">
              <a:spcAft>
                <a:spcPts val="1200"/>
              </a:spcAft>
              <a:buFont typeface="Arial" charset="0"/>
              <a:buAutoNum type="arabicPeriod"/>
              <a:defRPr/>
            </a:pPr>
            <a:r>
              <a:rPr lang="en-US" sz="2400">
                <a:latin typeface="Cambria" panose="02040503050406030204" pitchFamily="18" charset="0"/>
              </a:rPr>
              <a:t>BERBICARA DI DEPAN PUBLIK</a:t>
            </a:r>
          </a:p>
          <a:p>
            <a:pPr marL="514350" indent="-514350">
              <a:spcAft>
                <a:spcPts val="1200"/>
              </a:spcAft>
              <a:buFont typeface="Arial" charset="0"/>
              <a:buAutoNum type="arabicPeriod"/>
              <a:defRPr/>
            </a:pPr>
            <a:r>
              <a:rPr lang="en-US" sz="2400">
                <a:latin typeface="Cambria" panose="02040503050406030204" pitchFamily="18" charset="0"/>
              </a:rPr>
              <a:t>MENYELENGGARAKAN ACARA</a:t>
            </a:r>
          </a:p>
          <a:p>
            <a:pPr marL="514350" indent="-514350">
              <a:spcAft>
                <a:spcPts val="1200"/>
              </a:spcAft>
              <a:buFont typeface="Arial" charset="0"/>
              <a:buAutoNum type="arabicPeriod"/>
              <a:defRPr/>
            </a:pPr>
            <a:r>
              <a:rPr lang="id-ID" sz="2400" smtClean="0">
                <a:latin typeface="Cambria" panose="02040503050406030204" pitchFamily="18" charset="0"/>
              </a:rPr>
              <a:t>MEMBUAT</a:t>
            </a:r>
            <a:r>
              <a:rPr lang="en-US" sz="2400" smtClean="0">
                <a:latin typeface="Cambria" panose="02040503050406030204" pitchFamily="18" charset="0"/>
              </a:rPr>
              <a:t> </a:t>
            </a:r>
            <a:r>
              <a:rPr lang="en-US" sz="2400">
                <a:latin typeface="Cambria" panose="02040503050406030204" pitchFamily="18" charset="0"/>
              </a:rPr>
              <a:t>PERNYATAAN TERTULIS</a:t>
            </a:r>
          </a:p>
          <a:p>
            <a:pPr marL="514350" indent="-514350">
              <a:spcAft>
                <a:spcPts val="1200"/>
              </a:spcAft>
              <a:buFont typeface="+mj-lt"/>
              <a:buAutoNum type="arabicPeriod"/>
              <a:defRPr/>
            </a:pPr>
            <a:r>
              <a:rPr lang="en-US" sz="2400" smtClean="0">
                <a:latin typeface="Cambria" panose="02040503050406030204" pitchFamily="18" charset="0"/>
              </a:rPr>
              <a:t>MEMBUAT </a:t>
            </a:r>
            <a:r>
              <a:rPr lang="en-US" sz="2400">
                <a:latin typeface="Cambria" panose="02040503050406030204" pitchFamily="18" charset="0"/>
              </a:rPr>
              <a:t>KESAN (IMAGE)</a:t>
            </a:r>
          </a:p>
          <a:p>
            <a:pPr marL="514350" indent="-514350">
              <a:spcAft>
                <a:spcPts val="1200"/>
              </a:spcAft>
              <a:buFont typeface="+mj-lt"/>
              <a:buAutoNum type="arabicPeriod"/>
              <a:defRPr/>
            </a:pPr>
            <a:r>
              <a:rPr lang="id-ID" sz="2400" smtClean="0">
                <a:latin typeface="Cambria" panose="02040503050406030204" pitchFamily="18" charset="0"/>
              </a:rPr>
              <a:t>SOSIALISASI </a:t>
            </a:r>
            <a:r>
              <a:rPr lang="en-US" sz="2400">
                <a:latin typeface="Cambria" panose="02040503050406030204" pitchFamily="18" charset="0"/>
              </a:rPr>
              <a:t>PENGETAHUAN </a:t>
            </a:r>
            <a:r>
              <a:rPr lang="id-ID" sz="2400">
                <a:latin typeface="Cambria" panose="02040503050406030204" pitchFamily="18" charset="0"/>
              </a:rPr>
              <a:t>&amp;</a:t>
            </a:r>
            <a:r>
              <a:rPr lang="en-US" sz="2400">
                <a:latin typeface="Cambria" panose="02040503050406030204" pitchFamily="18" charset="0"/>
              </a:rPr>
              <a:t> PENGERTIAN</a:t>
            </a:r>
          </a:p>
          <a:p>
            <a:pPr marL="514350" indent="-514350">
              <a:spcAft>
                <a:spcPts val="1200"/>
              </a:spcAft>
              <a:buFont typeface="+mj-lt"/>
              <a:buAutoNum type="arabicPeriod"/>
              <a:defRPr/>
            </a:pPr>
            <a:r>
              <a:rPr lang="en-US" sz="2400" smtClean="0">
                <a:latin typeface="Cambria" panose="02040503050406030204" pitchFamily="18" charset="0"/>
              </a:rPr>
              <a:t>MENCIPTAKAN </a:t>
            </a:r>
            <a:r>
              <a:rPr lang="en-US" sz="2400">
                <a:latin typeface="Cambria" panose="02040503050406030204" pitchFamily="18" charset="0"/>
              </a:rPr>
              <a:t>KETERTARIKAN</a:t>
            </a:r>
          </a:p>
          <a:p>
            <a:pPr marL="514350" indent="-514350">
              <a:spcAft>
                <a:spcPts val="1200"/>
              </a:spcAft>
              <a:buFont typeface="+mj-lt"/>
              <a:buAutoNum type="arabicPeriod"/>
              <a:defRPr/>
            </a:pPr>
            <a:r>
              <a:rPr lang="en-US" sz="2400" smtClean="0">
                <a:latin typeface="Cambria" panose="02040503050406030204" pitchFamily="18" charset="0"/>
              </a:rPr>
              <a:t>MENARIK </a:t>
            </a:r>
            <a:r>
              <a:rPr lang="en-US" sz="2400">
                <a:latin typeface="Cambria" panose="02040503050406030204" pitchFamily="18" charset="0"/>
              </a:rPr>
              <a:t>EMPATI</a:t>
            </a:r>
            <a:endParaRPr lang="en-US" sz="2400" dirty="0">
              <a:latin typeface="Cambria" panose="02040503050406030204" pitchFamily="18" charset="0"/>
            </a:endParaRPr>
          </a:p>
        </p:txBody>
      </p:sp>
      <p:sp>
        <p:nvSpPr>
          <p:cNvPr id="5" name="TextBox 4"/>
          <p:cNvSpPr txBox="1"/>
          <p:nvPr/>
        </p:nvSpPr>
        <p:spPr>
          <a:xfrm>
            <a:off x="1087767" y="914200"/>
            <a:ext cx="4514506" cy="646331"/>
          </a:xfrm>
          <a:prstGeom prst="rect">
            <a:avLst/>
          </a:prstGeom>
          <a:noFill/>
        </p:spPr>
        <p:txBody>
          <a:bodyPr wrap="none" rtlCol="0">
            <a:spAutoFit/>
          </a:bodyPr>
          <a:lstStyle/>
          <a:p>
            <a:r>
              <a:rPr lang="id-ID" sz="3600" smtClean="0">
                <a:solidFill>
                  <a:srgbClr val="C00000"/>
                </a:solidFill>
                <a:effectLst>
                  <a:outerShdw blurRad="38100" dist="38100" dir="2700000" algn="tl">
                    <a:srgbClr val="000000">
                      <a:alpha val="43137"/>
                    </a:srgbClr>
                  </a:outerShdw>
                </a:effectLst>
                <a:latin typeface="Cambria" panose="02040503050406030204" pitchFamily="18" charset="0"/>
              </a:rPr>
              <a:t>Apa kegiatan Humas </a:t>
            </a:r>
            <a:r>
              <a:rPr lang="id-ID" sz="3600" smtClean="0">
                <a:solidFill>
                  <a:srgbClr val="C00000"/>
                </a:solidFill>
                <a:effectLst>
                  <a:outerShdw blurRad="38100" dist="38100" dir="2700000" algn="tl">
                    <a:srgbClr val="000000">
                      <a:alpha val="43137"/>
                    </a:srgbClr>
                  </a:outerShdw>
                </a:effectLst>
                <a:latin typeface="Cambria" panose="02040503050406030204" pitchFamily="18" charset="0"/>
              </a:rPr>
              <a:t>?</a:t>
            </a:r>
            <a:endParaRPr lang="id-ID" sz="3600">
              <a:solidFill>
                <a:srgbClr val="C00000"/>
              </a:solidFill>
              <a:effectLst>
                <a:outerShdw blurRad="38100" dist="38100" dir="2700000" algn="tl">
                  <a:srgbClr val="000000">
                    <a:alpha val="43137"/>
                  </a:srgbClr>
                </a:outerShdw>
              </a:effectLst>
              <a:latin typeface="Cambria" panose="02040503050406030204" pitchFamily="18" charset="0"/>
            </a:endParaRPr>
          </a:p>
        </p:txBody>
      </p:sp>
      <p:pic>
        <p:nvPicPr>
          <p:cNvPr id="2" name="Picture 1"/>
          <p:cNvPicPr>
            <a:picLocks noChangeAspect="1"/>
          </p:cNvPicPr>
          <p:nvPr/>
        </p:nvPicPr>
        <p:blipFill>
          <a:blip r:embed="rId2"/>
          <a:stretch>
            <a:fillRect/>
          </a:stretch>
        </p:blipFill>
        <p:spPr>
          <a:xfrm>
            <a:off x="1087767" y="2357550"/>
            <a:ext cx="4616997" cy="3125538"/>
          </a:xfrm>
          <a:prstGeom prst="rect">
            <a:avLst/>
          </a:prstGeom>
          <a:ln>
            <a:noFill/>
          </a:ln>
          <a:effectLst>
            <a:softEdge rad="112500"/>
          </a:effectLst>
        </p:spPr>
      </p:pic>
    </p:spTree>
    <p:extLst>
      <p:ext uri="{BB962C8B-B14F-4D97-AF65-F5344CB8AC3E}">
        <p14:creationId xmlns:p14="http://schemas.microsoft.com/office/powerpoint/2010/main" val="354670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18" y="1074340"/>
            <a:ext cx="3713452" cy="584775"/>
          </a:xfrm>
          <a:prstGeom prst="rect">
            <a:avLst/>
          </a:prstGeom>
        </p:spPr>
        <p:txBody>
          <a:bodyPr wrap="none">
            <a:spAutoFit/>
          </a:bodyPr>
          <a:lstStyle/>
          <a:p>
            <a:r>
              <a:rPr lang="id-ID" sz="3200" b="1" smtClean="0">
                <a:solidFill>
                  <a:srgbClr val="C00000"/>
                </a:solidFill>
                <a:latin typeface="Cambria" panose="02040503050406030204" pitchFamily="18" charset="0"/>
              </a:rPr>
              <a:t>4</a:t>
            </a:r>
            <a:r>
              <a:rPr lang="en-US" sz="3200" b="1" smtClean="0">
                <a:solidFill>
                  <a:srgbClr val="C00000"/>
                </a:solidFill>
                <a:latin typeface="Cambria" panose="02040503050406030204" pitchFamily="18" charset="0"/>
              </a:rPr>
              <a:t> </a:t>
            </a:r>
            <a:r>
              <a:rPr lang="id-ID" sz="3200" b="1" smtClean="0">
                <a:solidFill>
                  <a:srgbClr val="C00000"/>
                </a:solidFill>
                <a:latin typeface="Cambria" panose="02040503050406030204" pitchFamily="18" charset="0"/>
              </a:rPr>
              <a:t>Karakter</a:t>
            </a:r>
            <a:r>
              <a:rPr lang="en-US" sz="3200" b="1" smtClean="0">
                <a:solidFill>
                  <a:srgbClr val="C00000"/>
                </a:solidFill>
                <a:latin typeface="Cambria" panose="02040503050406030204" pitchFamily="18" charset="0"/>
              </a:rPr>
              <a:t> Humas </a:t>
            </a:r>
            <a:endParaRPr lang="id-ID" sz="3200" b="1">
              <a:solidFill>
                <a:srgbClr val="C00000"/>
              </a:solidFill>
              <a:latin typeface="Cambria" panose="02040503050406030204" pitchFamily="18" charset="0"/>
            </a:endParaRPr>
          </a:p>
        </p:txBody>
      </p:sp>
      <p:sp>
        <p:nvSpPr>
          <p:cNvPr id="3" name="Rectangle 2"/>
          <p:cNvSpPr/>
          <p:nvPr/>
        </p:nvSpPr>
        <p:spPr>
          <a:xfrm>
            <a:off x="6059624" y="2210936"/>
            <a:ext cx="5454556" cy="3108543"/>
          </a:xfrm>
          <a:prstGeom prst="rect">
            <a:avLst/>
          </a:prstGeom>
        </p:spPr>
        <p:txBody>
          <a:bodyPr wrap="square">
            <a:spAutoFit/>
          </a:bodyPr>
          <a:lstStyle/>
          <a:p>
            <a:pPr marL="457200" indent="-457200">
              <a:buFont typeface="+mj-lt"/>
              <a:buAutoNum type="arabicPeriod"/>
            </a:pPr>
            <a:r>
              <a:rPr lang="id-ID" altLang="id-ID" sz="2800" smtClean="0">
                <a:latin typeface="Cambria" panose="02040503050406030204" pitchFamily="18" charset="0"/>
              </a:rPr>
              <a:t>Komunikasi Bersifat Dua Arah</a:t>
            </a:r>
            <a:endParaRPr lang="en-US" altLang="id-ID" sz="2800" smtClean="0">
              <a:latin typeface="Cambria" panose="02040503050406030204" pitchFamily="18" charset="0"/>
            </a:endParaRPr>
          </a:p>
          <a:p>
            <a:pPr marL="457200" indent="-457200">
              <a:buFont typeface="+mj-lt"/>
              <a:buAutoNum type="arabicPeriod"/>
            </a:pPr>
            <a:endParaRPr lang="id-ID" altLang="id-ID" sz="2800" smtClean="0">
              <a:latin typeface="Cambria" panose="02040503050406030204" pitchFamily="18" charset="0"/>
            </a:endParaRPr>
          </a:p>
          <a:p>
            <a:pPr marL="457200" indent="-457200">
              <a:buFont typeface="+mj-lt"/>
              <a:buAutoNum type="arabicPeriod"/>
            </a:pPr>
            <a:r>
              <a:rPr lang="id-ID" altLang="id-ID" sz="2800" smtClean="0">
                <a:latin typeface="Cambria" panose="02040503050406030204" pitchFamily="18" charset="0"/>
              </a:rPr>
              <a:t>Sifatnya Terencana</a:t>
            </a:r>
            <a:endParaRPr lang="en-US" altLang="id-ID" sz="2800" smtClean="0">
              <a:latin typeface="Cambria" panose="02040503050406030204" pitchFamily="18" charset="0"/>
            </a:endParaRPr>
          </a:p>
          <a:p>
            <a:pPr marL="457200" indent="-457200">
              <a:buFont typeface="+mj-lt"/>
              <a:buAutoNum type="arabicPeriod"/>
            </a:pPr>
            <a:endParaRPr lang="id-ID" altLang="id-ID" sz="2800" smtClean="0">
              <a:latin typeface="Cambria" panose="02040503050406030204" pitchFamily="18" charset="0"/>
            </a:endParaRPr>
          </a:p>
          <a:p>
            <a:pPr marL="457200" indent="-457200">
              <a:buFont typeface="+mj-lt"/>
              <a:buAutoNum type="arabicPeriod"/>
            </a:pPr>
            <a:r>
              <a:rPr lang="id-ID" altLang="id-ID" sz="2800" smtClean="0">
                <a:latin typeface="Cambria" panose="02040503050406030204" pitchFamily="18" charset="0"/>
              </a:rPr>
              <a:t>Orientasi Lembaga</a:t>
            </a:r>
            <a:endParaRPr lang="en-US" altLang="id-ID" sz="2800" smtClean="0">
              <a:latin typeface="Cambria" panose="02040503050406030204" pitchFamily="18" charset="0"/>
            </a:endParaRPr>
          </a:p>
          <a:p>
            <a:pPr marL="457200" indent="-457200">
              <a:buFont typeface="+mj-lt"/>
              <a:buAutoNum type="arabicPeriod"/>
            </a:pPr>
            <a:endParaRPr lang="id-ID" altLang="id-ID" sz="2800" smtClean="0">
              <a:latin typeface="Cambria" panose="02040503050406030204" pitchFamily="18" charset="0"/>
            </a:endParaRPr>
          </a:p>
          <a:p>
            <a:pPr marL="457200" indent="-457200">
              <a:buFont typeface="+mj-lt"/>
              <a:buAutoNum type="arabicPeriod"/>
            </a:pPr>
            <a:r>
              <a:rPr lang="id-ID" altLang="id-ID" sz="2800" smtClean="0">
                <a:latin typeface="Cambria" panose="02040503050406030204" pitchFamily="18" charset="0"/>
              </a:rPr>
              <a:t>Sasarannya Publik</a:t>
            </a:r>
            <a:endParaRPr lang="id-ID" altLang="id-ID" sz="2800">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1005403" y="2210936"/>
            <a:ext cx="4595423" cy="3223655"/>
          </a:xfrm>
          <a:prstGeom prst="rect">
            <a:avLst/>
          </a:prstGeom>
          <a:ln>
            <a:noFill/>
          </a:ln>
          <a:effectLst>
            <a:softEdge rad="112500"/>
          </a:effectLst>
        </p:spPr>
      </p:pic>
    </p:spTree>
    <p:extLst>
      <p:ext uri="{BB962C8B-B14F-4D97-AF65-F5344CB8AC3E}">
        <p14:creationId xmlns:p14="http://schemas.microsoft.com/office/powerpoint/2010/main" val="401520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779" y="690181"/>
            <a:ext cx="6096000" cy="1200329"/>
          </a:xfrm>
          <a:prstGeom prst="rect">
            <a:avLst/>
          </a:prstGeom>
        </p:spPr>
        <p:txBody>
          <a:bodyPr>
            <a:spAutoFit/>
          </a:bodyPr>
          <a:lstStyle/>
          <a:p>
            <a:r>
              <a:rPr lang="id-ID" sz="3600" b="1">
                <a:solidFill>
                  <a:srgbClr val="C00000"/>
                </a:solidFill>
                <a:latin typeface="Cambria" panose="02040503050406030204" pitchFamily="18" charset="0"/>
              </a:rPr>
              <a:t>PERANAN HUMAS</a:t>
            </a:r>
            <a:br>
              <a:rPr lang="id-ID" sz="3600" b="1">
                <a:solidFill>
                  <a:srgbClr val="C00000"/>
                </a:solidFill>
                <a:latin typeface="Cambria" panose="02040503050406030204" pitchFamily="18" charset="0"/>
              </a:rPr>
            </a:br>
            <a:r>
              <a:rPr lang="id-ID" sz="3600" b="1">
                <a:solidFill>
                  <a:srgbClr val="C00000"/>
                </a:solidFill>
                <a:latin typeface="Cambria" panose="02040503050406030204" pitchFamily="18" charset="0"/>
              </a:rPr>
              <a:t>(Dozier dan Broom. 1995)</a:t>
            </a:r>
          </a:p>
        </p:txBody>
      </p:sp>
      <p:sp>
        <p:nvSpPr>
          <p:cNvPr id="3" name="Rectangle 2"/>
          <p:cNvSpPr/>
          <p:nvPr/>
        </p:nvSpPr>
        <p:spPr>
          <a:xfrm>
            <a:off x="1669577" y="2495226"/>
            <a:ext cx="8538949" cy="3570208"/>
          </a:xfrm>
          <a:prstGeom prst="rect">
            <a:avLst/>
          </a:prstGeom>
        </p:spPr>
        <p:txBody>
          <a:bodyPr wrap="square">
            <a:spAutoFit/>
          </a:bodyPr>
          <a:lstStyle/>
          <a:p>
            <a:pPr marL="355600" indent="-355600">
              <a:spcAft>
                <a:spcPts val="1200"/>
              </a:spcAft>
              <a:defRPr/>
            </a:pPr>
            <a:r>
              <a:rPr lang="id-ID" sz="2800" smtClean="0">
                <a:latin typeface="Cambria" panose="02040503050406030204" pitchFamily="18" charset="0"/>
              </a:rPr>
              <a:t>1. EXPERT </a:t>
            </a:r>
            <a:r>
              <a:rPr lang="id-ID" sz="2800">
                <a:latin typeface="Cambria" panose="02040503050406030204" pitchFamily="18" charset="0"/>
              </a:rPr>
              <a:t>PRESCRIBER</a:t>
            </a:r>
            <a:r>
              <a:rPr lang="en-US" sz="2800">
                <a:latin typeface="Cambria" panose="02040503050406030204" pitchFamily="18" charset="0"/>
              </a:rPr>
              <a:t> </a:t>
            </a:r>
            <a:r>
              <a:rPr lang="id-ID" sz="2800" smtClean="0">
                <a:latin typeface="Cambria" panose="02040503050406030204" pitchFamily="18" charset="0"/>
              </a:rPr>
              <a:t>=</a:t>
            </a:r>
            <a:r>
              <a:rPr lang="en-US" sz="2800" smtClean="0">
                <a:latin typeface="Cambria" panose="02040503050406030204" pitchFamily="18" charset="0"/>
              </a:rPr>
              <a:t> ahli </a:t>
            </a:r>
            <a:r>
              <a:rPr lang="en-US" sz="2800">
                <a:latin typeface="Cambria" panose="02040503050406030204" pitchFamily="18" charset="0"/>
              </a:rPr>
              <a:t>dalam mendiskripsikan</a:t>
            </a:r>
            <a:endParaRPr lang="id-ID" sz="2800">
              <a:latin typeface="Cambria" panose="02040503050406030204" pitchFamily="18" charset="0"/>
            </a:endParaRPr>
          </a:p>
          <a:p>
            <a:pPr marL="355600" indent="-355600">
              <a:spcAft>
                <a:spcPts val="1200"/>
              </a:spcAft>
              <a:defRPr/>
            </a:pPr>
            <a:r>
              <a:rPr lang="en-US" sz="2800">
                <a:latin typeface="Cambria" panose="02040503050406030204" pitchFamily="18" charset="0"/>
              </a:rPr>
              <a:t>2. </a:t>
            </a:r>
            <a:r>
              <a:rPr lang="id-ID" sz="2800">
                <a:latin typeface="Cambria" panose="02040503050406030204" pitchFamily="18" charset="0"/>
              </a:rPr>
              <a:t>COMMUNICATION </a:t>
            </a:r>
            <a:r>
              <a:rPr lang="id-ID" sz="2800">
                <a:latin typeface="Cambria" panose="02040503050406030204" pitchFamily="18" charset="0"/>
              </a:rPr>
              <a:t>FASILITATOR</a:t>
            </a:r>
            <a:r>
              <a:rPr lang="en-US" sz="2800">
                <a:latin typeface="Cambria" panose="02040503050406030204" pitchFamily="18" charset="0"/>
              </a:rPr>
              <a:t> </a:t>
            </a:r>
            <a:r>
              <a:rPr lang="id-ID" sz="2800" smtClean="0">
                <a:latin typeface="Cambria" panose="02040503050406030204" pitchFamily="18" charset="0"/>
              </a:rPr>
              <a:t>= fasilitator </a:t>
            </a:r>
            <a:r>
              <a:rPr lang="id-ID" sz="2800">
                <a:latin typeface="Cambria" panose="02040503050406030204" pitchFamily="18" charset="0"/>
              </a:rPr>
              <a:t>kom</a:t>
            </a:r>
            <a:r>
              <a:rPr lang="en-US" sz="2800">
                <a:latin typeface="Cambria" panose="02040503050406030204" pitchFamily="18" charset="0"/>
              </a:rPr>
              <a:t>unika</a:t>
            </a:r>
            <a:r>
              <a:rPr lang="id-ID" sz="2800">
                <a:latin typeface="Cambria" panose="02040503050406030204" pitchFamily="18" charset="0"/>
              </a:rPr>
              <a:t>si </a:t>
            </a:r>
            <a:r>
              <a:rPr lang="id-ID" sz="2800">
                <a:latin typeface="Cambria" panose="02040503050406030204" pitchFamily="18" charset="0"/>
              </a:rPr>
              <a:t>antara </a:t>
            </a:r>
            <a:r>
              <a:rPr lang="id-ID" sz="2800" smtClean="0">
                <a:latin typeface="Cambria" panose="02040503050406030204" pitchFamily="18" charset="0"/>
              </a:rPr>
              <a:t>organisasi </a:t>
            </a:r>
            <a:r>
              <a:rPr lang="id-ID" sz="2800">
                <a:latin typeface="Cambria" panose="02040503050406030204" pitchFamily="18" charset="0"/>
              </a:rPr>
              <a:t>dgn</a:t>
            </a:r>
            <a:r>
              <a:rPr lang="en-US" sz="2800">
                <a:latin typeface="Cambria" panose="02040503050406030204" pitchFamily="18" charset="0"/>
              </a:rPr>
              <a:t> </a:t>
            </a:r>
            <a:r>
              <a:rPr lang="id-ID" sz="2800">
                <a:latin typeface="Cambria" panose="02040503050406030204" pitchFamily="18" charset="0"/>
              </a:rPr>
              <a:t>publik </a:t>
            </a:r>
            <a:endParaRPr lang="en-US" sz="2800">
              <a:latin typeface="Cambria" panose="02040503050406030204" pitchFamily="18" charset="0"/>
            </a:endParaRPr>
          </a:p>
          <a:p>
            <a:pPr marL="355600" indent="-355600">
              <a:spcAft>
                <a:spcPts val="1200"/>
              </a:spcAft>
              <a:defRPr/>
            </a:pPr>
            <a:r>
              <a:rPr lang="en-US" sz="2800">
                <a:latin typeface="Cambria" panose="02040503050406030204" pitchFamily="18" charset="0"/>
              </a:rPr>
              <a:t>3. </a:t>
            </a:r>
            <a:r>
              <a:rPr lang="id-ID" sz="2800">
                <a:latin typeface="Cambria" panose="02040503050406030204" pitchFamily="18" charset="0"/>
              </a:rPr>
              <a:t>PROBLEM SOLVING </a:t>
            </a:r>
            <a:r>
              <a:rPr lang="id-ID" sz="2800">
                <a:latin typeface="Cambria" panose="02040503050406030204" pitchFamily="18" charset="0"/>
              </a:rPr>
              <a:t>PROCESS </a:t>
            </a:r>
            <a:r>
              <a:rPr lang="id-ID" sz="2800" smtClean="0">
                <a:latin typeface="Cambria" panose="02040503050406030204" pitchFamily="18" charset="0"/>
              </a:rPr>
              <a:t>FASILITATOR= </a:t>
            </a:r>
            <a:r>
              <a:rPr lang="id-ID" sz="2800">
                <a:latin typeface="Cambria" panose="02040503050406030204" pitchFamily="18" charset="0"/>
              </a:rPr>
              <a:t>fasilitator </a:t>
            </a:r>
            <a:r>
              <a:rPr lang="id-ID" sz="2800" smtClean="0">
                <a:latin typeface="Cambria" panose="02040503050406030204" pitchFamily="18" charset="0"/>
              </a:rPr>
              <a:t>dalam </a:t>
            </a:r>
            <a:r>
              <a:rPr lang="id-ID" sz="2800">
                <a:latin typeface="Cambria" panose="02040503050406030204" pitchFamily="18" charset="0"/>
              </a:rPr>
              <a:t>pemecahan masalah</a:t>
            </a:r>
          </a:p>
          <a:p>
            <a:pPr marL="355600" indent="-355600">
              <a:spcAft>
                <a:spcPts val="1200"/>
              </a:spcAft>
              <a:defRPr/>
            </a:pPr>
            <a:r>
              <a:rPr lang="en-US" sz="2800">
                <a:latin typeface="Cambria" panose="02040503050406030204" pitchFamily="18" charset="0"/>
              </a:rPr>
              <a:t>4. </a:t>
            </a:r>
            <a:r>
              <a:rPr lang="id-ID" sz="2800">
                <a:latin typeface="Cambria" panose="02040503050406030204" pitchFamily="18" charset="0"/>
              </a:rPr>
              <a:t>COMMUNICATION </a:t>
            </a:r>
            <a:r>
              <a:rPr lang="id-ID" sz="2800" smtClean="0">
                <a:latin typeface="Cambria" panose="02040503050406030204" pitchFamily="18" charset="0"/>
              </a:rPr>
              <a:t>TECHNICIAN= </a:t>
            </a:r>
            <a:r>
              <a:rPr lang="id-ID" sz="2800">
                <a:latin typeface="Cambria" panose="02040503050406030204" pitchFamily="18" charset="0"/>
              </a:rPr>
              <a:t>pelaksana teknis</a:t>
            </a:r>
            <a:r>
              <a:rPr lang="en-US" sz="2800">
                <a:latin typeface="Cambria" panose="02040503050406030204" pitchFamily="18" charset="0"/>
              </a:rPr>
              <a:t> </a:t>
            </a:r>
            <a:r>
              <a:rPr lang="id-ID" sz="2800">
                <a:latin typeface="Cambria" panose="02040503050406030204" pitchFamily="18" charset="0"/>
              </a:rPr>
              <a:t>komunikasi</a:t>
            </a:r>
            <a:endParaRPr lang="id-ID" sz="2800" dirty="0">
              <a:latin typeface="Cambria" panose="02040503050406030204" pitchFamily="18" charset="0"/>
            </a:endParaRPr>
          </a:p>
        </p:txBody>
      </p:sp>
    </p:spTree>
    <p:extLst>
      <p:ext uri="{BB962C8B-B14F-4D97-AF65-F5344CB8AC3E}">
        <p14:creationId xmlns:p14="http://schemas.microsoft.com/office/powerpoint/2010/main" val="2143290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29" y="951510"/>
            <a:ext cx="7734040" cy="584775"/>
          </a:xfrm>
          <a:prstGeom prst="rect">
            <a:avLst/>
          </a:prstGeom>
        </p:spPr>
        <p:txBody>
          <a:bodyPr wrap="none">
            <a:spAutoFit/>
          </a:bodyPr>
          <a:lstStyle/>
          <a:p>
            <a:r>
              <a:rPr lang="id-ID" sz="3200" b="1" smtClean="0">
                <a:solidFill>
                  <a:srgbClr val="C00000"/>
                </a:solidFill>
                <a:latin typeface="Cambria" panose="02040503050406030204" pitchFamily="18" charset="0"/>
              </a:rPr>
              <a:t>Mengapa</a:t>
            </a:r>
            <a:r>
              <a:rPr lang="en-US" sz="3200" b="1" smtClean="0">
                <a:solidFill>
                  <a:srgbClr val="C00000"/>
                </a:solidFill>
                <a:latin typeface="Cambria" panose="02040503050406030204" pitchFamily="18" charset="0"/>
              </a:rPr>
              <a:t> Humas</a:t>
            </a:r>
            <a:r>
              <a:rPr lang="id-ID" sz="3200" b="1" smtClean="0">
                <a:solidFill>
                  <a:srgbClr val="C00000"/>
                </a:solidFill>
                <a:latin typeface="Cambria" panose="02040503050406030204" pitchFamily="18" charset="0"/>
              </a:rPr>
              <a:t> Penting Bagi Instansi ?</a:t>
            </a:r>
            <a:r>
              <a:rPr lang="en-US" sz="3200" b="1" smtClean="0">
                <a:solidFill>
                  <a:srgbClr val="C00000"/>
                </a:solidFill>
                <a:latin typeface="Cambria" panose="02040503050406030204" pitchFamily="18" charset="0"/>
              </a:rPr>
              <a:t> </a:t>
            </a:r>
            <a:endParaRPr lang="id-ID" sz="3200" b="1">
              <a:solidFill>
                <a:srgbClr val="C00000"/>
              </a:solidFill>
              <a:latin typeface="Cambria" panose="02040503050406030204" pitchFamily="18" charset="0"/>
            </a:endParaRPr>
          </a:p>
        </p:txBody>
      </p:sp>
      <p:sp>
        <p:nvSpPr>
          <p:cNvPr id="3" name="Rectangle 2"/>
          <p:cNvSpPr/>
          <p:nvPr/>
        </p:nvSpPr>
        <p:spPr>
          <a:xfrm>
            <a:off x="1330830" y="1727354"/>
            <a:ext cx="10570017" cy="4924425"/>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it-IT" sz="2400">
                <a:latin typeface="Cambria" panose="02040503050406030204" pitchFamily="18" charset="0"/>
              </a:rPr>
              <a:t>memberi penerangan (informasi) kepada masy</a:t>
            </a:r>
            <a:r>
              <a:rPr lang="id-ID" sz="2400">
                <a:latin typeface="Cambria" panose="02040503050406030204" pitchFamily="18" charset="0"/>
              </a:rPr>
              <a:t>arakat</a:t>
            </a:r>
            <a:r>
              <a:rPr lang="en-US" sz="2400">
                <a:latin typeface="Cambria" panose="02040503050406030204" pitchFamily="18" charset="0"/>
              </a:rPr>
              <a:t> </a:t>
            </a:r>
            <a:r>
              <a:rPr lang="id-ID" sz="2400">
                <a:latin typeface="Cambria" panose="02040503050406030204" pitchFamily="18" charset="0"/>
              </a:rPr>
              <a:t>ttg </a:t>
            </a:r>
            <a:r>
              <a:rPr lang="id-ID" sz="2400" smtClean="0">
                <a:latin typeface="Cambria" panose="02040503050406030204" pitchFamily="18" charset="0"/>
              </a:rPr>
              <a:t>tujuan, </a:t>
            </a:r>
            <a:r>
              <a:rPr lang="id-ID" sz="2400">
                <a:latin typeface="Cambria" panose="02040503050406030204" pitchFamily="18" charset="0"/>
              </a:rPr>
              <a:t>aktivitas, maksud peraturan pemerintah</a:t>
            </a:r>
            <a:endParaRPr lang="en-US" sz="2400">
              <a:latin typeface="Cambria" panose="02040503050406030204" pitchFamily="18" charset="0"/>
            </a:endParaRPr>
          </a:p>
          <a:p>
            <a:pPr marL="342900" indent="-342900">
              <a:spcAft>
                <a:spcPts val="1200"/>
              </a:spcAft>
              <a:buFont typeface="Wingdings" panose="05000000000000000000" pitchFamily="2" charset="2"/>
              <a:buChar char="§"/>
              <a:defRPr/>
            </a:pPr>
            <a:r>
              <a:rPr lang="id-ID" sz="2400" smtClean="0">
                <a:latin typeface="Cambria" panose="02040503050406030204" pitchFamily="18" charset="0"/>
              </a:rPr>
              <a:t>menanamkan </a:t>
            </a:r>
            <a:r>
              <a:rPr lang="id-ID" sz="2400">
                <a:latin typeface="Cambria" panose="02040503050406030204" pitchFamily="18" charset="0"/>
              </a:rPr>
              <a:t>kepercayaan/meyakinkan masyarakat akan</a:t>
            </a:r>
            <a:r>
              <a:rPr lang="en-US" sz="2400">
                <a:latin typeface="Cambria" panose="02040503050406030204" pitchFamily="18" charset="0"/>
              </a:rPr>
              <a:t>    </a:t>
            </a:r>
            <a:r>
              <a:rPr lang="id-ID" sz="2400">
                <a:latin typeface="Cambria" panose="02040503050406030204" pitchFamily="18" charset="0"/>
              </a:rPr>
              <a:t>kecakapan, kejujuran &amp; pengabdian aparatur dinas pemerintahan</a:t>
            </a:r>
          </a:p>
          <a:p>
            <a:pPr marL="342900" indent="-342900">
              <a:spcAft>
                <a:spcPts val="1200"/>
              </a:spcAft>
              <a:buFont typeface="Wingdings" panose="05000000000000000000" pitchFamily="2" charset="2"/>
              <a:buChar char="§"/>
              <a:defRPr/>
            </a:pPr>
            <a:r>
              <a:rPr lang="id-ID" sz="2400" smtClean="0">
                <a:latin typeface="Cambria" panose="02040503050406030204" pitchFamily="18" charset="0"/>
              </a:rPr>
              <a:t>sbg </a:t>
            </a:r>
            <a:r>
              <a:rPr lang="id-ID" sz="2400">
                <a:latin typeface="Cambria" panose="02040503050406030204" pitchFamily="18" charset="0"/>
              </a:rPr>
              <a:t>pelaksana </a:t>
            </a:r>
            <a:r>
              <a:rPr lang="id-ID" sz="2400" i="1">
                <a:latin typeface="Cambria" panose="02040503050406030204" pitchFamily="18" charset="0"/>
              </a:rPr>
              <a:t>public service</a:t>
            </a:r>
            <a:endParaRPr lang="en-US" sz="2400" i="1">
              <a:latin typeface="Cambria" panose="02040503050406030204" pitchFamily="18" charset="0"/>
            </a:endParaRPr>
          </a:p>
          <a:p>
            <a:pPr marL="342900" indent="-342900">
              <a:spcAft>
                <a:spcPts val="1200"/>
              </a:spcAft>
              <a:buFont typeface="Wingdings" panose="05000000000000000000" pitchFamily="2" charset="2"/>
              <a:buChar char="§"/>
              <a:defRPr/>
            </a:pPr>
            <a:r>
              <a:rPr lang="id-ID" sz="2400" smtClean="0">
                <a:latin typeface="Cambria" panose="02040503050406030204" pitchFamily="18" charset="0"/>
              </a:rPr>
              <a:t>memberikan informasi ttg </a:t>
            </a:r>
            <a:r>
              <a:rPr lang="id-ID" sz="2400">
                <a:latin typeface="Cambria" panose="02040503050406030204" pitchFamily="18" charset="0"/>
              </a:rPr>
              <a:t>keinginan, aspirasi dari masyarakat</a:t>
            </a:r>
            <a:r>
              <a:rPr lang="en-US" sz="2400">
                <a:latin typeface="Cambria" panose="02040503050406030204" pitchFamily="18" charset="0"/>
              </a:rPr>
              <a:t>  </a:t>
            </a:r>
            <a:r>
              <a:rPr lang="id-ID" sz="2400">
                <a:latin typeface="Cambria" panose="02040503050406030204" pitchFamily="18" charset="0"/>
              </a:rPr>
              <a:t>agar pemerintah dpt mengambil keputusan yg tepat &amp; ber</a:t>
            </a:r>
            <a:r>
              <a:rPr lang="en-US" sz="2400">
                <a:latin typeface="Cambria" panose="02040503050406030204" pitchFamily="18" charset="0"/>
              </a:rPr>
              <a:t>guna</a:t>
            </a:r>
          </a:p>
          <a:p>
            <a:pPr marL="342900" indent="-342900">
              <a:spcAft>
                <a:spcPts val="1200"/>
              </a:spcAft>
              <a:buFont typeface="Wingdings" panose="05000000000000000000" pitchFamily="2" charset="2"/>
              <a:buChar char="§"/>
              <a:defRPr/>
            </a:pPr>
            <a:r>
              <a:rPr lang="id-ID" sz="2400" smtClean="0">
                <a:latin typeface="Cambria" panose="02040503050406030204" pitchFamily="18" charset="0"/>
              </a:rPr>
              <a:t>menyampaikan </a:t>
            </a:r>
            <a:r>
              <a:rPr lang="id-ID" sz="2400">
                <a:latin typeface="Cambria" panose="02040503050406030204" pitchFamily="18" charset="0"/>
              </a:rPr>
              <a:t>SOP agar peraturan yg dibuat</a:t>
            </a:r>
            <a:r>
              <a:rPr lang="en-US" sz="2400">
                <a:latin typeface="Cambria" panose="02040503050406030204" pitchFamily="18" charset="0"/>
              </a:rPr>
              <a:t> </a:t>
            </a:r>
            <a:r>
              <a:rPr lang="id-ID" sz="2400">
                <a:latin typeface="Cambria" panose="02040503050406030204" pitchFamily="18" charset="0"/>
              </a:rPr>
              <a:t>berdasarkan kenyataan </a:t>
            </a:r>
            <a:r>
              <a:rPr lang="id-ID" sz="2400">
                <a:latin typeface="Cambria" panose="02040503050406030204" pitchFamily="18" charset="0"/>
              </a:rPr>
              <a:t>&amp; </a:t>
            </a:r>
            <a:r>
              <a:rPr lang="id-ID" sz="2400" smtClean="0">
                <a:latin typeface="Cambria" panose="02040503050406030204" pitchFamily="18" charset="0"/>
              </a:rPr>
              <a:t>dapat </a:t>
            </a:r>
            <a:r>
              <a:rPr lang="id-ID" sz="2400">
                <a:latin typeface="Cambria" panose="02040503050406030204" pitchFamily="18" charset="0"/>
              </a:rPr>
              <a:t>diterima masyarakat</a:t>
            </a:r>
            <a:endParaRPr lang="en-US" sz="2400">
              <a:latin typeface="Cambria" panose="02040503050406030204" pitchFamily="18" charset="0"/>
            </a:endParaRPr>
          </a:p>
          <a:p>
            <a:pPr marL="342900" indent="-342900">
              <a:spcAft>
                <a:spcPts val="1200"/>
              </a:spcAft>
              <a:buFont typeface="Wingdings" panose="05000000000000000000" pitchFamily="2" charset="2"/>
              <a:buChar char="§"/>
              <a:defRPr/>
            </a:pPr>
            <a:r>
              <a:rPr lang="id-ID" sz="2400">
                <a:latin typeface="Cambria" panose="02040503050406030204" pitchFamily="18" charset="0"/>
              </a:rPr>
              <a:t>m</a:t>
            </a:r>
            <a:r>
              <a:rPr lang="id-ID" sz="2400" smtClean="0">
                <a:latin typeface="Cambria" panose="02040503050406030204" pitchFamily="18" charset="0"/>
              </a:rPr>
              <a:t>engajak </a:t>
            </a:r>
            <a:r>
              <a:rPr lang="id-ID" sz="2400">
                <a:latin typeface="Cambria" panose="02040503050406030204" pitchFamily="18" charset="0"/>
              </a:rPr>
              <a:t>masyarakat agar mau berOPINI / mengajukan pendapat kpd pemerintah</a:t>
            </a:r>
            <a:endParaRPr lang="id-ID" sz="2400" dirty="0">
              <a:latin typeface="Cambria" panose="02040503050406030204" pitchFamily="18" charset="0"/>
            </a:endParaRPr>
          </a:p>
        </p:txBody>
      </p:sp>
    </p:spTree>
    <p:extLst>
      <p:ext uri="{BB962C8B-B14F-4D97-AF65-F5344CB8AC3E}">
        <p14:creationId xmlns:p14="http://schemas.microsoft.com/office/powerpoint/2010/main" val="2772492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012" y="651259"/>
            <a:ext cx="7738260" cy="1077218"/>
          </a:xfrm>
          <a:prstGeom prst="rect">
            <a:avLst/>
          </a:prstGeom>
        </p:spPr>
        <p:txBody>
          <a:bodyPr wrap="square">
            <a:spAutoFit/>
          </a:bodyPr>
          <a:lstStyle/>
          <a:p>
            <a:r>
              <a:rPr lang="id-ID" sz="3200" b="1" smtClean="0">
                <a:solidFill>
                  <a:srgbClr val="C00000"/>
                </a:solidFill>
                <a:latin typeface="Cambria" panose="02040503050406030204" pitchFamily="18" charset="0"/>
              </a:rPr>
              <a:t>Apa yang perlu diperhatikan dalam penyampaian pesan lewat media? </a:t>
            </a:r>
            <a:endParaRPr lang="id-ID" sz="3200" b="1">
              <a:solidFill>
                <a:srgbClr val="C00000"/>
              </a:solidFill>
              <a:latin typeface="Cambria" panose="02040503050406030204" pitchFamily="18" charset="0"/>
            </a:endParaRPr>
          </a:p>
        </p:txBody>
      </p:sp>
      <p:sp>
        <p:nvSpPr>
          <p:cNvPr id="3" name="Rectangle 2"/>
          <p:cNvSpPr/>
          <p:nvPr/>
        </p:nvSpPr>
        <p:spPr>
          <a:xfrm>
            <a:off x="969012" y="1911908"/>
            <a:ext cx="10058379" cy="4770537"/>
          </a:xfrm>
          <a:prstGeom prst="rect">
            <a:avLst/>
          </a:prstGeom>
        </p:spPr>
        <p:txBody>
          <a:bodyPr wrap="square">
            <a:spAutoFit/>
          </a:bodyPr>
          <a:lstStyle/>
          <a:p>
            <a:pPr>
              <a:spcAft>
                <a:spcPts val="1200"/>
              </a:spcAft>
              <a:buFont typeface="Arial" panose="020B0604020202020204" pitchFamily="34" charset="0"/>
              <a:buNone/>
            </a:pPr>
            <a:r>
              <a:rPr lang="id-ID" altLang="id-ID" sz="2400" b="1">
                <a:latin typeface="Cambria" panose="02040503050406030204" pitchFamily="18" charset="0"/>
              </a:rPr>
              <a:t>1. Faktor individual</a:t>
            </a:r>
            <a:r>
              <a:rPr lang="id-ID" altLang="id-ID" sz="2400">
                <a:latin typeface="Cambria" panose="02040503050406030204" pitchFamily="18" charset="0"/>
              </a:rPr>
              <a:t>. </a:t>
            </a:r>
          </a:p>
          <a:p>
            <a:pPr marL="342900" indent="-342900">
              <a:spcAft>
                <a:spcPts val="1200"/>
              </a:spcAft>
              <a:buFont typeface="Wingdings" panose="05000000000000000000" pitchFamily="2" charset="2"/>
              <a:buChar char="§"/>
            </a:pPr>
            <a:r>
              <a:rPr lang="id-ID" altLang="id-ID" sz="2400" smtClean="0">
                <a:latin typeface="Cambria" panose="02040503050406030204" pitchFamily="18" charset="0"/>
              </a:rPr>
              <a:t>Faktor </a:t>
            </a:r>
            <a:r>
              <a:rPr lang="id-ID" altLang="id-ID" sz="2400">
                <a:latin typeface="Cambria" panose="02040503050406030204" pitchFamily="18" charset="0"/>
              </a:rPr>
              <a:t>ini berhubungan dengan latar belakang profesional dari pengelola media</a:t>
            </a:r>
            <a:r>
              <a:rPr lang="id-ID" altLang="id-ID" sz="2400">
                <a:latin typeface="Cambria" panose="02040503050406030204" pitchFamily="18" charset="0"/>
              </a:rPr>
              <a:t>. </a:t>
            </a:r>
            <a:endParaRPr lang="id-ID" altLang="id-ID" sz="2400" smtClean="0">
              <a:latin typeface="Cambria" panose="02040503050406030204" pitchFamily="18" charset="0"/>
            </a:endParaRPr>
          </a:p>
          <a:p>
            <a:pPr marL="342900" indent="-342900">
              <a:spcAft>
                <a:spcPts val="1200"/>
              </a:spcAft>
              <a:buFont typeface="Wingdings" panose="05000000000000000000" pitchFamily="2" charset="2"/>
              <a:buChar char="§"/>
            </a:pPr>
            <a:r>
              <a:rPr lang="id-ID" altLang="id-ID" sz="2400" smtClean="0">
                <a:latin typeface="Cambria" panose="02040503050406030204" pitchFamily="18" charset="0"/>
              </a:rPr>
              <a:t>Perlu dilihat </a:t>
            </a:r>
            <a:r>
              <a:rPr lang="id-ID" altLang="id-ID" sz="2400">
                <a:latin typeface="Cambria" panose="02040503050406030204" pitchFamily="18" charset="0"/>
              </a:rPr>
              <a:t>bagaimana pengaruh aspek-aspek personal dari pengelola media mempengaruhi pemberitaan yang akan ditampilkan kepada khalayak</a:t>
            </a:r>
            <a:r>
              <a:rPr lang="id-ID" altLang="id-ID" sz="2400">
                <a:latin typeface="Cambria" panose="02040503050406030204" pitchFamily="18" charset="0"/>
              </a:rPr>
              <a:t>. </a:t>
            </a:r>
            <a:endParaRPr lang="id-ID" altLang="id-ID" sz="2400">
              <a:latin typeface="Cambria" panose="02040503050406030204" pitchFamily="18" charset="0"/>
            </a:endParaRPr>
          </a:p>
          <a:p>
            <a:pPr marL="342900" indent="-342900">
              <a:spcAft>
                <a:spcPts val="1200"/>
              </a:spcAft>
              <a:buFont typeface="Wingdings" panose="05000000000000000000" pitchFamily="2" charset="2"/>
              <a:buChar char="§"/>
            </a:pPr>
            <a:r>
              <a:rPr lang="id-ID" altLang="id-ID" sz="2400" smtClean="0">
                <a:latin typeface="Cambria" panose="02040503050406030204" pitchFamily="18" charset="0"/>
              </a:rPr>
              <a:t>Latar </a:t>
            </a:r>
            <a:r>
              <a:rPr lang="id-ID" altLang="id-ID" sz="2400">
                <a:latin typeface="Cambria" panose="02040503050406030204" pitchFamily="18" charset="0"/>
              </a:rPr>
              <a:t>belakang individu seperti jenis kelamin, umur, atau agama</a:t>
            </a:r>
            <a:r>
              <a:rPr lang="id-ID" altLang="id-ID" sz="2400">
                <a:latin typeface="Cambria" panose="02040503050406030204" pitchFamily="18" charset="0"/>
              </a:rPr>
              <a:t>, </a:t>
            </a:r>
            <a:r>
              <a:rPr lang="id-ID" altLang="id-ID" sz="2400" smtClean="0">
                <a:latin typeface="Cambria" panose="02040503050406030204" pitchFamily="18" charset="0"/>
              </a:rPr>
              <a:t>sedikit </a:t>
            </a:r>
            <a:r>
              <a:rPr lang="id-ID" altLang="id-ID" sz="2400">
                <a:latin typeface="Cambria" panose="02040503050406030204" pitchFamily="18" charset="0"/>
              </a:rPr>
              <a:t>banyak mempengaruhi apa yang ditampilkan </a:t>
            </a:r>
            <a:r>
              <a:rPr lang="id-ID" altLang="id-ID" sz="2400">
                <a:latin typeface="Cambria" panose="02040503050406030204" pitchFamily="18" charset="0"/>
              </a:rPr>
              <a:t>media</a:t>
            </a:r>
            <a:r>
              <a:rPr lang="id-ID" altLang="id-ID" sz="2400" smtClean="0">
                <a:latin typeface="Cambria" panose="02040503050406030204" pitchFamily="18" charset="0"/>
              </a:rPr>
              <a:t>.</a:t>
            </a:r>
          </a:p>
          <a:p>
            <a:pPr marL="342900" indent="-342900">
              <a:spcAft>
                <a:spcPts val="1200"/>
              </a:spcAft>
              <a:buFont typeface="Wingdings" panose="05000000000000000000" pitchFamily="2" charset="2"/>
              <a:buChar char="§"/>
            </a:pPr>
            <a:r>
              <a:rPr lang="id-ID" altLang="id-ID" sz="2400" smtClean="0">
                <a:latin typeface="Cambria" panose="02040503050406030204" pitchFamily="18" charset="0"/>
              </a:rPr>
              <a:t>Latar </a:t>
            </a:r>
            <a:r>
              <a:rPr lang="id-ID" altLang="id-ID" sz="2400">
                <a:latin typeface="Cambria" panose="02040503050406030204" pitchFamily="18" charset="0"/>
              </a:rPr>
              <a:t>belakang pendidikan, atau kecenderungan orientasi pada partai politik sedikit banyak bisa mempengaruhi profesionalisme dalam pemberitaan media.</a:t>
            </a:r>
            <a:endParaRPr lang="id-ID" altLang="id-ID" sz="2400">
              <a:latin typeface="Cambria" panose="02040503050406030204" pitchFamily="18" charset="0"/>
            </a:endParaRPr>
          </a:p>
        </p:txBody>
      </p:sp>
    </p:spTree>
    <p:extLst>
      <p:ext uri="{BB962C8B-B14F-4D97-AF65-F5344CB8AC3E}">
        <p14:creationId xmlns:p14="http://schemas.microsoft.com/office/powerpoint/2010/main" val="4144505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2_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96</TotalTime>
  <Words>1430</Words>
  <Application>Microsoft Office PowerPoint</Application>
  <PresentationFormat>Widescreen</PresentationFormat>
  <Paragraphs>154</Paragraphs>
  <Slides>29</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Cambria</vt:lpstr>
      <vt:lpstr>Tw Cen MT</vt:lpstr>
      <vt:lpstr>Tw Cen MT Condensed</vt:lpstr>
      <vt:lpstr>Wingdings</vt:lpstr>
      <vt:lpstr>Wingdings 3</vt:lpstr>
      <vt:lpstr>Integral</vt:lpstr>
      <vt:lpstr>1_Integral</vt:lpstr>
      <vt:lpstr>2_Integral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PERSYARATAN SEORANG Humas </vt:lpstr>
      <vt:lpstr>PubliK dan Opini Publik</vt:lpstr>
      <vt:lpstr>Pengertian Publik</vt:lpstr>
      <vt:lpstr>PowerPoint Presentation</vt:lpstr>
      <vt:lpstr>Publik dalam HUMAS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43</cp:revision>
  <dcterms:created xsi:type="dcterms:W3CDTF">2016-12-28T00:20:55Z</dcterms:created>
  <dcterms:modified xsi:type="dcterms:W3CDTF">2016-12-28T08:28:14Z</dcterms:modified>
</cp:coreProperties>
</file>