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353" r:id="rId3"/>
    <p:sldId id="355" r:id="rId4"/>
    <p:sldId id="356" r:id="rId5"/>
    <p:sldId id="357" r:id="rId6"/>
    <p:sldId id="358" r:id="rId7"/>
    <p:sldId id="360" r:id="rId8"/>
    <p:sldId id="362" r:id="rId9"/>
    <p:sldId id="364" r:id="rId10"/>
    <p:sldId id="365" r:id="rId11"/>
    <p:sldId id="366" r:id="rId12"/>
    <p:sldId id="332" r:id="rId13"/>
    <p:sldId id="35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45306-7A7B-403D-82D6-3D03CEE60FBD}" type="datetimeFigureOut">
              <a:rPr lang="id-ID" smtClean="0"/>
              <a:t>03/10/2016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1D3F1-2CBB-41B1-A6CE-D6B6FEEBD4D8}" type="slidenum">
              <a:rPr lang="id-ID" smtClean="0"/>
              <a:t>‹#›</a:t>
            </a:fld>
            <a:endParaRPr lang="id-ID"/>
          </a:p>
        </p:txBody>
      </p:sp>
    </p:spTree>
    <p:extLst>
      <p:ext uri="{BB962C8B-B14F-4D97-AF65-F5344CB8AC3E}">
        <p14:creationId xmlns:p14="http://schemas.microsoft.com/office/powerpoint/2010/main" val="268159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969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174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277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379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481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584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686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9EA2D9B-FEF5-40F2-BFDB-E4E0B625EE0D}" type="datetimeFigureOut">
              <a:rPr lang="id-ID" smtClean="0"/>
              <a:t>03/10/2016</a:t>
            </a:fld>
            <a:endParaRPr lang="id-ID"/>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d-ID"/>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64B2036-DDAF-4378-A51D-36F900AE4900}" type="slidenum">
              <a:rPr lang="id-ID" smtClean="0"/>
              <a:t>‹#›</a:t>
            </a:fld>
            <a:endParaRPr lang="id-ID"/>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A2D9B-FEF5-40F2-BFDB-E4E0B625EE0D}" type="datetimeFigureOut">
              <a:rPr lang="id-ID" smtClean="0"/>
              <a:t>03/10/2016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A2D9B-FEF5-40F2-BFDB-E4E0B625EE0D}" type="datetimeFigureOut">
              <a:rPr lang="id-ID" smtClean="0"/>
              <a:t>03/10/2016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p>
        </p:txBody>
      </p:sp>
      <p:sp>
        <p:nvSpPr>
          <p:cNvPr id="4" name="Rectangle 4"/>
          <p:cNvSpPr>
            <a:spLocks noGrp="1" noChangeArrowheads="1"/>
          </p:cNvSpPr>
          <p:nvPr>
            <p:ph type="ftr" idx="11"/>
          </p:nvPr>
        </p:nvSpPr>
        <p:spPr>
          <a:ln/>
        </p:spPr>
        <p:txBody>
          <a:bodyPr/>
          <a:lstStyle>
            <a:lvl1pPr>
              <a:defRPr/>
            </a:lvl1pPr>
          </a:lstStyle>
          <a:p>
            <a:pPr>
              <a:defRPr/>
            </a:pPr>
            <a:endParaRPr lang="id-ID"/>
          </a:p>
        </p:txBody>
      </p:sp>
      <p:sp>
        <p:nvSpPr>
          <p:cNvPr id="5" name="Rectangle 5"/>
          <p:cNvSpPr>
            <a:spLocks noGrp="1" noChangeArrowheads="1"/>
          </p:cNvSpPr>
          <p:nvPr>
            <p:ph type="sldNum" idx="12"/>
          </p:nvPr>
        </p:nvSpPr>
        <p:spPr>
          <a:ln/>
        </p:spPr>
        <p:txBody>
          <a:bodyPr/>
          <a:lstStyle>
            <a:lvl1pPr>
              <a:defRPr/>
            </a:lvl1pPr>
          </a:lstStyle>
          <a:p>
            <a:pPr>
              <a:defRPr/>
            </a:pPr>
            <a:fld id="{1921C84B-96A5-492A-80BC-F336E4D783AE}" type="slidenum">
              <a:rPr lang="id-ID"/>
              <a:pPr>
                <a:defRPr/>
              </a:pPr>
              <a:t>‹#›</a:t>
            </a:fld>
            <a:endParaRPr lang="id-ID"/>
          </a:p>
        </p:txBody>
      </p:sp>
    </p:spTree>
    <p:extLst>
      <p:ext uri="{BB962C8B-B14F-4D97-AF65-F5344CB8AC3E}">
        <p14:creationId xmlns:p14="http://schemas.microsoft.com/office/powerpoint/2010/main" val="253154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A2D9B-FEF5-40F2-BFDB-E4E0B625EE0D}" type="datetimeFigureOut">
              <a:rPr lang="id-ID" smtClean="0"/>
              <a:t>03/10/2016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A2D9B-FEF5-40F2-BFDB-E4E0B625EE0D}" type="datetimeFigureOut">
              <a:rPr lang="id-ID" smtClean="0"/>
              <a:t>03/10/2016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9EA2D9B-FEF5-40F2-BFDB-E4E0B625EE0D}" type="datetimeFigureOut">
              <a:rPr lang="id-ID" smtClean="0"/>
              <a:t>03/10/2016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64B2036-DDAF-4378-A51D-36F900AE4900}" type="slidenum">
              <a:rPr lang="id-ID" smtClean="0"/>
              <a:t>‹#›</a:t>
            </a:fld>
            <a:endParaRPr lang="id-ID"/>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EA2D9B-FEF5-40F2-BFDB-E4E0B625EE0D}" type="datetimeFigureOut">
              <a:rPr lang="id-ID" smtClean="0"/>
              <a:t>03/10/2016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A2D9B-FEF5-40F2-BFDB-E4E0B625EE0D}" type="datetimeFigureOut">
              <a:rPr lang="id-ID" smtClean="0"/>
              <a:t>03/10/2016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A2D9B-FEF5-40F2-BFDB-E4E0B625EE0D}" type="datetimeFigureOut">
              <a:rPr lang="id-ID" smtClean="0"/>
              <a:t>03/10/2016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EA2D9B-FEF5-40F2-BFDB-E4E0B625EE0D}" type="datetimeFigureOut">
              <a:rPr lang="id-ID" smtClean="0"/>
              <a:t>03/10/2016</a:t>
            </a:fld>
            <a:endParaRPr lang="id-ID"/>
          </a:p>
        </p:txBody>
      </p:sp>
      <p:sp>
        <p:nvSpPr>
          <p:cNvPr id="7" name="Slide Number Placeholder 6"/>
          <p:cNvSpPr>
            <a:spLocks noGrp="1"/>
          </p:cNvSpPr>
          <p:nvPr>
            <p:ph type="sldNum" sz="quarter" idx="12"/>
          </p:nvPr>
        </p:nvSpPr>
        <p:spPr/>
        <p:txBody>
          <a:bodyPr/>
          <a:lstStyle/>
          <a:p>
            <a:fld id="{864B2036-DDAF-4378-A51D-36F900AE4900}" type="slidenum">
              <a:rPr lang="id-ID" smtClean="0"/>
              <a:t>‹#›</a:t>
            </a:fld>
            <a:endParaRPr lang="id-ID"/>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A2D9B-FEF5-40F2-BFDB-E4E0B625EE0D}" type="datetimeFigureOut">
              <a:rPr lang="id-ID" smtClean="0"/>
              <a:t>03/10/2016</a:t>
            </a:fld>
            <a:endParaRPr lang="id-ID"/>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d-ID"/>
          </a:p>
        </p:txBody>
      </p:sp>
      <p:sp>
        <p:nvSpPr>
          <p:cNvPr id="7" name="Slide Number Placeholder 6"/>
          <p:cNvSpPr>
            <a:spLocks noGrp="1"/>
          </p:cNvSpPr>
          <p:nvPr>
            <p:ph type="sldNum" sz="quarter" idx="12"/>
          </p:nvPr>
        </p:nvSpPr>
        <p:spPr/>
        <p:txBody>
          <a:bodyPr/>
          <a:lstStyle/>
          <a:p>
            <a:fld id="{864B2036-DDAF-4378-A51D-36F900AE4900}"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9EA2D9B-FEF5-40F2-BFDB-E4E0B625EE0D}" type="datetimeFigureOut">
              <a:rPr lang="id-ID" smtClean="0"/>
              <a:t>03/10/2016</a:t>
            </a:fld>
            <a:endParaRPr lang="id-ID"/>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d-ID"/>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64B2036-DDAF-4378-A51D-36F900AE4900}"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package" Target="../embeddings/Microsoft_Word_Document3.docx"/><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6.png"/><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8.png"/><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5.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188640"/>
            <a:ext cx="3313355" cy="1702160"/>
          </a:xfrm>
        </p:spPr>
        <p:txBody>
          <a:bodyPr/>
          <a:lstStyle/>
          <a:p>
            <a:r>
              <a:rPr lang="id-ID" b="1" dirty="0" smtClean="0">
                <a:effectLst>
                  <a:outerShdw blurRad="38100" dist="38100" dir="2700000" algn="tl">
                    <a:srgbClr val="000000">
                      <a:alpha val="43137"/>
                    </a:srgbClr>
                  </a:outerShdw>
                </a:effectLst>
              </a:rPr>
              <a:t>Perpindahan Kalor</a:t>
            </a:r>
            <a:endParaRPr lang="id-ID"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lnSpcReduction="10000"/>
          </a:bodyPr>
          <a:lstStyle/>
          <a:p>
            <a:r>
              <a:rPr lang="id-ID" b="1" dirty="0" smtClean="0">
                <a:effectLst>
                  <a:outerShdw blurRad="38100" dist="38100" dir="2700000" algn="tl">
                    <a:srgbClr val="000000">
                      <a:alpha val="43137"/>
                    </a:srgbClr>
                  </a:outerShdw>
                </a:effectLst>
              </a:rPr>
              <a:t>Pertemuan ke-6</a:t>
            </a:r>
            <a:br>
              <a:rPr lang="id-ID" b="1" dirty="0" smtClean="0">
                <a:effectLst>
                  <a:outerShdw blurRad="38100" dist="38100" dir="2700000" algn="tl">
                    <a:srgbClr val="000000">
                      <a:alpha val="43137"/>
                    </a:srgbClr>
                  </a:outerShdw>
                </a:effectLst>
              </a:rPr>
            </a:br>
            <a:r>
              <a:rPr lang="id-ID" b="1" dirty="0" smtClean="0">
                <a:effectLst>
                  <a:outerShdw blurRad="38100" dist="38100" dir="2700000" algn="tl">
                    <a:srgbClr val="000000">
                      <a:alpha val="43137"/>
                    </a:srgbClr>
                  </a:outerShdw>
                </a:effectLst>
              </a:rPr>
              <a:t>03 Oktober 2016</a:t>
            </a:r>
          </a:p>
          <a:p>
            <a:endParaRPr lang="id-ID" b="1" dirty="0" smtClean="0">
              <a:effectLst>
                <a:outerShdw blurRad="38100" dist="38100" dir="2700000" algn="tl">
                  <a:srgbClr val="000000">
                    <a:alpha val="43137"/>
                  </a:srgbClr>
                </a:outerShdw>
              </a:effectLst>
            </a:endParaRPr>
          </a:p>
          <a:p>
            <a:r>
              <a:rPr lang="id-ID" sz="1600" b="1" dirty="0" smtClean="0">
                <a:effectLst>
                  <a:outerShdw blurRad="38100" dist="38100" dir="2700000" algn="tl">
                    <a:srgbClr val="000000">
                      <a:alpha val="43137"/>
                    </a:srgbClr>
                  </a:outerShdw>
                </a:effectLst>
              </a:rPr>
              <a:t>By Retno Ringgani, S.T., M.Eng</a:t>
            </a:r>
            <a:endParaRPr lang="id-ID"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8008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990600"/>
            <a:ext cx="2133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76400"/>
            <a:ext cx="1752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7" name="Line 4"/>
          <p:cNvSpPr>
            <a:spLocks noChangeShapeType="1"/>
          </p:cNvSpPr>
          <p:nvPr/>
        </p:nvSpPr>
        <p:spPr bwMode="auto">
          <a:xfrm flipV="1">
            <a:off x="2057400" y="1065213"/>
            <a:ext cx="1588" cy="4727575"/>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d-ID"/>
          </a:p>
        </p:txBody>
      </p:sp>
      <p:sp>
        <p:nvSpPr>
          <p:cNvPr id="10248" name="Line 5"/>
          <p:cNvSpPr>
            <a:spLocks noChangeShapeType="1"/>
          </p:cNvSpPr>
          <p:nvPr/>
        </p:nvSpPr>
        <p:spPr bwMode="auto">
          <a:xfrm>
            <a:off x="533400" y="1600200"/>
            <a:ext cx="1981200"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d-ID"/>
          </a:p>
        </p:txBody>
      </p:sp>
      <p:sp>
        <p:nvSpPr>
          <p:cNvPr id="10249" name="Line 6"/>
          <p:cNvSpPr>
            <a:spLocks noChangeShapeType="1"/>
          </p:cNvSpPr>
          <p:nvPr/>
        </p:nvSpPr>
        <p:spPr bwMode="auto">
          <a:xfrm flipH="1">
            <a:off x="2284413" y="1219200"/>
            <a:ext cx="2136775" cy="5334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0250" name="Rectangle 7"/>
          <p:cNvSpPr>
            <a:spLocks noChangeArrowheads="1"/>
          </p:cNvSpPr>
          <p:nvPr/>
        </p:nvSpPr>
        <p:spPr bwMode="auto">
          <a:xfrm>
            <a:off x="4800600" y="1828800"/>
            <a:ext cx="1447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didapat</a:t>
            </a:r>
            <a:r>
              <a:rPr lang="en-US">
                <a:solidFill>
                  <a:srgbClr val="000000"/>
                </a:solidFill>
              </a:rPr>
              <a:t> </a:t>
            </a:r>
          </a:p>
        </p:txBody>
      </p:sp>
      <p:sp>
        <p:nvSpPr>
          <p:cNvPr id="10251" name="Freeform 8"/>
          <p:cNvSpPr>
            <a:spLocks noChangeArrowheads="1"/>
          </p:cNvSpPr>
          <p:nvPr/>
        </p:nvSpPr>
        <p:spPr bwMode="auto">
          <a:xfrm>
            <a:off x="1676400" y="1371600"/>
            <a:ext cx="1371600" cy="990600"/>
          </a:xfrm>
          <a:custGeom>
            <a:avLst/>
            <a:gdLst>
              <a:gd name="T0" fmla="*/ 0 w 864"/>
              <a:gd name="T1" fmla="*/ 0 h 624"/>
              <a:gd name="T2" fmla="*/ 2147483647 w 864"/>
              <a:gd name="T3" fmla="*/ 2147483647 h 624"/>
              <a:gd name="T4" fmla="*/ 2147483647 w 864"/>
              <a:gd name="T5" fmla="*/ 2147483647 h 624"/>
              <a:gd name="T6" fmla="*/ 2147483647 w 864"/>
              <a:gd name="T7" fmla="*/ 2147483647 h 624"/>
              <a:gd name="T8" fmla="*/ 0 60000 65536"/>
              <a:gd name="T9" fmla="*/ 0 60000 65536"/>
              <a:gd name="T10" fmla="*/ 0 60000 65536"/>
              <a:gd name="T11" fmla="*/ 0 60000 65536"/>
              <a:gd name="T12" fmla="*/ 0 w 864"/>
              <a:gd name="T13" fmla="*/ 0 h 624"/>
              <a:gd name="T14" fmla="*/ 864 w 864"/>
              <a:gd name="T15" fmla="*/ 624 h 624"/>
            </a:gdLst>
            <a:ahLst/>
            <a:cxnLst>
              <a:cxn ang="T8">
                <a:pos x="T0" y="T1"/>
              </a:cxn>
              <a:cxn ang="T9">
                <a:pos x="T2" y="T3"/>
              </a:cxn>
              <a:cxn ang="T10">
                <a:pos x="T4" y="T5"/>
              </a:cxn>
              <a:cxn ang="T11">
                <a:pos x="T6" y="T7"/>
              </a:cxn>
            </a:cxnLst>
            <a:rect l="T12" t="T13" r="T14" b="T15"/>
            <a:pathLst>
              <a:path w="864" h="624">
                <a:moveTo>
                  <a:pt x="0" y="0"/>
                </a:moveTo>
                <a:lnTo>
                  <a:pt x="336" y="192"/>
                </a:lnTo>
                <a:lnTo>
                  <a:pt x="846" y="612"/>
                </a:lnTo>
                <a:lnTo>
                  <a:pt x="864" y="624"/>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252" name="Text Box 9"/>
          <p:cNvSpPr txBox="1">
            <a:spLocks noChangeArrowheads="1"/>
          </p:cNvSpPr>
          <p:nvPr/>
        </p:nvSpPr>
        <p:spPr bwMode="auto">
          <a:xfrm>
            <a:off x="1447800" y="5867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eaLnBrk="1" hangingPunct="1">
              <a:spcBef>
                <a:spcPts val="1500"/>
              </a:spcBef>
              <a:buClrTx/>
              <a:buFontTx/>
              <a:buNone/>
            </a:pPr>
            <a:r>
              <a:rPr lang="id-ID" sz="2400">
                <a:solidFill>
                  <a:srgbClr val="000000"/>
                </a:solidFill>
              </a:rPr>
              <a:t>0,396</a:t>
            </a:r>
          </a:p>
        </p:txBody>
      </p:sp>
      <p:sp>
        <p:nvSpPr>
          <p:cNvPr id="10253" name="Rectangle 10"/>
          <p:cNvSpPr>
            <a:spLocks noChangeArrowheads="1"/>
          </p:cNvSpPr>
          <p:nvPr/>
        </p:nvSpPr>
        <p:spPr bwMode="auto">
          <a:xfrm>
            <a:off x="0" y="32527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graphicFrame>
        <p:nvGraphicFramePr>
          <p:cNvPr id="10242" name="Object 11"/>
          <p:cNvGraphicFramePr>
            <a:graphicFrameLocks noChangeAspect="1"/>
          </p:cNvGraphicFramePr>
          <p:nvPr/>
        </p:nvGraphicFramePr>
        <p:xfrm>
          <a:off x="4191000" y="5943600"/>
          <a:ext cx="1219200" cy="727075"/>
        </p:xfrm>
        <a:graphic>
          <a:graphicData uri="http://schemas.openxmlformats.org/presentationml/2006/ole">
            <mc:AlternateContent xmlns:mc="http://schemas.openxmlformats.org/markup-compatibility/2006">
              <mc:Choice xmlns:v="urn:schemas-microsoft-com:vml" Requires="v">
                <p:oleObj spid="_x0000_s72737" name="Equation" r:id="rId7" imgW="794160" imgH="424080" progId="Equation.3">
                  <p:embed/>
                </p:oleObj>
              </mc:Choice>
              <mc:Fallback>
                <p:oleObj name="Equation" r:id="rId7" imgW="794160" imgH="424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943600"/>
                        <a:ext cx="1219200" cy="727075"/>
                      </a:xfrm>
                      <a:prstGeom prst="rect">
                        <a:avLst/>
                      </a:prstGeom>
                      <a:solidFill>
                        <a:schemeClr val="bg1"/>
                      </a:solidFill>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36092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5344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62400"/>
            <a:ext cx="8305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6" name="Rectangle 3"/>
          <p:cNvSpPr>
            <a:spLocks noChangeArrowheads="1"/>
          </p:cNvSpPr>
          <p:nvPr/>
        </p:nvSpPr>
        <p:spPr bwMode="auto">
          <a:xfrm>
            <a:off x="460375" y="228600"/>
            <a:ext cx="28940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Kalor maksimum</a:t>
            </a:r>
            <a:r>
              <a:rPr lang="sv-SE">
                <a:solidFill>
                  <a:srgbClr val="000000"/>
                </a:solidFill>
              </a:rPr>
              <a:t> </a:t>
            </a:r>
          </a:p>
        </p:txBody>
      </p:sp>
      <p:sp>
        <p:nvSpPr>
          <p:cNvPr id="18437" name="Rectangle 4"/>
          <p:cNvSpPr>
            <a:spLocks noChangeArrowheads="1"/>
          </p:cNvSpPr>
          <p:nvPr/>
        </p:nvSpPr>
        <p:spPr bwMode="auto">
          <a:xfrm>
            <a:off x="384175" y="3200400"/>
            <a:ext cx="59293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00"/>
                </a:solidFill>
              </a:rPr>
              <a:t>Kalor yang dipindahkan sebenarnya</a:t>
            </a:r>
            <a:r>
              <a:rPr lang="en-US">
                <a:solidFill>
                  <a:srgbClr val="000000"/>
                </a:solidFill>
              </a:rPr>
              <a:t> </a:t>
            </a:r>
          </a:p>
        </p:txBody>
      </p:sp>
    </p:spTree>
    <p:extLst>
      <p:ext uri="{BB962C8B-B14F-4D97-AF65-F5344CB8AC3E}">
        <p14:creationId xmlns:p14="http://schemas.microsoft.com/office/powerpoint/2010/main" val="1058963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63636780"/>
              </p:ext>
            </p:extLst>
          </p:nvPr>
        </p:nvGraphicFramePr>
        <p:xfrm>
          <a:off x="323528" y="188640"/>
          <a:ext cx="9144000" cy="5854700"/>
        </p:xfrm>
        <a:graphic>
          <a:graphicData uri="http://schemas.openxmlformats.org/presentationml/2006/ole">
            <mc:AlternateContent xmlns:mc="http://schemas.openxmlformats.org/markup-compatibility/2006">
              <mc:Choice xmlns:v="urn:schemas-microsoft-com:vml" Requires="v">
                <p:oleObj spid="_x0000_s48212" name="Document" r:id="rId3" imgW="8631089" imgH="5525679" progId="Word.Document.12">
                  <p:embed/>
                </p:oleObj>
              </mc:Choice>
              <mc:Fallback>
                <p:oleObj name="Document" r:id="rId3" imgW="8631089" imgH="552567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8640"/>
                        <a:ext cx="9144000"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1"/>
          <p:cNvSpPr>
            <a:spLocks noGrp="1"/>
          </p:cNvSpPr>
          <p:nvPr>
            <p:ph type="title"/>
          </p:nvPr>
        </p:nvSpPr>
        <p:spPr>
          <a:xfrm>
            <a:off x="456422" y="296557"/>
            <a:ext cx="4691641" cy="613872"/>
          </a:xfrm>
          <a:solidFill>
            <a:srgbClr val="92D050"/>
          </a:solidFill>
        </p:spPr>
        <p:txBody>
          <a:bodyPr>
            <a:normAutofit fontScale="90000"/>
          </a:bodyPr>
          <a:lstStyle/>
          <a:p>
            <a:r>
              <a:rPr lang="id-ID" sz="2800" b="1" dirty="0" smtClean="0">
                <a:solidFill>
                  <a:schemeClr val="tx1"/>
                </a:solidFill>
              </a:rPr>
              <a:t>2.6 Tahanan Kontak Termal</a:t>
            </a:r>
            <a:endParaRPr lang="id-ID" sz="2800" b="1" dirty="0">
              <a:solidFill>
                <a:schemeClr val="tx1"/>
              </a:solidFill>
            </a:endParaRPr>
          </a:p>
        </p:txBody>
      </p:sp>
      <p:sp>
        <p:nvSpPr>
          <p:cNvPr id="2" name="Oval 1"/>
          <p:cNvSpPr/>
          <p:nvPr/>
        </p:nvSpPr>
        <p:spPr>
          <a:xfrm>
            <a:off x="4139952" y="2996952"/>
            <a:ext cx="648072"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itle 1"/>
          <p:cNvSpPr txBox="1">
            <a:spLocks/>
          </p:cNvSpPr>
          <p:nvPr/>
        </p:nvSpPr>
        <p:spPr>
          <a:xfrm>
            <a:off x="6674087" y="1764376"/>
            <a:ext cx="792088" cy="397848"/>
          </a:xfrm>
          <a:prstGeom prst="rect">
            <a:avLst/>
          </a:prstGeom>
          <a:solidFill>
            <a:schemeClr val="bg1"/>
          </a:solidFill>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1600" dirty="0" smtClean="0">
                <a:solidFill>
                  <a:schemeClr val="tx1"/>
                </a:solidFill>
                <a:latin typeface="Times New Roman" pitchFamily="18" charset="0"/>
                <a:cs typeface="Times New Roman" pitchFamily="18" charset="0"/>
              </a:rPr>
              <a:t>Steady</a:t>
            </a:r>
            <a:endParaRPr lang="id-ID" sz="1600" dirty="0">
              <a:solidFill>
                <a:schemeClr val="tx1"/>
              </a:solidFill>
              <a:latin typeface="Times New Roman" pitchFamily="18" charset="0"/>
              <a:cs typeface="Times New Roman" pitchFamily="18" charset="0"/>
            </a:endParaRPr>
          </a:p>
        </p:txBody>
      </p:sp>
      <p:cxnSp>
        <p:nvCxnSpPr>
          <p:cNvPr id="7" name="Straight Connector 6"/>
          <p:cNvCxnSpPr/>
          <p:nvPr/>
        </p:nvCxnSpPr>
        <p:spPr>
          <a:xfrm>
            <a:off x="6674087" y="2162224"/>
            <a:ext cx="7920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612775" y="228600"/>
            <a:ext cx="38877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Tahanan kontak termal</a:t>
            </a:r>
            <a:r>
              <a:rPr lang="en-US">
                <a:solidFill>
                  <a:srgbClr val="000000"/>
                </a:solidFill>
              </a:rPr>
              <a:t> </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67818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81600"/>
            <a:ext cx="838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2812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81662673"/>
              </p:ext>
            </p:extLst>
          </p:nvPr>
        </p:nvGraphicFramePr>
        <p:xfrm>
          <a:off x="251520" y="836712"/>
          <a:ext cx="9197975" cy="5486400"/>
        </p:xfrm>
        <a:graphic>
          <a:graphicData uri="http://schemas.openxmlformats.org/presentationml/2006/ole">
            <mc:AlternateContent xmlns:mc="http://schemas.openxmlformats.org/markup-compatibility/2006">
              <mc:Choice xmlns:v="urn:schemas-microsoft-com:vml" Requires="v">
                <p:oleObj spid="_x0000_s49236" name="Document" r:id="rId3" imgW="8631089" imgH="5148748" progId="Word.Document.12">
                  <p:embed/>
                </p:oleObj>
              </mc:Choice>
              <mc:Fallback>
                <p:oleObj name="Document" r:id="rId3" imgW="8631089" imgH="514874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36712"/>
                        <a:ext cx="91979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ounded Rectangle 1"/>
          <p:cNvSpPr/>
          <p:nvPr/>
        </p:nvSpPr>
        <p:spPr>
          <a:xfrm>
            <a:off x="611560" y="2276872"/>
            <a:ext cx="5472608"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666980" y="3528718"/>
            <a:ext cx="2376264"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20890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427504608"/>
              </p:ext>
            </p:extLst>
          </p:nvPr>
        </p:nvGraphicFramePr>
        <p:xfrm>
          <a:off x="395536" y="393700"/>
          <a:ext cx="9067800" cy="6464300"/>
        </p:xfrm>
        <a:graphic>
          <a:graphicData uri="http://schemas.openxmlformats.org/presentationml/2006/ole">
            <mc:AlternateContent xmlns:mc="http://schemas.openxmlformats.org/markup-compatibility/2006">
              <mc:Choice xmlns:v="urn:schemas-microsoft-com:vml" Requires="v">
                <p:oleObj spid="_x0000_s50265" name="Document" r:id="rId3" imgW="8616458" imgH="6138093" progId="Word.Document.12">
                  <p:embed/>
                </p:oleObj>
              </mc:Choice>
              <mc:Fallback>
                <p:oleObj name="Document" r:id="rId3" imgW="8616458" imgH="6138093" progId="Word.Document.12">
                  <p:embed/>
                  <p:pic>
                    <p:nvPicPr>
                      <p:cNvPr id="0" name=""/>
                      <p:cNvPicPr>
                        <a:picLocks noChangeAspect="1" noChangeArrowheads="1"/>
                      </p:cNvPicPr>
                      <p:nvPr/>
                    </p:nvPicPr>
                    <p:blipFill>
                      <a:blip r:embed="rId4"/>
                      <a:srcRect/>
                      <a:stretch>
                        <a:fillRect/>
                      </a:stretch>
                    </p:blipFill>
                    <p:spPr bwMode="auto">
                      <a:xfrm>
                        <a:off x="395536" y="393700"/>
                        <a:ext cx="9067800" cy="646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1"/>
          <p:cNvSpPr txBox="1">
            <a:spLocks/>
          </p:cNvSpPr>
          <p:nvPr/>
        </p:nvSpPr>
        <p:spPr>
          <a:xfrm>
            <a:off x="1950332" y="737809"/>
            <a:ext cx="792088" cy="397848"/>
          </a:xfrm>
          <a:prstGeom prst="rect">
            <a:avLst/>
          </a:prstGeom>
          <a:solidFill>
            <a:schemeClr val="bg1"/>
          </a:solidFill>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1800" dirty="0" smtClean="0">
                <a:solidFill>
                  <a:schemeClr val="tx1"/>
                </a:solidFill>
                <a:latin typeface="Times New Roman" pitchFamily="18" charset="0"/>
                <a:cs typeface="Times New Roman" pitchFamily="18" charset="0"/>
              </a:rPr>
              <a:t>antara</a:t>
            </a:r>
            <a:endParaRPr lang="id-ID" sz="1800" dirty="0">
              <a:solidFill>
                <a:schemeClr val="tx1"/>
              </a:solidFill>
              <a:latin typeface="Times New Roman" pitchFamily="18" charset="0"/>
              <a:cs typeface="Times New Roman" pitchFamily="18" charset="0"/>
            </a:endParaRPr>
          </a:p>
        </p:txBody>
      </p:sp>
      <p:sp>
        <p:nvSpPr>
          <p:cNvPr id="5" name="Rectangle 4"/>
          <p:cNvSpPr/>
          <p:nvPr/>
        </p:nvSpPr>
        <p:spPr>
          <a:xfrm>
            <a:off x="891203" y="4030041"/>
            <a:ext cx="37444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331640" y="2492896"/>
            <a:ext cx="1584176" cy="864096"/>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827584" y="1988840"/>
            <a:ext cx="44644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470277" y="737809"/>
            <a:ext cx="432048" cy="39784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ounded Rectangle 14"/>
          <p:cNvSpPr/>
          <p:nvPr/>
        </p:nvSpPr>
        <p:spPr>
          <a:xfrm>
            <a:off x="3245413" y="2576026"/>
            <a:ext cx="1800200" cy="57606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470277" y="1177222"/>
            <a:ext cx="432048" cy="42113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mc:Choice xmlns:a14="http://schemas.microsoft.com/office/drawing/2010/main" Requires="a14">
          <p:sp>
            <p:nvSpPr>
              <p:cNvPr id="17" name="Rectangle 16"/>
              <p:cNvSpPr/>
              <p:nvPr/>
            </p:nvSpPr>
            <p:spPr>
              <a:xfrm>
                <a:off x="5478190" y="2323342"/>
                <a:ext cx="2952328" cy="92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Arial" pitchFamily="34" charset="0"/>
                    <a:cs typeface="Arial" pitchFamily="34" charset="0"/>
                  </a:rPr>
                  <a:t>Dimana : q </a:t>
                </a:r>
                <a:r>
                  <a:rPr lang="id-ID" dirty="0" smtClean="0"/>
                  <a:t>= </a:t>
                </a:r>
                <a14:m>
                  <m:oMath xmlns:m="http://schemas.openxmlformats.org/officeDocument/2006/math">
                    <m:f>
                      <m:fPr>
                        <m:ctrlPr>
                          <a:rPr lang="id-ID" i="1" smtClean="0">
                            <a:latin typeface="Cambria Math"/>
                          </a:rPr>
                        </m:ctrlPr>
                      </m:fPr>
                      <m:num>
                        <m:sSub>
                          <m:sSubPr>
                            <m:ctrlPr>
                              <a:rPr lang="id-ID" i="1" smtClean="0">
                                <a:latin typeface="Cambria Math"/>
                              </a:rPr>
                            </m:ctrlPr>
                          </m:sSubPr>
                          <m:e>
                            <m:r>
                              <a:rPr lang="id-ID" b="0" i="1" smtClean="0">
                                <a:latin typeface="Cambria Math"/>
                              </a:rPr>
                              <m:t>𝑇</m:t>
                            </m:r>
                          </m:e>
                          <m:sub>
                            <m:r>
                              <a:rPr lang="id-ID" b="0" i="1" smtClean="0">
                                <a:latin typeface="Cambria Math"/>
                              </a:rPr>
                              <m:t>2</m:t>
                            </m:r>
                            <m:r>
                              <a:rPr lang="id-ID" b="0" i="1" smtClean="0">
                                <a:latin typeface="Cambria Math"/>
                              </a:rPr>
                              <m:t>𝐴</m:t>
                            </m:r>
                          </m:sub>
                        </m:sSub>
                        <m:r>
                          <a:rPr lang="id-ID" b="0" i="1" smtClean="0">
                            <a:latin typeface="Cambria Math"/>
                          </a:rPr>
                          <m:t>−</m:t>
                        </m:r>
                        <m:sSub>
                          <m:sSubPr>
                            <m:ctrlPr>
                              <a:rPr lang="id-ID" i="1">
                                <a:latin typeface="Cambria Math"/>
                              </a:rPr>
                            </m:ctrlPr>
                          </m:sSubPr>
                          <m:e>
                            <m:r>
                              <a:rPr lang="id-ID" i="1">
                                <a:latin typeface="Cambria Math"/>
                              </a:rPr>
                              <m:t>𝑇</m:t>
                            </m:r>
                          </m:e>
                          <m:sub>
                            <m:r>
                              <a:rPr lang="id-ID" i="1">
                                <a:latin typeface="Cambria Math"/>
                              </a:rPr>
                              <m:t>2</m:t>
                            </m:r>
                            <m:r>
                              <a:rPr lang="id-ID" b="0" i="1" smtClean="0">
                                <a:latin typeface="Cambria Math"/>
                              </a:rPr>
                              <m:t>𝐵</m:t>
                            </m:r>
                          </m:sub>
                        </m:sSub>
                      </m:num>
                      <m:den>
                        <m:f>
                          <m:fPr>
                            <m:ctrlPr>
                              <a:rPr lang="id-ID" i="1" smtClean="0">
                                <a:latin typeface="Cambria Math"/>
                              </a:rPr>
                            </m:ctrlPr>
                          </m:fPr>
                          <m:num>
                            <m:r>
                              <a:rPr lang="id-ID" b="0" i="1" smtClean="0">
                                <a:latin typeface="Cambria Math"/>
                              </a:rPr>
                              <m:t>1</m:t>
                            </m:r>
                          </m:num>
                          <m:den>
                            <m:sSub>
                              <m:sSubPr>
                                <m:ctrlPr>
                                  <a:rPr lang="id-ID" i="1" smtClean="0">
                                    <a:latin typeface="Cambria Math"/>
                                  </a:rPr>
                                </m:ctrlPr>
                              </m:sSubPr>
                              <m:e>
                                <m:r>
                                  <a:rPr lang="id-ID" b="0" i="1" smtClean="0">
                                    <a:latin typeface="Cambria Math"/>
                                  </a:rPr>
                                  <m:t>h</m:t>
                                </m:r>
                              </m:e>
                              <m:sub>
                                <m:r>
                                  <a:rPr lang="id-ID" b="0" i="1" smtClean="0">
                                    <a:latin typeface="Cambria Math"/>
                                  </a:rPr>
                                  <m:t>𝑐</m:t>
                                </m:r>
                              </m:sub>
                            </m:sSub>
                            <m:r>
                              <a:rPr lang="id-ID" b="0" i="1" smtClean="0">
                                <a:latin typeface="Cambria Math"/>
                              </a:rPr>
                              <m:t> </m:t>
                            </m:r>
                            <m:r>
                              <a:rPr lang="id-ID" b="0" i="1" smtClean="0">
                                <a:latin typeface="Cambria Math"/>
                              </a:rPr>
                              <m:t>𝐴</m:t>
                            </m:r>
                          </m:den>
                        </m:f>
                      </m:den>
                    </m:f>
                  </m:oMath>
                </a14:m>
                <a:endParaRPr lang="id-ID" dirty="0"/>
              </a:p>
            </p:txBody>
          </p:sp>
        </mc:Choice>
        <mc:Fallback>
          <p:sp>
            <p:nvSpPr>
              <p:cNvPr id="17" name="Rectangle 16"/>
              <p:cNvSpPr>
                <a:spLocks noRot="1" noChangeAspect="1" noMove="1" noResize="1" noEditPoints="1" noAdjustHandles="1" noChangeArrowheads="1" noChangeShapeType="1" noTextEdit="1"/>
              </p:cNvSpPr>
              <p:nvPr/>
            </p:nvSpPr>
            <p:spPr>
              <a:xfrm>
                <a:off x="5478190" y="2323342"/>
                <a:ext cx="2952328" cy="924982"/>
              </a:xfrm>
              <a:prstGeom prst="rect">
                <a:avLst/>
              </a:prstGeom>
              <a:blipFill rotWithShape="1">
                <a:blip r:embed="rId5"/>
                <a:stretch>
                  <a:fillRect/>
                </a:stretch>
              </a:blipFill>
            </p:spPr>
            <p:txBody>
              <a:bodyPr/>
              <a:lstStyle/>
              <a:p>
                <a:r>
                  <a:rPr lang="id-ID">
                    <a:noFill/>
                  </a:rPr>
                  <a:t> </a:t>
                </a:r>
              </a:p>
            </p:txBody>
          </p:sp>
        </mc:Fallback>
      </mc:AlternateContent>
      <p:sp>
        <p:nvSpPr>
          <p:cNvPr id="18" name="Rounded Rectangle 17"/>
          <p:cNvSpPr/>
          <p:nvPr/>
        </p:nvSpPr>
        <p:spPr>
          <a:xfrm>
            <a:off x="999310" y="3426267"/>
            <a:ext cx="1444051"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827584" y="3714299"/>
            <a:ext cx="3960440" cy="1010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xmlns:a14="http://schemas.microsoft.com/office/drawing/2010/main">
        <mc:Choice Requires="a14">
          <p:sp>
            <p:nvSpPr>
              <p:cNvPr id="20" name="Rectangle 19"/>
              <p:cNvSpPr/>
              <p:nvPr/>
            </p:nvSpPr>
            <p:spPr>
              <a:xfrm>
                <a:off x="954298" y="3714299"/>
                <a:ext cx="4032448" cy="8640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id-ID" i="1" smtClean="0">
                              <a:solidFill>
                                <a:schemeClr val="tx1"/>
                              </a:solidFill>
                              <a:latin typeface="Cambria Math"/>
                            </a:rPr>
                          </m:ctrlPr>
                        </m:sSubPr>
                        <m:e>
                          <m:r>
                            <a:rPr lang="id-ID" b="0" i="1" smtClean="0">
                              <a:solidFill>
                                <a:schemeClr val="tx1"/>
                              </a:solidFill>
                              <a:latin typeface="Cambria Math"/>
                            </a:rPr>
                            <m:t>h</m:t>
                          </m:r>
                        </m:e>
                        <m:sub>
                          <m:r>
                            <a:rPr lang="id-ID" b="0" i="1" smtClean="0">
                              <a:solidFill>
                                <a:schemeClr val="tx1"/>
                              </a:solidFill>
                              <a:latin typeface="Cambria Math"/>
                            </a:rPr>
                            <m:t>𝑐</m:t>
                          </m:r>
                        </m:sub>
                      </m:sSub>
                      <m:r>
                        <a:rPr lang="id-ID" b="0" i="1" smtClean="0">
                          <a:solidFill>
                            <a:schemeClr val="tx1"/>
                          </a:solidFill>
                          <a:latin typeface="Cambria Math"/>
                        </a:rPr>
                        <m:t>=</m:t>
                      </m:r>
                      <m:f>
                        <m:fPr>
                          <m:ctrlPr>
                            <a:rPr lang="id-ID" i="1" smtClean="0">
                              <a:solidFill>
                                <a:schemeClr val="tx1"/>
                              </a:solidFill>
                              <a:latin typeface="Cambria Math"/>
                            </a:rPr>
                          </m:ctrlPr>
                        </m:fPr>
                        <m:num>
                          <m:r>
                            <a:rPr lang="id-ID" b="0" i="1" smtClean="0">
                              <a:solidFill>
                                <a:schemeClr val="tx1"/>
                              </a:solidFill>
                              <a:latin typeface="Cambria Math"/>
                            </a:rPr>
                            <m:t>1</m:t>
                          </m:r>
                        </m:num>
                        <m:den>
                          <m:sSub>
                            <m:sSubPr>
                              <m:ctrlPr>
                                <a:rPr lang="id-ID" i="1" smtClean="0">
                                  <a:solidFill>
                                    <a:schemeClr val="tx1"/>
                                  </a:solidFill>
                                  <a:latin typeface="Cambria Math"/>
                                </a:rPr>
                              </m:ctrlPr>
                            </m:sSubPr>
                            <m:e>
                              <m:r>
                                <a:rPr lang="id-ID" b="0" i="1" smtClean="0">
                                  <a:solidFill>
                                    <a:schemeClr val="tx1"/>
                                  </a:solidFill>
                                  <a:latin typeface="Cambria Math"/>
                                </a:rPr>
                                <m:t>𝐿</m:t>
                              </m:r>
                            </m:e>
                            <m:sub>
                              <m:r>
                                <a:rPr lang="id-ID" b="0" i="1" smtClean="0">
                                  <a:solidFill>
                                    <a:schemeClr val="tx1"/>
                                  </a:solidFill>
                                  <a:latin typeface="Cambria Math"/>
                                </a:rPr>
                                <m:t>𝑔</m:t>
                              </m:r>
                            </m:sub>
                          </m:sSub>
                        </m:den>
                      </m:f>
                      <m:d>
                        <m:dPr>
                          <m:begChr m:val="["/>
                          <m:endChr m:val="]"/>
                          <m:ctrlPr>
                            <a:rPr lang="id-ID" i="1" smtClean="0">
                              <a:solidFill>
                                <a:schemeClr val="tx1"/>
                              </a:solidFill>
                              <a:latin typeface="Cambria Math"/>
                            </a:rPr>
                          </m:ctrlPr>
                        </m:dPr>
                        <m:e>
                          <m:f>
                            <m:fPr>
                              <m:ctrlPr>
                                <a:rPr lang="id-ID" i="1" smtClean="0">
                                  <a:solidFill>
                                    <a:schemeClr val="tx1"/>
                                  </a:solidFill>
                                  <a:latin typeface="Cambria Math"/>
                                </a:rPr>
                              </m:ctrlPr>
                            </m:fPr>
                            <m:num>
                              <m:sSub>
                                <m:sSubPr>
                                  <m:ctrlPr>
                                    <a:rPr lang="id-ID" i="1" smtClean="0">
                                      <a:solidFill>
                                        <a:schemeClr val="tx1"/>
                                      </a:solidFill>
                                      <a:latin typeface="Cambria Math"/>
                                    </a:rPr>
                                  </m:ctrlPr>
                                </m:sSubPr>
                                <m:e>
                                  <m:r>
                                    <a:rPr lang="id-ID" b="0" i="1" smtClean="0">
                                      <a:solidFill>
                                        <a:schemeClr val="tx1"/>
                                      </a:solidFill>
                                      <a:latin typeface="Cambria Math"/>
                                    </a:rPr>
                                    <m:t>𝐴</m:t>
                                  </m:r>
                                </m:e>
                                <m:sub>
                                  <m:r>
                                    <a:rPr lang="id-ID" b="0" i="1" smtClean="0">
                                      <a:solidFill>
                                        <a:schemeClr val="tx1"/>
                                      </a:solidFill>
                                      <a:latin typeface="Cambria Math"/>
                                    </a:rPr>
                                    <m:t>𝑐</m:t>
                                  </m:r>
                                </m:sub>
                              </m:sSub>
                            </m:num>
                            <m:den>
                              <m:r>
                                <a:rPr lang="id-ID" b="0" i="1" smtClean="0">
                                  <a:solidFill>
                                    <a:schemeClr val="tx1"/>
                                  </a:solidFill>
                                  <a:latin typeface="Cambria Math"/>
                                </a:rPr>
                                <m:t>𝐴</m:t>
                              </m:r>
                            </m:den>
                          </m:f>
                          <m:r>
                            <a:rPr lang="id-ID" b="0" i="1" smtClean="0">
                              <a:solidFill>
                                <a:schemeClr val="tx1"/>
                              </a:solidFill>
                              <a:latin typeface="Cambria Math"/>
                            </a:rPr>
                            <m:t>  </m:t>
                          </m:r>
                          <m:f>
                            <m:fPr>
                              <m:ctrlPr>
                                <a:rPr lang="id-ID" i="1" smtClean="0">
                                  <a:solidFill>
                                    <a:schemeClr val="tx1"/>
                                  </a:solidFill>
                                  <a:latin typeface="Cambria Math"/>
                                </a:rPr>
                              </m:ctrlPr>
                            </m:fPr>
                            <m:num>
                              <m:r>
                                <a:rPr lang="id-ID" b="0" i="1" smtClean="0">
                                  <a:solidFill>
                                    <a:schemeClr val="tx1"/>
                                  </a:solidFill>
                                  <a:latin typeface="Cambria Math"/>
                                </a:rPr>
                                <m:t>2</m:t>
                              </m:r>
                              <m:sSub>
                                <m:sSubPr>
                                  <m:ctrlPr>
                                    <a:rPr lang="id-ID" b="0" i="1" smtClean="0">
                                      <a:solidFill>
                                        <a:schemeClr val="tx1"/>
                                      </a:solidFill>
                                      <a:latin typeface="Cambria Math"/>
                                    </a:rPr>
                                  </m:ctrlPr>
                                </m:sSubPr>
                                <m:e>
                                  <m:r>
                                    <a:rPr lang="id-ID" b="0" i="1" smtClean="0">
                                      <a:solidFill>
                                        <a:schemeClr val="tx1"/>
                                      </a:solidFill>
                                      <a:latin typeface="Cambria Math"/>
                                    </a:rPr>
                                    <m:t>𝑘</m:t>
                                  </m:r>
                                </m:e>
                                <m:sub>
                                  <m:r>
                                    <a:rPr lang="id-ID" b="0" i="1" smtClean="0">
                                      <a:solidFill>
                                        <a:schemeClr val="tx1"/>
                                      </a:solidFill>
                                      <a:latin typeface="Cambria Math"/>
                                    </a:rPr>
                                    <m:t>𝐴</m:t>
                                  </m:r>
                                </m:sub>
                              </m:sSub>
                              <m:sSub>
                                <m:sSubPr>
                                  <m:ctrlPr>
                                    <a:rPr lang="id-ID" b="0" i="1" smtClean="0">
                                      <a:solidFill>
                                        <a:schemeClr val="tx1"/>
                                      </a:solidFill>
                                      <a:latin typeface="Cambria Math"/>
                                    </a:rPr>
                                  </m:ctrlPr>
                                </m:sSubPr>
                                <m:e>
                                  <m:r>
                                    <a:rPr lang="id-ID" b="0" i="1" smtClean="0">
                                      <a:solidFill>
                                        <a:schemeClr val="tx1"/>
                                      </a:solidFill>
                                      <a:latin typeface="Cambria Math"/>
                                    </a:rPr>
                                    <m:t>𝐴</m:t>
                                  </m:r>
                                </m:e>
                                <m:sub>
                                  <m:r>
                                    <a:rPr lang="id-ID" b="0" i="1" smtClean="0">
                                      <a:solidFill>
                                        <a:schemeClr val="tx1"/>
                                      </a:solidFill>
                                      <a:latin typeface="Cambria Math"/>
                                    </a:rPr>
                                    <m:t>𝐵</m:t>
                                  </m:r>
                                </m:sub>
                              </m:sSub>
                            </m:num>
                            <m:den>
                              <m:sSub>
                                <m:sSubPr>
                                  <m:ctrlPr>
                                    <a:rPr lang="id-ID" i="1" smtClean="0">
                                      <a:solidFill>
                                        <a:schemeClr val="tx1"/>
                                      </a:solidFill>
                                      <a:latin typeface="Cambria Math"/>
                                    </a:rPr>
                                  </m:ctrlPr>
                                </m:sSubPr>
                                <m:e>
                                  <m:r>
                                    <a:rPr lang="id-ID" b="0" i="1" smtClean="0">
                                      <a:solidFill>
                                        <a:schemeClr val="tx1"/>
                                      </a:solidFill>
                                      <a:latin typeface="Cambria Math"/>
                                    </a:rPr>
                                    <m:t>𝑘</m:t>
                                  </m:r>
                                </m:e>
                                <m:sub>
                                  <m:r>
                                    <a:rPr lang="id-ID" b="0" i="1" smtClean="0">
                                      <a:solidFill>
                                        <a:schemeClr val="tx1"/>
                                      </a:solidFill>
                                      <a:latin typeface="Cambria Math"/>
                                    </a:rPr>
                                    <m:t>𝐴</m:t>
                                  </m:r>
                                </m:sub>
                              </m:sSub>
                              <m:r>
                                <a:rPr lang="id-ID" b="0" i="1" smtClean="0">
                                  <a:solidFill>
                                    <a:schemeClr val="tx1"/>
                                  </a:solidFill>
                                  <a:latin typeface="Cambria Math"/>
                                </a:rPr>
                                <m:t>+</m:t>
                              </m:r>
                              <m:sSub>
                                <m:sSubPr>
                                  <m:ctrlPr>
                                    <a:rPr lang="id-ID" b="0" i="1" smtClean="0">
                                      <a:solidFill>
                                        <a:schemeClr val="tx1"/>
                                      </a:solidFill>
                                      <a:latin typeface="Cambria Math"/>
                                    </a:rPr>
                                  </m:ctrlPr>
                                </m:sSubPr>
                                <m:e>
                                  <m:r>
                                    <a:rPr lang="id-ID" b="0" i="1" smtClean="0">
                                      <a:solidFill>
                                        <a:schemeClr val="tx1"/>
                                      </a:solidFill>
                                      <a:latin typeface="Cambria Math"/>
                                    </a:rPr>
                                    <m:t>𝐴</m:t>
                                  </m:r>
                                </m:e>
                                <m:sub>
                                  <m:r>
                                    <a:rPr lang="id-ID" b="0" i="1" smtClean="0">
                                      <a:solidFill>
                                        <a:schemeClr val="tx1"/>
                                      </a:solidFill>
                                      <a:latin typeface="Cambria Math"/>
                                    </a:rPr>
                                    <m:t>𝐵</m:t>
                                  </m:r>
                                </m:sub>
                              </m:sSub>
                            </m:den>
                          </m:f>
                          <m:r>
                            <m:rPr>
                              <m:nor/>
                            </m:rPr>
                            <a:rPr lang="id-ID" dirty="0">
                              <a:solidFill>
                                <a:schemeClr val="tx1"/>
                              </a:solidFill>
                            </a:rPr>
                            <m:t>+ </m:t>
                          </m:r>
                          <m:f>
                            <m:fPr>
                              <m:ctrlPr>
                                <a:rPr lang="id-ID" i="1">
                                  <a:solidFill>
                                    <a:schemeClr val="tx1"/>
                                  </a:solidFill>
                                  <a:latin typeface="Cambria Math"/>
                                </a:rPr>
                              </m:ctrlPr>
                            </m:fPr>
                            <m:num>
                              <m:sSub>
                                <m:sSubPr>
                                  <m:ctrlPr>
                                    <a:rPr lang="id-ID" i="1">
                                      <a:solidFill>
                                        <a:schemeClr val="tx1"/>
                                      </a:solidFill>
                                      <a:latin typeface="Cambria Math"/>
                                    </a:rPr>
                                  </m:ctrlPr>
                                </m:sSubPr>
                                <m:e>
                                  <m:r>
                                    <a:rPr lang="id-ID" i="1">
                                      <a:solidFill>
                                        <a:schemeClr val="tx1"/>
                                      </a:solidFill>
                                      <a:latin typeface="Cambria Math"/>
                                    </a:rPr>
                                    <m:t>𝐴</m:t>
                                  </m:r>
                                </m:e>
                                <m:sub>
                                  <m:r>
                                    <a:rPr lang="id-ID" i="1">
                                      <a:solidFill>
                                        <a:schemeClr val="tx1"/>
                                      </a:solidFill>
                                      <a:latin typeface="Cambria Math"/>
                                    </a:rPr>
                                    <m:t>𝑣</m:t>
                                  </m:r>
                                </m:sub>
                              </m:sSub>
                            </m:num>
                            <m:den>
                              <m:r>
                                <a:rPr lang="id-ID" i="1">
                                  <a:solidFill>
                                    <a:schemeClr val="tx1"/>
                                  </a:solidFill>
                                  <a:latin typeface="Cambria Math"/>
                                </a:rPr>
                                <m:t>𝐴</m:t>
                              </m:r>
                            </m:den>
                          </m:f>
                          <m:r>
                            <m:rPr>
                              <m:nor/>
                            </m:rPr>
                            <a:rPr lang="id-ID" dirty="0">
                              <a:solidFill>
                                <a:schemeClr val="tx1"/>
                              </a:solidFill>
                            </a:rPr>
                            <m:t> </m:t>
                          </m:r>
                          <m:sSub>
                            <m:sSubPr>
                              <m:ctrlPr>
                                <a:rPr lang="id-ID" i="1" dirty="0">
                                  <a:solidFill>
                                    <a:schemeClr val="tx1"/>
                                  </a:solidFill>
                                  <a:latin typeface="Cambria Math"/>
                                </a:rPr>
                              </m:ctrlPr>
                            </m:sSubPr>
                            <m:e>
                              <m:r>
                                <a:rPr lang="id-ID" i="1" dirty="0">
                                  <a:solidFill>
                                    <a:schemeClr val="tx1"/>
                                  </a:solidFill>
                                  <a:latin typeface="Cambria Math"/>
                                </a:rPr>
                                <m:t>𝑘</m:t>
                              </m:r>
                            </m:e>
                            <m:sub>
                              <m:r>
                                <a:rPr lang="id-ID" i="1" dirty="0">
                                  <a:solidFill>
                                    <a:schemeClr val="tx1"/>
                                  </a:solidFill>
                                  <a:latin typeface="Cambria Math"/>
                                </a:rPr>
                                <m:t>𝑓</m:t>
                              </m:r>
                            </m:sub>
                          </m:sSub>
                        </m:e>
                      </m:d>
                    </m:oMath>
                  </m:oMathPara>
                </a14:m>
                <a:endParaRPr lang="id-ID" dirty="0">
                  <a:solidFill>
                    <a:schemeClr val="tx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954298" y="3714299"/>
                <a:ext cx="4032448" cy="864096"/>
              </a:xfrm>
              <a:prstGeom prst="rect">
                <a:avLst/>
              </a:prstGeom>
              <a:blipFill rotWithShape="1">
                <a:blip r:embed="rId6"/>
                <a:stretch>
                  <a:fillRect/>
                </a:stretch>
              </a:blipFill>
              <a:ln>
                <a:solidFill>
                  <a:srgbClr val="FF0000"/>
                </a:solidFill>
              </a:ln>
            </p:spPr>
            <p:txBody>
              <a:bodyPr/>
              <a:lstStyle/>
              <a:p>
                <a:r>
                  <a:rPr lang="id-ID">
                    <a:noFill/>
                  </a:rPr>
                  <a:t> </a:t>
                </a:r>
              </a:p>
            </p:txBody>
          </p:sp>
        </mc:Fallback>
      </mc:AlternateContent>
      <p:pic>
        <p:nvPicPr>
          <p:cNvPr id="50245"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966" y="4318073"/>
            <a:ext cx="2582955" cy="215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246"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9950" y="3820118"/>
            <a:ext cx="19240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2346376" y="2864058"/>
            <a:ext cx="4607978" cy="956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54298" y="29249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0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6" grpId="0" animBg="1"/>
      <p:bldP spid="17"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079644931"/>
              </p:ext>
            </p:extLst>
          </p:nvPr>
        </p:nvGraphicFramePr>
        <p:xfrm>
          <a:off x="539552" y="332656"/>
          <a:ext cx="8424936" cy="5881616"/>
        </p:xfrm>
        <a:graphic>
          <a:graphicData uri="http://schemas.openxmlformats.org/presentationml/2006/ole">
            <mc:AlternateContent xmlns:mc="http://schemas.openxmlformats.org/markup-compatibility/2006">
              <mc:Choice xmlns:v="urn:schemas-microsoft-com:vml" Requires="v">
                <p:oleObj spid="_x0000_s51251" name="Document" r:id="rId3" imgW="9269123" imgH="5554815" progId="Word.Document.12">
                  <p:embed/>
                </p:oleObj>
              </mc:Choice>
              <mc:Fallback>
                <p:oleObj name="Document" r:id="rId3" imgW="9269123" imgH="5554815"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2656"/>
                        <a:ext cx="8424936" cy="5881616"/>
                      </a:xfrm>
                      <a:prstGeom prst="rect">
                        <a:avLst/>
                      </a:prstGeom>
                      <a:noFill/>
                      <a:ln>
                        <a:noFill/>
                      </a:ln>
                      <a:effectLst/>
                    </p:spPr>
                  </p:pic>
                </p:oleObj>
              </mc:Fallback>
            </mc:AlternateContent>
          </a:graphicData>
        </a:graphic>
      </p:graphicFrame>
      <p:sp>
        <p:nvSpPr>
          <p:cNvPr id="4" name="Title 1"/>
          <p:cNvSpPr>
            <a:spLocks noGrp="1"/>
          </p:cNvSpPr>
          <p:nvPr>
            <p:ph type="title"/>
          </p:nvPr>
        </p:nvSpPr>
        <p:spPr>
          <a:xfrm>
            <a:off x="467544" y="332656"/>
            <a:ext cx="8280920" cy="1143000"/>
          </a:xfrm>
          <a:solidFill>
            <a:schemeClr val="bg1"/>
          </a:solidFill>
        </p:spPr>
        <p:txBody>
          <a:bodyPr>
            <a:normAutofit fontScale="90000"/>
          </a:bodyPr>
          <a:lstStyle/>
          <a:p>
            <a:r>
              <a:rPr lang="id-ID" sz="2800" b="1" dirty="0" smtClean="0"/>
              <a:t>BAB 3. </a:t>
            </a:r>
            <a:br>
              <a:rPr lang="id-ID" sz="2800" b="1" dirty="0" smtClean="0"/>
            </a:br>
            <a:r>
              <a:rPr lang="id-ID" sz="2800" b="1" dirty="0" smtClean="0"/>
              <a:t>PERPINDAHAN PANAS SECARA KONDUKSI PADA KEADAAN TIDAK STEADY (UNSTEADY)</a:t>
            </a:r>
            <a:endParaRPr lang="id-ID" sz="2800" b="1" dirty="0"/>
          </a:p>
        </p:txBody>
      </p:sp>
      <p:sp>
        <p:nvSpPr>
          <p:cNvPr id="2" name="Rectangle 1"/>
          <p:cNvSpPr/>
          <p:nvPr/>
        </p:nvSpPr>
        <p:spPr>
          <a:xfrm>
            <a:off x="351238" y="5472934"/>
            <a:ext cx="64807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Times New Roman" pitchFamily="18" charset="0"/>
                <a:cs typeface="Times New Roman" pitchFamily="18" charset="0"/>
              </a:rPr>
              <a:t>Cek</a:t>
            </a:r>
            <a:endParaRPr lang="id-ID" sz="1600" dirty="0">
              <a:solidFill>
                <a:schemeClr val="tx1"/>
              </a:solidFill>
              <a:latin typeface="Times New Roman" pitchFamily="18" charset="0"/>
              <a:cs typeface="Times New Roman" pitchFamily="18" charset="0"/>
            </a:endParaRPr>
          </a:p>
        </p:txBody>
      </p:sp>
      <p:sp>
        <p:nvSpPr>
          <p:cNvPr id="7" name="Rectangle 6"/>
          <p:cNvSpPr/>
          <p:nvPr/>
        </p:nvSpPr>
        <p:spPr>
          <a:xfrm>
            <a:off x="371276" y="5367731"/>
            <a:ext cx="5156866" cy="64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385131" y="5319004"/>
            <a:ext cx="5647602" cy="68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Cek _ bilangan Biot = </a:t>
            </a:r>
            <a:endParaRPr lang="id-ID" dirty="0">
              <a:solidFill>
                <a:schemeClr val="tx1"/>
              </a:solidFill>
            </a:endParaRPr>
          </a:p>
        </p:txBody>
      </p:sp>
    </p:spTree>
    <p:extLst>
      <p:ext uri="{BB962C8B-B14F-4D97-AF65-F5344CB8AC3E}">
        <p14:creationId xmlns:p14="http://schemas.microsoft.com/office/powerpoint/2010/main" val="26494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402858296"/>
              </p:ext>
            </p:extLst>
          </p:nvPr>
        </p:nvGraphicFramePr>
        <p:xfrm>
          <a:off x="611561" y="476672"/>
          <a:ext cx="8064896" cy="6381328"/>
        </p:xfrm>
        <a:graphic>
          <a:graphicData uri="http://schemas.openxmlformats.org/presentationml/2006/ole">
            <mc:AlternateContent xmlns:mc="http://schemas.openxmlformats.org/markup-compatibility/2006">
              <mc:Choice xmlns:v="urn:schemas-microsoft-com:vml" Requires="v">
                <p:oleObj spid="_x0000_s52273" name="Document" r:id="rId3" imgW="9269123" imgH="5613127" progId="Word.Document.12">
                  <p:embed/>
                </p:oleObj>
              </mc:Choice>
              <mc:Fallback>
                <p:oleObj name="Document" r:id="rId3" imgW="9269123" imgH="5613127"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476672"/>
                        <a:ext cx="8064896" cy="6381328"/>
                      </a:xfrm>
                      <a:prstGeom prst="rect">
                        <a:avLst/>
                      </a:prstGeom>
                      <a:noFill/>
                      <a:ln>
                        <a:noFill/>
                      </a:ln>
                      <a:effectLst/>
                    </p:spPr>
                  </p:pic>
                </p:oleObj>
              </mc:Fallback>
            </mc:AlternateContent>
          </a:graphicData>
        </a:graphic>
      </p:graphicFrame>
      <p:sp>
        <p:nvSpPr>
          <p:cNvPr id="5" name="Rectangle 4"/>
          <p:cNvSpPr/>
          <p:nvPr/>
        </p:nvSpPr>
        <p:spPr>
          <a:xfrm>
            <a:off x="838706" y="2636912"/>
            <a:ext cx="4464496" cy="792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478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21995065"/>
              </p:ext>
            </p:extLst>
          </p:nvPr>
        </p:nvGraphicFramePr>
        <p:xfrm>
          <a:off x="539552" y="847382"/>
          <a:ext cx="9269413" cy="4999038"/>
        </p:xfrm>
        <a:graphic>
          <a:graphicData uri="http://schemas.openxmlformats.org/presentationml/2006/ole">
            <mc:AlternateContent xmlns:mc="http://schemas.openxmlformats.org/markup-compatibility/2006">
              <mc:Choice xmlns:v="urn:schemas-microsoft-com:vml" Requires="v">
                <p:oleObj spid="_x0000_s53298" name="Document" r:id="rId3" imgW="9269123" imgH="4999405" progId="Word.Document.12">
                  <p:embed/>
                </p:oleObj>
              </mc:Choice>
              <mc:Fallback>
                <p:oleObj name="Document" r:id="rId3" imgW="9269123" imgH="4999405"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847382"/>
                        <a:ext cx="9269413"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899592" y="3078307"/>
            <a:ext cx="1008112" cy="397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3285"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2980" y="3053196"/>
            <a:ext cx="2195272" cy="39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Rectangle 2"/>
              <p:cNvSpPr/>
              <p:nvPr/>
            </p:nvSpPr>
            <p:spPr>
              <a:xfrm>
                <a:off x="1957468" y="4254264"/>
                <a:ext cx="1872208" cy="839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id-ID" sz="2000" i="1" smtClean="0">
                            <a:solidFill>
                              <a:schemeClr val="tx1"/>
                            </a:solidFill>
                            <a:latin typeface="Cambria Math"/>
                            <a:cs typeface="Times New Roman" pitchFamily="18" charset="0"/>
                          </a:rPr>
                        </m:ctrlPr>
                      </m:sSupPr>
                      <m:e>
                        <m:r>
                          <a:rPr lang="id-ID" sz="2000" b="0" i="1" smtClean="0">
                            <a:solidFill>
                              <a:schemeClr val="tx1"/>
                            </a:solidFill>
                            <a:latin typeface="Cambria Math"/>
                            <a:cs typeface="Times New Roman" pitchFamily="18" charset="0"/>
                          </a:rPr>
                          <m:t>𝑒</m:t>
                        </m:r>
                      </m:e>
                      <m:sup>
                        <m:r>
                          <a:rPr lang="id-ID" sz="2000" b="0" i="1" smtClean="0">
                            <a:solidFill>
                              <a:schemeClr val="tx1"/>
                            </a:solidFill>
                            <a:latin typeface="Cambria Math"/>
                            <a:cs typeface="Times New Roman" pitchFamily="18" charset="0"/>
                          </a:rPr>
                          <m:t>−</m:t>
                        </m:r>
                        <m:f>
                          <m:fPr>
                            <m:ctrlPr>
                              <a:rPr lang="id-ID" sz="2000" i="1" smtClean="0">
                                <a:solidFill>
                                  <a:schemeClr val="tx1"/>
                                </a:solidFill>
                                <a:latin typeface="Cambria Math"/>
                                <a:cs typeface="Times New Roman" pitchFamily="18" charset="0"/>
                              </a:rPr>
                            </m:ctrlPr>
                          </m:fPr>
                          <m:num>
                            <m:r>
                              <a:rPr lang="id-ID" sz="2000" b="0" i="1" smtClean="0">
                                <a:solidFill>
                                  <a:schemeClr val="tx1"/>
                                </a:solidFill>
                                <a:latin typeface="Cambria Math"/>
                                <a:cs typeface="Times New Roman" pitchFamily="18" charset="0"/>
                              </a:rPr>
                              <m:t>h</m:t>
                            </m:r>
                            <m:r>
                              <a:rPr lang="id-ID" sz="2000" b="0" i="1" smtClean="0">
                                <a:solidFill>
                                  <a:schemeClr val="tx1"/>
                                </a:solidFill>
                                <a:latin typeface="Cambria Math"/>
                                <a:cs typeface="Times New Roman" pitchFamily="18" charset="0"/>
                              </a:rPr>
                              <m:t> </m:t>
                            </m:r>
                            <m:sSub>
                              <m:sSubPr>
                                <m:ctrlPr>
                                  <a:rPr lang="id-ID" sz="2000" b="0" i="1" smtClean="0">
                                    <a:solidFill>
                                      <a:schemeClr val="tx1"/>
                                    </a:solidFill>
                                    <a:latin typeface="Cambria Math"/>
                                    <a:cs typeface="Times New Roman" pitchFamily="18" charset="0"/>
                                  </a:rPr>
                                </m:ctrlPr>
                              </m:sSubPr>
                              <m:e>
                                <m:r>
                                  <a:rPr lang="id-ID" sz="2000" b="0" i="1" smtClean="0">
                                    <a:solidFill>
                                      <a:schemeClr val="tx1"/>
                                    </a:solidFill>
                                    <a:latin typeface="Cambria Math"/>
                                    <a:cs typeface="Times New Roman" pitchFamily="18" charset="0"/>
                                  </a:rPr>
                                  <m:t>𝐴</m:t>
                                </m:r>
                              </m:e>
                              <m:sub>
                                <m:r>
                                  <a:rPr lang="id-ID" sz="2000" b="0" i="1" smtClean="0">
                                    <a:solidFill>
                                      <a:schemeClr val="tx1"/>
                                    </a:solidFill>
                                    <a:latin typeface="Cambria Math"/>
                                    <a:cs typeface="Times New Roman" pitchFamily="18" charset="0"/>
                                  </a:rPr>
                                  <m:t>𝑠</m:t>
                                </m:r>
                              </m:sub>
                            </m:sSub>
                          </m:num>
                          <m:den>
                            <m:r>
                              <a:rPr lang="id-ID" sz="2000" b="0" i="1" smtClean="0">
                                <a:solidFill>
                                  <a:schemeClr val="tx1"/>
                                </a:solidFill>
                                <a:latin typeface="Cambria Math"/>
                                <a:cs typeface="Times New Roman" pitchFamily="18" charset="0"/>
                              </a:rPr>
                              <m:t>𝑐</m:t>
                            </m:r>
                            <m:r>
                              <a:rPr lang="id-ID" sz="2000" b="0" i="1" smtClean="0">
                                <a:solidFill>
                                  <a:schemeClr val="tx1"/>
                                </a:solidFill>
                                <a:latin typeface="Cambria Math"/>
                                <a:cs typeface="Times New Roman" pitchFamily="18" charset="0"/>
                              </a:rPr>
                              <m:t> </m:t>
                            </m:r>
                            <m:r>
                              <m:rPr>
                                <m:sty m:val="p"/>
                              </m:rPr>
                              <a:rPr lang="el-GR" sz="2000" b="0" i="1" smtClean="0">
                                <a:solidFill>
                                  <a:schemeClr val="tx1"/>
                                </a:solidFill>
                                <a:latin typeface="Cambria Math"/>
                                <a:cs typeface="Times New Roman" pitchFamily="18" charset="0"/>
                              </a:rPr>
                              <m:t>ρ</m:t>
                            </m:r>
                            <m:r>
                              <a:rPr lang="id-ID" sz="2000" b="0" i="1" smtClean="0">
                                <a:solidFill>
                                  <a:schemeClr val="tx1"/>
                                </a:solidFill>
                                <a:latin typeface="Cambria Math"/>
                                <a:cs typeface="Times New Roman" pitchFamily="18" charset="0"/>
                              </a:rPr>
                              <m:t> </m:t>
                            </m:r>
                            <m:r>
                              <a:rPr lang="id-ID" sz="2000" b="0" i="1" smtClean="0">
                                <a:solidFill>
                                  <a:schemeClr val="tx1"/>
                                </a:solidFill>
                                <a:latin typeface="Cambria Math"/>
                                <a:cs typeface="Times New Roman" pitchFamily="18" charset="0"/>
                              </a:rPr>
                              <m:t>𝑉</m:t>
                            </m:r>
                          </m:den>
                        </m:f>
                        <m:r>
                          <a:rPr lang="id-ID" sz="2000" b="0" i="1" smtClean="0">
                            <a:solidFill>
                              <a:schemeClr val="tx1"/>
                            </a:solidFill>
                            <a:latin typeface="Cambria Math"/>
                            <a:cs typeface="Times New Roman" pitchFamily="18" charset="0"/>
                          </a:rPr>
                          <m:t> </m:t>
                        </m:r>
                        <m:r>
                          <m:rPr>
                            <m:sty m:val="p"/>
                          </m:rPr>
                          <a:rPr lang="el-GR" sz="2000" b="0" i="1" smtClean="0">
                            <a:solidFill>
                              <a:schemeClr val="tx1"/>
                            </a:solidFill>
                            <a:latin typeface="Cambria Math"/>
                            <a:cs typeface="Times New Roman" pitchFamily="18" charset="0"/>
                          </a:rPr>
                          <m:t>θ</m:t>
                        </m:r>
                      </m:sup>
                    </m:sSup>
                  </m:oMath>
                </a14:m>
                <a:r>
                  <a:rPr lang="id-ID" sz="2000" dirty="0" smtClean="0">
                    <a:solidFill>
                      <a:schemeClr val="tx1"/>
                    </a:solidFill>
                    <a:latin typeface="Times New Roman" pitchFamily="18" charset="0"/>
                    <a:cs typeface="Times New Roman" pitchFamily="18" charset="0"/>
                  </a:rPr>
                  <a:t> = </a:t>
                </a:r>
                <a14:m>
                  <m:oMath xmlns:m="http://schemas.openxmlformats.org/officeDocument/2006/math">
                    <m:sSup>
                      <m:sSupPr>
                        <m:ctrlPr>
                          <a:rPr lang="id-ID" sz="2000" i="1">
                            <a:solidFill>
                              <a:schemeClr val="tx1"/>
                            </a:solidFill>
                            <a:latin typeface="Cambria Math"/>
                            <a:cs typeface="Times New Roman" pitchFamily="18" charset="0"/>
                          </a:rPr>
                        </m:ctrlPr>
                      </m:sSupPr>
                      <m:e>
                        <m:r>
                          <a:rPr lang="id-ID" sz="2000" i="1">
                            <a:solidFill>
                              <a:schemeClr val="tx1"/>
                            </a:solidFill>
                            <a:latin typeface="Cambria Math"/>
                            <a:cs typeface="Times New Roman" pitchFamily="18" charset="0"/>
                          </a:rPr>
                          <m:t>𝑒</m:t>
                        </m:r>
                      </m:e>
                      <m:sup>
                        <m:r>
                          <a:rPr lang="id-ID" sz="2000" i="1">
                            <a:solidFill>
                              <a:schemeClr val="tx1"/>
                            </a:solidFill>
                            <a:latin typeface="Cambria Math"/>
                            <a:cs typeface="Times New Roman" pitchFamily="18" charset="0"/>
                          </a:rPr>
                          <m:t>−</m:t>
                        </m:r>
                        <m:f>
                          <m:fPr>
                            <m:ctrlPr>
                              <a:rPr lang="id-ID" sz="2000" i="1" smtClean="0">
                                <a:solidFill>
                                  <a:schemeClr val="tx1"/>
                                </a:solidFill>
                                <a:latin typeface="Cambria Math"/>
                                <a:cs typeface="Times New Roman" pitchFamily="18" charset="0"/>
                              </a:rPr>
                            </m:ctrlPr>
                          </m:fPr>
                          <m:num>
                            <m:r>
                              <m:rPr>
                                <m:sty m:val="p"/>
                              </m:rPr>
                              <a:rPr lang="el-GR" sz="2000" i="1">
                                <a:solidFill>
                                  <a:schemeClr val="tx1"/>
                                </a:solidFill>
                                <a:latin typeface="Cambria Math"/>
                                <a:cs typeface="Times New Roman" pitchFamily="18" charset="0"/>
                              </a:rPr>
                              <m:t>θ</m:t>
                            </m:r>
                          </m:num>
                          <m:den>
                            <m:r>
                              <a:rPr lang="id-ID" sz="2000" b="0" i="1" smtClean="0">
                                <a:solidFill>
                                  <a:schemeClr val="tx1"/>
                                </a:solidFill>
                                <a:latin typeface="Cambria Math"/>
                                <a:cs typeface="Times New Roman" pitchFamily="18" charset="0"/>
                              </a:rPr>
                              <m:t>𝑅</m:t>
                            </m:r>
                            <m:r>
                              <a:rPr lang="id-ID" sz="2000" b="0" i="1" smtClean="0">
                                <a:solidFill>
                                  <a:schemeClr val="tx1"/>
                                </a:solidFill>
                                <a:latin typeface="Cambria Math"/>
                                <a:cs typeface="Times New Roman" pitchFamily="18" charset="0"/>
                              </a:rPr>
                              <m:t> </m:t>
                            </m:r>
                            <m:r>
                              <a:rPr lang="id-ID" sz="2000" b="0" i="1" smtClean="0">
                                <a:solidFill>
                                  <a:schemeClr val="tx1"/>
                                </a:solidFill>
                                <a:latin typeface="Cambria Math"/>
                                <a:cs typeface="Times New Roman" pitchFamily="18" charset="0"/>
                              </a:rPr>
                              <m:t>𝐶</m:t>
                            </m:r>
                          </m:den>
                        </m:f>
                        <m:r>
                          <a:rPr lang="id-ID" sz="2000" i="1">
                            <a:solidFill>
                              <a:schemeClr val="tx1"/>
                            </a:solidFill>
                            <a:latin typeface="Cambria Math"/>
                            <a:cs typeface="Times New Roman" pitchFamily="18" charset="0"/>
                          </a:rPr>
                          <m:t> </m:t>
                        </m:r>
                      </m:sup>
                    </m:sSup>
                  </m:oMath>
                </a14:m>
                <a:endParaRPr lang="id-ID" sz="2000" dirty="0">
                  <a:solidFill>
                    <a:schemeClr val="tx1"/>
                  </a:solidFill>
                  <a:latin typeface="Times New Roman" pitchFamily="18" charset="0"/>
                  <a:cs typeface="Times New Roman"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957468" y="4254264"/>
                <a:ext cx="1872208" cy="839814"/>
              </a:xfrm>
              <a:prstGeom prst="rect">
                <a:avLst/>
              </a:prstGeom>
              <a:blipFill rotWithShape="1">
                <a:blip r:embed="rId6"/>
                <a:stretch>
                  <a:fillRect r="-5863"/>
                </a:stretch>
              </a:blipFill>
              <a:ln>
                <a:noFill/>
              </a:ln>
            </p:spPr>
            <p:txBody>
              <a:bodyPr/>
              <a:lstStyle/>
              <a:p>
                <a:r>
                  <a:rPr lang="id-ID">
                    <a:noFill/>
                  </a:rPr>
                  <a:t> </a:t>
                </a:r>
              </a:p>
            </p:txBody>
          </p:sp>
        </mc:Fallback>
      </mc:AlternateContent>
      <p:sp>
        <p:nvSpPr>
          <p:cNvPr id="6" name="Rectangle 5"/>
          <p:cNvSpPr/>
          <p:nvPr/>
        </p:nvSpPr>
        <p:spPr>
          <a:xfrm>
            <a:off x="755576" y="4437112"/>
            <a:ext cx="3082676" cy="656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p:nvSpPr>
        <p:spPr>
          <a:xfrm>
            <a:off x="401002" y="5159925"/>
            <a:ext cx="110342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2296914" y="5159925"/>
            <a:ext cx="978942" cy="573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952716" y="2492896"/>
            <a:ext cx="3043220" cy="9829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1685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75667891"/>
              </p:ext>
            </p:extLst>
          </p:nvPr>
        </p:nvGraphicFramePr>
        <p:xfrm>
          <a:off x="683568" y="692696"/>
          <a:ext cx="9269413" cy="4376738"/>
        </p:xfrm>
        <a:graphic>
          <a:graphicData uri="http://schemas.openxmlformats.org/presentationml/2006/ole">
            <mc:AlternateContent xmlns:mc="http://schemas.openxmlformats.org/markup-compatibility/2006">
              <mc:Choice xmlns:v="urn:schemas-microsoft-com:vml" Requires="v">
                <p:oleObj spid="_x0000_s54320" name="Document" r:id="rId3" imgW="9269123" imgH="4377044" progId="Word.Document.12">
                  <p:embed/>
                </p:oleObj>
              </mc:Choice>
              <mc:Fallback>
                <p:oleObj name="Document" r:id="rId3" imgW="9269123" imgH="4377044"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92696"/>
                        <a:ext cx="9269413"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3800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85800" y="381000"/>
            <a:ext cx="7772400" cy="1470025"/>
          </a:xfrm>
        </p:spPr>
        <p:txBody>
          <a:bodyPr>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sz="4000" smtClean="0"/>
              <a:t>Perpindahan kalor dari permukaan yang diperluas (sirip)</a:t>
            </a:r>
            <a:r>
              <a:rPr lang="en-US" sz="4000" smtClean="0"/>
              <a:t> </a:t>
            </a:r>
          </a:p>
        </p:txBody>
      </p:sp>
      <p:sp>
        <p:nvSpPr>
          <p:cNvPr id="13315" name="Rectangle 2"/>
          <p:cNvSpPr>
            <a:spLocks noGrp="1" noChangeArrowheads="1"/>
          </p:cNvSpPr>
          <p:nvPr>
            <p:ph type="subTitle" idx="4294967295"/>
          </p:nvPr>
        </p:nvSpPr>
        <p:spPr>
          <a:xfrm>
            <a:off x="381000" y="1905000"/>
            <a:ext cx="8763000" cy="3810000"/>
          </a:xfrm>
        </p:spPr>
        <p:txBody>
          <a:bodyPr/>
          <a:lstStyle/>
          <a:p>
            <a:pPr marL="0" indent="0"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smtClean="0"/>
              <a:t>Sirip banyak digunakan dalam pendinginan elektronika dalam berbagai bentuk, juga dalam bidang permesinan seperti pendingin pada mesin sepeda motor, kompresor atau pada peralatan penukar kalor (heat exchanger) seperti radiator, condensor  dan evaporator pesawat pendingin ruangan dsb</a:t>
            </a:r>
          </a:p>
        </p:txBody>
      </p:sp>
    </p:spTree>
    <p:extLst>
      <p:ext uri="{BB962C8B-B14F-4D97-AF65-F5344CB8AC3E}">
        <p14:creationId xmlns:p14="http://schemas.microsoft.com/office/powerpoint/2010/main" val="512718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016581501"/>
              </p:ext>
            </p:extLst>
          </p:nvPr>
        </p:nvGraphicFramePr>
        <p:xfrm>
          <a:off x="539552" y="908720"/>
          <a:ext cx="8144290" cy="5904655"/>
        </p:xfrm>
        <a:graphic>
          <a:graphicData uri="http://schemas.openxmlformats.org/presentationml/2006/ole">
            <mc:AlternateContent xmlns:mc="http://schemas.openxmlformats.org/markup-compatibility/2006">
              <mc:Choice xmlns:v="urn:schemas-microsoft-com:vml" Requires="v">
                <p:oleObj spid="_x0000_s55343" name="Document" r:id="rId3" imgW="9288236" imgH="5996478" progId="Word.Document.12">
                  <p:embed/>
                </p:oleObj>
              </mc:Choice>
              <mc:Fallback>
                <p:oleObj name="Document" r:id="rId3" imgW="9288236" imgH="5996478" progId="Word.Document.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08720"/>
                        <a:ext cx="8144290" cy="5904655"/>
                      </a:xfrm>
                      <a:prstGeom prst="rect">
                        <a:avLst/>
                      </a:prstGeom>
                      <a:noFill/>
                      <a:ln>
                        <a:noFill/>
                      </a:ln>
                      <a:effectLst/>
                    </p:spPr>
                  </p:pic>
                </p:oleObj>
              </mc:Fallback>
            </mc:AlternateContent>
          </a:graphicData>
        </a:graphic>
      </p:graphicFrame>
      <mc:AlternateContent xmlns:mc="http://schemas.openxmlformats.org/markup-compatibility/2006">
        <mc:Choice xmlns:a14="http://schemas.microsoft.com/office/drawing/2010/main" Requires="a14">
          <p:sp>
            <p:nvSpPr>
              <p:cNvPr id="3" name="Rectangle 2"/>
              <p:cNvSpPr/>
              <p:nvPr/>
            </p:nvSpPr>
            <p:spPr>
              <a:xfrm>
                <a:off x="6787470" y="1390532"/>
                <a:ext cx="1030356" cy="656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schemeClr val="tx1"/>
                    </a:solidFill>
                    <a:latin typeface="Times New Roman" pitchFamily="18" charset="0"/>
                    <a:cs typeface="Times New Roman" pitchFamily="18" charset="0"/>
                  </a:rPr>
                  <a:t>= </a:t>
                </a:r>
                <a14:m>
                  <m:oMath xmlns:m="http://schemas.openxmlformats.org/officeDocument/2006/math">
                    <m:sSup>
                      <m:sSupPr>
                        <m:ctrlPr>
                          <a:rPr lang="id-ID" sz="2000" i="1">
                            <a:solidFill>
                              <a:schemeClr val="tx1"/>
                            </a:solidFill>
                            <a:latin typeface="Cambria Math"/>
                            <a:cs typeface="Times New Roman" pitchFamily="18" charset="0"/>
                          </a:rPr>
                        </m:ctrlPr>
                      </m:sSupPr>
                      <m:e>
                        <m:r>
                          <a:rPr lang="id-ID" sz="2000" i="1">
                            <a:solidFill>
                              <a:schemeClr val="tx1"/>
                            </a:solidFill>
                            <a:latin typeface="Cambria Math"/>
                            <a:cs typeface="Times New Roman" pitchFamily="18" charset="0"/>
                          </a:rPr>
                          <m:t>𝑒</m:t>
                        </m:r>
                      </m:e>
                      <m:sup>
                        <m:r>
                          <a:rPr lang="id-ID" sz="2000" i="1">
                            <a:solidFill>
                              <a:schemeClr val="tx1"/>
                            </a:solidFill>
                            <a:latin typeface="Cambria Math"/>
                            <a:cs typeface="Times New Roman" pitchFamily="18" charset="0"/>
                          </a:rPr>
                          <m:t>−</m:t>
                        </m:r>
                        <m:f>
                          <m:fPr>
                            <m:ctrlPr>
                              <a:rPr lang="id-ID" sz="2000" i="1" smtClean="0">
                                <a:solidFill>
                                  <a:schemeClr val="tx1"/>
                                </a:solidFill>
                                <a:latin typeface="Cambria Math"/>
                                <a:cs typeface="Times New Roman" pitchFamily="18" charset="0"/>
                              </a:rPr>
                            </m:ctrlPr>
                          </m:fPr>
                          <m:num>
                            <m:r>
                              <m:rPr>
                                <m:sty m:val="p"/>
                              </m:rPr>
                              <a:rPr lang="el-GR" sz="2000" i="1">
                                <a:solidFill>
                                  <a:schemeClr val="tx1"/>
                                </a:solidFill>
                                <a:latin typeface="Cambria Math"/>
                                <a:cs typeface="Times New Roman" pitchFamily="18" charset="0"/>
                              </a:rPr>
                              <m:t>θ</m:t>
                            </m:r>
                          </m:num>
                          <m:den>
                            <m:r>
                              <a:rPr lang="id-ID" sz="2000" b="0" i="1" smtClean="0">
                                <a:solidFill>
                                  <a:schemeClr val="tx1"/>
                                </a:solidFill>
                                <a:latin typeface="Cambria Math"/>
                                <a:cs typeface="Times New Roman" pitchFamily="18" charset="0"/>
                              </a:rPr>
                              <m:t>𝑅</m:t>
                            </m:r>
                            <m:r>
                              <a:rPr lang="id-ID" sz="2000" b="0" i="1" smtClean="0">
                                <a:solidFill>
                                  <a:schemeClr val="tx1"/>
                                </a:solidFill>
                                <a:latin typeface="Cambria Math"/>
                                <a:cs typeface="Times New Roman" pitchFamily="18" charset="0"/>
                              </a:rPr>
                              <m:t> </m:t>
                            </m:r>
                            <m:r>
                              <a:rPr lang="id-ID" sz="2000" b="0" i="1" smtClean="0">
                                <a:solidFill>
                                  <a:schemeClr val="tx1"/>
                                </a:solidFill>
                                <a:latin typeface="Cambria Math"/>
                                <a:cs typeface="Times New Roman" pitchFamily="18" charset="0"/>
                              </a:rPr>
                              <m:t>𝐶</m:t>
                            </m:r>
                          </m:den>
                        </m:f>
                        <m:r>
                          <a:rPr lang="id-ID" sz="2000" i="1">
                            <a:solidFill>
                              <a:schemeClr val="tx1"/>
                            </a:solidFill>
                            <a:latin typeface="Cambria Math"/>
                            <a:cs typeface="Times New Roman" pitchFamily="18" charset="0"/>
                          </a:rPr>
                          <m:t> </m:t>
                        </m:r>
                      </m:sup>
                    </m:sSup>
                  </m:oMath>
                </a14:m>
                <a:endParaRPr lang="id-ID" sz="2000" dirty="0">
                  <a:solidFill>
                    <a:schemeClr val="tx1"/>
                  </a:solidFill>
                  <a:latin typeface="Times New Roman" pitchFamily="18" charset="0"/>
                  <a:cs typeface="Times New Roman"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787470" y="1390532"/>
                <a:ext cx="1030356" cy="656966"/>
              </a:xfrm>
              <a:prstGeom prst="rect">
                <a:avLst/>
              </a:prstGeom>
              <a:blipFill rotWithShape="1">
                <a:blip r:embed="rId5"/>
                <a:stretch>
                  <a:fillRect l="-2959" r="-9467" b="-7407"/>
                </a:stretch>
              </a:blipFill>
              <a:ln>
                <a:noFill/>
              </a:ln>
            </p:spPr>
            <p:txBody>
              <a:bodyPr/>
              <a:lstStyle/>
              <a:p>
                <a:r>
                  <a:rPr lang="id-ID">
                    <a:noFill/>
                  </a:rPr>
                  <a:t> </a:t>
                </a:r>
              </a:p>
            </p:txBody>
          </p:sp>
        </mc:Fallback>
      </mc:AlternateContent>
    </p:spTree>
    <p:extLst>
      <p:ext uri="{BB962C8B-B14F-4D97-AF65-F5344CB8AC3E}">
        <p14:creationId xmlns:p14="http://schemas.microsoft.com/office/powerpoint/2010/main" val="1927086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75312598"/>
              </p:ext>
            </p:extLst>
          </p:nvPr>
        </p:nvGraphicFramePr>
        <p:xfrm>
          <a:off x="613171" y="523893"/>
          <a:ext cx="9269412" cy="5830887"/>
        </p:xfrm>
        <a:graphic>
          <a:graphicData uri="http://schemas.openxmlformats.org/presentationml/2006/ole">
            <mc:AlternateContent xmlns:mc="http://schemas.openxmlformats.org/markup-compatibility/2006">
              <mc:Choice xmlns:v="urn:schemas-microsoft-com:vml" Requires="v">
                <p:oleObj spid="_x0000_s56366" name="Document" r:id="rId3" imgW="9250995" imgH="5817757" progId="Word.Document.12">
                  <p:embed/>
                </p:oleObj>
              </mc:Choice>
              <mc:Fallback>
                <p:oleObj name="Document" r:id="rId3" imgW="9250995" imgH="5817757" progId="Word.Document.12">
                  <p:embed/>
                  <p:pic>
                    <p:nvPicPr>
                      <p:cNvPr id="0" name="Object 2"/>
                      <p:cNvPicPr>
                        <a:picLocks noChangeAspect="1" noChangeArrowheads="1"/>
                      </p:cNvPicPr>
                      <p:nvPr/>
                    </p:nvPicPr>
                    <p:blipFill>
                      <a:blip r:embed="rId4"/>
                      <a:srcRect/>
                      <a:stretch>
                        <a:fillRect/>
                      </a:stretch>
                    </p:blipFill>
                    <p:spPr bwMode="auto">
                      <a:xfrm>
                        <a:off x="613171" y="523893"/>
                        <a:ext cx="9269412"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ounded Rectangle 2"/>
          <p:cNvSpPr/>
          <p:nvPr/>
        </p:nvSpPr>
        <p:spPr>
          <a:xfrm>
            <a:off x="4283968" y="1196752"/>
            <a:ext cx="151216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mc:Choice xmlns:a14="http://schemas.microsoft.com/office/drawing/2010/main" Requires="a14">
          <p:sp>
            <p:nvSpPr>
              <p:cNvPr id="5" name="Rectangle 4"/>
              <p:cNvSpPr/>
              <p:nvPr/>
            </p:nvSpPr>
            <p:spPr>
              <a:xfrm>
                <a:off x="3006790" y="1826244"/>
                <a:ext cx="1349186" cy="839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id-ID" sz="2000" i="1" smtClean="0">
                              <a:solidFill>
                                <a:schemeClr val="tx1"/>
                              </a:solidFill>
                              <a:latin typeface="Cambria Math"/>
                              <a:cs typeface="Times New Roman" pitchFamily="18" charset="0"/>
                            </a:rPr>
                          </m:ctrlPr>
                        </m:sSupPr>
                        <m:e>
                          <m:r>
                            <a:rPr lang="id-ID" sz="2000" b="0" i="1" smtClean="0">
                              <a:solidFill>
                                <a:schemeClr val="tx1"/>
                              </a:solidFill>
                              <a:latin typeface="Cambria Math"/>
                              <a:cs typeface="Times New Roman" pitchFamily="18" charset="0"/>
                            </a:rPr>
                            <m:t>𝑒</m:t>
                          </m:r>
                        </m:e>
                        <m:sup>
                          <m:r>
                            <a:rPr lang="id-ID" sz="2000" b="0" i="1" smtClean="0">
                              <a:solidFill>
                                <a:schemeClr val="tx1"/>
                              </a:solidFill>
                              <a:latin typeface="Cambria Math"/>
                              <a:cs typeface="Times New Roman" pitchFamily="18" charset="0"/>
                            </a:rPr>
                            <m:t>−</m:t>
                          </m:r>
                          <m:f>
                            <m:fPr>
                              <m:ctrlPr>
                                <a:rPr lang="id-ID" sz="2000" i="1" smtClean="0">
                                  <a:solidFill>
                                    <a:schemeClr val="tx1"/>
                                  </a:solidFill>
                                  <a:latin typeface="Cambria Math"/>
                                  <a:cs typeface="Times New Roman" pitchFamily="18" charset="0"/>
                                </a:rPr>
                              </m:ctrlPr>
                            </m:fPr>
                            <m:num>
                              <m:r>
                                <a:rPr lang="id-ID" sz="2000" b="0" i="1" smtClean="0">
                                  <a:solidFill>
                                    <a:schemeClr val="tx1"/>
                                  </a:solidFill>
                                  <a:latin typeface="Cambria Math"/>
                                  <a:cs typeface="Times New Roman" pitchFamily="18" charset="0"/>
                                </a:rPr>
                                <m:t>h</m:t>
                              </m:r>
                              <m:r>
                                <a:rPr lang="id-ID" sz="2000" b="0" i="1" smtClean="0">
                                  <a:solidFill>
                                    <a:schemeClr val="tx1"/>
                                  </a:solidFill>
                                  <a:latin typeface="Cambria Math"/>
                                  <a:cs typeface="Times New Roman" pitchFamily="18" charset="0"/>
                                </a:rPr>
                                <m:t> </m:t>
                              </m:r>
                              <m:sSub>
                                <m:sSubPr>
                                  <m:ctrlPr>
                                    <a:rPr lang="id-ID" sz="2000" b="0" i="1" smtClean="0">
                                      <a:solidFill>
                                        <a:schemeClr val="tx1"/>
                                      </a:solidFill>
                                      <a:latin typeface="Cambria Math"/>
                                      <a:cs typeface="Times New Roman" pitchFamily="18" charset="0"/>
                                    </a:rPr>
                                  </m:ctrlPr>
                                </m:sSubPr>
                                <m:e>
                                  <m:r>
                                    <a:rPr lang="id-ID" sz="2000" b="0" i="1" smtClean="0">
                                      <a:solidFill>
                                        <a:schemeClr val="tx1"/>
                                      </a:solidFill>
                                      <a:latin typeface="Cambria Math"/>
                                      <a:cs typeface="Times New Roman" pitchFamily="18" charset="0"/>
                                    </a:rPr>
                                    <m:t>𝐴</m:t>
                                  </m:r>
                                </m:e>
                                <m:sub>
                                  <m:r>
                                    <a:rPr lang="id-ID" sz="2000" b="0" i="1" smtClean="0">
                                      <a:solidFill>
                                        <a:schemeClr val="tx1"/>
                                      </a:solidFill>
                                      <a:latin typeface="Cambria Math"/>
                                      <a:cs typeface="Times New Roman" pitchFamily="18" charset="0"/>
                                    </a:rPr>
                                    <m:t>𝑠</m:t>
                                  </m:r>
                                </m:sub>
                              </m:sSub>
                            </m:num>
                            <m:den>
                              <m:r>
                                <a:rPr lang="id-ID" sz="2000" b="0" i="1" smtClean="0">
                                  <a:solidFill>
                                    <a:schemeClr val="tx1"/>
                                  </a:solidFill>
                                  <a:latin typeface="Cambria Math"/>
                                  <a:cs typeface="Times New Roman" pitchFamily="18" charset="0"/>
                                </a:rPr>
                                <m:t>𝑐</m:t>
                              </m:r>
                              <m:r>
                                <a:rPr lang="id-ID" sz="2000" b="0" i="1" smtClean="0">
                                  <a:solidFill>
                                    <a:schemeClr val="tx1"/>
                                  </a:solidFill>
                                  <a:latin typeface="Cambria Math"/>
                                  <a:cs typeface="Times New Roman" pitchFamily="18" charset="0"/>
                                </a:rPr>
                                <m:t> </m:t>
                              </m:r>
                              <m:r>
                                <m:rPr>
                                  <m:sty m:val="p"/>
                                </m:rPr>
                                <a:rPr lang="el-GR" sz="2000" b="0" i="1" smtClean="0">
                                  <a:solidFill>
                                    <a:schemeClr val="tx1"/>
                                  </a:solidFill>
                                  <a:latin typeface="Cambria Math"/>
                                  <a:cs typeface="Times New Roman" pitchFamily="18" charset="0"/>
                                </a:rPr>
                                <m:t>ρ</m:t>
                              </m:r>
                              <m:r>
                                <a:rPr lang="id-ID" sz="2000" b="0" i="1" smtClean="0">
                                  <a:solidFill>
                                    <a:schemeClr val="tx1"/>
                                  </a:solidFill>
                                  <a:latin typeface="Cambria Math"/>
                                  <a:cs typeface="Times New Roman" pitchFamily="18" charset="0"/>
                                </a:rPr>
                                <m:t> </m:t>
                              </m:r>
                              <m:r>
                                <a:rPr lang="id-ID" sz="2000" b="0" i="1" smtClean="0">
                                  <a:solidFill>
                                    <a:schemeClr val="tx1"/>
                                  </a:solidFill>
                                  <a:latin typeface="Cambria Math"/>
                                  <a:cs typeface="Times New Roman" pitchFamily="18" charset="0"/>
                                </a:rPr>
                                <m:t>𝑉</m:t>
                              </m:r>
                            </m:den>
                          </m:f>
                          <m:r>
                            <a:rPr lang="id-ID" sz="2000" b="0" i="1" smtClean="0">
                              <a:solidFill>
                                <a:schemeClr val="tx1"/>
                              </a:solidFill>
                              <a:latin typeface="Cambria Math"/>
                              <a:cs typeface="Times New Roman" pitchFamily="18" charset="0"/>
                            </a:rPr>
                            <m:t> </m:t>
                          </m:r>
                          <m:r>
                            <m:rPr>
                              <m:sty m:val="p"/>
                            </m:rPr>
                            <a:rPr lang="el-GR" sz="2000" b="0" i="1" smtClean="0">
                              <a:solidFill>
                                <a:schemeClr val="tx1"/>
                              </a:solidFill>
                              <a:latin typeface="Cambria Math"/>
                              <a:cs typeface="Times New Roman" pitchFamily="18" charset="0"/>
                            </a:rPr>
                            <m:t>θ</m:t>
                          </m:r>
                        </m:sup>
                      </m:sSup>
                    </m:oMath>
                  </m:oMathPara>
                </a14:m>
                <a:endParaRPr lang="id-ID" sz="2000" dirty="0">
                  <a:solidFill>
                    <a:schemeClr val="tx1"/>
                  </a:solidFill>
                  <a:latin typeface="Times New Roman" pitchFamily="18" charset="0"/>
                  <a:cs typeface="Times New Roman"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006790" y="1826244"/>
                <a:ext cx="1349186" cy="839814"/>
              </a:xfrm>
              <a:prstGeom prst="rect">
                <a:avLst/>
              </a:prstGeom>
              <a:blipFill rotWithShape="1">
                <a:blip r:embed="rId5"/>
                <a:stretch>
                  <a:fillRect/>
                </a:stretch>
              </a:blipFill>
              <a:ln>
                <a:noFill/>
              </a:ln>
            </p:spPr>
            <p:txBody>
              <a:bodyPr/>
              <a:lstStyle/>
              <a:p>
                <a:r>
                  <a:rPr lang="id-ID">
                    <a:noFill/>
                  </a:rPr>
                  <a:t> </a:t>
                </a:r>
              </a:p>
            </p:txBody>
          </p:sp>
        </mc:Fallback>
      </mc:AlternateContent>
      <p:sp>
        <p:nvSpPr>
          <p:cNvPr id="6" name="Rectangle 5"/>
          <p:cNvSpPr/>
          <p:nvPr/>
        </p:nvSpPr>
        <p:spPr>
          <a:xfrm>
            <a:off x="1819108" y="1916832"/>
            <a:ext cx="2808312" cy="749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p:cNvCxnSpPr/>
          <p:nvPr/>
        </p:nvCxnSpPr>
        <p:spPr>
          <a:xfrm>
            <a:off x="1060196" y="6134861"/>
            <a:ext cx="25657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9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85369016"/>
              </p:ext>
            </p:extLst>
          </p:nvPr>
        </p:nvGraphicFramePr>
        <p:xfrm>
          <a:off x="381981" y="620688"/>
          <a:ext cx="8762019" cy="5060032"/>
        </p:xfrm>
        <a:graphic>
          <a:graphicData uri="http://schemas.openxmlformats.org/presentationml/2006/ole">
            <mc:AlternateContent xmlns:mc="http://schemas.openxmlformats.org/markup-compatibility/2006">
              <mc:Choice xmlns:v="urn:schemas-microsoft-com:vml" Requires="v">
                <p:oleObj spid="_x0000_s57390" name="Document" r:id="rId3" imgW="9269123" imgH="5352520" progId="Word.Document.12">
                  <p:embed/>
                </p:oleObj>
              </mc:Choice>
              <mc:Fallback>
                <p:oleObj name="Document" r:id="rId3" imgW="9269123" imgH="5352520" progId="Word.Document.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81" y="620688"/>
                        <a:ext cx="8762019" cy="5060032"/>
                      </a:xfrm>
                      <a:prstGeom prst="rect">
                        <a:avLst/>
                      </a:prstGeom>
                      <a:noFill/>
                      <a:ln>
                        <a:noFill/>
                      </a:ln>
                      <a:effectLst/>
                    </p:spPr>
                  </p:pic>
                </p:oleObj>
              </mc:Fallback>
            </mc:AlternateContent>
          </a:graphicData>
        </a:graphic>
      </p:graphicFrame>
      <p:sp>
        <p:nvSpPr>
          <p:cNvPr id="2" name="Rounded Rectangle 1"/>
          <p:cNvSpPr/>
          <p:nvPr/>
        </p:nvSpPr>
        <p:spPr>
          <a:xfrm>
            <a:off x="4283968" y="2636912"/>
            <a:ext cx="136815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7236296" y="2348880"/>
            <a:ext cx="129614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06298" y="1412776"/>
            <a:ext cx="1913773"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78820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1909598"/>
              </p:ext>
            </p:extLst>
          </p:nvPr>
        </p:nvGraphicFramePr>
        <p:xfrm>
          <a:off x="611560" y="620688"/>
          <a:ext cx="9269413" cy="4937125"/>
        </p:xfrm>
        <a:graphic>
          <a:graphicData uri="http://schemas.openxmlformats.org/presentationml/2006/ole">
            <mc:AlternateContent xmlns:mc="http://schemas.openxmlformats.org/markup-compatibility/2006">
              <mc:Choice xmlns:v="urn:schemas-microsoft-com:vml" Requires="v">
                <p:oleObj spid="_x0000_s58413" name="Document" r:id="rId3" imgW="9269123" imgH="4936413" progId="Word.Document.12">
                  <p:embed/>
                </p:oleObj>
              </mc:Choice>
              <mc:Fallback>
                <p:oleObj name="Document" r:id="rId3" imgW="9269123" imgH="4936413"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20688"/>
                        <a:ext cx="9269413"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75738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28717550"/>
              </p:ext>
            </p:extLst>
          </p:nvPr>
        </p:nvGraphicFramePr>
        <p:xfrm>
          <a:off x="611560" y="548680"/>
          <a:ext cx="8064896" cy="6011863"/>
        </p:xfrm>
        <a:graphic>
          <a:graphicData uri="http://schemas.openxmlformats.org/presentationml/2006/ole">
            <mc:AlternateContent xmlns:mc="http://schemas.openxmlformats.org/markup-compatibility/2006">
              <mc:Choice xmlns:v="urn:schemas-microsoft-com:vml" Requires="v">
                <p:oleObj spid="_x0000_s59436" name="Document" r:id="rId3" imgW="9288236" imgH="6011237" progId="Word.Document.12">
                  <p:embed/>
                </p:oleObj>
              </mc:Choice>
              <mc:Fallback>
                <p:oleObj name="Document" r:id="rId3" imgW="9288236" imgH="6011237"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8064896" cy="60118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69857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61792169"/>
              </p:ext>
            </p:extLst>
          </p:nvPr>
        </p:nvGraphicFramePr>
        <p:xfrm>
          <a:off x="651842" y="620688"/>
          <a:ext cx="8469697" cy="5760640"/>
        </p:xfrm>
        <a:graphic>
          <a:graphicData uri="http://schemas.openxmlformats.org/presentationml/2006/ole">
            <mc:AlternateContent xmlns:mc="http://schemas.openxmlformats.org/markup-compatibility/2006">
              <mc:Choice xmlns:v="urn:schemas-microsoft-com:vml" Requires="v">
                <p:oleObj spid="_x0000_s60459" name="Document" r:id="rId3" imgW="9269123" imgH="5704196" progId="Word.Document.12">
                  <p:embed/>
                </p:oleObj>
              </mc:Choice>
              <mc:Fallback>
                <p:oleObj name="Document" r:id="rId3" imgW="9269123" imgH="5704196"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42" y="620688"/>
                        <a:ext cx="8469697" cy="57606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64635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90154816"/>
              </p:ext>
            </p:extLst>
          </p:nvPr>
        </p:nvGraphicFramePr>
        <p:xfrm>
          <a:off x="467544" y="836712"/>
          <a:ext cx="9269413" cy="4164013"/>
        </p:xfrm>
        <a:graphic>
          <a:graphicData uri="http://schemas.openxmlformats.org/presentationml/2006/ole">
            <mc:AlternateContent xmlns:mc="http://schemas.openxmlformats.org/markup-compatibility/2006">
              <mc:Choice xmlns:v="urn:schemas-microsoft-com:vml" Requires="v">
                <p:oleObj spid="_x0000_s61482" name="Document" r:id="rId3" imgW="9269123" imgH="4164671" progId="Word.Document.12">
                  <p:embed/>
                </p:oleObj>
              </mc:Choice>
              <mc:Fallback>
                <p:oleObj name="Document" r:id="rId3" imgW="9269123" imgH="4164671"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836712"/>
                        <a:ext cx="926941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2199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19088" y="592138"/>
          <a:ext cx="9269412" cy="5672137"/>
        </p:xfrm>
        <a:graphic>
          <a:graphicData uri="http://schemas.openxmlformats.org/presentationml/2006/ole">
            <mc:AlternateContent xmlns:mc="http://schemas.openxmlformats.org/markup-compatibility/2006">
              <mc:Choice xmlns:v="urn:schemas-microsoft-com:vml" Requires="v">
                <p:oleObj spid="_x0000_s62505" name="Document" r:id="rId3" imgW="9269123" imgH="5672880" progId="Word.Document.12">
                  <p:embed/>
                </p:oleObj>
              </mc:Choice>
              <mc:Fallback>
                <p:oleObj name="Document" r:id="rId3" imgW="9269123" imgH="5672880"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592138"/>
                        <a:ext cx="9269412" cy="567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0970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885926885"/>
              </p:ext>
            </p:extLst>
          </p:nvPr>
        </p:nvGraphicFramePr>
        <p:xfrm>
          <a:off x="611560" y="548680"/>
          <a:ext cx="9269412" cy="5735637"/>
        </p:xfrm>
        <a:graphic>
          <a:graphicData uri="http://schemas.openxmlformats.org/presentationml/2006/ole">
            <mc:AlternateContent xmlns:mc="http://schemas.openxmlformats.org/markup-compatibility/2006">
              <mc:Choice xmlns:v="urn:schemas-microsoft-com:vml" Requires="v">
                <p:oleObj spid="_x0000_s63528" name="Document" r:id="rId3" imgW="9269123" imgH="5735872" progId="Word.Document.12">
                  <p:embed/>
                </p:oleObj>
              </mc:Choice>
              <mc:Fallback>
                <p:oleObj name="Document" r:id="rId3" imgW="9269123" imgH="5735872"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9269412" cy="573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75693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79193350"/>
              </p:ext>
            </p:extLst>
          </p:nvPr>
        </p:nvGraphicFramePr>
        <p:xfrm>
          <a:off x="539552" y="548680"/>
          <a:ext cx="9269412" cy="5805487"/>
        </p:xfrm>
        <a:graphic>
          <a:graphicData uri="http://schemas.openxmlformats.org/presentationml/2006/ole">
            <mc:AlternateContent xmlns:mc="http://schemas.openxmlformats.org/markup-compatibility/2006">
              <mc:Choice xmlns:v="urn:schemas-microsoft-com:vml" Requires="v">
                <p:oleObj spid="_x0000_s64551" name="Document" r:id="rId3" imgW="9269123" imgH="5804983" progId="Word.Document.12">
                  <p:embed/>
                </p:oleObj>
              </mc:Choice>
              <mc:Fallback>
                <p:oleObj name="Document" r:id="rId3" imgW="9269123" imgH="5804983"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48680"/>
                        <a:ext cx="9269412"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9870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800100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12713"/>
            <a:ext cx="24765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9702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19088" y="823913"/>
          <a:ext cx="9269412" cy="5208587"/>
        </p:xfrm>
        <a:graphic>
          <a:graphicData uri="http://schemas.openxmlformats.org/presentationml/2006/ole">
            <mc:AlternateContent xmlns:mc="http://schemas.openxmlformats.org/markup-compatibility/2006">
              <mc:Choice xmlns:v="urn:schemas-microsoft-com:vml" Requires="v">
                <p:oleObj spid="_x0000_s65575" name="Document" r:id="rId3" imgW="9269123" imgH="5209258" progId="Word.Document.12">
                  <p:embed/>
                </p:oleObj>
              </mc:Choice>
              <mc:Fallback>
                <p:oleObj name="Document" r:id="rId3" imgW="9269123" imgH="5209258"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823913"/>
                        <a:ext cx="9269412" cy="520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3947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39195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066800"/>
            <a:ext cx="46307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Text Box 3"/>
          <p:cNvSpPr txBox="1">
            <a:spLocks noChangeArrowheads="1"/>
          </p:cNvSpPr>
          <p:nvPr/>
        </p:nvSpPr>
        <p:spPr bwMode="auto">
          <a:xfrm>
            <a:off x="4648200" y="381000"/>
            <a:ext cx="335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eaLnBrk="1" hangingPunct="1">
              <a:spcBef>
                <a:spcPts val="1500"/>
              </a:spcBef>
              <a:buClrTx/>
              <a:buFontTx/>
              <a:buNone/>
            </a:pPr>
            <a:r>
              <a:rPr lang="en-US" sz="2400">
                <a:solidFill>
                  <a:srgbClr val="000000"/>
                </a:solidFill>
              </a:rPr>
              <a:t>Lihat elemen kecil</a:t>
            </a:r>
          </a:p>
        </p:txBody>
      </p:sp>
    </p:spTree>
    <p:extLst>
      <p:ext uri="{BB962C8B-B14F-4D97-AF65-F5344CB8AC3E}">
        <p14:creationId xmlns:p14="http://schemas.microsoft.com/office/powerpoint/2010/main" val="22652686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344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87" name="Rectangle 2"/>
          <p:cNvSpPr>
            <a:spLocks noChangeArrowheads="1"/>
          </p:cNvSpPr>
          <p:nvPr/>
        </p:nvSpPr>
        <p:spPr bwMode="auto">
          <a:xfrm>
            <a:off x="388938" y="5027613"/>
            <a:ext cx="844232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rPr>
              <a:t>Ada 3 kasus:</a:t>
            </a: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rPr>
              <a:t>sirip sangat panjang, sehingga suhu ujung sirip = suhu lingk.</a:t>
            </a: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400">
                <a:solidFill>
                  <a:srgbClr val="000000"/>
                </a:solidFill>
              </a:rPr>
              <a:t>ujung sirip diisolasi, kerugian kalor melalui ujung diabaikan</a:t>
            </a:r>
          </a:p>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400">
                <a:solidFill>
                  <a:srgbClr val="000000"/>
                </a:solidFill>
              </a:rPr>
              <a:t>sirip dengan panjang tertentu</a:t>
            </a:r>
          </a:p>
        </p:txBody>
      </p:sp>
      <p:sp>
        <p:nvSpPr>
          <p:cNvPr id="2" name="Rectangle 1"/>
          <p:cNvSpPr/>
          <p:nvPr/>
        </p:nvSpPr>
        <p:spPr>
          <a:xfrm>
            <a:off x="1115616" y="228600"/>
            <a:ext cx="2592288" cy="9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1115616" y="1412776"/>
            <a:ext cx="201622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531784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
          <p:cNvSpPr>
            <a:spLocks noGrp="1" noChangeArrowheads="1"/>
          </p:cNvSpPr>
          <p:nvPr>
            <p:ph type="title"/>
          </p:nvPr>
        </p:nvSpPr>
        <p:spPr>
          <a:xfrm>
            <a:off x="376777" y="404664"/>
            <a:ext cx="7010400" cy="563562"/>
          </a:xfrm>
        </p:spPr>
        <p:txBody>
          <a:bodyPr/>
          <a:lstStyle/>
          <a:p>
            <a:pPr algn="l"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chemeClr val="tx1"/>
                </a:solidFill>
              </a:rPr>
              <a:t>a) </a:t>
            </a:r>
            <a:r>
              <a:rPr lang="en-US" sz="2800" dirty="0" err="1" smtClean="0">
                <a:solidFill>
                  <a:schemeClr val="tx1"/>
                </a:solidFill>
              </a:rPr>
              <a:t>Sirip</a:t>
            </a:r>
            <a:r>
              <a:rPr lang="en-US" sz="2800" dirty="0" smtClean="0">
                <a:solidFill>
                  <a:schemeClr val="tx1"/>
                </a:solidFill>
              </a:rPr>
              <a:t> </a:t>
            </a:r>
            <a:r>
              <a:rPr lang="en-US" sz="2800" dirty="0" err="1" smtClean="0">
                <a:solidFill>
                  <a:schemeClr val="tx1"/>
                </a:solidFill>
              </a:rPr>
              <a:t>sangat</a:t>
            </a:r>
            <a:r>
              <a:rPr lang="en-US" sz="2800" dirty="0" smtClean="0">
                <a:solidFill>
                  <a:schemeClr val="tx1"/>
                </a:solidFill>
              </a:rPr>
              <a:t> </a:t>
            </a:r>
            <a:r>
              <a:rPr lang="en-US" sz="2800" dirty="0" err="1" smtClean="0">
                <a:solidFill>
                  <a:schemeClr val="tx1"/>
                </a:solidFill>
              </a:rPr>
              <a:t>panjang</a:t>
            </a:r>
            <a:r>
              <a:rPr lang="en-US" sz="2800" dirty="0" smtClean="0">
                <a:solidFill>
                  <a:schemeClr val="tx1"/>
                </a:solidFill>
              </a:rPr>
              <a:t>, </a:t>
            </a:r>
            <a:r>
              <a:rPr lang="en-US" sz="2800" dirty="0" err="1" smtClean="0">
                <a:solidFill>
                  <a:schemeClr val="tx1"/>
                </a:solidFill>
              </a:rPr>
              <a:t>Tujung</a:t>
            </a:r>
            <a:r>
              <a:rPr lang="en-US" sz="2800" dirty="0" smtClean="0">
                <a:solidFill>
                  <a:schemeClr val="tx1"/>
                </a:solidFill>
              </a:rPr>
              <a:t> = T</a:t>
            </a:r>
            <a:r>
              <a:rPr lang="en-US" sz="2800" dirty="0" smtClean="0">
                <a:solidFill>
                  <a:schemeClr val="tx1"/>
                </a:solidFill>
                <a:latin typeface="Symbol" pitchFamily="18" charset="2"/>
              </a:rPr>
              <a:t></a:t>
            </a:r>
          </a:p>
        </p:txBody>
      </p:sp>
      <p:sp>
        <p:nvSpPr>
          <p:cNvPr id="7173" name="Rectangle 2"/>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graphicFrame>
        <p:nvGraphicFramePr>
          <p:cNvPr id="7170" name="Object 3"/>
          <p:cNvGraphicFramePr>
            <a:graphicFrameLocks noChangeAspect="1"/>
          </p:cNvGraphicFramePr>
          <p:nvPr/>
        </p:nvGraphicFramePr>
        <p:xfrm>
          <a:off x="1524000" y="914400"/>
          <a:ext cx="3505200" cy="1135063"/>
        </p:xfrm>
        <a:graphic>
          <a:graphicData uri="http://schemas.openxmlformats.org/presentationml/2006/ole">
            <mc:AlternateContent xmlns:mc="http://schemas.openxmlformats.org/markup-compatibility/2006">
              <mc:Choice xmlns:v="urn:schemas-microsoft-com:vml" Requires="v">
                <p:oleObj spid="_x0000_s69665" r:id="rId4" imgW="1297440" imgH="403200" progId="">
                  <p:embed/>
                </p:oleObj>
              </mc:Choice>
              <mc:Fallback>
                <p:oleObj r:id="rId4" imgW="1297440" imgH="403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14400"/>
                        <a:ext cx="3505200" cy="11350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057400"/>
            <a:ext cx="71628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5" name="Rectangle 5"/>
          <p:cNvSpPr>
            <a:spLocks noChangeArrowheads="1"/>
          </p:cNvSpPr>
          <p:nvPr/>
        </p:nvSpPr>
        <p:spPr bwMode="auto">
          <a:xfrm>
            <a:off x="381000" y="2743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dirty="0">
                <a:solidFill>
                  <a:srgbClr val="000000"/>
                </a:solidFill>
              </a:rPr>
              <a:t>b) Ujung sirip diisolasi,  </a:t>
            </a:r>
          </a:p>
        </p:txBody>
      </p:sp>
      <p:pic>
        <p:nvPicPr>
          <p:cNvPr id="717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7924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19600"/>
            <a:ext cx="8686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8" name="Rectangle 8"/>
          <p:cNvSpPr>
            <a:spLocks noChangeArrowheads="1"/>
          </p:cNvSpPr>
          <p:nvPr/>
        </p:nvSpPr>
        <p:spPr bwMode="auto">
          <a:xfrm>
            <a:off x="533400" y="5486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a:solidFill>
                  <a:srgbClr val="000000"/>
                </a:solidFill>
              </a:rPr>
              <a:t>c) Sirip dengan panjang tertentu</a:t>
            </a:r>
          </a:p>
        </p:txBody>
      </p:sp>
      <p:pic>
        <p:nvPicPr>
          <p:cNvPr id="717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6019800"/>
            <a:ext cx="2286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0" name="Text Box 10"/>
          <p:cNvSpPr txBox="1">
            <a:spLocks noChangeArrowheads="1"/>
          </p:cNvSpPr>
          <p:nvPr/>
        </p:nvSpPr>
        <p:spPr bwMode="auto">
          <a:xfrm>
            <a:off x="685800" y="6096000"/>
            <a:ext cx="541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eaLnBrk="1" hangingPunct="1">
              <a:spcBef>
                <a:spcPts val="1500"/>
              </a:spcBef>
              <a:buClrTx/>
              <a:buFontTx/>
              <a:buNone/>
            </a:pPr>
            <a:r>
              <a:rPr lang="en-US" sz="2400">
                <a:solidFill>
                  <a:srgbClr val="000000"/>
                </a:solidFill>
              </a:rPr>
              <a:t>lihat pers b, hanya L diganti Lc</a:t>
            </a:r>
          </a:p>
        </p:txBody>
      </p:sp>
      <p:sp>
        <p:nvSpPr>
          <p:cNvPr id="2" name="Rectangle 1"/>
          <p:cNvSpPr/>
          <p:nvPr/>
        </p:nvSpPr>
        <p:spPr>
          <a:xfrm>
            <a:off x="5105400" y="1916832"/>
            <a:ext cx="3581400" cy="840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5436096" y="4509120"/>
            <a:ext cx="3707904" cy="829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2411760" y="908720"/>
            <a:ext cx="2592288" cy="1148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6444208" y="3200400"/>
            <a:ext cx="2394992" cy="1092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03879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5238"/>
            <a:ext cx="777240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1" name="Rectangle 2"/>
          <p:cNvSpPr>
            <a:spLocks noChangeArrowheads="1"/>
          </p:cNvSpPr>
          <p:nvPr/>
        </p:nvSpPr>
        <p:spPr bwMode="auto">
          <a:xfrm>
            <a:off x="534988" y="123825"/>
            <a:ext cx="261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3200">
                <a:solidFill>
                  <a:srgbClr val="000000"/>
                </a:solidFill>
              </a:rPr>
              <a:t>Efisiensi sirip</a:t>
            </a:r>
            <a:r>
              <a:rPr lang="en-US">
                <a:solidFill>
                  <a:srgbClr val="000000"/>
                </a:solidFill>
              </a:rPr>
              <a:t> </a:t>
            </a:r>
          </a:p>
        </p:txBody>
      </p:sp>
    </p:spTree>
    <p:extLst>
      <p:ext uri="{BB962C8B-B14F-4D97-AF65-F5344CB8AC3E}">
        <p14:creationId xmlns:p14="http://schemas.microsoft.com/office/powerpoint/2010/main" val="30407417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440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7" name="Rectangle 2"/>
          <p:cNvSpPr>
            <a:spLocks noChangeArrowheads="1"/>
          </p:cNvSpPr>
          <p:nvPr/>
        </p:nvSpPr>
        <p:spPr bwMode="auto">
          <a:xfrm>
            <a:off x="0" y="32527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graphicFrame>
        <p:nvGraphicFramePr>
          <p:cNvPr id="8194" name="Object 3"/>
          <p:cNvGraphicFramePr>
            <a:graphicFrameLocks noChangeAspect="1"/>
          </p:cNvGraphicFramePr>
          <p:nvPr/>
        </p:nvGraphicFramePr>
        <p:xfrm>
          <a:off x="4214813" y="5929313"/>
          <a:ext cx="1295400" cy="773112"/>
        </p:xfrm>
        <a:graphic>
          <a:graphicData uri="http://schemas.openxmlformats.org/presentationml/2006/ole">
            <mc:AlternateContent xmlns:mc="http://schemas.openxmlformats.org/markup-compatibility/2006">
              <mc:Choice xmlns:v="urn:schemas-microsoft-com:vml" Requires="v">
                <p:oleObj spid="_x0000_s70689" name="Equation" r:id="rId5" imgW="794160" imgH="424080" progId="Equation.3">
                  <p:embed/>
                </p:oleObj>
              </mc:Choice>
              <mc:Fallback>
                <p:oleObj name="Equation" r:id="rId5" imgW="794160" imgH="424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5929313"/>
                        <a:ext cx="1295400" cy="7731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358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1" name="Rectangle 2"/>
          <p:cNvSpPr>
            <a:spLocks noChangeArrowheads="1"/>
          </p:cNvSpPr>
          <p:nvPr/>
        </p:nvSpPr>
        <p:spPr bwMode="auto">
          <a:xfrm>
            <a:off x="0" y="325278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graphicFrame>
        <p:nvGraphicFramePr>
          <p:cNvPr id="9218" name="Object 3"/>
          <p:cNvGraphicFramePr>
            <a:graphicFrameLocks noChangeAspect="1"/>
          </p:cNvGraphicFramePr>
          <p:nvPr/>
        </p:nvGraphicFramePr>
        <p:xfrm>
          <a:off x="4114800" y="6019800"/>
          <a:ext cx="1219200" cy="727075"/>
        </p:xfrm>
        <a:graphic>
          <a:graphicData uri="http://schemas.openxmlformats.org/presentationml/2006/ole">
            <mc:AlternateContent xmlns:mc="http://schemas.openxmlformats.org/markup-compatibility/2006">
              <mc:Choice xmlns:v="urn:schemas-microsoft-com:vml" Requires="v">
                <p:oleObj spid="_x0000_s71713" name="Equation" r:id="rId5" imgW="794160" imgH="424080" progId="Equation.3">
                  <p:embed/>
                </p:oleObj>
              </mc:Choice>
              <mc:Fallback>
                <p:oleObj name="Equation" r:id="rId5" imgW="794160" imgH="424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6019800"/>
                        <a:ext cx="1219200" cy="7270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55141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4034854</TotalTime>
  <Words>275</Words>
  <Application>Microsoft Office PowerPoint</Application>
  <PresentationFormat>On-screen Show (4:3)</PresentationFormat>
  <Paragraphs>32</Paragraphs>
  <Slides>30</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Austin</vt:lpstr>
      <vt:lpstr>Equation</vt:lpstr>
      <vt:lpstr>Document</vt:lpstr>
      <vt:lpstr>Microsoft Word Document</vt:lpstr>
      <vt:lpstr>Perpindahan Kalor</vt:lpstr>
      <vt:lpstr>Perpindahan kalor dari permukaan yang diperluas (sirip) </vt:lpstr>
      <vt:lpstr>PowerPoint Presentation</vt:lpstr>
      <vt:lpstr>PowerPoint Presentation</vt:lpstr>
      <vt:lpstr>PowerPoint Presentation</vt:lpstr>
      <vt:lpstr>a) Sirip sangat panjang, Tujung = T</vt:lpstr>
      <vt:lpstr>PowerPoint Presentation</vt:lpstr>
      <vt:lpstr>PowerPoint Presentation</vt:lpstr>
      <vt:lpstr>PowerPoint Presentation</vt:lpstr>
      <vt:lpstr>PowerPoint Presentation</vt:lpstr>
      <vt:lpstr>PowerPoint Presentation</vt:lpstr>
      <vt:lpstr>2.6 Tahanan Kontak Termal</vt:lpstr>
      <vt:lpstr>PowerPoint Presentation</vt:lpstr>
      <vt:lpstr>PowerPoint Presentation</vt:lpstr>
      <vt:lpstr>PowerPoint Presentation</vt:lpstr>
      <vt:lpstr>BAB 3.  PERPINDAHAN PANAS SECARA KONDUKSI PADA KEADAAN TIDAK STEADY (UNSTEADY)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Perpindahan Kalor</dc:title>
  <dc:creator>Dell</dc:creator>
  <cp:lastModifiedBy>Dell</cp:lastModifiedBy>
  <cp:revision>314</cp:revision>
  <dcterms:created xsi:type="dcterms:W3CDTF">2016-09-02T14:33:44Z</dcterms:created>
  <dcterms:modified xsi:type="dcterms:W3CDTF">2016-10-03T00:25:24Z</dcterms:modified>
</cp:coreProperties>
</file>