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80" r:id="rId6"/>
    <p:sldId id="261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F1556-0FD5-4FF2-B9E7-D487732DE27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D823-71CB-4E9C-8C4A-B709A578B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1478173-9E8F-42F6-9771-92EBBDFBDE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E0CF98-0819-4DF4-89D4-4756C4BED0F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D3F5C0-5471-4FAC-84FA-6133EADD0F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A37C4B3-72D2-4D5B-A543-F0EF7B161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48515E7-C012-4640-AB0C-79B2AD4D8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A25BDF-6224-40B3-8D2B-DD2891B042B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C38F2EC-D6F0-4857-8F6C-3526812FA1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CEBDA64-6672-4A2F-9E32-E2975C1E0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09F7D2D-404A-4D7E-A6A9-5C81A0796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53DEDD-50AE-4195-9088-29BA5F10B34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66E818C-13DC-4D00-9D5D-34A6B700DA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F1139F7-FE7D-4CE4-90A7-3FD29FB8F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7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8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Arsitektur dan Organisasi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/>
              <a:t> Sekuensial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366EA4FA-5D55-4D8A-8A0A-442E93174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Rangkaian Logika Sequensial</a:t>
            </a:r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0C3ACD7F-76D8-49CF-BD37-DCEE3D012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solidFill>
                  <a:srgbClr val="FF0000"/>
                </a:solidFill>
              </a:rPr>
              <a:t>FLIP-FLOP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9E7D-FAAD-4749-995F-5BB22A43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Flip-Flop (ff)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5B0B4-15B9-4B47-904B-66F86D62D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FF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sequensial</a:t>
            </a:r>
            <a:r>
              <a:rPr lang="en-US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Counter, Register, Memory,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sequensial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flipflop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Flipflop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pengingat</a:t>
            </a:r>
            <a:r>
              <a:rPr lang="en-US" dirty="0"/>
              <a:t> (</a:t>
            </a:r>
            <a:r>
              <a:rPr lang="en-US" i="1" dirty="0"/>
              <a:t>memory). </a:t>
            </a:r>
            <a:r>
              <a:rPr lang="en-US" i="1" dirty="0" err="1"/>
              <a:t>Artinya</a:t>
            </a:r>
            <a:r>
              <a:rPr lang="en-US" i="1" dirty="0"/>
              <a:t> </a:t>
            </a:r>
            <a:r>
              <a:rPr lang="en-US" i="1" dirty="0" err="1"/>
              <a:t>rangkaian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 </a:t>
            </a:r>
            <a:r>
              <a:rPr lang="en-US" i="1" dirty="0" err="1"/>
              <a:t>mampu</a:t>
            </a:r>
            <a:r>
              <a:rPr lang="en-US" i="1" dirty="0"/>
              <a:t> </a:t>
            </a:r>
            <a:r>
              <a:rPr lang="en-US" i="1" dirty="0" err="1"/>
              <a:t>melakukan</a:t>
            </a:r>
            <a:r>
              <a:rPr lang="en-US" i="1" dirty="0"/>
              <a:t> </a:t>
            </a:r>
            <a:r>
              <a:rPr lang="en-US" i="1" dirty="0" err="1"/>
              <a:t>penyimpanan</a:t>
            </a:r>
            <a:r>
              <a:rPr lang="en-US" i="1" dirty="0"/>
              <a:t> data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Ada</a:t>
            </a:r>
            <a:r>
              <a:rPr lang="en-US" dirty="0"/>
              <a:t> 4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flipflop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RS flipflop,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RS-T Flip flop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JK </a:t>
            </a:r>
            <a:r>
              <a:rPr lang="en-US" dirty="0" err="1"/>
              <a:t>flipflop</a:t>
            </a:r>
            <a:r>
              <a:rPr lang="en-US" dirty="0"/>
              <a:t>,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 </a:t>
            </a:r>
            <a:r>
              <a:rPr lang="en-US" dirty="0" err="1"/>
              <a:t>flipflop</a:t>
            </a:r>
            <a:r>
              <a:rPr lang="en-US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flipflop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Q dan Q’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/ </a:t>
            </a:r>
            <a:r>
              <a:rPr lang="en-US" dirty="0" err="1"/>
              <a:t>stabil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Q = 0 </a:t>
            </a:r>
            <a:r>
              <a:rPr lang="en-US" dirty="0" err="1"/>
              <a:t>maka</a:t>
            </a:r>
            <a:r>
              <a:rPr lang="en-US" dirty="0"/>
              <a:t> Q’ = 1, </a:t>
            </a:r>
            <a:r>
              <a:rPr lang="en-US" dirty="0" err="1"/>
              <a:t>Jika</a:t>
            </a:r>
            <a:r>
              <a:rPr lang="en-US" dirty="0"/>
              <a:t> Q = 1 </a:t>
            </a:r>
            <a:r>
              <a:rPr lang="en-US" dirty="0" err="1"/>
              <a:t>maka</a:t>
            </a:r>
            <a:r>
              <a:rPr lang="en-US" dirty="0"/>
              <a:t> Q’ =0).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flipflop</a:t>
            </a:r>
            <a:r>
              <a:rPr lang="en-US" dirty="0"/>
              <a:t> </a:t>
            </a:r>
            <a:r>
              <a:rPr lang="sv-SE" dirty="0"/>
              <a:t>dinamakan juga dengan rangkaian bistabil.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7C2D-5C7B-45B0-A37D-1FF1ADC7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RS </a:t>
            </a:r>
            <a:r>
              <a:rPr lang="en-US" b="1" dirty="0" err="1"/>
              <a:t>flipflop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C046-C7A1-4D98-8DCF-8F880540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828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Flipflop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S (set) </a:t>
            </a:r>
            <a:r>
              <a:rPr lang="en-US" dirty="0" err="1"/>
              <a:t>dan</a:t>
            </a:r>
            <a:r>
              <a:rPr lang="en-US" dirty="0"/>
              <a:t> R (reset).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Serta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keluarannya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Q </a:t>
            </a:r>
            <a:r>
              <a:rPr lang="en-US" dirty="0" err="1"/>
              <a:t>dan</a:t>
            </a:r>
            <a:r>
              <a:rPr lang="en-US" dirty="0"/>
              <a:t> Q’ 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Kondisi</a:t>
            </a:r>
            <a:r>
              <a:rPr lang="en-US" dirty="0"/>
              <a:t> Set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Q </a:t>
            </a:r>
            <a:r>
              <a:rPr lang="en-US" dirty="0" err="1"/>
              <a:t>berlogika</a:t>
            </a:r>
            <a:r>
              <a:rPr lang="en-US" dirty="0"/>
              <a:t> 1.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Kondisi</a:t>
            </a:r>
            <a:r>
              <a:rPr lang="en-US" dirty="0"/>
              <a:t> Reset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Q </a:t>
            </a:r>
            <a:r>
              <a:rPr lang="en-US" dirty="0" err="1"/>
              <a:t>berlogika</a:t>
            </a:r>
            <a:r>
              <a:rPr lang="en-US" dirty="0"/>
              <a:t> 0.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C712EC15-F583-48A3-8A41-8BBD86434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462982"/>
              </p:ext>
            </p:extLst>
          </p:nvPr>
        </p:nvGraphicFramePr>
        <p:xfrm>
          <a:off x="899592" y="3407457"/>
          <a:ext cx="32004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1555699" imgH="863194" progId="Visio.Drawing.11">
                  <p:embed/>
                </p:oleObj>
              </mc:Choice>
              <mc:Fallback>
                <p:oleObj r:id="rId3" imgW="1555699" imgH="863194" progId="Visio.Drawing.11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4A2124C0-3123-4D67-9375-5626C20C6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407457"/>
                        <a:ext cx="3200400" cy="177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oup 123">
            <a:extLst>
              <a:ext uri="{FF2B5EF4-FFF2-40B4-BE49-F238E27FC236}">
                <a16:creationId xmlns:a16="http://schemas.microsoft.com/office/drawing/2014/main" id="{DB70529F-D69A-4B6C-96ED-74E5B1C16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84141"/>
              </p:ext>
            </p:extLst>
          </p:nvPr>
        </p:nvGraphicFramePr>
        <p:xfrm>
          <a:off x="4160837" y="3429000"/>
          <a:ext cx="4525963" cy="1828800"/>
        </p:xfrm>
        <a:graphic>
          <a:graphicData uri="http://schemas.openxmlformats.org/drawingml/2006/table">
            <a:tbl>
              <a:tblPr/>
              <a:tblGrid>
                <a:gridCol w="5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6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Keadaan illegal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Keadaan reset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Keadaan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Keadaan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memori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roup 130">
            <a:extLst>
              <a:ext uri="{FF2B5EF4-FFF2-40B4-BE49-F238E27FC236}">
                <a16:creationId xmlns:a16="http://schemas.microsoft.com/office/drawing/2014/main" id="{07DEE3F3-C805-4E62-9AD0-D5E08F806F2D}"/>
              </a:ext>
            </a:extLst>
          </p:cNvPr>
          <p:cNvGrpSpPr>
            <a:grpSpLocks/>
          </p:cNvGrpSpPr>
          <p:nvPr/>
        </p:nvGrpSpPr>
        <p:grpSpPr bwMode="auto">
          <a:xfrm>
            <a:off x="5292080" y="3429000"/>
            <a:ext cx="908050" cy="381000"/>
            <a:chOff x="4563" y="2496"/>
            <a:chExt cx="572" cy="240"/>
          </a:xfrm>
        </p:grpSpPr>
        <p:graphicFrame>
          <p:nvGraphicFramePr>
            <p:cNvPr id="9" name="Object 126">
              <a:extLst>
                <a:ext uri="{FF2B5EF4-FFF2-40B4-BE49-F238E27FC236}">
                  <a16:creationId xmlns:a16="http://schemas.microsoft.com/office/drawing/2014/main" id="{6086376A-D80A-43C4-8147-DD1D29EC19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3" y="2496"/>
            <a:ext cx="1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Equation" r:id="rId5" imgW="152280" imgH="241200" progId="Equation.3">
                    <p:embed/>
                  </p:oleObj>
                </mc:Choice>
                <mc:Fallback>
                  <p:oleObj name="Equation" r:id="rId5" imgW="152280" imgH="241200" progId="Equation.3">
                    <p:embed/>
                    <p:pic>
                      <p:nvPicPr>
                        <p:cNvPr id="2054" name="Object 126">
                          <a:extLst>
                            <a:ext uri="{FF2B5EF4-FFF2-40B4-BE49-F238E27FC236}">
                              <a16:creationId xmlns:a16="http://schemas.microsoft.com/office/drawing/2014/main" id="{9FAAA1E7-B424-4369-ADE5-4E852DA13D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3" y="2496"/>
                          <a:ext cx="1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27">
              <a:extLst>
                <a:ext uri="{FF2B5EF4-FFF2-40B4-BE49-F238E27FC236}">
                  <a16:creationId xmlns:a16="http://schemas.microsoft.com/office/drawing/2014/main" id="{BADEE75E-6550-49DF-990A-E7A1CF0CDB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3" y="2526"/>
            <a:ext cx="14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7" imgW="152280" imgH="203040" progId="Equation.3">
                    <p:embed/>
                  </p:oleObj>
                </mc:Choice>
                <mc:Fallback>
                  <p:oleObj name="Equation" r:id="rId7" imgW="152280" imgH="203040" progId="Equation.3">
                    <p:embed/>
                    <p:pic>
                      <p:nvPicPr>
                        <p:cNvPr id="2055" name="Object 127">
                          <a:extLst>
                            <a:ext uri="{FF2B5EF4-FFF2-40B4-BE49-F238E27FC236}">
                              <a16:creationId xmlns:a16="http://schemas.microsoft.com/office/drawing/2014/main" id="{C8AFA64B-A1B9-4517-A9E9-A4EB4B0A9F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3" y="2526"/>
                          <a:ext cx="14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31">
            <a:extLst>
              <a:ext uri="{FF2B5EF4-FFF2-40B4-BE49-F238E27FC236}">
                <a16:creationId xmlns:a16="http://schemas.microsoft.com/office/drawing/2014/main" id="{59E26300-E2BA-4631-8EC0-778FA30BAA18}"/>
              </a:ext>
            </a:extLst>
          </p:cNvPr>
          <p:cNvGrpSpPr>
            <a:grpSpLocks/>
          </p:cNvGrpSpPr>
          <p:nvPr/>
        </p:nvGrpSpPr>
        <p:grpSpPr bwMode="auto">
          <a:xfrm>
            <a:off x="5384948" y="4882369"/>
            <a:ext cx="1147763" cy="388937"/>
            <a:chOff x="4560" y="2733"/>
            <a:chExt cx="723" cy="245"/>
          </a:xfrm>
        </p:grpSpPr>
        <p:graphicFrame>
          <p:nvGraphicFramePr>
            <p:cNvPr id="12" name="Object 125">
              <a:extLst>
                <a:ext uri="{FF2B5EF4-FFF2-40B4-BE49-F238E27FC236}">
                  <a16:creationId xmlns:a16="http://schemas.microsoft.com/office/drawing/2014/main" id="{36132FAE-7ECB-4731-B4FB-B75C905C5E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11" y="284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Equation" r:id="rId9" imgW="114120" imgH="215640" progId="Equation.3">
                    <p:embed/>
                  </p:oleObj>
                </mc:Choice>
                <mc:Fallback>
                  <p:oleObj name="Equation" r:id="rId9" imgW="114120" imgH="215640" progId="Equation.3">
                    <p:embed/>
                    <p:pic>
                      <p:nvPicPr>
                        <p:cNvPr id="2051" name="Object 125">
                          <a:extLst>
                            <a:ext uri="{FF2B5EF4-FFF2-40B4-BE49-F238E27FC236}">
                              <a16:creationId xmlns:a16="http://schemas.microsoft.com/office/drawing/2014/main" id="{7B6DDCA9-2E8A-4823-A344-533868BADC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1" y="284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8">
              <a:extLst>
                <a:ext uri="{FF2B5EF4-FFF2-40B4-BE49-F238E27FC236}">
                  <a16:creationId xmlns:a16="http://schemas.microsoft.com/office/drawing/2014/main" id="{03FB5C1C-5EDC-4179-B5AE-83B4FE3467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0" y="2775"/>
            <a:ext cx="14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11" imgW="152280" imgH="203040" progId="Equation.3">
                    <p:embed/>
                  </p:oleObj>
                </mc:Choice>
                <mc:Fallback>
                  <p:oleObj name="Equation" r:id="rId11" imgW="152280" imgH="203040" progId="Equation.3">
                    <p:embed/>
                    <p:pic>
                      <p:nvPicPr>
                        <p:cNvPr id="2052" name="Object 128">
                          <a:extLst>
                            <a:ext uri="{FF2B5EF4-FFF2-40B4-BE49-F238E27FC236}">
                              <a16:creationId xmlns:a16="http://schemas.microsoft.com/office/drawing/2014/main" id="{6138D775-09C0-454D-B336-5622E04348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2775"/>
                          <a:ext cx="14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29">
              <a:extLst>
                <a:ext uri="{FF2B5EF4-FFF2-40B4-BE49-F238E27FC236}">
                  <a16:creationId xmlns:a16="http://schemas.microsoft.com/office/drawing/2014/main" id="{BED1D8D0-59A0-4495-B996-7573B3589E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05" y="2733"/>
            <a:ext cx="1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13" imgW="152280" imgH="241200" progId="Equation.3">
                    <p:embed/>
                  </p:oleObj>
                </mc:Choice>
                <mc:Fallback>
                  <p:oleObj name="Equation" r:id="rId13" imgW="152280" imgH="241200" progId="Equation.3">
                    <p:embed/>
                    <p:pic>
                      <p:nvPicPr>
                        <p:cNvPr id="2053" name="Object 129">
                          <a:extLst>
                            <a:ext uri="{FF2B5EF4-FFF2-40B4-BE49-F238E27FC236}">
                              <a16:creationId xmlns:a16="http://schemas.microsoft.com/office/drawing/2014/main" id="{A9485FC0-3701-4285-A3B9-ADC7BEC187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5" y="2733"/>
                          <a:ext cx="1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426EEA52-080C-4B1E-847C-B8259C012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Cont…</a:t>
            </a:r>
          </a:p>
        </p:txBody>
      </p:sp>
      <p:sp>
        <p:nvSpPr>
          <p:cNvPr id="3079" name="Rectangle 3">
            <a:extLst>
              <a:ext uri="{FF2B5EF4-FFF2-40B4-BE49-F238E27FC236}">
                <a16:creationId xmlns:a16="http://schemas.microsoft.com/office/drawing/2014/main" id="{F5DD60DE-2BEF-445B-AA7C-8967294A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RS-FF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4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output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Keadaan</a:t>
            </a:r>
            <a:r>
              <a:rPr lang="en-US" altLang="en-US" sz="2400" dirty="0"/>
              <a:t> Set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anose="05050102010706020507" pitchFamily="18" charset="2"/>
              </a:rPr>
              <a:t> </a:t>
            </a:r>
            <a:r>
              <a:rPr lang="en-US" altLang="en-US" sz="2400" dirty="0" err="1"/>
              <a:t>apabila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output            = 1 dan       =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Keadaan</a:t>
            </a:r>
            <a:r>
              <a:rPr lang="en-US" altLang="en-US" sz="2400" dirty="0"/>
              <a:t> Reset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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output             = 0 dan      = 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Keadaan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memori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 err="1"/>
              <a:t>apabila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outputnya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output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mempertahankan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set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reset)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Keadaan</a:t>
            </a:r>
            <a:r>
              <a:rPr lang="en-US" altLang="en-US" sz="2400" dirty="0"/>
              <a:t> illegal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diinginkan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output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logika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endParaRPr lang="en-US" altLang="en-US" sz="2400" dirty="0"/>
          </a:p>
        </p:txBody>
      </p:sp>
      <p:graphicFrame>
        <p:nvGraphicFramePr>
          <p:cNvPr id="3074" name="Object 5">
            <a:extLst>
              <a:ext uri="{FF2B5EF4-FFF2-40B4-BE49-F238E27FC236}">
                <a16:creationId xmlns:a16="http://schemas.microsoft.com/office/drawing/2014/main" id="{D8059234-7CA9-430B-912E-870E631E8800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6172200" y="1905000"/>
          <a:ext cx="336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52280" imgH="241200" progId="Equation.3">
                  <p:embed/>
                </p:oleObj>
              </mc:Choice>
              <mc:Fallback>
                <p:oleObj name="Equation" r:id="rId4" imgW="152280" imgH="241200" progId="Equation.3">
                  <p:embed/>
                  <p:pic>
                    <p:nvPicPr>
                      <p:cNvPr id="3074" name="Object 5">
                        <a:extLst>
                          <a:ext uri="{FF2B5EF4-FFF2-40B4-BE49-F238E27FC236}">
                            <a16:creationId xmlns:a16="http://schemas.microsoft.com/office/drawing/2014/main" id="{D8059234-7CA9-430B-912E-870E631E88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05000"/>
                        <a:ext cx="336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>
            <a:extLst>
              <a:ext uri="{FF2B5EF4-FFF2-40B4-BE49-F238E27FC236}">
                <a16:creationId xmlns:a16="http://schemas.microsoft.com/office/drawing/2014/main" id="{0263E018-D4B7-4F59-B6E6-5049D185F9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981200"/>
          <a:ext cx="34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3075" name="Object 6">
                        <a:extLst>
                          <a:ext uri="{FF2B5EF4-FFF2-40B4-BE49-F238E27FC236}">
                            <a16:creationId xmlns:a16="http://schemas.microsoft.com/office/drawing/2014/main" id="{0263E018-D4B7-4F59-B6E6-5049D185F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34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">
            <a:extLst>
              <a:ext uri="{FF2B5EF4-FFF2-40B4-BE49-F238E27FC236}">
                <a16:creationId xmlns:a16="http://schemas.microsoft.com/office/drawing/2014/main" id="{F0C6CDB5-0232-4966-B6F4-7AB47FDB78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3900" y="2724150"/>
          <a:ext cx="34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3076" name="Object 7">
                        <a:extLst>
                          <a:ext uri="{FF2B5EF4-FFF2-40B4-BE49-F238E27FC236}">
                            <a16:creationId xmlns:a16="http://schemas.microsoft.com/office/drawing/2014/main" id="{F0C6CDB5-0232-4966-B6F4-7AB47FDB78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724150"/>
                        <a:ext cx="34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8">
            <a:extLst>
              <a:ext uri="{FF2B5EF4-FFF2-40B4-BE49-F238E27FC236}">
                <a16:creationId xmlns:a16="http://schemas.microsoft.com/office/drawing/2014/main" id="{D4F3C3B3-7D63-499F-956F-962E3C565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2633663"/>
          <a:ext cx="336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9" imgW="152280" imgH="241200" progId="Equation.3">
                  <p:embed/>
                </p:oleObj>
              </mc:Choice>
              <mc:Fallback>
                <p:oleObj name="Equation" r:id="rId9" imgW="152280" imgH="241200" progId="Equation.3">
                  <p:embed/>
                  <p:pic>
                    <p:nvPicPr>
                      <p:cNvPr id="3077" name="Object 8">
                        <a:extLst>
                          <a:ext uri="{FF2B5EF4-FFF2-40B4-BE49-F238E27FC236}">
                            <a16:creationId xmlns:a16="http://schemas.microsoft.com/office/drawing/2014/main" id="{D4F3C3B3-7D63-499F-956F-962E3C5654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33663"/>
                        <a:ext cx="336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2">
            <a:extLst>
              <a:ext uri="{FF2B5EF4-FFF2-40B4-BE49-F238E27FC236}">
                <a16:creationId xmlns:a16="http://schemas.microsoft.com/office/drawing/2014/main" id="{B3569A17-8112-41B5-911E-4DDD7EBD1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R-S-T FLIP-FLOP</a:t>
            </a:r>
          </a:p>
        </p:txBody>
      </p:sp>
      <p:sp>
        <p:nvSpPr>
          <p:cNvPr id="4112" name="Rectangle 5">
            <a:extLst>
              <a:ext uri="{FF2B5EF4-FFF2-40B4-BE49-F238E27FC236}">
                <a16:creationId xmlns:a16="http://schemas.microsoft.com/office/drawing/2014/main" id="{EE9EA18E-6C51-4906-9B13-54D2820BB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8" name="Object 4">
            <a:extLst>
              <a:ext uri="{FF2B5EF4-FFF2-40B4-BE49-F238E27FC236}">
                <a16:creationId xmlns:a16="http://schemas.microsoft.com/office/drawing/2014/main" id="{F2E9EEB8-3080-443C-AD70-4B50AC3ED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743075"/>
          <a:ext cx="38862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4" imgW="1820266" imgH="825398" progId="Visio.Drawing.6">
                  <p:embed/>
                </p:oleObj>
              </mc:Choice>
              <mc:Fallback>
                <p:oleObj r:id="rId4" imgW="1820266" imgH="825398" progId="Visio.Drawing.6">
                  <p:embed/>
                  <p:pic>
                    <p:nvPicPr>
                      <p:cNvPr id="4098" name="Object 4">
                        <a:extLst>
                          <a:ext uri="{FF2B5EF4-FFF2-40B4-BE49-F238E27FC236}">
                            <a16:creationId xmlns:a16="http://schemas.microsoft.com/office/drawing/2014/main" id="{F2E9EEB8-3080-443C-AD70-4B50AC3ED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43075"/>
                        <a:ext cx="3886200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Rectangle 153">
            <a:extLst>
              <a:ext uri="{FF2B5EF4-FFF2-40B4-BE49-F238E27FC236}">
                <a16:creationId xmlns:a16="http://schemas.microsoft.com/office/drawing/2014/main" id="{DBC67EA4-D2F4-4AC3-8A19-DB4DFA646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243138"/>
            <a:ext cx="635000" cy="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4" name="Rectangle 155">
            <a:extLst>
              <a:ext uri="{FF2B5EF4-FFF2-40B4-BE49-F238E27FC236}">
                <a16:creationId xmlns:a16="http://schemas.microsoft.com/office/drawing/2014/main" id="{C048FEA9-B3A8-4703-B41C-3CC2B2C93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243138"/>
            <a:ext cx="635000" cy="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5" name="Rectangle 160">
            <a:extLst>
              <a:ext uri="{FF2B5EF4-FFF2-40B4-BE49-F238E27FC236}">
                <a16:creationId xmlns:a16="http://schemas.microsoft.com/office/drawing/2014/main" id="{97B079D3-7730-4EAB-BD2D-C9E89E945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243138"/>
            <a:ext cx="635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6" name="Rectangle 162">
            <a:extLst>
              <a:ext uri="{FF2B5EF4-FFF2-40B4-BE49-F238E27FC236}">
                <a16:creationId xmlns:a16="http://schemas.microsoft.com/office/drawing/2014/main" id="{4A9F7C7C-1783-4D5A-8215-0164D1CB8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243138"/>
            <a:ext cx="635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7" name="Rectangle 167">
            <a:extLst>
              <a:ext uri="{FF2B5EF4-FFF2-40B4-BE49-F238E27FC236}">
                <a16:creationId xmlns:a16="http://schemas.microsoft.com/office/drawing/2014/main" id="{071558D3-E321-454E-B2CA-80992896A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243138"/>
            <a:ext cx="635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8" name="Rectangle 169">
            <a:extLst>
              <a:ext uri="{FF2B5EF4-FFF2-40B4-BE49-F238E27FC236}">
                <a16:creationId xmlns:a16="http://schemas.microsoft.com/office/drawing/2014/main" id="{F80EF395-1F4D-4D05-8171-A48EF7CC6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243138"/>
            <a:ext cx="635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2719" name="Group 431">
            <a:extLst>
              <a:ext uri="{FF2B5EF4-FFF2-40B4-BE49-F238E27FC236}">
                <a16:creationId xmlns:a16="http://schemas.microsoft.com/office/drawing/2014/main" id="{425628E4-F80C-42B1-8EEE-73EC8F689E85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4286250"/>
          <a:ext cx="3657600" cy="2194404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159" name="Group 426">
            <a:extLst>
              <a:ext uri="{FF2B5EF4-FFF2-40B4-BE49-F238E27FC236}">
                <a16:creationId xmlns:a16="http://schemas.microsoft.com/office/drawing/2014/main" id="{A8F4CE8C-7CED-407F-9655-405EA19C5ED0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4267200"/>
            <a:ext cx="1066800" cy="381000"/>
            <a:chOff x="4563" y="2496"/>
            <a:chExt cx="572" cy="240"/>
          </a:xfrm>
        </p:grpSpPr>
        <p:graphicFrame>
          <p:nvGraphicFramePr>
            <p:cNvPr id="4109" name="Object 427">
              <a:extLst>
                <a:ext uri="{FF2B5EF4-FFF2-40B4-BE49-F238E27FC236}">
                  <a16:creationId xmlns:a16="http://schemas.microsoft.com/office/drawing/2014/main" id="{4FF7A3B9-C949-4A6A-971C-7EBE74FAD4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3" y="2496"/>
            <a:ext cx="1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6" imgW="152280" imgH="241200" progId="Equation.3">
                    <p:embed/>
                  </p:oleObj>
                </mc:Choice>
                <mc:Fallback>
                  <p:oleObj name="Equation" r:id="rId6" imgW="152280" imgH="241200" progId="Equation.3">
                    <p:embed/>
                    <p:pic>
                      <p:nvPicPr>
                        <p:cNvPr id="4109" name="Object 427">
                          <a:extLst>
                            <a:ext uri="{FF2B5EF4-FFF2-40B4-BE49-F238E27FC236}">
                              <a16:creationId xmlns:a16="http://schemas.microsoft.com/office/drawing/2014/main" id="{4FF7A3B9-C949-4A6A-971C-7EBE74FAD4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3" y="2496"/>
                          <a:ext cx="1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0" name="Object 428">
              <a:extLst>
                <a:ext uri="{FF2B5EF4-FFF2-40B4-BE49-F238E27FC236}">
                  <a16:creationId xmlns:a16="http://schemas.microsoft.com/office/drawing/2014/main" id="{D1975BF8-B215-4F79-ACCF-6F4C6D7343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3" y="2526"/>
            <a:ext cx="14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8" imgW="152280" imgH="203040" progId="Equation.3">
                    <p:embed/>
                  </p:oleObj>
                </mc:Choice>
                <mc:Fallback>
                  <p:oleObj name="Equation" r:id="rId8" imgW="152280" imgH="203040" progId="Equation.3">
                    <p:embed/>
                    <p:pic>
                      <p:nvPicPr>
                        <p:cNvPr id="4110" name="Object 428">
                          <a:extLst>
                            <a:ext uri="{FF2B5EF4-FFF2-40B4-BE49-F238E27FC236}">
                              <a16:creationId xmlns:a16="http://schemas.microsoft.com/office/drawing/2014/main" id="{D1975BF8-B215-4F79-ACCF-6F4C6D7343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3" y="2526"/>
                          <a:ext cx="14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60" name="Text Box 429">
            <a:extLst>
              <a:ext uri="{FF2B5EF4-FFF2-40B4-BE49-F238E27FC236}">
                <a16:creationId xmlns:a16="http://schemas.microsoft.com/office/drawing/2014/main" id="{430FF2EE-9356-48D0-8EF1-006DBAA38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Rangkaian :</a:t>
            </a:r>
          </a:p>
        </p:txBody>
      </p:sp>
      <p:sp>
        <p:nvSpPr>
          <p:cNvPr id="4161" name="Text Box 430">
            <a:extLst>
              <a:ext uri="{FF2B5EF4-FFF2-40B4-BE49-F238E27FC236}">
                <a16:creationId xmlns:a16="http://schemas.microsoft.com/office/drawing/2014/main" id="{651E8CDA-5224-4B35-BCFA-9896527F6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Tabel Kebenaran :</a:t>
            </a:r>
          </a:p>
        </p:txBody>
      </p:sp>
      <p:grpSp>
        <p:nvGrpSpPr>
          <p:cNvPr id="4162" name="Group 434">
            <a:extLst>
              <a:ext uri="{FF2B5EF4-FFF2-40B4-BE49-F238E27FC236}">
                <a16:creationId xmlns:a16="http://schemas.microsoft.com/office/drawing/2014/main" id="{61D56EBC-B968-480C-9A69-847704AA6D3A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4648200"/>
            <a:ext cx="1060450" cy="381000"/>
            <a:chOff x="4563" y="2496"/>
            <a:chExt cx="572" cy="240"/>
          </a:xfrm>
        </p:grpSpPr>
        <p:graphicFrame>
          <p:nvGraphicFramePr>
            <p:cNvPr id="4107" name="Object 435">
              <a:extLst>
                <a:ext uri="{FF2B5EF4-FFF2-40B4-BE49-F238E27FC236}">
                  <a16:creationId xmlns:a16="http://schemas.microsoft.com/office/drawing/2014/main" id="{6DBFD0BE-4345-4FFE-A75E-22E6193935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3" y="2496"/>
            <a:ext cx="1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10" imgW="152280" imgH="241200" progId="Equation.3">
                    <p:embed/>
                  </p:oleObj>
                </mc:Choice>
                <mc:Fallback>
                  <p:oleObj name="Equation" r:id="rId10" imgW="152280" imgH="241200" progId="Equation.3">
                    <p:embed/>
                    <p:pic>
                      <p:nvPicPr>
                        <p:cNvPr id="4107" name="Object 435">
                          <a:extLst>
                            <a:ext uri="{FF2B5EF4-FFF2-40B4-BE49-F238E27FC236}">
                              <a16:creationId xmlns:a16="http://schemas.microsoft.com/office/drawing/2014/main" id="{6DBFD0BE-4345-4FFE-A75E-22E6193935F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3" y="2496"/>
                          <a:ext cx="1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436">
              <a:extLst>
                <a:ext uri="{FF2B5EF4-FFF2-40B4-BE49-F238E27FC236}">
                  <a16:creationId xmlns:a16="http://schemas.microsoft.com/office/drawing/2014/main" id="{5867E847-593B-4C26-B2F4-A1271E39A5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3" y="2526"/>
            <a:ext cx="14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11" imgW="152280" imgH="203040" progId="Equation.3">
                    <p:embed/>
                  </p:oleObj>
                </mc:Choice>
                <mc:Fallback>
                  <p:oleObj name="Equation" r:id="rId11" imgW="152280" imgH="203040" progId="Equation.3">
                    <p:embed/>
                    <p:pic>
                      <p:nvPicPr>
                        <p:cNvPr id="4108" name="Object 436">
                          <a:extLst>
                            <a:ext uri="{FF2B5EF4-FFF2-40B4-BE49-F238E27FC236}">
                              <a16:creationId xmlns:a16="http://schemas.microsoft.com/office/drawing/2014/main" id="{5867E847-593B-4C26-B2F4-A1271E39A5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3" y="2526"/>
                          <a:ext cx="14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63" name="Group 437">
            <a:extLst>
              <a:ext uri="{FF2B5EF4-FFF2-40B4-BE49-F238E27FC236}">
                <a16:creationId xmlns:a16="http://schemas.microsoft.com/office/drawing/2014/main" id="{0AA46271-458A-4594-B03C-66B0E0199551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5000625"/>
            <a:ext cx="1060450" cy="381000"/>
            <a:chOff x="4563" y="2496"/>
            <a:chExt cx="572" cy="240"/>
          </a:xfrm>
        </p:grpSpPr>
        <p:graphicFrame>
          <p:nvGraphicFramePr>
            <p:cNvPr id="4105" name="Object 438">
              <a:extLst>
                <a:ext uri="{FF2B5EF4-FFF2-40B4-BE49-F238E27FC236}">
                  <a16:creationId xmlns:a16="http://schemas.microsoft.com/office/drawing/2014/main" id="{1520E2B6-16E5-4E2E-8C05-B47A9A222C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3" y="2496"/>
            <a:ext cx="1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12" imgW="152280" imgH="241200" progId="Equation.3">
                    <p:embed/>
                  </p:oleObj>
                </mc:Choice>
                <mc:Fallback>
                  <p:oleObj name="Equation" r:id="rId12" imgW="152280" imgH="241200" progId="Equation.3">
                    <p:embed/>
                    <p:pic>
                      <p:nvPicPr>
                        <p:cNvPr id="4105" name="Object 438">
                          <a:extLst>
                            <a:ext uri="{FF2B5EF4-FFF2-40B4-BE49-F238E27FC236}">
                              <a16:creationId xmlns:a16="http://schemas.microsoft.com/office/drawing/2014/main" id="{1520E2B6-16E5-4E2E-8C05-B47A9A222C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3" y="2496"/>
                          <a:ext cx="1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439">
              <a:extLst>
                <a:ext uri="{FF2B5EF4-FFF2-40B4-BE49-F238E27FC236}">
                  <a16:creationId xmlns:a16="http://schemas.microsoft.com/office/drawing/2014/main" id="{C68E5D55-9E1A-43FE-AE3E-C40F4777F5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3" y="2526"/>
            <a:ext cx="14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13" imgW="152280" imgH="203040" progId="Equation.3">
                    <p:embed/>
                  </p:oleObj>
                </mc:Choice>
                <mc:Fallback>
                  <p:oleObj name="Equation" r:id="rId13" imgW="152280" imgH="203040" progId="Equation.3">
                    <p:embed/>
                    <p:pic>
                      <p:nvPicPr>
                        <p:cNvPr id="4106" name="Object 439">
                          <a:extLst>
                            <a:ext uri="{FF2B5EF4-FFF2-40B4-BE49-F238E27FC236}">
                              <a16:creationId xmlns:a16="http://schemas.microsoft.com/office/drawing/2014/main" id="{C68E5D55-9E1A-43FE-AE3E-C40F4777F5B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3" y="2526"/>
                          <a:ext cx="14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>
            <a:extLst>
              <a:ext uri="{FF2B5EF4-FFF2-40B4-BE49-F238E27FC236}">
                <a16:creationId xmlns:a16="http://schemas.microsoft.com/office/drawing/2014/main" id="{3F616E33-FFBA-4E1B-A00A-4BD7F5803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D FLIP-FLOP</a:t>
            </a:r>
          </a:p>
        </p:txBody>
      </p:sp>
      <p:sp>
        <p:nvSpPr>
          <p:cNvPr id="5128" name="Rectangle 3">
            <a:extLst>
              <a:ext uri="{FF2B5EF4-FFF2-40B4-BE49-F238E27FC236}">
                <a16:creationId xmlns:a16="http://schemas.microsoft.com/office/drawing/2014/main" id="{F25A6554-CA4A-4344-B4F6-1984EDFE1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/>
              <a:t>Kelemahan RS flip-flop </a:t>
            </a:r>
            <a:r>
              <a:rPr lang="en-US" altLang="en-US" sz="2400">
                <a:sym typeface="Symbol" panose="05050102010706020507" pitchFamily="18" charset="2"/>
              </a:rPr>
              <a:t> adanya keadaan ilegal</a:t>
            </a:r>
            <a:r>
              <a:rPr lang="en-US" altLang="en-US" sz="2400"/>
              <a:t>. </a:t>
            </a:r>
          </a:p>
          <a:p>
            <a:pPr eaLnBrk="1" hangingPunct="1"/>
            <a:r>
              <a:rPr lang="en-US" altLang="en-US" sz="2400"/>
              <a:t>Untuk mengatasi hal tersebut RS flip-flop dikembangkan menjadi D flip flop yang hanya memiliki keadaan set, reset dan memori.</a:t>
            </a:r>
          </a:p>
          <a:p>
            <a:pPr eaLnBrk="1" hangingPunct="1"/>
            <a:r>
              <a:rPr lang="en-US" altLang="en-US" sz="2400"/>
              <a:t>Rangkaian dan tabel kebenaran D Flip-flop :</a:t>
            </a:r>
          </a:p>
        </p:txBody>
      </p:sp>
      <p:sp>
        <p:nvSpPr>
          <p:cNvPr id="5129" name="Rectangle 5">
            <a:extLst>
              <a:ext uri="{FF2B5EF4-FFF2-40B4-BE49-F238E27FC236}">
                <a16:creationId xmlns:a16="http://schemas.microsoft.com/office/drawing/2014/main" id="{676296B5-1A4F-4104-8E45-FB7B212F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A0BD797A-D450-4373-83BC-9ABDFE58F2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886200"/>
          <a:ext cx="441960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1897685" imgH="825398" progId="Visio.Drawing.6">
                  <p:embed/>
                </p:oleObj>
              </mc:Choice>
              <mc:Fallback>
                <p:oleObj r:id="rId4" imgW="1897685" imgH="825398" progId="Visio.Drawing.6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A0BD797A-D450-4373-83BC-9ABDFE58F2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4419600" cy="192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2">
            <a:extLst>
              <a:ext uri="{FF2B5EF4-FFF2-40B4-BE49-F238E27FC236}">
                <a16:creationId xmlns:a16="http://schemas.microsoft.com/office/drawing/2014/main" id="{FC3B4D85-F3AE-44AF-8B68-DD2A14848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2638425"/>
            <a:ext cx="635000" cy="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1" name="Rectangle 14">
            <a:extLst>
              <a:ext uri="{FF2B5EF4-FFF2-40B4-BE49-F238E27FC236}">
                <a16:creationId xmlns:a16="http://schemas.microsoft.com/office/drawing/2014/main" id="{01027E90-DB28-456B-8B66-C43495FDD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2638425"/>
            <a:ext cx="635000" cy="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2" name="Rectangle 18">
            <a:extLst>
              <a:ext uri="{FF2B5EF4-FFF2-40B4-BE49-F238E27FC236}">
                <a16:creationId xmlns:a16="http://schemas.microsoft.com/office/drawing/2014/main" id="{6A3D8DF7-6E62-42B1-A370-D8550A690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2638425"/>
            <a:ext cx="635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3" name="Rectangle 20">
            <a:extLst>
              <a:ext uri="{FF2B5EF4-FFF2-40B4-BE49-F238E27FC236}">
                <a16:creationId xmlns:a16="http://schemas.microsoft.com/office/drawing/2014/main" id="{8BDC1FEC-08CF-4BB2-9498-0BEB1C22A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2638425"/>
            <a:ext cx="635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3410" name="Group 98">
            <a:extLst>
              <a:ext uri="{FF2B5EF4-FFF2-40B4-BE49-F238E27FC236}">
                <a16:creationId xmlns:a16="http://schemas.microsoft.com/office/drawing/2014/main" id="{5F47E962-FC34-4E3A-9EA1-2F52C696C2CD}"/>
              </a:ext>
            </a:extLst>
          </p:cNvPr>
          <p:cNvGraphicFramePr>
            <a:graphicFrameLocks noGrp="1"/>
          </p:cNvGraphicFramePr>
          <p:nvPr/>
        </p:nvGraphicFramePr>
        <p:xfrm>
          <a:off x="5842000" y="3810000"/>
          <a:ext cx="2311400" cy="1689100"/>
        </p:xfrm>
        <a:graphic>
          <a:graphicData uri="http://schemas.openxmlformats.org/drawingml/2006/table">
            <a:tbl>
              <a:tblPr/>
              <a:tblGrid>
                <a:gridCol w="5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59" name="Group 94">
            <a:extLst>
              <a:ext uri="{FF2B5EF4-FFF2-40B4-BE49-F238E27FC236}">
                <a16:creationId xmlns:a16="http://schemas.microsoft.com/office/drawing/2014/main" id="{3DE539C3-34FD-4021-9B33-34D276F27720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3795713"/>
            <a:ext cx="914400" cy="457200"/>
            <a:chOff x="4563" y="2496"/>
            <a:chExt cx="572" cy="240"/>
          </a:xfrm>
        </p:grpSpPr>
        <p:graphicFrame>
          <p:nvGraphicFramePr>
            <p:cNvPr id="5125" name="Object 95">
              <a:extLst>
                <a:ext uri="{FF2B5EF4-FFF2-40B4-BE49-F238E27FC236}">
                  <a16:creationId xmlns:a16="http://schemas.microsoft.com/office/drawing/2014/main" id="{8E213BCC-22F5-4237-AA7A-795DAF0EA9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3" y="2496"/>
            <a:ext cx="1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6" imgW="152280" imgH="241200" progId="Equation.3">
                    <p:embed/>
                  </p:oleObj>
                </mc:Choice>
                <mc:Fallback>
                  <p:oleObj name="Equation" r:id="rId6" imgW="152280" imgH="241200" progId="Equation.3">
                    <p:embed/>
                    <p:pic>
                      <p:nvPicPr>
                        <p:cNvPr id="5125" name="Object 95">
                          <a:extLst>
                            <a:ext uri="{FF2B5EF4-FFF2-40B4-BE49-F238E27FC236}">
                              <a16:creationId xmlns:a16="http://schemas.microsoft.com/office/drawing/2014/main" id="{8E213BCC-22F5-4237-AA7A-795DAF0EA9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3" y="2496"/>
                          <a:ext cx="1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96">
              <a:extLst>
                <a:ext uri="{FF2B5EF4-FFF2-40B4-BE49-F238E27FC236}">
                  <a16:creationId xmlns:a16="http://schemas.microsoft.com/office/drawing/2014/main" id="{21FB948A-B315-480C-9A3E-7380B584A8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3" y="2526"/>
            <a:ext cx="14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8" imgW="152280" imgH="203040" progId="Equation.3">
                    <p:embed/>
                  </p:oleObj>
                </mc:Choice>
                <mc:Fallback>
                  <p:oleObj name="Equation" r:id="rId8" imgW="152280" imgH="203040" progId="Equation.3">
                    <p:embed/>
                    <p:pic>
                      <p:nvPicPr>
                        <p:cNvPr id="5126" name="Object 96">
                          <a:extLst>
                            <a:ext uri="{FF2B5EF4-FFF2-40B4-BE49-F238E27FC236}">
                              <a16:creationId xmlns:a16="http://schemas.microsoft.com/office/drawing/2014/main" id="{21FB948A-B315-480C-9A3E-7380B584A8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3" y="2526"/>
                          <a:ext cx="14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60" name="Group 99">
            <a:extLst>
              <a:ext uri="{FF2B5EF4-FFF2-40B4-BE49-F238E27FC236}">
                <a16:creationId xmlns:a16="http://schemas.microsoft.com/office/drawing/2014/main" id="{8A5526F9-C82B-44F5-9A64-B193F9D93807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219575"/>
            <a:ext cx="914400" cy="457200"/>
            <a:chOff x="4563" y="2496"/>
            <a:chExt cx="572" cy="240"/>
          </a:xfrm>
        </p:grpSpPr>
        <p:graphicFrame>
          <p:nvGraphicFramePr>
            <p:cNvPr id="5123" name="Object 100">
              <a:extLst>
                <a:ext uri="{FF2B5EF4-FFF2-40B4-BE49-F238E27FC236}">
                  <a16:creationId xmlns:a16="http://schemas.microsoft.com/office/drawing/2014/main" id="{6B754803-EA0B-417C-8390-F0ED4235ED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3" y="2496"/>
            <a:ext cx="1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10" imgW="152280" imgH="241200" progId="Equation.3">
                    <p:embed/>
                  </p:oleObj>
                </mc:Choice>
                <mc:Fallback>
                  <p:oleObj name="Equation" r:id="rId10" imgW="152280" imgH="241200" progId="Equation.3">
                    <p:embed/>
                    <p:pic>
                      <p:nvPicPr>
                        <p:cNvPr id="5123" name="Object 100">
                          <a:extLst>
                            <a:ext uri="{FF2B5EF4-FFF2-40B4-BE49-F238E27FC236}">
                              <a16:creationId xmlns:a16="http://schemas.microsoft.com/office/drawing/2014/main" id="{6B754803-EA0B-417C-8390-F0ED4235ED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3" y="2496"/>
                          <a:ext cx="1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101">
              <a:extLst>
                <a:ext uri="{FF2B5EF4-FFF2-40B4-BE49-F238E27FC236}">
                  <a16:creationId xmlns:a16="http://schemas.microsoft.com/office/drawing/2014/main" id="{922B622A-0A9A-4BA0-91E9-ACBE41A7BB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3" y="2526"/>
            <a:ext cx="14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Equation" r:id="rId11" imgW="152280" imgH="203040" progId="Equation.3">
                    <p:embed/>
                  </p:oleObj>
                </mc:Choice>
                <mc:Fallback>
                  <p:oleObj name="Equation" r:id="rId11" imgW="152280" imgH="203040" progId="Equation.3">
                    <p:embed/>
                    <p:pic>
                      <p:nvPicPr>
                        <p:cNvPr id="5124" name="Object 101">
                          <a:extLst>
                            <a:ext uri="{FF2B5EF4-FFF2-40B4-BE49-F238E27FC236}">
                              <a16:creationId xmlns:a16="http://schemas.microsoft.com/office/drawing/2014/main" id="{922B622A-0A9A-4BA0-91E9-ACBE41A7BB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3" y="2526"/>
                          <a:ext cx="14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5FE6-FE27-4FAD-9615-C76F3341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JK </a:t>
            </a:r>
            <a:r>
              <a:rPr lang="en-US" b="1" dirty="0" err="1"/>
              <a:t>Flipflop</a:t>
            </a:r>
            <a:endParaRPr lang="en-US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C178F04-B154-4702-90BE-9007CB87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altLang="en-US"/>
              <a:t>Flipflop JK merupakan penyempurnaan dari flipflop RS terutama untuk mengatasi kondisi terlarang seperti yang telah dijelaskan diatas.</a:t>
            </a:r>
          </a:p>
          <a:p>
            <a:pPr eaLnBrk="1" hangingPunct="1"/>
            <a:r>
              <a:rPr lang="en-US" altLang="en-US"/>
              <a:t>Pada kondisi masukan J = 1 dan K = 1 akan membuat kondisi keluaran berlawanan dengan kondisi keluaran sebelumnya. </a:t>
            </a:r>
          </a:p>
          <a:p>
            <a:pPr eaLnBrk="1" hangingPunct="1"/>
            <a:r>
              <a:rPr lang="en-US" altLang="en-US"/>
              <a:t>Sementara untuk keluaran berdasarkan kondisi- kondisi masukan yang l</a:t>
            </a:r>
            <a:r>
              <a:rPr lang="fi-FI" altLang="en-US"/>
              <a:t>ain semua sama dengan Flipflop </a:t>
            </a:r>
            <a:r>
              <a:rPr lang="en-US" altLang="en-US"/>
              <a:t>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723ECBB-B665-4969-851E-1F8BDBA6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6B4FCA0-C378-4A6C-81DC-2FFABBF00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59015160-4E1C-4E8C-A3D2-7443396A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8006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A9389382-3C56-4969-A91A-CB1776F5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343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B41066CA-0E8A-4D81-8635-1CD34A96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6904038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370</Words>
  <Application>Microsoft Office PowerPoint</Application>
  <PresentationFormat>On-screen Show (4:3)</PresentationFormat>
  <Paragraphs>102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Visio.Drawing.11</vt:lpstr>
      <vt:lpstr>Microsoft Equation 3.0</vt:lpstr>
      <vt:lpstr>Visio.Drawing.6</vt:lpstr>
      <vt:lpstr>Arsitektur dan Organisasi Komputer</vt:lpstr>
      <vt:lpstr>Rangkaian Logika Sequensial</vt:lpstr>
      <vt:lpstr>Flip-Flop (ff)</vt:lpstr>
      <vt:lpstr>RS flipflop</vt:lpstr>
      <vt:lpstr>Cont…</vt:lpstr>
      <vt:lpstr>R-S-T FLIP-FLOP</vt:lpstr>
      <vt:lpstr>D FLIP-FLOP</vt:lpstr>
      <vt:lpstr>JK Flipflop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13</cp:revision>
  <dcterms:created xsi:type="dcterms:W3CDTF">2019-02-05T15:29:14Z</dcterms:created>
  <dcterms:modified xsi:type="dcterms:W3CDTF">2019-04-10T13:51:19Z</dcterms:modified>
</cp:coreProperties>
</file>