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</p:sldIdLst>
  <p:sldSz cx="9144000" cy="6858000" type="screen4x3"/>
  <p:notesSz cx="6858000" cy="9144000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26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381000" y="609600"/>
            <a:ext cx="3810000" cy="609600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latin typeface="+mn-lt"/>
                <a:ea typeface="Tahoma" pitchFamily="34" charset="0"/>
                <a:cs typeface="Tahoma" pitchFamily="34" charset="0"/>
              </a:defRPr>
            </a:lvl1pPr>
          </a:lstStyle>
          <a:p>
            <a:pPr lvl="0"/>
            <a:r>
              <a:rPr lang="en-US" dirty="0" err="1" smtClean="0"/>
              <a:t>Nama</a:t>
            </a:r>
            <a:r>
              <a:rPr lang="en-US" dirty="0" smtClean="0"/>
              <a:t> Mata </a:t>
            </a:r>
            <a:r>
              <a:rPr lang="en-US" dirty="0" err="1" smtClean="0"/>
              <a:t>Kuliah</a:t>
            </a:r>
            <a:endParaRPr lang="en-US" dirty="0"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2" hasCustomPrompt="1"/>
          </p:nvPr>
        </p:nvSpPr>
        <p:spPr>
          <a:xfrm>
            <a:off x="381000" y="1295400"/>
            <a:ext cx="2286000" cy="457200"/>
          </a:xfrm>
        </p:spPr>
        <p:txBody>
          <a:bodyPr>
            <a:normAutofit/>
          </a:bodyPr>
          <a:lstStyle>
            <a:lvl1pPr marL="0" indent="0">
              <a:buNone/>
              <a:defRPr sz="2400" b="1" baseline="0">
                <a:latin typeface="+mn-lt"/>
              </a:defRPr>
            </a:lvl1pPr>
          </a:lstStyle>
          <a:p>
            <a:pPr lvl="0"/>
            <a:r>
              <a:rPr lang="en-US" dirty="0" err="1" smtClean="0"/>
              <a:t>Pokok</a:t>
            </a:r>
            <a:r>
              <a:rPr lang="en-US" dirty="0" smtClean="0"/>
              <a:t> </a:t>
            </a:r>
            <a:r>
              <a:rPr lang="en-US" dirty="0" err="1" smtClean="0"/>
              <a:t>Bahasan</a:t>
            </a:r>
            <a:endParaRPr lang="en-US" dirty="0"/>
          </a:p>
        </p:txBody>
      </p:sp>
      <p:sp>
        <p:nvSpPr>
          <p:cNvPr id="37" name="Text Placeholder 36"/>
          <p:cNvSpPr>
            <a:spLocks noGrp="1"/>
          </p:cNvSpPr>
          <p:nvPr>
            <p:ph type="body" sz="quarter" idx="17" hasCustomPrompt="1"/>
          </p:nvPr>
        </p:nvSpPr>
        <p:spPr>
          <a:xfrm>
            <a:off x="403412" y="3429000"/>
            <a:ext cx="1676400" cy="3810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latin typeface="+mj-lt"/>
              </a:defRPr>
            </a:lvl1pPr>
          </a:lstStyle>
          <a:p>
            <a:pPr lvl="0"/>
            <a:r>
              <a:rPr lang="en-US" dirty="0" err="1" smtClean="0"/>
              <a:t>Pertemuan</a:t>
            </a:r>
            <a:r>
              <a:rPr lang="en-US" dirty="0" smtClean="0"/>
              <a:t> </a:t>
            </a:r>
            <a:r>
              <a:rPr lang="en-US" dirty="0" err="1" smtClean="0"/>
              <a:t>ke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9" name="Text Placeholder 38"/>
          <p:cNvSpPr>
            <a:spLocks noGrp="1"/>
          </p:cNvSpPr>
          <p:nvPr>
            <p:ph type="body" sz="quarter" idx="18" hasCustomPrompt="1"/>
          </p:nvPr>
        </p:nvSpPr>
        <p:spPr>
          <a:xfrm>
            <a:off x="403412" y="3886200"/>
            <a:ext cx="1676400" cy="3810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latin typeface="+mn-lt"/>
              </a:defRPr>
            </a:lvl1pPr>
          </a:lstStyle>
          <a:p>
            <a:pPr lvl="0"/>
            <a:r>
              <a:rPr lang="en-US" dirty="0" smtClean="0"/>
              <a:t>Semester</a:t>
            </a:r>
            <a:endParaRPr lang="en-US" dirty="0"/>
          </a:p>
        </p:txBody>
      </p:sp>
      <p:sp>
        <p:nvSpPr>
          <p:cNvPr id="41" name="Text Placeholder 40"/>
          <p:cNvSpPr>
            <a:spLocks noGrp="1"/>
          </p:cNvSpPr>
          <p:nvPr>
            <p:ph type="body" sz="quarter" idx="19" hasCustomPrompt="1"/>
          </p:nvPr>
        </p:nvSpPr>
        <p:spPr>
          <a:xfrm>
            <a:off x="398929" y="4724400"/>
            <a:ext cx="1658471" cy="3810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latin typeface="+mn-lt"/>
              </a:defRPr>
            </a:lvl1pPr>
          </a:lstStyle>
          <a:p>
            <a:pPr lvl="0"/>
            <a:r>
              <a:rPr lang="en-US" dirty="0" err="1" smtClean="0"/>
              <a:t>Nama</a:t>
            </a:r>
            <a:r>
              <a:rPr lang="en-US" dirty="0" smtClean="0"/>
              <a:t> </a:t>
            </a:r>
            <a:r>
              <a:rPr lang="en-US" dirty="0" err="1" smtClean="0"/>
              <a:t>Dosen</a:t>
            </a:r>
            <a:endParaRPr lang="en-US" dirty="0"/>
          </a:p>
        </p:txBody>
      </p:sp>
      <p:sp>
        <p:nvSpPr>
          <p:cNvPr id="43" name="Text Placeholder 42"/>
          <p:cNvSpPr>
            <a:spLocks noGrp="1"/>
          </p:cNvSpPr>
          <p:nvPr>
            <p:ph type="body" sz="quarter" idx="20" hasCustomPrompt="1"/>
          </p:nvPr>
        </p:nvSpPr>
        <p:spPr>
          <a:xfrm>
            <a:off x="7467600" y="6324600"/>
            <a:ext cx="1371600" cy="381000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latin typeface="+mn-lt"/>
              </a:defRPr>
            </a:lvl1pPr>
          </a:lstStyle>
          <a:p>
            <a:pPr lvl="0"/>
            <a:r>
              <a:rPr lang="en-US" dirty="0" smtClean="0"/>
              <a:t>Program </a:t>
            </a:r>
            <a:r>
              <a:rPr lang="en-US" dirty="0" err="1" smtClean="0"/>
              <a:t>Studi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92349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428065" y="457200"/>
            <a:ext cx="3733800" cy="533400"/>
          </a:xfrm>
        </p:spPr>
        <p:txBody>
          <a:bodyPr>
            <a:normAutofit/>
          </a:bodyPr>
          <a:lstStyle>
            <a:lvl1pPr marL="0" indent="0">
              <a:buNone/>
              <a:defRPr sz="3200" b="1" baseline="0">
                <a:latin typeface="+mn-lt"/>
              </a:defRPr>
            </a:lvl1pPr>
          </a:lstStyle>
          <a:p>
            <a:pPr lvl="0"/>
            <a:r>
              <a:rPr lang="en-US" dirty="0" err="1" smtClean="0"/>
              <a:t>Nama</a:t>
            </a:r>
            <a:r>
              <a:rPr lang="en-US" dirty="0" smtClean="0"/>
              <a:t> Mata </a:t>
            </a:r>
            <a:r>
              <a:rPr lang="en-US" dirty="0" err="1" smtClean="0"/>
              <a:t>Kuliah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470927" y="1066800"/>
            <a:ext cx="3720073" cy="381000"/>
          </a:xfrm>
        </p:spPr>
        <p:txBody>
          <a:bodyPr>
            <a:normAutofit/>
          </a:bodyPr>
          <a:lstStyle>
            <a:lvl1pPr marL="0" indent="0">
              <a:buNone/>
              <a:defRPr sz="2400" b="1" baseline="0">
                <a:latin typeface="+mn-lt"/>
              </a:defRPr>
            </a:lvl1pPr>
          </a:lstStyle>
          <a:p>
            <a:pPr lvl="0"/>
            <a:r>
              <a:rPr lang="en-US" dirty="0" err="1" smtClean="0"/>
              <a:t>Pokok</a:t>
            </a:r>
            <a:r>
              <a:rPr lang="en-US" dirty="0" smtClean="0"/>
              <a:t> </a:t>
            </a:r>
            <a:r>
              <a:rPr lang="en-US" dirty="0" err="1" smtClean="0"/>
              <a:t>Bahasan</a:t>
            </a:r>
            <a:endParaRPr lang="en-US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2895600"/>
            <a:ext cx="1905000" cy="381000"/>
          </a:xfrm>
        </p:spPr>
        <p:txBody>
          <a:bodyPr>
            <a:normAutofit/>
          </a:bodyPr>
          <a:lstStyle>
            <a:lvl1pPr>
              <a:defRPr sz="1800">
                <a:latin typeface="+mn-lt"/>
              </a:defRPr>
            </a:lvl1pPr>
          </a:lstStyle>
          <a:p>
            <a:pPr lvl="0"/>
            <a:r>
              <a:rPr lang="en-US" dirty="0" err="1" smtClean="0"/>
              <a:t>Pertemuan</a:t>
            </a:r>
            <a:r>
              <a:rPr lang="en-US" dirty="0" smtClean="0"/>
              <a:t> </a:t>
            </a:r>
            <a:r>
              <a:rPr lang="en-US" dirty="0" err="1" smtClean="0"/>
              <a:t>ke</a:t>
            </a:r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3352800"/>
            <a:ext cx="1905000" cy="381000"/>
          </a:xfrm>
        </p:spPr>
        <p:txBody>
          <a:bodyPr/>
          <a:lstStyle>
            <a:lvl1pPr>
              <a:defRPr sz="1800">
                <a:latin typeface="+mn-lt"/>
              </a:defRPr>
            </a:lvl1pPr>
          </a:lstStyle>
          <a:p>
            <a:pPr lvl="0"/>
            <a:r>
              <a:rPr lang="en-US" dirty="0" smtClean="0"/>
              <a:t>Semester</a:t>
            </a:r>
            <a:endParaRPr lang="en-US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191000"/>
            <a:ext cx="1895475" cy="381000"/>
          </a:xfrm>
        </p:spPr>
        <p:txBody>
          <a:bodyPr>
            <a:noAutofit/>
          </a:bodyPr>
          <a:lstStyle>
            <a:lvl1pPr>
              <a:defRPr sz="1800">
                <a:latin typeface="+mn-lt"/>
              </a:defRPr>
            </a:lvl1pPr>
          </a:lstStyle>
          <a:p>
            <a:pPr lvl="0"/>
            <a:r>
              <a:rPr lang="en-US" dirty="0" err="1" smtClean="0"/>
              <a:t>Nama</a:t>
            </a:r>
            <a:r>
              <a:rPr lang="en-US" dirty="0" smtClean="0"/>
              <a:t> </a:t>
            </a:r>
            <a:r>
              <a:rPr lang="en-US" dirty="0" err="1" smtClean="0"/>
              <a:t>Dosen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5" hasCustomPrompt="1"/>
          </p:nvPr>
        </p:nvSpPr>
        <p:spPr>
          <a:xfrm>
            <a:off x="6400800" y="6400800"/>
            <a:ext cx="1752600" cy="2286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+mn-lt"/>
              </a:defRPr>
            </a:lvl1pPr>
          </a:lstStyle>
          <a:p>
            <a:pPr lvl="0"/>
            <a:r>
              <a:rPr lang="en-US" dirty="0" smtClean="0"/>
              <a:t>Program </a:t>
            </a:r>
            <a:r>
              <a:rPr lang="en-US" dirty="0" err="1" smtClean="0"/>
              <a:t>Studi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610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762000" y="6477000"/>
            <a:ext cx="1447800" cy="381000"/>
          </a:xfrm>
        </p:spPr>
        <p:txBody>
          <a:bodyPr>
            <a:normAutofit/>
          </a:bodyPr>
          <a:lstStyle>
            <a:lvl1pPr marL="0" indent="0">
              <a:buNone/>
              <a:defRPr sz="1400" b="1" baseline="0">
                <a:latin typeface="Cambria" pitchFamily="18" charset="0"/>
              </a:defRPr>
            </a:lvl1pPr>
          </a:lstStyle>
          <a:p>
            <a:pPr lvl="0"/>
            <a:r>
              <a:rPr lang="en-US" dirty="0" smtClean="0"/>
              <a:t>Program </a:t>
            </a:r>
            <a:r>
              <a:rPr lang="en-US" dirty="0" err="1" smtClean="0"/>
              <a:t>Studi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381000"/>
            <a:ext cx="2819400" cy="609600"/>
          </a:xfrm>
        </p:spPr>
        <p:txBody>
          <a:bodyPr/>
          <a:lstStyle>
            <a:lvl1pPr marL="0" indent="0">
              <a:buNone/>
              <a:defRPr b="1">
                <a:latin typeface="+mj-lt"/>
              </a:defRPr>
            </a:lvl1pPr>
          </a:lstStyle>
          <a:p>
            <a:pPr lvl="0"/>
            <a:r>
              <a:rPr lang="en-US" dirty="0" err="1" smtClean="0"/>
              <a:t>Pembahasan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381000" y="1066800"/>
            <a:ext cx="8229600" cy="4724400"/>
          </a:xfrm>
        </p:spPr>
        <p:txBody>
          <a:bodyPr/>
          <a:lstStyle>
            <a:lvl1pPr marL="0" indent="0">
              <a:buNone/>
              <a:defRPr>
                <a:latin typeface="+mj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7162800" y="6324600"/>
            <a:ext cx="1371600" cy="304800"/>
          </a:xfrm>
        </p:spPr>
        <p:txBody>
          <a:bodyPr>
            <a:normAutofit/>
          </a:bodyPr>
          <a:lstStyle>
            <a:lvl1pPr marL="0" indent="0">
              <a:buNone/>
              <a:defRPr sz="1400" b="1" baseline="0">
                <a:latin typeface="+mj-lt"/>
              </a:defRPr>
            </a:lvl1pPr>
          </a:lstStyle>
          <a:p>
            <a:pPr lvl="0"/>
            <a:r>
              <a:rPr lang="en-US" dirty="0" smtClean="0"/>
              <a:t>Program </a:t>
            </a:r>
            <a:r>
              <a:rPr lang="en-US" dirty="0" err="1" smtClean="0"/>
              <a:t>Studi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1161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953000" y="990600"/>
            <a:ext cx="3657600" cy="685800"/>
          </a:xfrm>
        </p:spPr>
        <p:txBody>
          <a:bodyPr/>
          <a:lstStyle>
            <a:lvl1pPr marL="0" indent="0" algn="r">
              <a:buNone/>
              <a:defRPr b="1">
                <a:latin typeface="+mj-lt"/>
              </a:defRPr>
            </a:lvl1pPr>
          </a:lstStyle>
          <a:p>
            <a:pPr lvl="0"/>
            <a:r>
              <a:rPr lang="en-US" dirty="0" err="1" smtClean="0"/>
              <a:t>Pembahasan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2209800" y="1752600"/>
            <a:ext cx="6400800" cy="4724400"/>
          </a:xfrm>
        </p:spPr>
        <p:txBody>
          <a:bodyPr/>
          <a:lstStyle>
            <a:lvl1pPr marL="0" indent="0" algn="r">
              <a:buNone/>
              <a:defRPr>
                <a:latin typeface="+mj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7239000" y="152400"/>
            <a:ext cx="1402976" cy="304800"/>
          </a:xfrm>
        </p:spPr>
        <p:txBody>
          <a:bodyPr>
            <a:normAutofit/>
          </a:bodyPr>
          <a:lstStyle>
            <a:lvl1pPr marL="0" indent="0" algn="r">
              <a:buNone/>
              <a:defRPr sz="1400" b="1">
                <a:latin typeface="+mj-lt"/>
              </a:defRPr>
            </a:lvl1pPr>
          </a:lstStyle>
          <a:p>
            <a:pPr lvl="0"/>
            <a:r>
              <a:rPr lang="en-US" dirty="0" smtClean="0"/>
              <a:t>Program </a:t>
            </a:r>
            <a:r>
              <a:rPr lang="en-US" dirty="0" err="1" smtClean="0"/>
              <a:t>Studi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3920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676400" y="685800"/>
            <a:ext cx="3657600" cy="685800"/>
          </a:xfr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en-US" dirty="0" err="1" smtClean="0"/>
              <a:t>Pembahasan</a:t>
            </a:r>
            <a:endParaRPr 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762000" y="1905000"/>
            <a:ext cx="7543800" cy="3962400"/>
          </a:xfrm>
        </p:spPr>
        <p:txBody>
          <a:bodyPr/>
          <a:lstStyle>
            <a:lvl1pPr marL="0" indent="0" algn="l">
              <a:buNone/>
              <a:defRPr>
                <a:latin typeface="+mj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1295400" y="6019800"/>
            <a:ext cx="1402976" cy="304800"/>
          </a:xfrm>
        </p:spPr>
        <p:txBody>
          <a:bodyPr>
            <a:normAutofit/>
          </a:bodyPr>
          <a:lstStyle>
            <a:lvl1pPr marL="0" indent="0" algn="l">
              <a:buNone/>
              <a:defRPr sz="1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Program </a:t>
            </a:r>
            <a:r>
              <a:rPr lang="en-US" dirty="0" err="1" smtClean="0"/>
              <a:t>Studi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0878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457200"/>
            <a:ext cx="3657600" cy="533400"/>
          </a:xfr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en-US" dirty="0" err="1" smtClean="0"/>
              <a:t>Pembahasan</a:t>
            </a:r>
            <a:endParaRPr 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09600" y="1524000"/>
            <a:ext cx="7543800" cy="4572000"/>
          </a:xfrm>
        </p:spPr>
        <p:txBody>
          <a:bodyPr/>
          <a:lstStyle>
            <a:lvl1pPr marL="0" indent="0" algn="l">
              <a:buNone/>
              <a:defRPr>
                <a:latin typeface="+mj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990600" y="6324600"/>
            <a:ext cx="1402976" cy="304800"/>
          </a:xfrm>
        </p:spPr>
        <p:txBody>
          <a:bodyPr>
            <a:normAutofit/>
          </a:bodyPr>
          <a:lstStyle>
            <a:lvl1pPr marL="0" indent="0" algn="r">
              <a:buNone/>
              <a:defRPr sz="1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Program </a:t>
            </a:r>
            <a:r>
              <a:rPr lang="en-US" dirty="0" err="1" smtClean="0"/>
              <a:t>Studi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4602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447800" y="381000"/>
            <a:ext cx="3657600" cy="609600"/>
          </a:xfr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en-US" dirty="0" err="1" smtClean="0"/>
              <a:t>Pembahasan</a:t>
            </a:r>
            <a:endParaRPr 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33400" y="1600200"/>
            <a:ext cx="7620000" cy="4419600"/>
          </a:xfrm>
        </p:spPr>
        <p:txBody>
          <a:bodyPr/>
          <a:lstStyle>
            <a:lvl1pPr marL="0" indent="0" algn="l">
              <a:buNone/>
              <a:defRPr>
                <a:latin typeface="+mj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533400" y="6400800"/>
            <a:ext cx="1402976" cy="304800"/>
          </a:xfrm>
        </p:spPr>
        <p:txBody>
          <a:bodyPr>
            <a:normAutofit/>
          </a:bodyPr>
          <a:lstStyle>
            <a:lvl1pPr marL="0" indent="0" algn="l">
              <a:buNone/>
              <a:defRPr sz="1400" b="1">
                <a:latin typeface="+mj-lt"/>
              </a:defRPr>
            </a:lvl1pPr>
          </a:lstStyle>
          <a:p>
            <a:pPr lvl="0"/>
            <a:r>
              <a:rPr lang="en-US" dirty="0" smtClean="0"/>
              <a:t>Program </a:t>
            </a:r>
            <a:r>
              <a:rPr lang="en-US" dirty="0" err="1" smtClean="0"/>
              <a:t>Studi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9673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DA2768-B7D7-4EC3-9221-3895F975A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DC4E55-E434-4624-8AF4-D7D044E8ED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7" y="0"/>
            <a:ext cx="90589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889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179512" y="116632"/>
            <a:ext cx="6408712" cy="2664296"/>
          </a:xfrm>
          <a:blipFill>
            <a:blip r:embed="rId2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/>
          <a:lstStyle/>
          <a:p>
            <a:pPr algn="ctr"/>
            <a:r>
              <a:rPr lang="en-GB" sz="4000" kern="0" dirty="0">
                <a:latin typeface="Bauhaus 93" panose="04030905020B02020C02" pitchFamily="82" charset="0"/>
                <a:ea typeface="GungsuhChe" panose="02030609000101010101" pitchFamily="49" charset="-127"/>
                <a:cs typeface="Times New Roman" pitchFamily="18" charset="0"/>
              </a:rPr>
              <a:t>AKIFER</a:t>
            </a:r>
            <a:br>
              <a:rPr lang="en-GB" sz="4000" kern="0" dirty="0">
                <a:latin typeface="Bauhaus 93" panose="04030905020B02020C02" pitchFamily="82" charset="0"/>
                <a:ea typeface="GungsuhChe" panose="02030609000101010101" pitchFamily="49" charset="-127"/>
                <a:cs typeface="Times New Roman" pitchFamily="18" charset="0"/>
              </a:rPr>
            </a:br>
            <a:r>
              <a:rPr lang="en-GB" sz="4000" kern="0" dirty="0">
                <a:latin typeface="Bauhaus 93" panose="04030905020B02020C02" pitchFamily="82" charset="0"/>
                <a:ea typeface="GungsuhChe" panose="02030609000101010101" pitchFamily="49" charset="-127"/>
                <a:cs typeface="Times New Roman" pitchFamily="18" charset="0"/>
              </a:rPr>
              <a:t>DISITRUBUSI AIRTANAH</a:t>
            </a:r>
            <a:br>
              <a:rPr lang="en-GB" sz="4000" kern="0" dirty="0">
                <a:latin typeface="Bauhaus 93" panose="04030905020B02020C02" pitchFamily="82" charset="0"/>
                <a:ea typeface="GungsuhChe" panose="02030609000101010101" pitchFamily="49" charset="-127"/>
                <a:cs typeface="Times New Roman" pitchFamily="18" charset="0"/>
              </a:rPr>
            </a:br>
            <a:r>
              <a:rPr lang="en-GB" sz="4000" kern="0" dirty="0">
                <a:latin typeface="Bauhaus 93" panose="04030905020B02020C02" pitchFamily="82" charset="0"/>
                <a:ea typeface="GungsuhChe" panose="02030609000101010101" pitchFamily="49" charset="-127"/>
                <a:cs typeface="Times New Roman" pitchFamily="18" charset="0"/>
              </a:rPr>
              <a:t>FAKTOR-FAKTOR GEOLOGI YANG MENGONTROL</a:t>
            </a:r>
            <a:r>
              <a:rPr lang="en-US" sz="3000" kern="0" dirty="0">
                <a:latin typeface="Bauhaus 93" panose="04030905020B02020C02" pitchFamily="82" charset="0"/>
                <a:ea typeface="GungsuhChe" panose="02030609000101010101" pitchFamily="49" charset="-127"/>
                <a:cs typeface="+mj-cs"/>
              </a:rPr>
              <a:t> </a:t>
            </a:r>
            <a:endParaRPr lang="en-US" dirty="0">
              <a:latin typeface="Bauhaus 93" panose="04030905020B02020C02" pitchFamily="82" charset="0"/>
              <a:ea typeface="GungsuhChe" panose="02030609000101010101" pitchFamily="49" charset="-127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395536" y="2924944"/>
            <a:ext cx="2286000" cy="457200"/>
          </a:xfrm>
        </p:spPr>
        <p:txBody>
          <a:bodyPr/>
          <a:lstStyle/>
          <a:p>
            <a:r>
              <a:rPr lang="id-ID" dirty="0" smtClean="0"/>
              <a:t>Sesi 3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9"/>
          </p:nvPr>
        </p:nvSpPr>
        <p:spPr>
          <a:xfrm>
            <a:off x="398929" y="4724400"/>
            <a:ext cx="3524999" cy="381000"/>
          </a:xfrm>
        </p:spPr>
        <p:txBody>
          <a:bodyPr>
            <a:normAutofit/>
          </a:bodyPr>
          <a:lstStyle/>
          <a:p>
            <a:r>
              <a:rPr lang="id-ID" b="1" dirty="0" smtClean="0"/>
              <a:t>Prof. Dr. Ir. Sari Bahagiarti, M.Sc.</a:t>
            </a:r>
            <a:endParaRPr lang="en-US" b="1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id-ID" smtClean="0"/>
              <a:t>Teknik Geologi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8117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id-ID" dirty="0" smtClean="0"/>
              <a:t>Teknik </a:t>
            </a:r>
            <a:r>
              <a:rPr lang="id-ID" dirty="0"/>
              <a:t>Geologi</a:t>
            </a:r>
            <a:endParaRPr lang="en-US" dirty="0"/>
          </a:p>
          <a:p>
            <a:endParaRPr lang="en-US" dirty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6021288"/>
          </a:xfrm>
          <a:prstGeom prst="rect">
            <a:avLst/>
          </a:prstGeom>
          <a:solidFill>
            <a:schemeClr val="accent2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1080000" tIns="18000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Jenis-jenis</a:t>
            </a: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 </a:t>
            </a:r>
            <a:r>
              <a:rPr kumimoji="0" lang="en-US" sz="4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Akuifer</a:t>
            </a:r>
            <a:endParaRPr kumimoji="0" lang="en-US" sz="44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j-ea"/>
              <a:cs typeface="+mj-cs"/>
            </a:endParaRPr>
          </a:p>
        </p:txBody>
      </p:sp>
      <p:pic>
        <p:nvPicPr>
          <p:cNvPr id="9" name="Picture 3" descr="thumb_fig2_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577" y="1076943"/>
            <a:ext cx="7695170" cy="4656313"/>
          </a:xfrm>
          <a:prstGeom prst="rect">
            <a:avLst/>
          </a:prstGeom>
          <a:solidFill>
            <a:schemeClr val="accent2">
              <a:lumMod val="50000"/>
            </a:schemeClr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867066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id-ID" dirty="0" smtClean="0"/>
              <a:t>Teknik </a:t>
            </a:r>
            <a:r>
              <a:rPr lang="id-ID" dirty="0"/>
              <a:t>Geologi</a:t>
            </a:r>
            <a:endParaRPr lang="en-US" dirty="0"/>
          </a:p>
          <a:p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1549896" y="152400"/>
            <a:ext cx="6982544" cy="1332384"/>
          </a:xfrm>
          <a:prstGeom prst="rect">
            <a:avLst/>
          </a:prstGeom>
          <a:solidFill>
            <a:schemeClr val="accent3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Akuifer Bebas</a:t>
            </a:r>
          </a:p>
        </p:txBody>
      </p:sp>
      <p:pic>
        <p:nvPicPr>
          <p:cNvPr id="8" name="Picture 2" descr="akuif1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1640" y="1760018"/>
            <a:ext cx="6534424" cy="4169296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355899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id-ID" dirty="0" smtClean="0"/>
              <a:t>Teknik </a:t>
            </a:r>
            <a:r>
              <a:rPr lang="id-ID" dirty="0"/>
              <a:t>Geologi</a:t>
            </a:r>
            <a:endParaRPr lang="en-US" dirty="0"/>
          </a:p>
          <a:p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403648" y="0"/>
            <a:ext cx="7740352" cy="112474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Akuifer Tertekan dan Sumur Artesis</a:t>
            </a:r>
          </a:p>
        </p:txBody>
      </p:sp>
      <p:pic>
        <p:nvPicPr>
          <p:cNvPr id="9" name="Picture 3" descr="GW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" y="1268760"/>
            <a:ext cx="4857750" cy="2874962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10" name="Picture 2" descr="akuif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79912" y="4019550"/>
            <a:ext cx="5214938" cy="2838450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736169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id-ID" dirty="0" smtClean="0"/>
              <a:t>Teknik </a:t>
            </a:r>
            <a:r>
              <a:rPr lang="id-ID" dirty="0"/>
              <a:t>Geologi</a:t>
            </a:r>
            <a:endParaRPr lang="en-US" dirty="0"/>
          </a:p>
          <a:p>
            <a:endParaRPr lang="en-US" dirty="0"/>
          </a:p>
        </p:txBody>
      </p:sp>
      <p:pic>
        <p:nvPicPr>
          <p:cNvPr id="10" name="Picture 3" descr="GW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504" y="3356992"/>
            <a:ext cx="5214937" cy="338931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" name="Picture 3" descr="akuif2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9062" y="974464"/>
            <a:ext cx="5214938" cy="3255962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1475656" y="152400"/>
            <a:ext cx="4176464" cy="8382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Akuifer Bertengger</a:t>
            </a:r>
          </a:p>
        </p:txBody>
      </p:sp>
    </p:spTree>
    <p:extLst>
      <p:ext uri="{BB962C8B-B14F-4D97-AF65-F5344CB8AC3E}">
        <p14:creationId xmlns:p14="http://schemas.microsoft.com/office/powerpoint/2010/main" val="29895035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id-ID" dirty="0" smtClean="0"/>
              <a:t>Teknik </a:t>
            </a:r>
            <a:r>
              <a:rPr lang="id-ID" dirty="0"/>
              <a:t>Geologi</a:t>
            </a:r>
            <a:endParaRPr lang="en-US" dirty="0"/>
          </a:p>
          <a:p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685800" y="152400"/>
            <a:ext cx="7772400" cy="838200"/>
          </a:xfrm>
          <a:prstGeom prst="rect">
            <a:avLst/>
          </a:prstGeom>
          <a:solidFill>
            <a:schemeClr val="accent5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smtClean="0">
                <a:ln>
                  <a:noFill/>
                </a:ln>
                <a:solidFill>
                  <a:srgbClr val="FF99CC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Pengertian 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FF99CC"/>
              </a:solidFill>
              <a:effectLst/>
              <a:uLnTx/>
              <a:uFillTx/>
              <a:latin typeface="Times New Roman"/>
              <a:ea typeface="+mj-ea"/>
              <a:cs typeface="+mj-cs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685800" y="1600200"/>
            <a:ext cx="7772400" cy="4061048"/>
          </a:xfrm>
          <a:prstGeom prst="rect">
            <a:avLst/>
          </a:prstGeom>
          <a:solidFill>
            <a:schemeClr val="accent5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Permeabilitas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(k):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kemampuan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batuan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untuk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meluluskan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cairan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.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Satuan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: Darcy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Konduktivitas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Hidrolika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(K):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sejumlah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air yang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diluluskan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batuan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dalam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luas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penampang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tertentu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,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dan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waktu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tertentu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, di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bawah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kendali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gradien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hidrolika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.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Satuan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: m/d, m/s, cm/s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67066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id-ID" dirty="0" smtClean="0"/>
              <a:t>Teknik </a:t>
            </a:r>
            <a:r>
              <a:rPr lang="id-ID" dirty="0"/>
              <a:t>Geologi</a:t>
            </a:r>
            <a:endParaRPr lang="en-US" dirty="0"/>
          </a:p>
          <a:p>
            <a:endParaRPr lang="en-US" dirty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636111" y="189384"/>
            <a:ext cx="7524328" cy="1295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CARA AIR BERGERAK DI DLM TANAH/BATUAN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259632" y="1772816"/>
            <a:ext cx="6172200" cy="32766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ALIRAN REMBESAN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ALIRAN SALURAN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ALIRAN MELALUI CELAH-CELAH RETAKAN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55899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id-ID" dirty="0" smtClean="0"/>
              <a:t>Teknik </a:t>
            </a:r>
            <a:r>
              <a:rPr lang="id-ID" dirty="0"/>
              <a:t>Geologi</a:t>
            </a:r>
            <a:endParaRPr lang="en-US" dirty="0"/>
          </a:p>
          <a:p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1403648" y="152400"/>
            <a:ext cx="7054552" cy="972344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Tipe</a:t>
            </a: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 </a:t>
            </a:r>
            <a:r>
              <a:rPr kumimoji="0" lang="en-US" sz="4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Aliran</a:t>
            </a: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 </a:t>
            </a:r>
            <a:r>
              <a:rPr kumimoji="0" lang="en-US" sz="4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dan</a:t>
            </a: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 </a:t>
            </a:r>
            <a:r>
              <a:rPr kumimoji="0" lang="en-US" sz="4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Jenis</a:t>
            </a: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 </a:t>
            </a:r>
            <a:r>
              <a:rPr kumimoji="0" lang="en-US" sz="4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Akifer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/>
              <a:ea typeface="+mj-ea"/>
              <a:cs typeface="+mj-cs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685800" y="1600200"/>
            <a:ext cx="7772400" cy="44958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Aliran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rembesan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terjadi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pada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akifer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intergranuler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 (media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berpori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)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Aliran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saluran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terjadi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pada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akifer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berongga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 (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batugamping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karstik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)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Aliran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celah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terjadi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pada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akifer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celah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/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retakan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 (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batuan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masif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berkekar-kekar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) 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36169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id-ID" dirty="0" smtClean="0"/>
              <a:t>Teknik </a:t>
            </a:r>
            <a:r>
              <a:rPr lang="id-ID" dirty="0"/>
              <a:t>Geologi</a:t>
            </a:r>
            <a:endParaRPr lang="en-US" dirty="0"/>
          </a:p>
          <a:p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0" y="0"/>
            <a:ext cx="2555875" cy="407707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Akifer</a:t>
            </a:r>
            <a:r>
              <a:rPr kumimoji="0" lang="en-US" sz="3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 </a:t>
            </a:r>
            <a:r>
              <a:rPr kumimoji="0" lang="en-US" sz="3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intergranuler</a:t>
            </a:r>
            <a:r>
              <a:rPr kumimoji="0" lang="en-US" sz="3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/>
            </a:r>
            <a:br>
              <a:rPr kumimoji="0" lang="en-US" sz="3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</a:br>
            <a:r>
              <a:rPr kumimoji="0" lang="en-US" sz="3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Akifer</a:t>
            </a:r>
            <a:r>
              <a:rPr kumimoji="0" lang="en-US" sz="3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 </a:t>
            </a:r>
            <a:r>
              <a:rPr kumimoji="0" lang="en-US" sz="3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berongga</a:t>
            </a:r>
            <a:r>
              <a:rPr kumimoji="0" lang="en-US" sz="3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/>
            </a:r>
            <a:br>
              <a:rPr kumimoji="0" lang="en-US" sz="3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</a:br>
            <a:r>
              <a:rPr kumimoji="0" lang="en-US" sz="3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Akifer</a:t>
            </a:r>
            <a:r>
              <a:rPr kumimoji="0" lang="en-US" sz="3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 </a:t>
            </a:r>
            <a:r>
              <a:rPr kumimoji="0" lang="en-US" sz="3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retakan</a:t>
            </a:r>
            <a:endParaRPr kumimoji="0" lang="en-US" sz="3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/>
              <a:ea typeface="+mj-ea"/>
              <a:cs typeface="+mj-cs"/>
            </a:endParaRPr>
          </a:p>
        </p:txBody>
      </p:sp>
      <p:pic>
        <p:nvPicPr>
          <p:cNvPr id="9" name="Picture 2" descr="karstgraf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5" y="4221088"/>
            <a:ext cx="3209925" cy="25511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10" name="Picture 6" descr="groundwater_big_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91816" y="44624"/>
            <a:ext cx="6516688" cy="464343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895035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id-ID" dirty="0" smtClean="0"/>
              <a:t>Teknik </a:t>
            </a:r>
            <a:r>
              <a:rPr lang="id-ID" dirty="0"/>
              <a:t>Geologi</a:t>
            </a:r>
            <a:endParaRPr lang="en-US" dirty="0"/>
          </a:p>
          <a:p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0" y="0"/>
            <a:ext cx="9144000" cy="6021288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720000" tIns="4680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Hubungan antara aliran permukaan dan muka airtanah</a:t>
            </a:r>
          </a:p>
        </p:txBody>
      </p:sp>
      <p:pic>
        <p:nvPicPr>
          <p:cNvPr id="9" name="Picture 3" descr="GAINLOS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39952" y="980728"/>
            <a:ext cx="4587875" cy="5678487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867066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id-ID" dirty="0" smtClean="0"/>
              <a:t>Teknik </a:t>
            </a:r>
            <a:r>
              <a:rPr lang="id-ID" dirty="0"/>
              <a:t>Geologi</a:t>
            </a:r>
            <a:endParaRPr lang="en-US" dirty="0"/>
          </a:p>
          <a:p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1547664" y="548681"/>
            <a:ext cx="6768752" cy="936104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4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Pergerakan Airtanah</a:t>
            </a:r>
          </a:p>
        </p:txBody>
      </p:sp>
      <p:pic>
        <p:nvPicPr>
          <p:cNvPr id="8" name="Picture 3" descr="gaining_str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3688" y="1680717"/>
            <a:ext cx="6165862" cy="4304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355899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id-ID" dirty="0" smtClean="0"/>
              <a:t>Teknik </a:t>
            </a:r>
            <a:r>
              <a:rPr lang="id-ID" dirty="0"/>
              <a:t>Geologi</a:t>
            </a:r>
            <a:endParaRPr lang="en-US" dirty="0"/>
          </a:p>
          <a:p>
            <a:endParaRPr lang="en-US" dirty="0"/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 bwMode="auto">
          <a:xfrm>
            <a:off x="0" y="0"/>
            <a:ext cx="9144000" cy="607218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1260000" tIns="72000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4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Daur Hidrologi</a:t>
            </a:r>
          </a:p>
        </p:txBody>
      </p:sp>
      <p:pic>
        <p:nvPicPr>
          <p:cNvPr id="9" name="Picture 5" descr="hydrologic-cycl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25" y="1414463"/>
            <a:ext cx="4762500" cy="465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867066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id-ID" dirty="0" smtClean="0"/>
              <a:t>Teknik </a:t>
            </a:r>
            <a:r>
              <a:rPr lang="id-ID" dirty="0"/>
              <a:t>Geologi</a:t>
            </a:r>
            <a:endParaRPr lang="en-US" dirty="0"/>
          </a:p>
          <a:p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1403648" y="0"/>
            <a:ext cx="7740352" cy="1052736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Hubungan antara aliran permukaan dan pergerakan airtanah</a:t>
            </a:r>
          </a:p>
        </p:txBody>
      </p:sp>
      <p:pic>
        <p:nvPicPr>
          <p:cNvPr id="8" name="Picture 3" descr="GW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340768"/>
            <a:ext cx="91440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736169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id-ID" dirty="0" smtClean="0"/>
              <a:t>Teknik </a:t>
            </a:r>
            <a:r>
              <a:rPr lang="id-ID" dirty="0"/>
              <a:t>Geologi</a:t>
            </a:r>
            <a:endParaRPr lang="en-US" dirty="0"/>
          </a:p>
          <a:p>
            <a:endParaRPr lang="en-US" dirty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28600" y="0"/>
            <a:ext cx="8915400" cy="98072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Times New Roman"/>
                <a:ea typeface="+mj-ea"/>
                <a:cs typeface="+mj-cs"/>
              </a:rPr>
              <a:t>Groundwater-Related Terms to Remember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228600" y="980728"/>
            <a:ext cx="8915400" cy="532859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  <a:defRPr/>
            </a:pPr>
            <a:endParaRPr lang="en-US" sz="2400" b="1" kern="0" dirty="0" smtClean="0">
              <a:effectLst>
                <a:outerShdw blurRad="38100" dist="38100" dir="2700000" algn="tl">
                  <a:srgbClr val="FFFFFF"/>
                </a:outerShdw>
              </a:effectLst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2800" b="1" i="1" u="sng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Water table</a:t>
            </a:r>
            <a:r>
              <a:rPr lang="en-US" sz="28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:</a:t>
            </a:r>
            <a:r>
              <a:rPr lang="en-US" sz="2800" b="1" kern="0" dirty="0" smtClean="0"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 </a:t>
            </a:r>
            <a:r>
              <a:rPr lang="en-US" sz="2800" kern="0" dirty="0" smtClean="0"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the top of the zone of saturation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  <a:defRPr/>
            </a:pPr>
            <a:endParaRPr lang="en-US" sz="2800" b="1" kern="0" dirty="0" smtClean="0">
              <a:effectLst>
                <a:outerShdw blurRad="38100" dist="38100" dir="2700000" algn="tl">
                  <a:srgbClr val="FFFFFF"/>
                </a:outerShdw>
              </a:effectLst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2800" b="1" i="1" u="sng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Zone of aeration</a:t>
            </a:r>
            <a:r>
              <a:rPr lang="en-US" sz="28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:</a:t>
            </a:r>
            <a:r>
              <a:rPr lang="en-US" sz="2800" b="1" kern="0" dirty="0" smtClean="0"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 </a:t>
            </a:r>
            <a:r>
              <a:rPr lang="en-US" sz="2800" kern="0" dirty="0" smtClean="0"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the unsaturated region above the water table, the region where the pore spaces are filled partially with air and partially with water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  <a:defRPr/>
            </a:pPr>
            <a:endParaRPr lang="en-US" sz="2800" b="1" kern="0" dirty="0" smtClean="0">
              <a:effectLst>
                <a:outerShdw blurRad="38100" dist="38100" dir="2700000" algn="tl">
                  <a:srgbClr val="FFFFFF"/>
                </a:outerShdw>
              </a:effectLst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2800" b="1" i="1" u="sng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Zone of saturation</a:t>
            </a:r>
            <a:r>
              <a:rPr lang="en-US" sz="28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:</a:t>
            </a:r>
            <a:r>
              <a:rPr lang="en-US" sz="2800" b="1" kern="0" dirty="0" smtClean="0"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 </a:t>
            </a:r>
            <a:r>
              <a:rPr lang="en-US" sz="2800" kern="0" dirty="0" smtClean="0"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the region below the water table, the region where the pore spaces are completely filled with groundwater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  <a:defRPr/>
            </a:pPr>
            <a:endParaRPr lang="en-US" sz="2800" kern="0" dirty="0" smtClean="0">
              <a:effectLst>
                <a:outerShdw blurRad="38100" dist="38100" dir="2700000" algn="tl">
                  <a:srgbClr val="FFFFFF"/>
                </a:outerShdw>
              </a:effectLst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defRPr/>
            </a:pPr>
            <a:r>
              <a:rPr lang="en-US" sz="2800" b="1" i="1" u="sng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Artesian well</a:t>
            </a:r>
            <a:r>
              <a:rPr lang="en-US" sz="2800" b="1" i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:</a:t>
            </a:r>
            <a:r>
              <a:rPr lang="en-US" sz="2800" b="1" kern="0" dirty="0" smtClean="0"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 </a:t>
            </a:r>
            <a:r>
              <a:rPr lang="en-US" sz="2800" kern="0" dirty="0" smtClean="0"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a well in which the groundwater rises to a level higher than where it was first encountered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sz="2400" b="1" kern="0" dirty="0" smtClean="0">
              <a:effectLst>
                <a:outerShdw blurRad="38100" dist="38100" dir="2700000" algn="tl">
                  <a:srgbClr val="FFFFFF"/>
                </a:outerShdw>
              </a:effectLst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defRPr/>
            </a:pPr>
            <a:endParaRPr lang="en-US" sz="2400" kern="0" dirty="0" smtClean="0">
              <a:effectLst>
                <a:outerShdw blurRad="38100" dist="38100" dir="2700000" algn="tl">
                  <a:srgbClr val="FFFFFF"/>
                </a:outerShdw>
              </a:effectLst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95035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id-ID" dirty="0" smtClean="0"/>
              <a:t>Teknik </a:t>
            </a:r>
            <a:r>
              <a:rPr lang="id-ID" dirty="0"/>
              <a:t>Geologi</a:t>
            </a:r>
            <a:endParaRPr lang="en-US" dirty="0"/>
          </a:p>
          <a:p>
            <a:endParaRPr lang="en-US" dirty="0"/>
          </a:p>
        </p:txBody>
      </p:sp>
      <p:pic>
        <p:nvPicPr>
          <p:cNvPr id="6" name="Picture 3" descr="GW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7688"/>
            <a:ext cx="91440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Line 4"/>
          <p:cNvSpPr>
            <a:spLocks noChangeShapeType="1"/>
          </p:cNvSpPr>
          <p:nvPr/>
        </p:nvSpPr>
        <p:spPr bwMode="auto">
          <a:xfrm flipH="1">
            <a:off x="6172200" y="839688"/>
            <a:ext cx="609600" cy="3733800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5775325" y="371376"/>
            <a:ext cx="2128838" cy="544512"/>
          </a:xfrm>
          <a:prstGeom prst="rect">
            <a:avLst/>
          </a:prstGeom>
          <a:solidFill>
            <a:srgbClr val="F4FA10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800" b="1" dirty="0">
                <a:solidFill>
                  <a:srgbClr val="040000"/>
                </a:solidFill>
              </a:rPr>
              <a:t>Water table</a:t>
            </a:r>
          </a:p>
        </p:txBody>
      </p:sp>
    </p:spTree>
    <p:extLst>
      <p:ext uri="{BB962C8B-B14F-4D97-AF65-F5344CB8AC3E}">
        <p14:creationId xmlns:p14="http://schemas.microsoft.com/office/powerpoint/2010/main" val="2286706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id-ID" dirty="0" smtClean="0"/>
              <a:t>Teknik </a:t>
            </a:r>
            <a:r>
              <a:rPr lang="id-ID" dirty="0"/>
              <a:t>Geologi</a:t>
            </a:r>
            <a:endParaRPr lang="en-US" dirty="0"/>
          </a:p>
          <a:p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323528" y="1844824"/>
            <a:ext cx="3816424" cy="1776413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Ketika airtanah dipompa keluar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5976" y="323850"/>
            <a:ext cx="4424363" cy="6248400"/>
          </a:xfrm>
          <a:prstGeom prst="rect">
            <a:avLst/>
          </a:prstGeom>
          <a:noFill/>
          <a:ln w="38100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355899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id-ID" dirty="0" smtClean="0"/>
              <a:t>Teknik </a:t>
            </a:r>
            <a:r>
              <a:rPr lang="id-ID" dirty="0"/>
              <a:t>Geologi</a:t>
            </a:r>
            <a:endParaRPr lang="en-US" dirty="0"/>
          </a:p>
          <a:p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1691680" y="0"/>
            <a:ext cx="6795068" cy="1338242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1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Times New Roman"/>
                <a:ea typeface="+mj-ea"/>
                <a:cs typeface="+mj-cs"/>
              </a:rPr>
              <a:t>Groundwater-Related Terms to Remember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j-ea"/>
              <a:cs typeface="+mj-cs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539552" y="1338242"/>
            <a:ext cx="7947196" cy="5014922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3200" b="1" i="1" u="sng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  <a:ea typeface="+mn-ea"/>
                <a:cs typeface="Times New Roman" pitchFamily="18" charset="0"/>
              </a:rPr>
              <a:t>Drawdown</a:t>
            </a:r>
            <a:r>
              <a:rPr kumimoji="0" lang="en-US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  <a:ea typeface="+mn-ea"/>
                <a:cs typeface="Times New Roman" pitchFamily="18" charset="0"/>
              </a:rPr>
              <a:t>: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Times New Roman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Times New Roman"/>
                <a:ea typeface="+mn-ea"/>
                <a:cs typeface="Times New Roman" pitchFamily="18" charset="0"/>
              </a:rPr>
              <a:t>is the difference in elevation between the undisturbed water table and the bottom of a cone of depression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3200" b="1" i="1" u="sng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  <a:ea typeface="+mn-ea"/>
                <a:cs typeface="Times New Roman" pitchFamily="18" charset="0"/>
              </a:rPr>
              <a:t>Cone of depression</a:t>
            </a:r>
            <a:r>
              <a:rPr kumimoji="0" lang="en-US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  <a:ea typeface="+mn-ea"/>
                <a:cs typeface="Times New Roman" pitchFamily="18" charset="0"/>
              </a:rPr>
              <a:t>: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Times New Roman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Times New Roman"/>
                <a:ea typeface="+mn-ea"/>
                <a:cs typeface="Times New Roman" pitchFamily="18" charset="0"/>
              </a:rPr>
              <a:t>a cone-shaped depression in the water table surrounding a well from which water is pumped faster than it can move through the aquifer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Times New Roman"/>
              <a:ea typeface="+mn-ea"/>
              <a:cs typeface="Times New Roman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36169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id-ID" dirty="0" smtClean="0"/>
              <a:t>Teknik </a:t>
            </a:r>
            <a:r>
              <a:rPr lang="id-ID" dirty="0"/>
              <a:t>Geologi</a:t>
            </a:r>
            <a:endParaRPr lang="en-US" dirty="0"/>
          </a:p>
          <a:p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475656" y="0"/>
            <a:ext cx="7668344" cy="126680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Groundwater-Related Terms to Remember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39552" y="1412776"/>
            <a:ext cx="7772400" cy="44958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1" u="sng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Piezometric</a:t>
            </a:r>
            <a:r>
              <a:rPr lang="en-US" b="1" i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level</a:t>
            </a:r>
            <a:r>
              <a:rPr lang="en-US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:</a:t>
            </a:r>
            <a:r>
              <a:rPr lang="en-US" b="1" dirty="0" smtClean="0"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 </a:t>
            </a:r>
            <a:r>
              <a:rPr lang="en-US" dirty="0" smtClean="0"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groundwater  table level of confined aquifer</a:t>
            </a:r>
          </a:p>
          <a:p>
            <a:r>
              <a:rPr lang="en-US" b="1" i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Phreatic level</a:t>
            </a:r>
            <a:r>
              <a:rPr lang="en-US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:</a:t>
            </a:r>
            <a:r>
              <a:rPr lang="en-US" b="1" dirty="0" smtClean="0"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 </a:t>
            </a:r>
            <a:r>
              <a:rPr lang="en-US" dirty="0" smtClean="0"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groundwater table level of free aquifer or unconfined aquifer</a:t>
            </a:r>
          </a:p>
          <a:p>
            <a:endParaRPr lang="en-US" dirty="0" smtClean="0">
              <a:effectLst>
                <a:outerShdw blurRad="38100" dist="38100" dir="2700000" algn="tl">
                  <a:srgbClr val="FFFFFF"/>
                </a:outerShdw>
              </a:effectLst>
              <a:cs typeface="Times New Roman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95035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id-ID" dirty="0" smtClean="0"/>
              <a:t>Teknik </a:t>
            </a:r>
            <a:r>
              <a:rPr lang="id-ID" dirty="0"/>
              <a:t>Geologi</a:t>
            </a:r>
            <a:endParaRPr lang="en-US" dirty="0"/>
          </a:p>
          <a:p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55679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lIns="540000" rIns="540000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/>
              <a:t>Faktor-faktor</a:t>
            </a:r>
            <a:r>
              <a:rPr lang="en-US" dirty="0" smtClean="0"/>
              <a:t> </a:t>
            </a:r>
            <a:r>
              <a:rPr lang="en-US" dirty="0" err="1" smtClean="0"/>
              <a:t>Geologi</a:t>
            </a:r>
            <a:r>
              <a:rPr lang="en-US" dirty="0" smtClean="0"/>
              <a:t> yang </a:t>
            </a:r>
            <a:r>
              <a:rPr lang="en-US" dirty="0" err="1" smtClean="0"/>
              <a:t>mengontrol</a:t>
            </a:r>
            <a:r>
              <a:rPr lang="en-US" dirty="0" smtClean="0"/>
              <a:t> </a:t>
            </a:r>
            <a:r>
              <a:rPr lang="en-US" dirty="0" err="1" smtClean="0"/>
              <a:t>dinamika</a:t>
            </a:r>
            <a:r>
              <a:rPr lang="en-US" dirty="0" smtClean="0"/>
              <a:t> </a:t>
            </a:r>
            <a:r>
              <a:rPr lang="en-US" dirty="0" err="1" smtClean="0"/>
              <a:t>airtanah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0" y="1556792"/>
            <a:ext cx="9144000" cy="446449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lIns="1080000" rIns="108000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Geomorfologi</a:t>
            </a:r>
            <a:endParaRPr lang="en-US" dirty="0" smtClean="0"/>
          </a:p>
          <a:p>
            <a:r>
              <a:rPr lang="en-US" dirty="0" err="1" smtClean="0"/>
              <a:t>Jenis</a:t>
            </a:r>
            <a:r>
              <a:rPr lang="en-US" dirty="0" smtClean="0"/>
              <a:t> </a:t>
            </a:r>
            <a:r>
              <a:rPr lang="en-US" dirty="0" err="1" smtClean="0"/>
              <a:t>Batuan</a:t>
            </a:r>
            <a:r>
              <a:rPr lang="en-US" dirty="0" smtClean="0"/>
              <a:t>/</a:t>
            </a:r>
            <a:r>
              <a:rPr lang="en-US" dirty="0" err="1" smtClean="0"/>
              <a:t>Litologi</a:t>
            </a:r>
            <a:endParaRPr lang="en-US" dirty="0" smtClean="0"/>
          </a:p>
          <a:p>
            <a:r>
              <a:rPr lang="en-US" dirty="0" err="1" smtClean="0"/>
              <a:t>Stratigrafi</a:t>
            </a:r>
            <a:endParaRPr lang="en-US" dirty="0" smtClean="0"/>
          </a:p>
          <a:p>
            <a:r>
              <a:rPr lang="en-US" dirty="0" err="1" smtClean="0"/>
              <a:t>Struktur</a:t>
            </a:r>
            <a:r>
              <a:rPr lang="en-US" dirty="0" smtClean="0"/>
              <a:t> </a:t>
            </a:r>
            <a:r>
              <a:rPr lang="en-US" dirty="0" err="1" smtClean="0"/>
              <a:t>Geologi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67066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id-ID" dirty="0" smtClean="0"/>
              <a:t>Teknik </a:t>
            </a:r>
            <a:r>
              <a:rPr lang="id-ID" dirty="0"/>
              <a:t>Geologi</a:t>
            </a:r>
            <a:endParaRPr lang="en-US" dirty="0"/>
          </a:p>
          <a:p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1547664" y="152400"/>
            <a:ext cx="6910536" cy="1332384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Pengaruh</a:t>
            </a: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 </a:t>
            </a:r>
            <a:r>
              <a:rPr kumimoji="0" lang="en-US" sz="4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Geomorfologi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/>
              <a:ea typeface="+mj-ea"/>
              <a:cs typeface="+mj-cs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685800" y="1700808"/>
            <a:ext cx="7772400" cy="432048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Topografi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permukaan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akan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mengakibatkan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terjadinya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perbedaan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tinggi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permukaan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airtanah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 (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gradien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hidrolika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)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Adanya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perbedaan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tinggi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muka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airtanah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akan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menyebabkan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gerakan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airtanah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55899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id-ID" dirty="0" smtClean="0"/>
              <a:t>Teknik </a:t>
            </a:r>
            <a:r>
              <a:rPr lang="id-ID" dirty="0"/>
              <a:t>Geologi</a:t>
            </a:r>
            <a:endParaRPr lang="en-US" dirty="0"/>
          </a:p>
          <a:p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1403648" y="152400"/>
            <a:ext cx="7054552" cy="8382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Pengaruh</a:t>
            </a: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 </a:t>
            </a:r>
            <a:r>
              <a:rPr kumimoji="0" lang="en-US" sz="4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Litologi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/>
              <a:ea typeface="+mj-ea"/>
              <a:cs typeface="+mj-cs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611560" y="1412776"/>
            <a:ext cx="7846640" cy="4683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Jenis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batuan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berbeda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memiliki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sifat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fisik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 yang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berbeda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 pula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Sifat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fisik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batuan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 yang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berbeda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mengakibatkan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perilakunya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terhadap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airtanah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berbeda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 pula.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Sehingga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cara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pergerakan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airtanah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pada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batuan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berbeda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akan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berbeda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 pula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36169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id-ID" dirty="0" smtClean="0"/>
              <a:t>Teknik </a:t>
            </a:r>
            <a:r>
              <a:rPr lang="id-ID" dirty="0"/>
              <a:t>Geologi</a:t>
            </a:r>
            <a:endParaRPr lang="en-US" dirty="0"/>
          </a:p>
          <a:p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1403648" y="116632"/>
            <a:ext cx="7083100" cy="1368152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99CC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Batuan</a:t>
            </a: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CC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 </a:t>
            </a:r>
            <a:r>
              <a:rPr kumimoji="0" lang="en-US" sz="4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99CC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berdasarkan</a:t>
            </a: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CC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 </a:t>
            </a:r>
            <a:r>
              <a:rPr kumimoji="0" lang="en-US" sz="4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99CC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perilakunya</a:t>
            </a: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CC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 </a:t>
            </a:r>
            <a:r>
              <a:rPr kumimoji="0" lang="en-US" sz="4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99CC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terhadap</a:t>
            </a: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CC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 </a:t>
            </a:r>
            <a:r>
              <a:rPr kumimoji="0" lang="en-US" sz="4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99CC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airtanah</a:t>
            </a: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CC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: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611560" y="1643050"/>
            <a:ext cx="8232378" cy="4495800"/>
          </a:xfrm>
          <a:prstGeom prst="rect">
            <a:avLst/>
          </a:prstGeom>
          <a:solidFill>
            <a:schemeClr val="accent4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Akuifer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: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lapisan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yang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mampu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menyimpan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dan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meluluskan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air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dalam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jumlah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berarti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Akuitar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: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lapisan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yang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mampu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menyimpan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air,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tetapi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hanya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mampu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meluluskannya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dalam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jumlah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sedikit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dan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perlahan-lahan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Akuiklud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: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lapisan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yang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hanya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mampu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menyimpan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air,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dan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tidak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mampu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meluluskannya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Akuifug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: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batuan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yang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tidak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dapat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manyimpan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dan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meluluskan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air </a:t>
            </a:r>
          </a:p>
        </p:txBody>
      </p:sp>
    </p:spTree>
    <p:extLst>
      <p:ext uri="{BB962C8B-B14F-4D97-AF65-F5344CB8AC3E}">
        <p14:creationId xmlns:p14="http://schemas.microsoft.com/office/powerpoint/2010/main" val="29895035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id-ID" dirty="0" smtClean="0"/>
              <a:t>Teknik </a:t>
            </a:r>
            <a:r>
              <a:rPr lang="id-ID" dirty="0"/>
              <a:t>Geologi</a:t>
            </a:r>
            <a:endParaRPr lang="en-US" dirty="0"/>
          </a:p>
          <a:p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1547663" y="764704"/>
            <a:ext cx="7596337" cy="644996"/>
          </a:xfrm>
          <a:prstGeom prst="rect">
            <a:avLst/>
          </a:prstGeom>
          <a:solidFill>
            <a:schemeClr val="accent3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AIR BAWAH PERMUKAAN</a:t>
            </a:r>
          </a:p>
        </p:txBody>
      </p:sp>
      <p:pic>
        <p:nvPicPr>
          <p:cNvPr id="8" name="Picture 3" descr="aquife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9934" y="1669463"/>
            <a:ext cx="6576442" cy="4279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355899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id-ID" dirty="0" smtClean="0"/>
              <a:t>Teknik </a:t>
            </a:r>
            <a:r>
              <a:rPr lang="id-ID" dirty="0"/>
              <a:t>Geologi</a:t>
            </a:r>
            <a:endParaRPr lang="en-US" dirty="0"/>
          </a:p>
          <a:p>
            <a:endParaRPr lang="en-US" dirty="0"/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955302" y="1323256"/>
            <a:ext cx="3962400" cy="2041525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>
                <a:solidFill>
                  <a:srgbClr val="CCFF99"/>
                </a:solidFill>
                <a:latin typeface="Arial" charset="0"/>
                <a:cs typeface="Times New Roman" pitchFamily="18" charset="0"/>
              </a:rPr>
              <a:t>AKUIFER BERDASARKAN JENIS BUKAANNYA  (POROSITASNYA</a:t>
            </a:r>
            <a:r>
              <a:rPr lang="en-US" sz="3200" dirty="0">
                <a:solidFill>
                  <a:srgbClr val="CCFF99"/>
                </a:solidFill>
                <a:latin typeface="Arial" charset="0"/>
              </a:rPr>
              <a:t> )</a:t>
            </a:r>
          </a:p>
        </p:txBody>
      </p:sp>
      <p:pic>
        <p:nvPicPr>
          <p:cNvPr id="9" name="Picture 10" descr="C:\GAMBAR2\Akuif2.pcx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93902" y="332656"/>
            <a:ext cx="3538538" cy="557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867066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id-ID" dirty="0" smtClean="0"/>
              <a:t>Teknik </a:t>
            </a:r>
            <a:r>
              <a:rPr lang="id-ID" dirty="0"/>
              <a:t>Geologi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 descr="ImpactSoi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080" y="282878"/>
            <a:ext cx="3802519" cy="2786082"/>
          </a:xfrm>
          <a:prstGeom prst="rect">
            <a:avLst/>
          </a:prstGeom>
        </p:spPr>
      </p:pic>
      <p:pic>
        <p:nvPicPr>
          <p:cNvPr id="6" name="Picture 5" descr="Rongga5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143504" y="3645024"/>
            <a:ext cx="4000496" cy="269558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509564"/>
            <a:ext cx="5256213" cy="350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355899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id-ID" dirty="0" smtClean="0"/>
              <a:t>Teknik </a:t>
            </a:r>
            <a:r>
              <a:rPr lang="id-ID" dirty="0"/>
              <a:t>Geologi</a:t>
            </a:r>
            <a:endParaRPr lang="en-US" dirty="0"/>
          </a:p>
          <a:p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403648" y="152400"/>
            <a:ext cx="7054552" cy="762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d-ID" sz="4000" dirty="0" smtClean="0"/>
              <a:t>Airtanah pada akuifer retakan</a:t>
            </a:r>
            <a:endParaRPr lang="id-ID" sz="4000" dirty="0" smtClean="0"/>
          </a:p>
        </p:txBody>
      </p:sp>
      <p:pic>
        <p:nvPicPr>
          <p:cNvPr id="6" name="Picture 3" descr="GW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14400"/>
            <a:ext cx="91440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736169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id-ID" dirty="0" smtClean="0"/>
              <a:t>Teknik </a:t>
            </a:r>
            <a:r>
              <a:rPr lang="id-ID" dirty="0"/>
              <a:t>Geologi</a:t>
            </a:r>
            <a:endParaRPr lang="en-US" dirty="0"/>
          </a:p>
          <a:p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403648" y="233363"/>
            <a:ext cx="7054552" cy="8382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err="1" smtClean="0"/>
              <a:t>Airtanah</a:t>
            </a:r>
            <a:r>
              <a:rPr lang="en-US" sz="4000" dirty="0" smtClean="0"/>
              <a:t> </a:t>
            </a:r>
            <a:r>
              <a:rPr lang="en-US" sz="4000" dirty="0" err="1" smtClean="0"/>
              <a:t>pada</a:t>
            </a:r>
            <a:r>
              <a:rPr lang="id-ID" sz="4000" dirty="0" smtClean="0"/>
              <a:t> Akuifer Karst</a:t>
            </a:r>
            <a:endParaRPr lang="id-ID" sz="4000" dirty="0" smtClean="0"/>
          </a:p>
        </p:txBody>
      </p:sp>
      <p:pic>
        <p:nvPicPr>
          <p:cNvPr id="6" name="Picture 3" descr="GW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3648" y="1052736"/>
            <a:ext cx="7165975" cy="535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895035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id-ID" dirty="0" smtClean="0"/>
              <a:t>Teknik </a:t>
            </a:r>
            <a:r>
              <a:rPr lang="id-ID" dirty="0"/>
              <a:t>Geologi</a:t>
            </a:r>
            <a:endParaRPr lang="en-US" dirty="0"/>
          </a:p>
          <a:p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685800" y="286544"/>
            <a:ext cx="7772400" cy="838200"/>
          </a:xfrm>
          <a:prstGeom prst="rect">
            <a:avLst/>
          </a:prstGeom>
          <a:solidFill>
            <a:schemeClr val="accent4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4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Di Daerah Karst</a:t>
            </a:r>
            <a:r>
              <a:rPr kumimoji="0" lang="en-US" sz="4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:</a:t>
            </a:r>
            <a:endParaRPr kumimoji="0" lang="id-ID" sz="44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j-ea"/>
              <a:cs typeface="+mj-cs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685800" y="1340768"/>
            <a:ext cx="7772400" cy="4495800"/>
          </a:xfrm>
          <a:prstGeom prst="rect">
            <a:avLst/>
          </a:prstGeom>
          <a:solidFill>
            <a:schemeClr val="accent4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d-ID" sz="3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Ponor: Masuknya air permukaan ke bawah permukaan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d-ID" sz="3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Voklus: Keluarnya air bawah permukaan ke permukaan</a:t>
            </a:r>
          </a:p>
        </p:txBody>
      </p:sp>
    </p:spTree>
    <p:extLst>
      <p:ext uri="{BB962C8B-B14F-4D97-AF65-F5344CB8AC3E}">
        <p14:creationId xmlns:p14="http://schemas.microsoft.com/office/powerpoint/2010/main" val="22867066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id-ID" dirty="0" smtClean="0"/>
              <a:t>Teknik </a:t>
            </a:r>
            <a:r>
              <a:rPr lang="id-ID" dirty="0"/>
              <a:t>Geologi</a:t>
            </a:r>
            <a:endParaRPr lang="en-US" dirty="0"/>
          </a:p>
          <a:p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214810" y="4005064"/>
            <a:ext cx="4643470" cy="8382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id-ID" sz="3200" dirty="0" smtClean="0"/>
              <a:t>Sungai</a:t>
            </a:r>
            <a:r>
              <a:rPr lang="en-US" sz="3200" dirty="0" smtClean="0"/>
              <a:t> </a:t>
            </a:r>
            <a:r>
              <a:rPr lang="id-ID" sz="3200" dirty="0" smtClean="0"/>
              <a:t>Bawah Tanah</a:t>
            </a:r>
            <a:endParaRPr lang="id-ID" sz="3200" dirty="0" smtClean="0"/>
          </a:p>
        </p:txBody>
      </p:sp>
      <p:pic>
        <p:nvPicPr>
          <p:cNvPr id="6" name="Picture 2" descr="bribi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48" y="688706"/>
            <a:ext cx="4589463" cy="322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Suci3x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88640"/>
            <a:ext cx="3819525" cy="509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500298" y="5301208"/>
            <a:ext cx="12666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Ponor</a:t>
            </a:r>
            <a:r>
              <a:rPr lang="en-US" sz="3200" dirty="0" smtClean="0"/>
              <a:t>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355899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id-ID" dirty="0" smtClean="0"/>
              <a:t>Teknik </a:t>
            </a:r>
            <a:r>
              <a:rPr lang="id-ID" dirty="0"/>
              <a:t>Geologi</a:t>
            </a:r>
            <a:endParaRPr lang="en-US" dirty="0"/>
          </a:p>
          <a:p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51521" y="1785938"/>
            <a:ext cx="3177479" cy="31552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d-ID" sz="4000" dirty="0" smtClean="0">
                <a:latin typeface="Hobo Std" pitchFamily="34" charset="0"/>
              </a:rPr>
              <a:t>Mata Air</a:t>
            </a:r>
            <a:br>
              <a:rPr lang="id-ID" sz="4000" dirty="0" smtClean="0">
                <a:latin typeface="Hobo Std" pitchFamily="34" charset="0"/>
              </a:rPr>
            </a:br>
            <a:r>
              <a:rPr lang="id-ID" sz="4000" dirty="0" smtClean="0">
                <a:latin typeface="Hobo Std" pitchFamily="34" charset="0"/>
              </a:rPr>
              <a:t>di </a:t>
            </a:r>
            <a:br>
              <a:rPr lang="id-ID" sz="4000" dirty="0" smtClean="0">
                <a:latin typeface="Hobo Std" pitchFamily="34" charset="0"/>
              </a:rPr>
            </a:br>
            <a:r>
              <a:rPr lang="id-ID" sz="4000" dirty="0" smtClean="0">
                <a:latin typeface="Hobo Std" pitchFamily="34" charset="0"/>
              </a:rPr>
              <a:t>Daerah Karst</a:t>
            </a:r>
            <a:r>
              <a:rPr lang="en-US" sz="4000" dirty="0" smtClean="0">
                <a:latin typeface="Hobo Std" pitchFamily="34" charset="0"/>
              </a:rPr>
              <a:t/>
            </a:r>
            <a:br>
              <a:rPr lang="en-US" sz="4000" dirty="0" smtClean="0">
                <a:latin typeface="Hobo Std" pitchFamily="34" charset="0"/>
              </a:rPr>
            </a:br>
            <a:r>
              <a:rPr lang="en-US" sz="4000" dirty="0" smtClean="0">
                <a:latin typeface="Hobo Std" pitchFamily="34" charset="0"/>
              </a:rPr>
              <a:t>(</a:t>
            </a:r>
            <a:r>
              <a:rPr lang="en-US" sz="4000" dirty="0" err="1" smtClean="0">
                <a:latin typeface="Hobo Std" pitchFamily="34" charset="0"/>
              </a:rPr>
              <a:t>Vocluse</a:t>
            </a:r>
            <a:r>
              <a:rPr lang="en-US" sz="4000" dirty="0" smtClean="0">
                <a:latin typeface="Hobo Std" pitchFamily="34" charset="0"/>
              </a:rPr>
              <a:t>)</a:t>
            </a:r>
            <a:endParaRPr lang="id-ID" sz="4000" dirty="0" smtClean="0">
              <a:latin typeface="Hobo Std" pitchFamily="34" charset="0"/>
            </a:endParaRPr>
          </a:p>
        </p:txBody>
      </p:sp>
      <p:pic>
        <p:nvPicPr>
          <p:cNvPr id="6" name="Picture 4" descr="Ngungap5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62338" y="0"/>
            <a:ext cx="4691062" cy="351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Baron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9000" y="3571875"/>
            <a:ext cx="4786313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736169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id-ID" dirty="0" smtClean="0"/>
              <a:t>Teknik </a:t>
            </a:r>
            <a:r>
              <a:rPr lang="id-ID" dirty="0"/>
              <a:t>Geologi</a:t>
            </a:r>
            <a:endParaRPr lang="en-US" dirty="0"/>
          </a:p>
          <a:p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1475656" y="152400"/>
            <a:ext cx="6982544" cy="838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Pengaruh Stratigrafi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/>
              <a:ea typeface="+mj-ea"/>
              <a:cs typeface="+mj-cs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685800" y="1600200"/>
            <a:ext cx="7772400" cy="28289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Susunan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stratigrafi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 di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suatu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tempat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dapat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membentuk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sistem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akifer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dan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sistem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hidrogeologi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Sistem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akifer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berdasarkan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susunan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stratigrafi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: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95035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id-ID" dirty="0" smtClean="0"/>
              <a:t>Teknik </a:t>
            </a:r>
            <a:r>
              <a:rPr lang="id-ID" dirty="0"/>
              <a:t>Geologi</a:t>
            </a:r>
            <a:endParaRPr lang="en-US" dirty="0"/>
          </a:p>
          <a:p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-1488"/>
            <a:ext cx="9144000" cy="8382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d-ID" sz="4000" dirty="0" smtClean="0">
                <a:latin typeface="Algerian" panose="04020705040A02060702" pitchFamily="82" charset="0"/>
              </a:rPr>
              <a:t>Sistem Akuifer</a:t>
            </a:r>
            <a:endParaRPr lang="id-ID" sz="4000" dirty="0" smtClean="0">
              <a:latin typeface="Algerian" panose="04020705040A02060702" pitchFamily="82" charset="0"/>
            </a:endParaRPr>
          </a:p>
        </p:txBody>
      </p:sp>
      <p:pic>
        <p:nvPicPr>
          <p:cNvPr id="7" name="Picture 3" descr="GW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36713"/>
            <a:ext cx="9144000" cy="602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867066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id-ID" dirty="0" smtClean="0"/>
              <a:t>Teknik </a:t>
            </a:r>
            <a:r>
              <a:rPr lang="id-ID" dirty="0"/>
              <a:t>Geologi</a:t>
            </a:r>
            <a:endParaRPr lang="en-US" dirty="0"/>
          </a:p>
          <a:p>
            <a:endParaRPr lang="en-US" dirty="0"/>
          </a:p>
        </p:txBody>
      </p:sp>
      <p:sp>
        <p:nvSpPr>
          <p:cNvPr id="7" name="Rectangle 7"/>
          <p:cNvSpPr txBox="1">
            <a:spLocks noChangeArrowheads="1"/>
          </p:cNvSpPr>
          <p:nvPr/>
        </p:nvSpPr>
        <p:spPr bwMode="auto">
          <a:xfrm>
            <a:off x="1547664" y="0"/>
            <a:ext cx="6910536" cy="16002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SISTEM AKUIFER BERDASARKAN</a:t>
            </a:r>
            <a:b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</a:b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SUSUNAN STRATIGRAFI</a:t>
            </a:r>
          </a:p>
        </p:txBody>
      </p:sp>
      <p:pic>
        <p:nvPicPr>
          <p:cNvPr id="8" name="Picture 2" descr="aquifer2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7664" y="1758575"/>
            <a:ext cx="6057358" cy="4190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355899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id-ID" dirty="0" smtClean="0"/>
              <a:t>Teknik </a:t>
            </a:r>
            <a:r>
              <a:rPr lang="id-ID" dirty="0"/>
              <a:t>Geologi</a:t>
            </a:r>
            <a:endParaRPr lang="en-US" dirty="0"/>
          </a:p>
          <a:p>
            <a:endParaRPr lang="en-US" dirty="0"/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1403648" y="152400"/>
            <a:ext cx="7740352" cy="972344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Airtanah</a:t>
            </a:r>
            <a:endParaRPr kumimoji="0" lang="en-US" sz="4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/>
              <a:ea typeface="+mj-ea"/>
              <a:cs typeface="+mj-cs"/>
            </a:endParaRPr>
          </a:p>
        </p:txBody>
      </p:sp>
      <p:pic>
        <p:nvPicPr>
          <p:cNvPr id="8" name="Picture 6" descr="vados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7624" y="1420813"/>
            <a:ext cx="5936703" cy="4870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736169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id-ID" dirty="0" smtClean="0"/>
              <a:t>Teknik </a:t>
            </a:r>
            <a:r>
              <a:rPr lang="id-ID" dirty="0"/>
              <a:t>Geologi</a:t>
            </a:r>
            <a:endParaRPr lang="en-US" dirty="0"/>
          </a:p>
          <a:p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1403648" y="152400"/>
            <a:ext cx="7054552" cy="97234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Pengaruh</a:t>
            </a: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 </a:t>
            </a:r>
            <a:r>
              <a:rPr kumimoji="0" lang="en-US" sz="4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Struktur</a:t>
            </a: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 </a:t>
            </a:r>
            <a:r>
              <a:rPr kumimoji="0" lang="en-US" sz="4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Geologi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/>
              <a:ea typeface="+mj-ea"/>
              <a:cs typeface="+mj-cs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685800" y="1412776"/>
            <a:ext cx="7772400" cy="468322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Struktur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sinklin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berperan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sebagai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akumulator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airtanah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Struktur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kekar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dan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sesar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berperan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sebagai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 regulator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airtanah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Acapkali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keberadaan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mata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-air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diakibatkan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oleh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adanya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kekar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/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rekahan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/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retakan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dan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atau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sesar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36169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id-ID" dirty="0" smtClean="0"/>
              <a:t>Teknik </a:t>
            </a:r>
            <a:r>
              <a:rPr lang="id-ID" dirty="0"/>
              <a:t>Geologi</a:t>
            </a:r>
            <a:endParaRPr lang="en-US" dirty="0"/>
          </a:p>
          <a:p>
            <a:endParaRPr lang="en-US" dirty="0"/>
          </a:p>
        </p:txBody>
      </p:sp>
      <p:pic>
        <p:nvPicPr>
          <p:cNvPr id="7" name="Picture 6" descr="syncline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1360241"/>
            <a:ext cx="5541841" cy="4805063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3419872" y="4479503"/>
            <a:ext cx="1162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FFFF"/>
                </a:solidFill>
                <a:latin typeface="Times New Roman" pitchFamily="18" charset="0"/>
              </a:rPr>
              <a:t>Water</a:t>
            </a:r>
            <a:endParaRPr lang="en-US" sz="2400" b="1" dirty="0">
              <a:solidFill>
                <a:srgbClr val="FFFFFF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95035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id-ID" dirty="0" smtClean="0"/>
              <a:t>Teknik </a:t>
            </a:r>
            <a:r>
              <a:rPr lang="id-ID" dirty="0"/>
              <a:t>Geologi</a:t>
            </a:r>
            <a:endParaRPr lang="en-US" dirty="0"/>
          </a:p>
          <a:p>
            <a:endParaRPr lang="en-US" dirty="0"/>
          </a:p>
        </p:txBody>
      </p:sp>
      <p:pic>
        <p:nvPicPr>
          <p:cNvPr id="6" name="Picture 5" descr="water_fractured_mi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664" y="547912"/>
            <a:ext cx="7487752" cy="5329360"/>
          </a:xfrm>
          <a:prstGeom prst="rect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2867066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id-ID" dirty="0" smtClean="0"/>
              <a:t>Teknik </a:t>
            </a:r>
            <a:r>
              <a:rPr lang="id-ID" dirty="0"/>
              <a:t>Geologi</a:t>
            </a:r>
            <a:endParaRPr lang="en-US" dirty="0"/>
          </a:p>
          <a:p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85750" y="152400"/>
            <a:ext cx="8172450" cy="101798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Mata Air</a:t>
            </a:r>
          </a:p>
        </p:txBody>
      </p:sp>
      <p:pic>
        <p:nvPicPr>
          <p:cNvPr id="8" name="Picture 3" descr="GW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1170384"/>
            <a:ext cx="85725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355899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id-ID" dirty="0" smtClean="0"/>
              <a:t>Teknik </a:t>
            </a:r>
            <a:r>
              <a:rPr lang="id-ID" dirty="0"/>
              <a:t>Geologi</a:t>
            </a:r>
            <a:endParaRPr lang="en-US" dirty="0"/>
          </a:p>
          <a:p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1403648" y="152401"/>
            <a:ext cx="6940252" cy="90033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Mata Air Celah</a:t>
            </a:r>
          </a:p>
        </p:txBody>
      </p:sp>
      <p:sp>
        <p:nvSpPr>
          <p:cNvPr id="10" name="Slide Number Placeholder 2"/>
          <p:cNvSpPr txBox="1">
            <a:spLocks/>
          </p:cNvSpPr>
          <p:nvPr/>
        </p:nvSpPr>
        <p:spPr bwMode="auto">
          <a:xfrm>
            <a:off x="7543800" y="152400"/>
            <a:ext cx="121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FCE13B-578B-428B-828F-4B87EC0AEEC9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400" b="0" i="0" u="none" strike="noStrike" kern="1200" cap="none" spc="0" normalizeH="0" baseline="0" noProof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11" name="Picture 4" descr="DSCN048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69960" y="2234877"/>
            <a:ext cx="4381500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 descr="Dscn048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5" y="1484784"/>
            <a:ext cx="3589338" cy="478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7361695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id-ID" dirty="0" smtClean="0"/>
              <a:t>Teknik </a:t>
            </a:r>
            <a:r>
              <a:rPr lang="id-ID" dirty="0"/>
              <a:t>Geologi</a:t>
            </a:r>
            <a:endParaRPr lang="en-US" dirty="0"/>
          </a:p>
          <a:p>
            <a:endParaRPr lang="en-US" dirty="0"/>
          </a:p>
        </p:txBody>
      </p:sp>
      <p:sp>
        <p:nvSpPr>
          <p:cNvPr id="5" name="WordArt 4"/>
          <p:cNvSpPr>
            <a:spLocks noChangeArrowheads="1" noChangeShapeType="1" noTextEdit="1"/>
          </p:cNvSpPr>
          <p:nvPr/>
        </p:nvSpPr>
        <p:spPr bwMode="auto">
          <a:xfrm>
            <a:off x="611188" y="1628775"/>
            <a:ext cx="7993062" cy="280987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scene3d>
            <a:camera prst="legacyObliqueTopLeft"/>
            <a:lightRig rig="legacyNormal3" dir="r"/>
          </a:scene3d>
          <a:sp3d>
            <a:bevelT/>
          </a:sp3d>
        </p:spPr>
        <p:txBody>
          <a:bodyPr wrap="none" fromWordArt="1">
            <a:prstTxWarp prst="textInflateTop">
              <a:avLst>
                <a:gd name="adj" fmla="val 39606"/>
              </a:avLst>
            </a:prstTxWarp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/>
            <a:r>
              <a:rPr lang="en-US" sz="3600" kern="10" dirty="0">
                <a:ln w="9525"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latin typeface="Futura XBlk BT"/>
              </a:rPr>
              <a:t>TERIMA KASIH</a:t>
            </a:r>
          </a:p>
          <a:p>
            <a:pPr algn="ctr"/>
            <a:r>
              <a:rPr lang="en-US" sz="3600" kern="10" dirty="0">
                <a:ln w="9525"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latin typeface="Futura XBlk BT"/>
              </a:rPr>
              <a:t>ATAS PERHATIANNYA</a:t>
            </a:r>
          </a:p>
        </p:txBody>
      </p:sp>
    </p:spTree>
    <p:extLst>
      <p:ext uri="{BB962C8B-B14F-4D97-AF65-F5344CB8AC3E}">
        <p14:creationId xmlns:p14="http://schemas.microsoft.com/office/powerpoint/2010/main" val="2989503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id-ID" dirty="0" smtClean="0"/>
              <a:t>Teknik </a:t>
            </a:r>
            <a:r>
              <a:rPr lang="id-ID" dirty="0"/>
              <a:t>Geologi</a:t>
            </a:r>
            <a:endParaRPr lang="en-US" dirty="0"/>
          </a:p>
          <a:p>
            <a:endParaRPr lang="en-US" dirty="0"/>
          </a:p>
        </p:txBody>
      </p:sp>
      <p:graphicFrame>
        <p:nvGraphicFramePr>
          <p:cNvPr id="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8012327"/>
              </p:ext>
            </p:extLst>
          </p:nvPr>
        </p:nvGraphicFramePr>
        <p:xfrm>
          <a:off x="1547664" y="1323535"/>
          <a:ext cx="6605736" cy="46962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9" name="CorelPhotoPaint.Image.9" r:id="rId3" imgW="6113447" imgH="4343470" progId="CorelPhotoPaint.Image.9">
                  <p:embed/>
                </p:oleObj>
              </mc:Choice>
              <mc:Fallback>
                <p:oleObj name="CorelPhotoPaint.Image.9" r:id="rId3" imgW="6113447" imgH="4343470" progId="CorelPhotoPaint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7664" y="1323535"/>
                        <a:ext cx="6605736" cy="469626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393304" y="0"/>
            <a:ext cx="7750696" cy="126876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err="1" smtClean="0">
                <a:latin typeface="Berlin Sans FB Demi" panose="020E0802020502020306" pitchFamily="34" charset="0"/>
              </a:rPr>
              <a:t>Keberadaan</a:t>
            </a:r>
            <a:r>
              <a:rPr lang="en-US" sz="4000" dirty="0" smtClean="0">
                <a:latin typeface="Berlin Sans FB Demi" panose="020E0802020502020306" pitchFamily="34" charset="0"/>
              </a:rPr>
              <a:t> air di </a:t>
            </a:r>
            <a:r>
              <a:rPr lang="en-US" sz="4000" dirty="0" err="1" smtClean="0">
                <a:latin typeface="Berlin Sans FB Demi" panose="020E0802020502020306" pitchFamily="34" charset="0"/>
              </a:rPr>
              <a:t>dalam</a:t>
            </a:r>
            <a:r>
              <a:rPr lang="en-US" sz="4000" dirty="0" smtClean="0">
                <a:latin typeface="Berlin Sans FB Demi" panose="020E0802020502020306" pitchFamily="34" charset="0"/>
              </a:rPr>
              <a:t> Tanah/</a:t>
            </a:r>
            <a:r>
              <a:rPr lang="en-US" sz="4000" dirty="0" err="1" smtClean="0">
                <a:latin typeface="Berlin Sans FB Demi" panose="020E0802020502020306" pitchFamily="34" charset="0"/>
              </a:rPr>
              <a:t>Batuan</a:t>
            </a:r>
            <a:endParaRPr lang="en-US" sz="4000" dirty="0" smtClean="0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95035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id-ID" dirty="0" smtClean="0"/>
              <a:t>Teknik </a:t>
            </a:r>
            <a:r>
              <a:rPr lang="id-ID" dirty="0"/>
              <a:t>Geologi</a:t>
            </a:r>
            <a:endParaRPr lang="en-US" dirty="0"/>
          </a:p>
          <a:p>
            <a:endParaRPr lang="en-US" dirty="0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9144000" cy="6021288"/>
          </a:xfrm>
          <a:prstGeom prst="rect">
            <a:avLst/>
          </a:prstGeom>
          <a:solidFill>
            <a:schemeClr val="bg2">
              <a:lumMod val="1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0" rIns="90000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dirty="0" err="1">
                <a:solidFill>
                  <a:srgbClr val="FF99FF"/>
                </a:solidFill>
                <a:latin typeface="Times New Roman" pitchFamily="18" charset="0"/>
              </a:rPr>
              <a:t>Akuifer</a:t>
            </a:r>
            <a:r>
              <a:rPr lang="en-US" sz="4400" dirty="0">
                <a:solidFill>
                  <a:srgbClr val="FF99FF"/>
                </a:solidFill>
                <a:latin typeface="Times New Roman" pitchFamily="18" charset="0"/>
              </a:rPr>
              <a:t> (</a:t>
            </a:r>
            <a:r>
              <a:rPr lang="en-US" sz="4400" dirty="0" err="1">
                <a:solidFill>
                  <a:srgbClr val="FF99FF"/>
                </a:solidFill>
                <a:latin typeface="Times New Roman" pitchFamily="18" charset="0"/>
              </a:rPr>
              <a:t>Lapisan</a:t>
            </a:r>
            <a:r>
              <a:rPr lang="en-US" sz="4400" dirty="0">
                <a:solidFill>
                  <a:srgbClr val="FF99FF"/>
                </a:solidFill>
                <a:latin typeface="Times New Roman" pitchFamily="18" charset="0"/>
              </a:rPr>
              <a:t> </a:t>
            </a:r>
            <a:r>
              <a:rPr lang="en-US" sz="4400" dirty="0" err="1">
                <a:solidFill>
                  <a:srgbClr val="FF99FF"/>
                </a:solidFill>
                <a:latin typeface="Times New Roman" pitchFamily="18" charset="0"/>
              </a:rPr>
              <a:t>pembawa</a:t>
            </a:r>
            <a:r>
              <a:rPr lang="en-US" sz="4400" dirty="0">
                <a:solidFill>
                  <a:srgbClr val="FF99FF"/>
                </a:solidFill>
                <a:latin typeface="Times New Roman" pitchFamily="18" charset="0"/>
              </a:rPr>
              <a:t> air):</a:t>
            </a:r>
            <a:br>
              <a:rPr lang="en-US" sz="4400" dirty="0">
                <a:solidFill>
                  <a:srgbClr val="FF99FF"/>
                </a:solidFill>
                <a:latin typeface="Times New Roman" pitchFamily="18" charset="0"/>
              </a:rPr>
            </a:br>
            <a:r>
              <a:rPr lang="en-US" sz="3600" dirty="0" err="1">
                <a:solidFill>
                  <a:srgbClr val="00CC99"/>
                </a:solidFill>
                <a:latin typeface="Times New Roman" pitchFamily="18" charset="0"/>
                <a:cs typeface="Times New Roman" pitchFamily="18" charset="0"/>
              </a:rPr>
              <a:t>Batuan</a:t>
            </a:r>
            <a:r>
              <a:rPr lang="en-US" sz="3600" dirty="0">
                <a:solidFill>
                  <a:srgbClr val="00CC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CC99"/>
                </a:solidFill>
                <a:latin typeface="Times New Roman" pitchFamily="18" charset="0"/>
                <a:cs typeface="Times New Roman" pitchFamily="18" charset="0"/>
              </a:rPr>
              <a:t>sedimen</a:t>
            </a:r>
            <a:r>
              <a:rPr lang="en-US" sz="3600" dirty="0">
                <a:solidFill>
                  <a:srgbClr val="00CC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CC99"/>
                </a:solidFill>
                <a:latin typeface="Times New Roman" pitchFamily="18" charset="0"/>
                <a:cs typeface="Times New Roman" pitchFamily="18" charset="0"/>
              </a:rPr>
              <a:t>formasi</a:t>
            </a:r>
            <a:r>
              <a:rPr lang="en-US" sz="3600" dirty="0">
                <a:solidFill>
                  <a:srgbClr val="00CC99"/>
                </a:solidFill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en-US" sz="3600" dirty="0" err="1">
                <a:solidFill>
                  <a:srgbClr val="00CC99"/>
                </a:solidFill>
                <a:latin typeface="Times New Roman" pitchFamily="18" charset="0"/>
                <a:cs typeface="Times New Roman" pitchFamily="18" charset="0"/>
              </a:rPr>
              <a:t>sekelompok</a:t>
            </a:r>
            <a:r>
              <a:rPr lang="en-US" sz="3600" dirty="0">
                <a:solidFill>
                  <a:srgbClr val="00CC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CC99"/>
                </a:solidFill>
                <a:latin typeface="Times New Roman" pitchFamily="18" charset="0"/>
                <a:cs typeface="Times New Roman" pitchFamily="18" charset="0"/>
              </a:rPr>
              <a:t>formasi</a:t>
            </a:r>
            <a:r>
              <a:rPr lang="en-US" sz="3600" dirty="0">
                <a:solidFill>
                  <a:srgbClr val="00CC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CC99"/>
                </a:solidFill>
                <a:latin typeface="Times New Roman" pitchFamily="18" charset="0"/>
                <a:cs typeface="Times New Roman" pitchFamily="18" charset="0"/>
              </a:rPr>
              <a:t>atau</a:t>
            </a:r>
            <a:r>
              <a:rPr lang="en-US" sz="3600" dirty="0">
                <a:solidFill>
                  <a:srgbClr val="00CC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CC99"/>
                </a:solidFill>
                <a:latin typeface="Times New Roman" pitchFamily="18" charset="0"/>
                <a:cs typeface="Times New Roman" pitchFamily="18" charset="0"/>
              </a:rPr>
              <a:t>sebagian</a:t>
            </a:r>
            <a:r>
              <a:rPr lang="en-US" sz="3600" dirty="0">
                <a:solidFill>
                  <a:srgbClr val="00CC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CC99"/>
                </a:solidFill>
                <a:latin typeface="Times New Roman" pitchFamily="18" charset="0"/>
                <a:cs typeface="Times New Roman" pitchFamily="18" charset="0"/>
              </a:rPr>
              <a:t>dari</a:t>
            </a:r>
            <a:r>
              <a:rPr lang="en-US" sz="3600" dirty="0">
                <a:solidFill>
                  <a:srgbClr val="00CC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CC99"/>
                </a:solidFill>
                <a:latin typeface="Times New Roman" pitchFamily="18" charset="0"/>
                <a:cs typeface="Times New Roman" pitchFamily="18" charset="0"/>
              </a:rPr>
              <a:t>suatu</a:t>
            </a:r>
            <a:r>
              <a:rPr lang="en-US" sz="3600" dirty="0">
                <a:solidFill>
                  <a:srgbClr val="00CC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CC99"/>
                </a:solidFill>
                <a:latin typeface="Times New Roman" pitchFamily="18" charset="0"/>
                <a:cs typeface="Times New Roman" pitchFamily="18" charset="0"/>
              </a:rPr>
              <a:t>formasi</a:t>
            </a:r>
            <a:r>
              <a:rPr lang="en-US" sz="3600" dirty="0">
                <a:solidFill>
                  <a:srgbClr val="00CC99"/>
                </a:solidFill>
                <a:latin typeface="Times New Roman" pitchFamily="18" charset="0"/>
                <a:cs typeface="Times New Roman" pitchFamily="18" charset="0"/>
              </a:rPr>
              <a:t> yang </a:t>
            </a:r>
            <a:r>
              <a:rPr lang="en-US" sz="3600" dirty="0" err="1">
                <a:solidFill>
                  <a:srgbClr val="00CC99"/>
                </a:solidFill>
                <a:latin typeface="Times New Roman" pitchFamily="18" charset="0"/>
                <a:cs typeface="Times New Roman" pitchFamily="18" charset="0"/>
              </a:rPr>
              <a:t>jenuh</a:t>
            </a:r>
            <a:r>
              <a:rPr lang="en-US" sz="3600" dirty="0">
                <a:solidFill>
                  <a:srgbClr val="00CC99"/>
                </a:solidFill>
                <a:latin typeface="Times New Roman" pitchFamily="18" charset="0"/>
                <a:cs typeface="Times New Roman" pitchFamily="18" charset="0"/>
              </a:rPr>
              <a:t> air, yang </a:t>
            </a:r>
            <a:r>
              <a:rPr lang="en-US" sz="3600" dirty="0" err="1">
                <a:solidFill>
                  <a:srgbClr val="00CC99"/>
                </a:solidFill>
                <a:latin typeface="Times New Roman" pitchFamily="18" charset="0"/>
                <a:cs typeface="Times New Roman" pitchFamily="18" charset="0"/>
              </a:rPr>
              <a:t>permeabel</a:t>
            </a:r>
            <a:r>
              <a:rPr lang="en-US" sz="3600" dirty="0">
                <a:solidFill>
                  <a:srgbClr val="00CC99"/>
                </a:solidFill>
                <a:latin typeface="Times New Roman" pitchFamily="18" charset="0"/>
                <a:cs typeface="Times New Roman" pitchFamily="18" charset="0"/>
              </a:rPr>
              <a:t>, yang </a:t>
            </a:r>
            <a:r>
              <a:rPr lang="en-US" sz="3600" dirty="0" err="1">
                <a:solidFill>
                  <a:srgbClr val="00CC99"/>
                </a:solidFill>
                <a:latin typeface="Times New Roman" pitchFamily="18" charset="0"/>
                <a:cs typeface="Times New Roman" pitchFamily="18" charset="0"/>
              </a:rPr>
              <a:t>mampu</a:t>
            </a:r>
            <a:r>
              <a:rPr lang="en-US" sz="3600" dirty="0">
                <a:solidFill>
                  <a:srgbClr val="00CC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CC99"/>
                </a:solidFill>
                <a:latin typeface="Times New Roman" pitchFamily="18" charset="0"/>
                <a:cs typeface="Times New Roman" pitchFamily="18" charset="0"/>
              </a:rPr>
              <a:t>memasok</a:t>
            </a:r>
            <a:r>
              <a:rPr lang="en-US" sz="3600" dirty="0">
                <a:solidFill>
                  <a:srgbClr val="00CC99"/>
                </a:solidFill>
                <a:latin typeface="Times New Roman" pitchFamily="18" charset="0"/>
                <a:cs typeface="Times New Roman" pitchFamily="18" charset="0"/>
              </a:rPr>
              <a:t> air </a:t>
            </a:r>
            <a:r>
              <a:rPr lang="en-US" sz="3600" dirty="0" err="1">
                <a:solidFill>
                  <a:srgbClr val="00CC99"/>
                </a:solidFill>
                <a:latin typeface="Times New Roman" pitchFamily="18" charset="0"/>
                <a:cs typeface="Times New Roman" pitchFamily="18" charset="0"/>
              </a:rPr>
              <a:t>kepada</a:t>
            </a:r>
            <a:r>
              <a:rPr lang="en-US" sz="3600" dirty="0">
                <a:solidFill>
                  <a:srgbClr val="00CC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CC99"/>
                </a:solidFill>
                <a:latin typeface="Times New Roman" pitchFamily="18" charset="0"/>
                <a:cs typeface="Times New Roman" pitchFamily="18" charset="0"/>
              </a:rPr>
              <a:t>suatu</a:t>
            </a:r>
            <a:r>
              <a:rPr lang="en-US" sz="3600" dirty="0">
                <a:solidFill>
                  <a:srgbClr val="00CC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CC99"/>
                </a:solidFill>
                <a:latin typeface="Times New Roman" pitchFamily="18" charset="0"/>
                <a:cs typeface="Times New Roman" pitchFamily="18" charset="0"/>
              </a:rPr>
              <a:t>mata</a:t>
            </a:r>
            <a:r>
              <a:rPr lang="en-US" sz="3600" dirty="0">
                <a:solidFill>
                  <a:srgbClr val="00CC99"/>
                </a:solidFill>
                <a:latin typeface="Times New Roman" pitchFamily="18" charset="0"/>
                <a:cs typeface="Times New Roman" pitchFamily="18" charset="0"/>
              </a:rPr>
              <a:t>-air / </a:t>
            </a:r>
            <a:r>
              <a:rPr lang="en-US" sz="3600" dirty="0" err="1">
                <a:solidFill>
                  <a:srgbClr val="00CC99"/>
                </a:solidFill>
                <a:latin typeface="Times New Roman" pitchFamily="18" charset="0"/>
                <a:cs typeface="Times New Roman" pitchFamily="18" charset="0"/>
              </a:rPr>
              <a:t>sumur</a:t>
            </a:r>
            <a:r>
              <a:rPr lang="en-US" sz="3600" dirty="0">
                <a:solidFill>
                  <a:srgbClr val="00CC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CC99"/>
                </a:solidFill>
                <a:latin typeface="Times New Roman" pitchFamily="18" charset="0"/>
                <a:cs typeface="Times New Roman" pitchFamily="18" charset="0"/>
              </a:rPr>
              <a:t>dalam</a:t>
            </a:r>
            <a:r>
              <a:rPr lang="en-US" sz="3600" dirty="0">
                <a:solidFill>
                  <a:srgbClr val="00CC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CC99"/>
                </a:solidFill>
                <a:latin typeface="Times New Roman" pitchFamily="18" charset="0"/>
                <a:cs typeface="Times New Roman" pitchFamily="18" charset="0"/>
              </a:rPr>
              <a:t>jumlah</a:t>
            </a:r>
            <a:r>
              <a:rPr lang="en-US" sz="3600" dirty="0">
                <a:solidFill>
                  <a:srgbClr val="00CC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CC99"/>
                </a:solidFill>
                <a:latin typeface="Times New Roman" pitchFamily="18" charset="0"/>
                <a:cs typeface="Times New Roman" pitchFamily="18" charset="0"/>
              </a:rPr>
              <a:t>cukup</a:t>
            </a:r>
            <a:r>
              <a:rPr lang="en-US" sz="3600" dirty="0">
                <a:solidFill>
                  <a:srgbClr val="00CC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CC99"/>
                </a:solidFill>
                <a:latin typeface="Times New Roman" pitchFamily="18" charset="0"/>
                <a:cs typeface="Times New Roman" pitchFamily="18" charset="0"/>
              </a:rPr>
              <a:t>ekonomik</a:t>
            </a:r>
            <a:endParaRPr lang="en-US" sz="3600" dirty="0">
              <a:solidFill>
                <a:srgbClr val="00CC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7066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id-ID" dirty="0" smtClean="0"/>
              <a:t>Teknik </a:t>
            </a:r>
            <a:r>
              <a:rPr lang="id-ID" dirty="0"/>
              <a:t>Geologi</a:t>
            </a:r>
            <a:endParaRPr lang="en-US" dirty="0"/>
          </a:p>
          <a:p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1619672" y="548680"/>
            <a:ext cx="7524328" cy="86409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Sistem</a:t>
            </a: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 </a:t>
            </a:r>
            <a:r>
              <a:rPr kumimoji="0" lang="en-US" sz="4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Akifer</a:t>
            </a:r>
            <a:endParaRPr kumimoji="0" lang="id-ID" sz="4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/>
              <a:ea typeface="+mj-ea"/>
              <a:cs typeface="+mj-cs"/>
            </a:endParaRPr>
          </a:p>
        </p:txBody>
      </p:sp>
      <p:pic>
        <p:nvPicPr>
          <p:cNvPr id="8" name="Picture 2" descr="GW4_aquifer.b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576" y="1736749"/>
            <a:ext cx="7488832" cy="5059781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355899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id-ID" dirty="0" smtClean="0"/>
              <a:t>Teknik </a:t>
            </a:r>
            <a:r>
              <a:rPr lang="id-ID" dirty="0"/>
              <a:t>Geologi</a:t>
            </a:r>
            <a:endParaRPr lang="en-US" dirty="0"/>
          </a:p>
          <a:p>
            <a:endParaRPr lang="en-US" dirty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611560" y="1700808"/>
            <a:ext cx="7770440" cy="3633192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609600" marR="0" lvl="0" indent="-609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LAPISAN PEMBAWA AIR</a:t>
            </a:r>
          </a:p>
          <a:p>
            <a:pPr marL="609600" marR="0" lvl="0" indent="-609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LAPISAN ALAS KEDAP AIR</a:t>
            </a:r>
          </a:p>
          <a:p>
            <a:pPr marL="609600" marR="0" lvl="0" indent="-609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LAPISAN PENYEKAT (TIDAK HARUS ADA)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389819" y="0"/>
            <a:ext cx="7772400" cy="10668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dirty="0">
                <a:solidFill>
                  <a:srgbClr val="FF5050"/>
                </a:solidFill>
                <a:latin typeface="Futura Md BT" pitchFamily="34" charset="0"/>
              </a:rPr>
              <a:t>SISTEM AKUIFER </a:t>
            </a:r>
            <a:br>
              <a:rPr lang="en-US" sz="4000" dirty="0">
                <a:solidFill>
                  <a:srgbClr val="FF5050"/>
                </a:solidFill>
                <a:latin typeface="Futura Md BT" pitchFamily="34" charset="0"/>
              </a:rPr>
            </a:br>
            <a:r>
              <a:rPr lang="en-US" sz="4000" dirty="0">
                <a:solidFill>
                  <a:srgbClr val="FF5050"/>
                </a:solidFill>
                <a:latin typeface="Futura Md BT" pitchFamily="34" charset="0"/>
              </a:rPr>
              <a:t>TERDIRI DARI</a:t>
            </a:r>
          </a:p>
        </p:txBody>
      </p:sp>
    </p:spTree>
    <p:extLst>
      <p:ext uri="{BB962C8B-B14F-4D97-AF65-F5344CB8AC3E}">
        <p14:creationId xmlns:p14="http://schemas.microsoft.com/office/powerpoint/2010/main" val="42736169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id-ID" dirty="0" smtClean="0"/>
              <a:t>Teknik </a:t>
            </a:r>
            <a:r>
              <a:rPr lang="id-ID" dirty="0"/>
              <a:t>Geologi</a:t>
            </a:r>
            <a:endParaRPr lang="en-US" dirty="0"/>
          </a:p>
          <a:p>
            <a:endParaRPr lang="en-US" dirty="0"/>
          </a:p>
        </p:txBody>
      </p:sp>
      <p:sp>
        <p:nvSpPr>
          <p:cNvPr id="8" name="Title 8"/>
          <p:cNvSpPr txBox="1">
            <a:spLocks/>
          </p:cNvSpPr>
          <p:nvPr/>
        </p:nvSpPr>
        <p:spPr bwMode="auto">
          <a:xfrm>
            <a:off x="1368152" y="0"/>
            <a:ext cx="7775848" cy="1124744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Tipe</a:t>
            </a: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 </a:t>
            </a:r>
            <a:r>
              <a:rPr kumimoji="0" lang="en-US" sz="4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Akifer</a:t>
            </a: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 </a:t>
            </a:r>
            <a:r>
              <a:rPr kumimoji="0" lang="en-US" sz="4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Berdasarkan</a:t>
            </a: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 </a:t>
            </a:r>
            <a:r>
              <a:rPr kumimoji="0" lang="en-US" sz="4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harga</a:t>
            </a: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 K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/>
              <a:ea typeface="+mj-ea"/>
              <a:cs typeface="+mj-cs"/>
            </a:endParaRPr>
          </a:p>
        </p:txBody>
      </p:sp>
      <p:sp>
        <p:nvSpPr>
          <p:cNvPr id="9" name="Content Placeholder 9"/>
          <p:cNvSpPr txBox="1">
            <a:spLocks/>
          </p:cNvSpPr>
          <p:nvPr/>
        </p:nvSpPr>
        <p:spPr bwMode="auto">
          <a:xfrm>
            <a:off x="1214414" y="1340768"/>
            <a:ext cx="3743324" cy="47980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Akifer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Tertekan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Akifer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Bebas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Akifer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 Semi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Bebas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Akifer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 Semi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Tertekan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10" name="Picture 2" descr="maca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340768"/>
            <a:ext cx="2664296" cy="497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89503502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676</Words>
  <Application>Microsoft Office PowerPoint</Application>
  <PresentationFormat>On-screen Show (4:3)</PresentationFormat>
  <Paragraphs>140</Paragraphs>
  <Slides>45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7" baseType="lpstr">
      <vt:lpstr>1_Office Theme</vt:lpstr>
      <vt:lpstr>CorelPhotoPaint.Image.9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citrabhuwana</dc:creator>
  <cp:lastModifiedBy>citrabhuwana</cp:lastModifiedBy>
  <cp:revision>38</cp:revision>
  <dcterms:created xsi:type="dcterms:W3CDTF">2017-01-19T03:43:24Z</dcterms:created>
  <dcterms:modified xsi:type="dcterms:W3CDTF">2017-01-19T05:53:14Z</dcterms:modified>
</cp:coreProperties>
</file>