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66" r:id="rId2"/>
    <p:sldId id="298" r:id="rId3"/>
    <p:sldId id="300" r:id="rId4"/>
    <p:sldId id="299" r:id="rId5"/>
    <p:sldId id="309" r:id="rId6"/>
    <p:sldId id="301" r:id="rId7"/>
    <p:sldId id="302" r:id="rId8"/>
    <p:sldId id="303" r:id="rId9"/>
    <p:sldId id="310" r:id="rId10"/>
    <p:sldId id="311" r:id="rId11"/>
    <p:sldId id="304" r:id="rId12"/>
    <p:sldId id="305" r:id="rId13"/>
    <p:sldId id="306" r:id="rId14"/>
    <p:sldId id="324" r:id="rId15"/>
    <p:sldId id="325" r:id="rId16"/>
    <p:sldId id="326" r:id="rId17"/>
    <p:sldId id="307" r:id="rId18"/>
    <p:sldId id="308" r:id="rId19"/>
    <p:sldId id="327" r:id="rId20"/>
    <p:sldId id="312" r:id="rId21"/>
    <p:sldId id="328" r:id="rId22"/>
    <p:sldId id="313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E3"/>
    <a:srgbClr val="FF0066"/>
    <a:srgbClr val="5757FF"/>
    <a:srgbClr val="0A90DA"/>
    <a:srgbClr val="000000"/>
    <a:srgbClr val="FF3300"/>
    <a:srgbClr val="FFFFFF"/>
    <a:srgbClr val="A6D7F8"/>
    <a:srgbClr val="ABD9DD"/>
    <a:srgbClr val="FF99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44" y="-2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3369C1B-CAA0-410F-A235-91CE090388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46C419D-C1D9-43E2-B3E3-33F6395450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1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10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11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12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13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14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15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16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17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18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19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2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20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21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22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3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4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5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6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7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8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9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7ABF1A-3FB9-42AB-8A9A-E5C187C9BB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" name="Picture 6" descr="blue-technology-powerpoint-templates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8" name="Group 13"/>
          <p:cNvGrpSpPr>
            <a:grpSpLocks/>
          </p:cNvGrpSpPr>
          <p:nvPr userDrawn="1"/>
        </p:nvGrpSpPr>
        <p:grpSpPr bwMode="auto">
          <a:xfrm>
            <a:off x="252413" y="1"/>
            <a:ext cx="8621711" cy="877888"/>
            <a:chOff x="159" y="0"/>
            <a:chExt cx="5431" cy="553"/>
          </a:xfrm>
        </p:grpSpPr>
        <p:grpSp>
          <p:nvGrpSpPr>
            <p:cNvPr id="9" name="Group 14"/>
            <p:cNvGrpSpPr>
              <a:grpSpLocks/>
            </p:cNvGrpSpPr>
            <p:nvPr/>
          </p:nvGrpSpPr>
          <p:grpSpPr bwMode="auto">
            <a:xfrm>
              <a:off x="159" y="0"/>
              <a:ext cx="5352" cy="553"/>
              <a:chOff x="159" y="0"/>
              <a:chExt cx="5352" cy="553"/>
            </a:xfrm>
          </p:grpSpPr>
          <p:sp>
            <p:nvSpPr>
              <p:cNvPr id="12" name="Line 15"/>
              <p:cNvSpPr>
                <a:spLocks noChangeShapeType="1"/>
              </p:cNvSpPr>
              <p:nvPr/>
            </p:nvSpPr>
            <p:spPr bwMode="auto">
              <a:xfrm>
                <a:off x="340" y="301"/>
                <a:ext cx="5171" cy="0"/>
              </a:xfrm>
              <a:prstGeom prst="line">
                <a:avLst/>
              </a:prstGeom>
              <a:noFill/>
              <a:ln w="12700">
                <a:solidFill>
                  <a:schemeClr val="bg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Rectangle 16"/>
              <p:cNvSpPr>
                <a:spLocks noChangeArrowheads="1"/>
              </p:cNvSpPr>
              <p:nvPr/>
            </p:nvSpPr>
            <p:spPr bwMode="auto">
              <a:xfrm>
                <a:off x="340" y="301"/>
                <a:ext cx="3085" cy="45"/>
              </a:xfrm>
              <a:prstGeom prst="rect">
                <a:avLst/>
              </a:prstGeom>
              <a:gradFill rotWithShape="0">
                <a:gsLst>
                  <a:gs pos="0">
                    <a:schemeClr val="bg1">
                      <a:gamma/>
                      <a:shade val="49804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AutoShape 17"/>
              <p:cNvSpPr>
                <a:spLocks noChangeArrowheads="1"/>
              </p:cNvSpPr>
              <p:nvPr/>
            </p:nvSpPr>
            <p:spPr bwMode="auto">
              <a:xfrm>
                <a:off x="159" y="120"/>
                <a:ext cx="361" cy="361"/>
              </a:xfrm>
              <a:prstGeom prst="star5">
                <a:avLst/>
              </a:prstGeom>
              <a:gradFill rotWithShape="0">
                <a:gsLst>
                  <a:gs pos="0">
                    <a:srgbClr val="FF3300"/>
                  </a:gs>
                  <a:gs pos="100000">
                    <a:srgbClr val="FFFF66"/>
                  </a:gs>
                </a:gsLst>
                <a:lin ang="0" scaled="1"/>
              </a:gra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AutoShape 18"/>
              <p:cNvSpPr>
                <a:spLocks noChangeArrowheads="1"/>
              </p:cNvSpPr>
              <p:nvPr/>
            </p:nvSpPr>
            <p:spPr bwMode="auto">
              <a:xfrm>
                <a:off x="432" y="256"/>
                <a:ext cx="225" cy="270"/>
              </a:xfrm>
              <a:prstGeom prst="star5">
                <a:avLst/>
              </a:prstGeom>
              <a:gradFill rotWithShape="0">
                <a:gsLst>
                  <a:gs pos="0">
                    <a:srgbClr val="FF3300"/>
                  </a:gs>
                  <a:gs pos="100000">
                    <a:srgbClr val="FFFF66"/>
                  </a:gs>
                </a:gsLst>
                <a:lin ang="0" scaled="1"/>
              </a:gra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Rectangle 19"/>
              <p:cNvSpPr>
                <a:spLocks noChangeArrowheads="1"/>
              </p:cNvSpPr>
              <p:nvPr/>
            </p:nvSpPr>
            <p:spPr bwMode="auto">
              <a:xfrm>
                <a:off x="630" y="0"/>
                <a:ext cx="1280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92075" tIns="46038" rIns="92075" bIns="46038">
                <a:spAutoFit/>
              </a:bodyPr>
              <a:lstStyle/>
              <a:p>
                <a:r>
                  <a:rPr lang="en-US" sz="2800" b="0">
                    <a:solidFill>
                      <a:schemeClr val="accent6">
                        <a:lumMod val="75000"/>
                      </a:schemeClr>
                    </a:solidFill>
                    <a:latin typeface="Monotype Corsiva" pitchFamily="66" charset="0"/>
                  </a:rPr>
                  <a:t>Struktur Data</a:t>
                </a:r>
              </a:p>
            </p:txBody>
          </p:sp>
          <p:sp>
            <p:nvSpPr>
              <p:cNvPr id="17" name="AutoShape 20"/>
              <p:cNvSpPr>
                <a:spLocks noChangeArrowheads="1"/>
              </p:cNvSpPr>
              <p:nvPr/>
            </p:nvSpPr>
            <p:spPr bwMode="auto">
              <a:xfrm>
                <a:off x="613" y="374"/>
                <a:ext cx="179" cy="179"/>
              </a:xfrm>
              <a:prstGeom prst="star5">
                <a:avLst/>
              </a:prstGeom>
              <a:gradFill rotWithShape="0">
                <a:gsLst>
                  <a:gs pos="0">
                    <a:srgbClr val="FF3300"/>
                  </a:gs>
                  <a:gs pos="100000">
                    <a:srgbClr val="FFFF66"/>
                  </a:gs>
                </a:gsLst>
                <a:lin ang="0" scaled="1"/>
              </a:gra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0" name="Rectangle 21"/>
            <p:cNvSpPr>
              <a:spLocks noChangeArrowheads="1"/>
            </p:cNvSpPr>
            <p:nvPr/>
          </p:nvSpPr>
          <p:spPr bwMode="auto">
            <a:xfrm>
              <a:off x="4876" y="90"/>
              <a:ext cx="714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2075" tIns="46038" rIns="92075" bIns="46038">
              <a:spAutoFit/>
            </a:bodyPr>
            <a:lstStyle/>
            <a:p>
              <a:r>
                <a:rPr lang="en-US" sz="1600" b="1">
                  <a:solidFill>
                    <a:schemeClr val="accent6">
                      <a:lumMod val="75000"/>
                    </a:schemeClr>
                  </a:solidFill>
                  <a:latin typeface="Calibri" pitchFamily="34" charset="0"/>
                </a:rPr>
                <a:t>Materi  </a:t>
              </a:r>
              <a:r>
                <a:rPr lang="en-US" sz="1600" b="1" smtClean="0">
                  <a:solidFill>
                    <a:schemeClr val="accent6">
                      <a:lumMod val="75000"/>
                    </a:schemeClr>
                  </a:solidFill>
                  <a:latin typeface="Calibri" pitchFamily="34" charset="0"/>
                </a:rPr>
                <a:t>V</a:t>
              </a:r>
              <a:r>
                <a:rPr lang="id-ID" sz="1600" b="1" smtClean="0">
                  <a:solidFill>
                    <a:schemeClr val="accent6">
                      <a:lumMod val="75000"/>
                    </a:schemeClr>
                  </a:solidFill>
                  <a:latin typeface="Calibri" pitchFamily="34" charset="0"/>
                </a:rPr>
                <a:t>I</a:t>
              </a:r>
              <a:r>
                <a:rPr lang="en-US" sz="1600" b="1" smtClean="0">
                  <a:solidFill>
                    <a:schemeClr val="accent6">
                      <a:lumMod val="75000"/>
                    </a:schemeClr>
                  </a:solidFill>
                  <a:latin typeface="Calibri" pitchFamily="34" charset="0"/>
                </a:rPr>
                <a:t>I</a:t>
              </a:r>
              <a:endParaRPr lang="en-US" sz="1600" b="1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4338AF-F55A-4E28-90D8-A8D1598C17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6EE14-5AA2-4550-AEBB-E556779A6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AF0124-F4CC-4CB1-9334-3383EC4C1B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FF75D-4D86-47A0-B40F-7F601B39F1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770B5-2E9E-4883-AD21-1175FA1DEB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6EDA2-FFC4-43DF-A1AF-E7A3FAC65C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27221-F3C5-4B51-9254-B61AB94FBA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3AFBD0-C7F1-4051-98C4-580429DA95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74F3D-7CBC-4E2E-96B9-DFEA11829E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FED9B2-ADA3-49EC-B4CE-7509A157AF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3C06D4B3-94FB-47FF-AF6D-8AAE1E867F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" name="Picture 6" descr="blue-technology-powerpoint-templates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1"/>
          <p:cNvSpPr txBox="1">
            <a:spLocks noChangeArrowheads="1"/>
          </p:cNvSpPr>
          <p:nvPr/>
        </p:nvSpPr>
        <p:spPr bwMode="auto">
          <a:xfrm>
            <a:off x="2051720" y="765175"/>
            <a:ext cx="5616624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b="1" smtClean="0"/>
              <a:t>STACK (TUMPUKAN)</a:t>
            </a:r>
            <a:endParaRPr lang="en-US" b="1"/>
          </a:p>
        </p:txBody>
      </p:sp>
      <p:sp>
        <p:nvSpPr>
          <p:cNvPr id="5" name="Text Box 23"/>
          <p:cNvSpPr txBox="1">
            <a:spLocks noChangeArrowheads="1"/>
          </p:cNvSpPr>
          <p:nvPr/>
        </p:nvSpPr>
        <p:spPr bwMode="auto">
          <a:xfrm>
            <a:off x="683568" y="1268760"/>
            <a:ext cx="7992888" cy="17485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180000" bIns="180000">
            <a:spAutoFit/>
          </a:bodyPr>
          <a:lstStyle/>
          <a:p>
            <a:pPr marL="285750" indent="-285750" algn="just">
              <a:buSzPct val="85000"/>
              <a:buFont typeface="Wingdings" pitchFamily="2" charset="2"/>
              <a:buChar char="v"/>
            </a:pPr>
            <a:r>
              <a:rPr lang="en-US" smtClean="0"/>
              <a:t>Stack atau tumpukan didefinisikan sebagai kumpulan dari obyek-obyek yang homogen dengan operasi penambahan dan pengambilan elemen melalui satu tempat yaitu posisi paling atas yang disebut dengan </a:t>
            </a:r>
            <a:r>
              <a:rPr lang="en-US" b="1" smtClean="0"/>
              <a:t>Top</a:t>
            </a:r>
            <a:r>
              <a:rPr lang="en-US" smtClean="0"/>
              <a:t>.   Hal ini membuat pemrosesan data mengikuti prinsip LIFO (</a:t>
            </a:r>
            <a:r>
              <a:rPr lang="en-US" i="1" smtClean="0"/>
              <a:t>Last In First Out</a:t>
            </a:r>
            <a:r>
              <a:rPr lang="en-US" smtClean="0"/>
              <a:t>), yaitu data yang terakhir masuk akan menjadi yang pertama keluar.</a:t>
            </a:r>
          </a:p>
        </p:txBody>
      </p:sp>
      <p:sp>
        <p:nvSpPr>
          <p:cNvPr id="23" name="Text Box 23"/>
          <p:cNvSpPr txBox="1">
            <a:spLocks noChangeArrowheads="1"/>
          </p:cNvSpPr>
          <p:nvPr/>
        </p:nvSpPr>
        <p:spPr bwMode="auto">
          <a:xfrm>
            <a:off x="683568" y="2799519"/>
            <a:ext cx="7992888" cy="9175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180000" bIns="180000">
            <a:spAutoFit/>
          </a:bodyPr>
          <a:lstStyle/>
          <a:p>
            <a:pPr marL="285750" indent="-285750" algn="just">
              <a:buSzPct val="85000"/>
              <a:buFont typeface="Wingdings" pitchFamily="2" charset="2"/>
              <a:buChar char="v"/>
            </a:pPr>
            <a:r>
              <a:rPr lang="en-US" smtClean="0"/>
              <a:t>Dalam dunia nyata contoh stack atau tumpukan seperti halnya pada tumpukan kartu dan tumpukan DVD.</a:t>
            </a:r>
          </a:p>
        </p:txBody>
      </p:sp>
      <p:sp>
        <p:nvSpPr>
          <p:cNvPr id="25602" name="AutoShape 2" descr="data:image/jpeg;base64,/9j/4AAQSkZJRgABAQAAAQABAAD/2wCEAAkGBxQTEhQUExEUFhUVFRcYFxYYGRcUGRcVFBgXGBUXFBgZHyggGBwlHBUVIjEkJiksLi4uFx8zODMsNygwOisBCgoKDg0OGxAQGiwkHyQsLCwtLCwsLCwsLCwsLCwsLCwsLCwsLCwtLCwsLCwsLCwsLCwsNCwsLCwsLCwsLCwsLP/AABEIAMABBgMBEQACEQEDEQH/xAAbAAEAAgMBAQAAAAAAAAAAAAAABAUCAwYBB//EAEEQAAIBAgQDBgMGAwcCBwAAAAECAwARBBIhMQVBUQYTIjJhgXGR8CNCobHB0VJi4QcUM3KSovEWJBVDU2OCk7L/xAAaAQEAAwEBAQAAAAAAAAAAAAAAAQIEAwUG/8QANxEAAgIBAgMGBQIFBAMBAAAAAAECEQMEIRIxQQUTUWFxkSKBobHB0fAUIzJC4TNy0vFSYqI0/9oADAMBAAIRAxEAPwD7jQCgFAKAUAoBQCgFAKAUAoBQCgFAKAUAoBQCgFAKAUAoBQCgFAKAUAoBQCgFAKAUAoBQCgFAKAUAoBQCgFAKAUAoBQCgPCbUBracfGosmgs46UsUbakgUAoBQCgFAKAUAoBQCgFAKAUAoBQCgFAKAUAoBQCgFAKAUAoDFnA3NAa2xA5a/hUWTRqaZj6VFk0YVBJhDMrXysrWNjYg2O9jbY60BttQG2OS1SmQ0b6sVFAKAUAoBQCgFAKAUAoBQCgFAKAUAoBQCgFAKAUAvQGtp1HOhNGtsT0HzqLFGsyE8/0qCaMDYAk7Dc/vQkrcRx+BWCZ8znYKL/NvKDodCeVZc+sw4U3N8ui3fsi8ccpckQE7RiVnWFoiUy5vF3hGa9gcuik2P8XwryNR248dPupcL6va650tzRDS8W3FuWeCZJQb3ZhbMrm9jyOUeGxtoQOR5g29jS6rHqcfeY3t9U/BmeeNwdM34nDm4dLB1FhfRWX+B7cuh3U666g6ShswuJDi4BBBsynzKw3VvmDfYggi4IqAbr1IM45LfCiZDRIBqxU9oBQCgFAKAUAoBQCgFAKAUAoBQCgFAeMwG5oDU2KUc7/CosGtsZ0HzpZNGs4hjzt8KWTRhvvrUAwadQbFhfoNT/pGtAVP/UkbHLEjyHMy3No1zIzK48XiuGVgfDyqspKKtloxcnSI2L4rPa90iA5gBtOhZjb3sKzzzKUWoyp+NX9DssE0919Tl+LcO/vDZ2xE+hBGa80Qs33VIFr/AANq8/vdZifTJ6fDL2e3sehiyYlDhniVfX33I5gxQBaJxMbMGAe6ksLEsgyXI0ADh7AADYVRdrKMuDUJxvpKLX6pllp9Jldp8Ppf54n9iJHMU70HDNCXJu6MYpGXVjmkYguxdrhr5hc73bN0lPR5oxXhVV8VbVVO9q6VXIT0E4b48ilfk0/pf1otuByYiQxjBu6d3pJmHfixYt3byShSy+AeIHOM5Av5h10+lWKUsuB3xVafwrbr8Krl/wCv6GLUQnCo5VXVU729/udrjuOxwZRMyrIw0QNm63OZgumh1Nq25sqxY3NpuvDdmWMeJ0VOF7RLPLmiUIRZFcsCspux7qVQLoOatrYk8iQ9MerxzkobqTV00/8Ar6l8mDJj/qVfv3OkwmKDi4uCDZlOjKwtdWHXUHoQQRcEGtJyN4qQbIpLfCiZDRJBqxU9oBQCgFAKAUAoBQCgFAKAUAoBQEfH4oRoW3PIdTyA+VQ3RKRXLNnUOPFcXHK/p6VD8iyW+5Rw8SnbD9+uRipPeQZCCApIdA2a+cDXUWPQXrjxvh4j1ZaXTxz9xK0nVTvZ3ydVyfrt4lrHxBXyd2M3eJnQkhVKi17nUgi4uLHeuqd8jzMmOWObhJbrY08Q4osNu+mjjv8AdAaRvip6epS1UnljDmzvp9Hm1H+nG/ovdlTj+1OHWPMjPO5NsrZox8WGUKR7H9uU9RGvh3N+DsXPKdZPhXjs/amVmF7cSKdYYsn8K5kNvQ3I/CuS1UuqR6E+wcPD8MnfnT+lL7mrtDMYZ1nhIEeLQSeK4CPZQ7EAE2sYy1tbkkbWbrkcWlfJ7nm4NLN8cUvjx7eqv7rf1TS6E/Cd4EKYh1bMLpJGG2PIG17i4IO5B9DWWXCncSI8TVSPeFYKFLslyx3LNnYakdTb8+tVnkk1XQtDGk7NfGe7Rc3dguSMgHhNwQdwPCLDU+3MVOPjyvhbtee69imVY8a4mtyqweKxS2BIkUgnXQ6fwqxOfUm5zACyj/Nw1nZnZ8I8c/g80+fy3XsvoZMefK3tuZYTtXEspisY2tmJUiMMbC5UZssmlvKzHQg2trglpNRhx95ps8mvBp7fdL5peRqxvv58Dhb8tydxDHDEx2SSRnZWCeDMQrak2ICup7u+pa4UkXtVsEtdqJcGWEZKL5van6x6+VX4lMkMeLk2nyr/ALK2IRRhO6gEihbWkEchLqU+0WyXdrItiV3FzfNp6Xx45yyY4yV7fFyW+zS4uV814PZ7U+EpSyUpyt+7Om4JOHLFZw2IuTlYOquqhc0ZLKAyhm0KA92X53YNs0veKNZJJu726LojlljTtKkdJhMSJBcAgg2ZW0ZGG6sOuo2uCCCCQQTqOZIoDZG9qIhokA1Yqe0AoBQCgFAKAUAoBQCgFAKAxkcAEk2A3NAcpxfHmR7i4Vb5R8PMT66ewHUiqN2XSoz4RPZsnJrlfRhq6/r86IllZx/AYSA55A696SCFVZLncsDIpynXcEX9qz5I44c+p7eh1GrzrghT4fFtfLZq16pkbhHE4XdcPho3UAlopGZmysgY5ih8qtdgbWuHPXRiyJy4YontDQ5u6eozTXF4JJeVWudfjmbOP9n2xR7+I2cjK8Tm1mTQgHqLW6HcHXWM2ByfFEjsztWGCHdZFt0a/JyOO4bLD/iRMvqR4fZhofnWSWOUeaPo8Opw5v8ATkn9/bmacNCXdUUXZmCj4k2qIx4mkjpknHHFzlyW50nb91RsPCu0MRP/AMWyqt//AKTWrU1SijwexOLJky5pdfu7b9iohldQiIQFUDvQwzxgIpuSpHmJGwsT7V5mHMuP+ZLZvbx3fT9eh5eXJJzlKPVt+Rew4uwyqcxzZbqGYA2JGhY22AFtNVpk1mnT/ue19F9/fl4lo5Mlcl+/34lXJxSPvpYiwEsaqWMxKggi4UG1uYPhXS9Q9ZqHijPFCou18PxS9d6Xuc44ZZptbya8v0I3GWkEkZWSKWBkYSBwDEW0C3bNq1idCddwCdsWCUcqm8vEslqnvxefTZfblaXPVg08ZzUW9q5JXfp/kruN9oY17qSZFfICoKqQDdbgBGPi1X72UDXQ6Vo02gyfFHG2r33e/uuXyt+Z31UMukx943wpvhrrVN716fVlh2I46uIM/eLkdZReMlrlJRFDES1wbhywJAsO9udPN7ml0ywYlCLvqeHlbWRqaproXmJUCOZJJCuVVjklNhlMMaNmNvDYqUc2uoBC65WtbNFySa3roXwNQk4y2v6HMdocYpV4DE0qFDeVkkSNHTRO+a1x4jYNuL72JrFDLFVKLV3ytW/RddjvlmmuHmV/COKS4CWPERWVWgzYrCMCtliCqpItdHYlirNc73JW9umn1D4pQe64qUvG78/7fL0q+eWUNr8j7TwHjMOLhWaB8yN7FWG6uOTDp+legcyxoDNGtQho3g1Yqe0AoBQCgFAKAUAoBQCgPCaA5vi/Es5svkU3/wA3qfTf4XBqjdl0iuZem3Lla2gv0sdPTTmrGoJNAax3trcfysp0+R/AkdaA6CF1mj8Sgg6MrAEXG4IO9TSa3JjKUJXF0/FGjA8FhhdpI48rMLHUkAXucoO17DboKrHHGLtI0Z9dnzwUMkrS/e/iZYj7J+8Hkewl9DoEl/JW9MpuAlXMhPvQkirw2EOJBDGHF/EFAOosdt9DVeCN3R3eqzOHdubcfCz5xxqKSfE4h2IRVlZczAFQsJyCwYgWITU3tcnfWsGXinkkoq686S+dOn5V57cz2sOtw6bRxxreUruvN/etiNg+Jd3Ey/aXEjWnaFQfEQzBWL2a99z1tbTTysugyZZLLS4aqlJ062/8f38zhplizZeHHS35Sbt+Kut79yZh+FYnCYYyQpII0BYRPKgBD+ItlKPYXN9wd+prTn0Dz/HmUVy3Sd7fNHWSxOSw4nFS8uKm/Bt/pz6lNwjDSzQvLIqYbM5ZSFDkaku7GbOFuTcZQuliNCLWyYo447OU4xqP+Phcdkubk3u652YXqtRXdSk41aq69/HcmcD4dPh5e/79cTexUzhiQGFima7ewFrEG166d7CGTu8UFceajtdq+TSV+jbO2l1MY4Z48rlwyfNc0/yvUp/7S8TJiyp7qzoVQRpdzazWtbVr57i3IitOl1Cyz4lya2/fuaNbpYR7O/lytcVtvzXD+UZdnOEy9+2KmSSB9UjW/clRkHilvYtmDBQCCNGJBAAqur1H8JiSjvJ8ub9Xt4eq9TzdRmeszvI1S/dfPzO64ZjVlRNQGzagEgLnRpVja2rrYAIbAjQeZWrXhzLJHiXn9HRmlhlGlXPk/Hp6HM8W4GkDTSgKiTbyyBz3EsUigZ0DZTEHQ2GysE1yEZcuswzajLHbUecVStNNOttnv7X1Ixy5qXuR+FcIw2WLE4gNAryhxhs32chDeCQopCldUckKAAgvpmLePqNTqOKWnwfG1Frjrdbbq+d80rdtvbpWrHii/ift+fyTsE0vDsTGMP8Aa96q6BWjSRA5uHIvGSkZZhILNoAQ+et3ZmrnqL6U903fTmuq32rdc6qjjngoH1XhfEEnjDodNiD5lawJVgOeoOlwQQQSCCfYTT5HAmVIMla1CGjcDerFT2gFAKAUAoBQCgFAKAoOOcRveNdtmI3v/CPXn7W33o30LJFKD9ciDtoOVuQ5XAvlS8Fj0EbcjtzsfXrpoeoIO2YkSapl/rz2tY9SRcepBHlzGhBv4RjMr5Ts1gfj90/p8jUoHQXqSDxlBBBAIIIIOoIOhBHSgImCkyExOfILqxPmiHMk818rH/KT5qEFdxPjV/DGSATYMNGc2JKx32NgdfQnQLrhzahODkpcMFzl/wAf+W/lfNdIxd1Vvw/U4LtBhMRIsbSERwvIqtA0aShFLBWeZwWAbUFSLZQvoSceDX6fLlWnxbLo1Jq2/Zvrd3fmdJYZxjxM6qDCRpGEyERqYA3lyxR3BdMpNgpsVYnXKxzjKBm9rmzP0OcMxZHUNIlzrGJJERSW8UfdqrZFGtvCdrbAtXhZNXkhPhyR235bP6vhfmvndvhPZx58+Hhm0n1TlFO/nXF9TdKyZTG0csgyhCscZbMsK5TkAuR5lO+XKwFzuIhjyShGWGKk024ybaridtSiuqurt+hkUeLicmlXNWt/S+fy3InAYzAgVUKIzMREG72W3eMLq8TWuPAGC962ligBFtOdylJKU/jX9uPa21/ddpLnw3W3XYzxqtlt5/gk4riIjzlULyDKZIoMt9c0YE0pYDIQFsLsyW8ijaig4JY5z7uO9Rjz8d5bu1vfNMu5uS6v15fJE+HDEKmhDgWkBCsQQIzIoaPLnNgviUC/8PiuubPPT59OnDiUbbUnvG3fPeTSvxVImKnGW/Pw6lZAmS0sbJlItbP4GjCqO7ZxbvAQAA4y2C3IJUFr4smo08qlB+e13u75Wl4tW9+XOlollvE8UuXS9mn5eT69PudUkBZUjIuNYGuFIlIV7s13C5gS7sBbRZl8RYAe91PN2rz/AH+/0OEm4lDAowZwzSGJ/wDtY1zr3veZWCu5ureGYhj/ACNcC4v4mfs/LLVSyYp1xUpN06VdFz6bevltsw6p44NeTXqnzOv4Xw9ppSfK7qveWJZI0UWyR33FweQzMD0+z7YNN3MP4bHLfnKfXfov/Z9OdLfwvjObm+J/JHYNwwRgNAArqLWJNpFuSVlO5JJJD6kEk6gsG9KEIwioxVJcjk75kvB4oSLcAgg2ZToyMN1YddR6EEEEgg1cG+gMlNqEM3Kb1Yqe0AoBQCgFAKAUBV8Y4jkBVD4yN/4QeZqrZKRzLfgTbXkSb5Cfe6n13F9KlzwH199tb2N7ba2uNwbHS4sB5f6009be+2xvbUMlCQTceo97j9d/W4bS7bARMQOf0Rz9x+WuwFCDo+D4zvE18y6N+h9x+tSCfapIIHGsAZY7LYSL4oyTYZh91j/C2x6XvuBVZwU48MlaCdHzzhmJzFlnkZZ5UYKQqqmHaOO80aSrrGUYFWVjm+zvsa+c7UnlyT4q+GD3W9v4qXwvZ3zT865o14FFKur6/wCSm41xHCLhBAkrSwySgYiYrMqxNlHiUqlr3UERnNe4vob1fBh1OTVd9OKjJL4Y3G5b8nv5/wBW1dDpqc8clvxe/gqVKvkjouz/ABLP3uFlbNPHkjlJ+zM2Hcpd2DdY5GuCfDI3WUCvdwZlmxxyLa/unT39TBKPDKjZxvA+MzqwNz4rB2LK3dky2ABOR2INgPIjWUKxrLrsLlj4lzW7+X7rfpZrhqn3fcc43avp9+fPnzOf7QcY7tzBHA2IcI7SRqVVVijWQmSyh8oZZGa1wxARtMyg8uz9K/4f+ZatqVW0+SpPl4brl0OOWa4/h9DHgXaJ5x3jAKLuJBGL7qQrMWJZwMyMQWtptVdVieKDx4UkqXLa0nurW++6vzPY0mihqNL3kd53W7+i6cmnuXnEymKTu1lCi+YZW1Cgg6F2LoTa19NbHw3uvLBLFDP3mOCgmqldr2/sfLmm39b87Pp8uOPDkTvpsa8bjo8FhmdmLmNVKE3GZs11Govq6x31sBIx5VXhnqk0405/BtJSXD/VJqrS2Vc+dcjm6hXgt+W/gjLg2Kwb4JB/cZ3fLlLlWjB3sTJtaxA2tWrJnw4vhk1xeTX639D2u9eSaksqWPaotW1tVcNfVP0ZDwU+IUBYu5kEQkbKXRmUyiQFmeNi4/xJB4gdHcCxIIrHtKGOu8T360190k/cz6/TaerxSa5tJp18r5fU1cPxfdDO7mWeQs2UO7Ipe5doyygKG0uQBYEKAdRJP8RfE4xak9uJpKl0VW22ui6vnsZsXZuecoxapP8Adn1HskAcLC4ADOis5HNyLN7XFgOQAFbcGOMMaUfXzbfNt9W+pkzw4Mso+Da9nRc12ORDxmFObvIrCQCxB0WRRc5H+Zs26knkSCINuExSyLcXBBsynRlYbqw5HUehBBFwRUgwn4lCjhHlRGIuAxC3BJGhOh1BqjnGLps7Q02WcOOEW0vBWTFbmKscWuhuVr1ZMpR7UgUAoBQCgIXF8b3Ud+bEKv8Ama9r/L52qGyUrOYJvqTrz56n89/x9fFQua3HpcHQg7EHkfxsf6giDS3xvfYnc20NxzYC4I5i/rcBf58tzffTqefqRf7w8Ik8B6e37dOemw8VtA4FAeSrcXGn6Ea/K3ptyFhQGrh+L7mUH7h0YdOvyP1rRA7EVYg9oQfKP7YuzFv++iXQ5VxKC4DDypIbehyE9CPWgOSwTvIkSRZo5cQZWzIZmUGPQFfExzts0jFiulwK82WOpy4lxKNbVG3fPolS6JJXvudlukl1LrsxwhppDiA3dSjRY5pTiTGpIuBHZXClWK2L2tIdDcVa5YaVqlvtGr6b717K9uh0hh7zy9TtiC3gJC3MjFmCuEkIfMxLbhi8pNxY92+hzgVujJSSkjg04twk+X7+p8/wPEf/AAvGYjNG5TGYYsiG8kgkkBZIi1rsRKZIyfvaMas6rc5ok/2YYuXApOncBpCRuQO7AVdXI0UdQSNVtcEVgz6zHCpp7NbP5vl1fy58+R7em02OelXfT4Vxt0t72ivfaidjeExcQlYSGPNcSd3GTGh0Kmz5SWHM5RuQc2teZn7Qy4P5sY0ntdX9LVfN+Oxo1lywwwOLpbpye7q1+fsRXw8uFfDxJhRGruCe5HeuiqQXLG7SbX1zDnreqxyYdTGc5Ttpf3bJvp4R+VMyz/h8UVGEG2+rfL5K/qX3G8FHOTkUrI0bd3LmGrL6C9yLjcXNj0rBoJ6jHsnxJNXFRbdfvw5BamWJPu3w36fmzRw4Ng4SHePMoQvKykPL45PsyGcm6hlAtv3lhatmp0OXVT43BqO9JtJLZbrk9/S9t7M71Un/AFTt+PP5FPJAA5kCKjSqrMqgAC63ygDTS/uSTzrTim+Dgtvh2t735nt9i7qbfl+T6Tw2fu+Eq17EYdiOXiYHLb3YV691ivy/B46h3mvcfGb9uLf6HJYLtbio9O9zjpIM/wDu8341ijqJx6n0eXsrS5N+GvTb6cvoX2B7fjQTQ2/mQ3/2t+9d46v/AMkeZm7BfPFP5P8AVfoXuHx0c573CyKZABmQ+HOo+7IDqCNbNyJ5gkHVDJGfJni6jSZtO/5ka8+nuc52v4fLiJElhjZ1yZGUDxI6sxKuu4PiHp+FZtTjlJppHtdj6zDjxOE5JO739ETuzvA5cIySSYlY4yvjjJsMxXym5y3B5jp60xYpQpt0vA567W4tVFwhjblez8r58r38DsIpAQCpBB2INwfcVrT6o8KUWnTRIVr1ZM5s9qQKAUAoDTi8MsiFHUMrCxBqGrByWPwb4dgGJaMmySHcE7JJ69Dz+Nw1WjonZrv9fXL69TBJrdfj+umxB/iHI+x5WEGk9PfTQEE6EdATb/K3obUBkf8An8deu99L3uSL6hlABvcHe1viGFh1IO252GYGgImKj/55W5EemvroeZFAXnZjH50MbeZNvVf6ftUhl3UlTCeBXVkdQysCrKRcMrCxBHMEGgPnnDf7P1jlypipVaAu0cZWPu5IpjpmIXM58CozMWIaJWsBkFc+6jcn1dL25enN8utlozcWjHGlY5EadZImzG2YKSe7BZmHiLKAsd9S2ZVtY2suSUXDZtb/AKpfdperNnewe5IGJBZm2GbMD4ijNlZUAaNgw8wOoUqwVgdNb6fUYH/KjNNrpyfy/wAHDLx8feV9n79Crx8sWdZcrEhCEJH2jGSSSeRgSPs1JmsxtlGUqA6kVh7QyvNPusb2XPfa+VPxfgud9Y1Z10mDjlu0r8djXwzFQTJIkq/aLIckCM8bvYAgrExGbmO8a97MbqBp5Wox5sGSM8T+FreTSaW+9vev9qrps2blOGHI+6lbXKvwnfubeG8GSGWWaOSVBIApQSFlFhdWMhDl28VwFPhBOjCtMI6jW4443GLUX/U1S81Sr57b7cuZky5fjc5Sdvzsm4ZLkRxIqknNoCqIR/5gQNp5reY5s2u5NenHs/BiXHlub5fF9vNet10o4RnPJLhjsW7YNERsxzgjxZ7ZT65AMq+wv1JqvfS2jHZeC2NsdPjirav1KTGcKimXIVeAXvmN1jLLyCSEMRrsAB63FdO9nVXf3OTw430r7ELjeEdChYC3i8a6q2a2Wx5WVBof4tL2NYseFw4q5beu3+X9D1uyZ93lcH/ctvl/g6IYjvODWXeMhGHMBJRb/aUPwNenJ3gteRx08O77Val4ya+abX3OLtWA+nFAbcPIyspQsHB8JW+a/wDLbW9Sm07RScYyi1Nbdb5H1mLDy5I5dBP3ad6vlWQhRmVuSsDezcttq9eF8K4uZ8BnUFkl3f8ATbr06HM8UwVzHi45pJIhmWQuEmeKzEOQrqVsGFiALix1sdM2XE01K7r5nt6HWQyY5YOFRk91VxT8m07vw3p/eZFwtsMVxWHkaePVpI1sgZWFi8apZbjfKRy6iixuPxxd+RWWqjqb0+aPBLkm92mujbt0/G/ozq8Fi1lRZI2urC4P7+taIyUlaPFy4pY5uE1TRLVr10TOLMqkCgFAKA1zwq6lWAKsLEHYigOP4lw9sO3NoibK51Kk7I/X0PP4+ajVHROzWNfr9enrUEmuRPq17HYm34Ecx+Ig1+2vTzbjb+YED3A5ldAHT/nfkbb3v73uN7qBgwuLe45+x6778772YUBBhxBhlVxyO3UdD7afKgO7w8wdQy7EXFSQbKkETiOGJCvGB3kZJXlmB88ZPIMAPgQp+7Qg4/HlFCPJFNM0xmZDGoyq6hiO9zeJJQ1vAAbEEeIRXHmz0eGEp58sru+bpU9kvbbd+lNnVZJOopFXLxrOYYYpoQVdlLPDIiuFIHdlc2pAvq2q92b8ycss+TJpnHPCXJbwknJ+b5Lw8bvZGl6acEsq5N7N8v3+h0mBzTxZ1RJFuVIVlJzKbHMrEAAizDxEkEG2teXLsHLwrJgl50/hkvLqrXJ8jotXHlNflFbjOGYfvNbRSvydQC9gF0EguwF18httyJvGPUdoaFcGTHcfNWvdfmw8eHL8UXuRsbw6VF8C3KjQAlkOlzdTd47m4GTPqwJG7V62l7d0uRcM/gfny+TX5SM2TSTjutzd2bdQHLP42EZcMUUJmBIjAvcMtyGzWJPpateocslOO8d6rf5nfTcEOb3L5mAF7gC178gOt+lZKZstFNgOM4Zp8iG8rE2Ntblc9rnxAFVuL6WtbQiu8sWRQt8jhHLjlKlzI3F8PiR9jHk7huqFsqC10OW7XvsQBlGUgsRYWxyx1xS5lZrImuHl9jLstOIMQ+FmDGHEqArOuTOxBUErupazLY2OiGwFd8FU10f08vY7arM8yWZbZIVfmr2kl5Pn63yJuP7AvcmGVSvISXBA6ZlBzfIVSWkd/Czdh7ejX82Lvyr7Oq+pL4F2fTCSZ55UaTKckaAuddGZVtnfTTRdLmumHTcL4mY+0O1u/h3eNNLq3z+n6l9FCb3hw0UX/uOqhvQrGmpHozIfStCjFckeTLNkmqlJtebZI/8ADQ3+KzS/ytonw7sWUj/NmPrVrOZNCi1rC1rW5W6WqAU//T4XMIp5YkYkmNCpXXfJmUlL+hrl3Vf0to3/AMe5U8kIykuru/nTV/MsMFhUgjVE8KIOZ6m5JJ6kmrxioqkZc2aeabnPmyXAb68uXL3rojgzdUkCgFAKAUBhNEGUqwBUixB1BB3BoDkOJ8PbDtfVoifC25Qn7r9fQ8/j5qNF07NQ1+vr6/CCTTKn9OXrYnkt9b/dOu2wGrqCD0IP43HW51HU8w16A8PT8et9j15+9+Z8oEPHJcX+fxPP3+uVAWnZLiFiYmO+q/HmPf8AMHrUg6mhB7UgouLYNQ1m0jma2bnDiWBRJF6Bw2Q/zFRY941UyY45I8M1a8wm07RDwXY5VU95LndwQ7hFUsCFFgSWK6IvM+UEWNZJ9n4pSjJNpRrZOls7/L5UdFlklRq4/wAWj4dkjijw8KzFrGzAtKx/hChTdm1JfS+oA1GvJNwi5JXXgc0rdHJ4zCvLIJZ5gC1zJJKYZMPGqtIhhUEq91K5s1rWZmABIB4OMNRjU02k1tvX7fivkzbg1k9Onjrr02fv+qZBweKxS5DChUuR9kjGey5e8L9yC7pdGRhmUCxGxNY8nZcJr+YuLz2T91RvxavTZFUnTtbvbbrvHm/9yLLh/aD+8aS4cMwLAGNgsgsbHLZr39AwO+leXk0U9G+LBlcfW6+e33VeZfNpscoKbapt1e//ANRtb+dFlgCt2SKYMSR9jiAyMDfXSwLHppyF2tWjF2hN/wD6o0uk4br51f76GKWnljVx3Xh09+XyNYHdtlKiNnNsq2hMhOpCyZSWNlPkflXpYsmLU/6WRS+/t+aM/G8b+KNehZHjSAeJSouANRrcE2BNrmw230qJaOfRnaOsh4GnF8FmxgbLE6AkFJZLw5CpsCoIz6Wzg5bXa17E1r0+Pu4U+Zky5XLJxR9DsoMHKVUTTkmwzCIdyrG2pvcuNbnRhXazkTMNhUjBCIFvvYak9WO5PqaixRuoSKEGnE4xI/OwHpz9hvQEFOJPKbQR6c3bYfX0KDlzLDD4AAhnYuw5nYH+VdhVkirZNqSBQCgFAKAUAoDCWMMCrAEEWIOoIO4IoDkeJ8OOHNxcwk6E6lL/AHX6r0P66mjRdOzULEfX1+9QSR5Y/n+fID1PTqNOlAaL35+oO/x33+r65rgapNf2/MfX52AArlYo4I3BuD+VSDv+GY0SxhxvsR0I3/f3oCXQg1YiFXVkYXVgQR1B0PwoCNw6ZvFFIbyR28Rt9ohvkk05mxB/mVuVqkgkTYVHILxoxAIBZQxAa2YAkaA2F+thQHFcT7Ot/eE/7meNU8SKjArKEa6l1cMpZM1jpc+Fr3tb5XtGH8HxNY4yjO6bW8bW6tU9+m/K14m7DWWrdNfUo+0wlXERpDgxK2RSs4jhd4EEjXCmSM2KhiUGcbDTStHZ/aTenvJkjHh23W8ttt79/h+pTNgqfwpuzXxfh0MSwiWVUAzFkeON5MRIrMTIJlkjlLuHUuAzXYLpl0Po6XtHFqIKt5bWkm6fryS8LfLmUcMmGTcXXndfY2J2OknQGNJwT41WYhIo/GwXDs2jyZEt9paRW5CtXcwq47X++vJ/U1Ye08sKUkmrvb4b9eGk/mmdXwLsZJGmTEY15VN7xhUKkHkS6k2tpZQlZp9m6ac1Nx3Xha+3/Zxy6pyVRVfn2Sj7JeZ0XDeDQQWMUKqQMufVnyi+hka7EanQnma32ZKLAVBIoDxnAFyQB1OlAVuL49Enlu59NB8z+lBRQcT7TtY3cIvpofnv8qE0cji+0DOSIwR/Mdz8B+9CTo+yvaYpZH2+taJ0Vas+hYbEq4BU3FXso0bqkgUAoBQCgFAKAUBjIgYEEAgixB1BB5GgOQ4rw1sMcy3MJ57mO/JuqevL8ao0XTs1EBh9fKoJIc6b9efr1Px6/wCocxQEZ/r9/wDj8vMBCxS8xQFn2b4j3b2J8D6H0PI1IOzoBQgg8Tw7HLJGLyx3KjQZ0Ns8RJ2zACx2DKhOgN5INicSiKI/eKFcXXN4Sb8sp1zdVtcEEUoGnFSd8uVYHYbhn+wAYbG7DvFOu4Q86pkxwyRcZq0+hKbTtEbDcEkI+1n5mwjUKbX0Ds18xtuVVPQDavIj2FpFJydvyb2+lP6mh6rI1RZYThsUZusYzfxG7v8A62u3tevUxYceJcOOKXojg5OTtsmV0IFCT2gIWJ4tEm73PRfEf2HuaE0U+K7RsdEUKOp8R+Ww/GoFFJjOIFtXcn4n8hsKElFjuN8kFz+A+JqaBUurObubn8B8BUkG5IbVANo0qCTq+zPGWQgX05iidENH0XDyhlBHOuiZzZsqSBQCgFAKAUAoBQHjKCCCAQRYg6gg8jQHIcV4YcMS6XMPMb918eqflVGqLp2R3Fxcf1BH61BJXzpb9R+o9Nh6bc1sBCmFAaE3qQdrwDH95HlJ8aWB9RyP6e1AWtQBQGqDCohYoiKWJLFVALEm5LEbkkk69akijfQHooDKoBExXEoo/M4v0Gp+QoTRUYrtLyjT3b9h+9LJoqcXxKSTzObdBoPkKgkhPMBQFbjeKBfjU0CommeTc2HT96kgyjgAoDcEqCT21QDNIGbYUB0HBeEubWU0Is+i8OgKIAd66JHNkqpIFAKAUAoBQCgFAKA8IvQHJcX4ScPeSMXi5r/6fw/k/wDz8NqNUXTsrpFDC4+vj9aioJK2dbfX18/61IIxFATeGYsxuGHLcdV5j66CgO3jcMAQbgi4PpUAzoDIUBDxPFYk80gv0HiPyFAVWJ7T8o4/dv2H70JoqsVxSWTzOQOg0HyG9QCJQkxaW1AQ8TjgvOlAqJsaz+XQdf2q1EGEWH66nrSwSFSoskzWMnYVAJuG4W7HY0B0HDuyTNqRb40qyrkdNgezcabi5q6iV4i4ihVdAAKmipsqQKAUAoBQCgFAKAUAoBQHhFAcnxrg5hvJELxfeQfc9V/l9OXw2o0XTso8UARcVBJBtUgAUJJ+Dxjp5WI9OXyOlATJOPSgaZfiV+hUAqcTxCWTzyMR02HyGlLBHU0BsFQSC9AaJsSBzoCpxPECdF1NTRBGEJbVjf05VIJKR1AJcODZthUAucB2bd/umgs6fh/ZRVtmqyiVci+w3D0TyqKskVslAVJAoBQCgFAKAUAoBQCgFAKAUAoBQCgOQ7RcF7u8sQ8B1dB93qy+npy+FVaoumcu9QWMlqAbEoSYz/EfKgI2WoBlegMHloCBiseBU0QQGLPvoOnP+lSCTh8GeQqLBb4LgjvyNQDpOHdkju2lSoshyOjwfBI05XNWUSllkqAbCrEGVAKAUAoBQCgFAKAUAoBQCgFAKAUAoBQCgMZEuCDzFAfMOO4M4eQi32ZP+m/T09K58joRon/pQkmIdKEmEh+FARXNQCPNNalEFe8jubKPfl7VIJOD4KzG5uTSwdJw7sqzW0tSmyLOnwPZlF82tSolXIuYcMq+VQKtRFm6pIFAKAUAoBQCgFAKAUAoBQCgFAKAUAoBQCgFAKAUBz/avhwkjvbUVSSLxZ8yMpibKfLf5f0qCxbwyaDnQkzc0BEkBJsBc9B+vSoIJeD7OPIfECfTl79akizp+H9lALZqnhI4i/wvDI02UVZRK2TAKkg9oBQCgFAKAUAoBQCgFAKAUAoBQCgFAKAUAoBQCgFAKAUBjIgYEHnQHE8d7JFiSoveubR0UirwvZmZdBcDpoR+NNybRdYTsqx87n4aVNMjiLzB8Bij2Wp4SvEWaRAbCrUVM6AUAoBQCgFAKAUAoBQCgFAKAUAoBQCgFAKAUAoBQCgFAKAUAoBQCgPLUB7QCgFAKAUAoBQCgFAKAUAoBQCgFAKAUAoBQ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04" name="AutoShape 4" descr="data:image/jpeg;base64,/9j/4AAQSkZJRgABAQAAAQABAAD/2wCEAAkGBxQTEhQUExEUFhUVFRcYFxYYGRcUGRcVFBgXGBUXFBgZHyggGBwlHBUVIjEkJiksLi4uFx8zODMsNygwOisBCgoKDg0OGxAQGiwkHyQsLCwtLCwsLCwsLCwsLCwsLCwsLCwsLCwtLCwsLCwsLCwsLCwsNCwsLCwsLCwsLCwsLP/AABEIAMABBgMBEQACEQEDEQH/xAAbAAEAAgMBAQAAAAAAAAAAAAAABAUCAwYBB//EAEEQAAIBAgQDBgMGAwcCBwAAAAECAwARBBIhMQVBUQYTIjJhgXGR8CNCobHB0VJi4QcUM3KSovEWJBVDU2OCk7L/xAAaAQEAAwEBAQAAAAAAAAAAAAAAAQIEAwUG/8QANxEAAgIBAgMGBQIFBAMBAAAAAAECEQMEIRIxQQUTUWFxkSKBobHB0fAUIzJC4TNy0vFSYqI0/9oADAMBAAIRAxEAPwD7jQCgFAKAUAoBQCgFAKAUAoBQCgFAKAUAoBQCgFAKAUAoBQCgFAKAUAoBQCgFAKAUAoBQCgFAKAUAoBQCgFAKAUAoBQCgPCbUBracfGosmgs46UsUbakgUAoBQCgFAKAUAoBQCgFAKAUAoBQCgFAKAUAoBQCgFAKAUAoDFnA3NAa2xA5a/hUWTRqaZj6VFk0YVBJhDMrXysrWNjYg2O9jbY60BttQG2OS1SmQ0b6sVFAKAUAoBQCgFAKAUAoBQCgFAKAUAoBQCgFAKAUAvQGtp1HOhNGtsT0HzqLFGsyE8/0qCaMDYAk7Dc/vQkrcRx+BWCZ8znYKL/NvKDodCeVZc+sw4U3N8ui3fsi8ccpckQE7RiVnWFoiUy5vF3hGa9gcuik2P8XwryNR248dPupcL6va650tzRDS8W3FuWeCZJQb3ZhbMrm9jyOUeGxtoQOR5g29jS6rHqcfeY3t9U/BmeeNwdM34nDm4dLB1FhfRWX+B7cuh3U666g6ShswuJDi4BBBsynzKw3VvmDfYggi4IqAbr1IM45LfCiZDRIBqxU9oBQCgFAKAUAoBQCgFAKAUAoBQCgFAeMwG5oDU2KUc7/CosGtsZ0HzpZNGs4hjzt8KWTRhvvrUAwadQbFhfoNT/pGtAVP/UkbHLEjyHMy3No1zIzK48XiuGVgfDyqspKKtloxcnSI2L4rPa90iA5gBtOhZjb3sKzzzKUWoyp+NX9DssE0919Tl+LcO/vDZ2xE+hBGa80Qs33VIFr/AANq8/vdZifTJ6fDL2e3sehiyYlDhniVfX33I5gxQBaJxMbMGAe6ksLEsgyXI0ADh7AADYVRdrKMuDUJxvpKLX6pllp9Jldp8Ppf54n9iJHMU70HDNCXJu6MYpGXVjmkYguxdrhr5hc73bN0lPR5oxXhVV8VbVVO9q6VXIT0E4b48ilfk0/pf1otuByYiQxjBu6d3pJmHfixYt3byShSy+AeIHOM5Av5h10+lWKUsuB3xVafwrbr8Krl/wCv6GLUQnCo5VXVU729/udrjuOxwZRMyrIw0QNm63OZgumh1Nq25sqxY3NpuvDdmWMeJ0VOF7RLPLmiUIRZFcsCspux7qVQLoOatrYk8iQ9MerxzkobqTV00/8Ar6l8mDJj/qVfv3OkwmKDi4uCDZlOjKwtdWHXUHoQQRcEGtJyN4qQbIpLfCiZDRJBqxU9oBQCgFAKAUAoBQCgFAKAUAoBQEfH4oRoW3PIdTyA+VQ3RKRXLNnUOPFcXHK/p6VD8iyW+5Rw8SnbD9+uRipPeQZCCApIdA2a+cDXUWPQXrjxvh4j1ZaXTxz9xK0nVTvZ3ydVyfrt4lrHxBXyd2M3eJnQkhVKi17nUgi4uLHeuqd8jzMmOWObhJbrY08Q4osNu+mjjv8AdAaRvip6epS1UnljDmzvp9Hm1H+nG/ovdlTj+1OHWPMjPO5NsrZox8WGUKR7H9uU9RGvh3N+DsXPKdZPhXjs/amVmF7cSKdYYsn8K5kNvQ3I/CuS1UuqR6E+wcPD8MnfnT+lL7mrtDMYZ1nhIEeLQSeK4CPZQ7EAE2sYy1tbkkbWbrkcWlfJ7nm4NLN8cUvjx7eqv7rf1TS6E/Cd4EKYh1bMLpJGG2PIG17i4IO5B9DWWXCncSI8TVSPeFYKFLslyx3LNnYakdTb8+tVnkk1XQtDGk7NfGe7Rc3dguSMgHhNwQdwPCLDU+3MVOPjyvhbtee69imVY8a4mtyqweKxS2BIkUgnXQ6fwqxOfUm5zACyj/Nw1nZnZ8I8c/g80+fy3XsvoZMefK3tuZYTtXEspisY2tmJUiMMbC5UZssmlvKzHQg2trglpNRhx95ps8mvBp7fdL5peRqxvv58Dhb8tydxDHDEx2SSRnZWCeDMQrak2ICup7u+pa4UkXtVsEtdqJcGWEZKL5van6x6+VX4lMkMeLk2nyr/ALK2IRRhO6gEihbWkEchLqU+0WyXdrItiV3FzfNp6Xx45yyY4yV7fFyW+zS4uV814PZ7U+EpSyUpyt+7Om4JOHLFZw2IuTlYOquqhc0ZLKAyhm0KA92X53YNs0veKNZJJu726LojlljTtKkdJhMSJBcAgg2ZW0ZGG6sOuo2uCCCCQQTqOZIoDZG9qIhokA1Yqe0AoBQCgFAKAUAoBQCgFAKAxkcAEk2A3NAcpxfHmR7i4Vb5R8PMT66ewHUiqN2XSoz4RPZsnJrlfRhq6/r86IllZx/AYSA55A696SCFVZLncsDIpynXcEX9qz5I44c+p7eh1GrzrghT4fFtfLZq16pkbhHE4XdcPho3UAlopGZmysgY5ih8qtdgbWuHPXRiyJy4YontDQ5u6eozTXF4JJeVWudfjmbOP9n2xR7+I2cjK8Tm1mTQgHqLW6HcHXWM2ByfFEjsztWGCHdZFt0a/JyOO4bLD/iRMvqR4fZhofnWSWOUeaPo8Opw5v8ATkn9/bmacNCXdUUXZmCj4k2qIx4mkjpknHHFzlyW50nb91RsPCu0MRP/AMWyqt//AKTWrU1SijwexOLJky5pdfu7b9iohldQiIQFUDvQwzxgIpuSpHmJGwsT7V5mHMuP+ZLZvbx3fT9eh5eXJJzlKPVt+Rew4uwyqcxzZbqGYA2JGhY22AFtNVpk1mnT/ue19F9/fl4lo5Mlcl+/34lXJxSPvpYiwEsaqWMxKggi4UG1uYPhXS9Q9ZqHijPFCou18PxS9d6Xuc44ZZptbya8v0I3GWkEkZWSKWBkYSBwDEW0C3bNq1idCddwCdsWCUcqm8vEslqnvxefTZfblaXPVg08ZzUW9q5JXfp/kruN9oY17qSZFfICoKqQDdbgBGPi1X72UDXQ6Vo02gyfFHG2r33e/uuXyt+Z31UMukx943wpvhrrVN716fVlh2I46uIM/eLkdZReMlrlJRFDES1wbhywJAsO9udPN7ml0ywYlCLvqeHlbWRqaproXmJUCOZJJCuVVjklNhlMMaNmNvDYqUc2uoBC65WtbNFySa3roXwNQk4y2v6HMdocYpV4DE0qFDeVkkSNHTRO+a1x4jYNuL72JrFDLFVKLV3ytW/RddjvlmmuHmV/COKS4CWPERWVWgzYrCMCtliCqpItdHYlirNc73JW9umn1D4pQe64qUvG78/7fL0q+eWUNr8j7TwHjMOLhWaB8yN7FWG6uOTDp+legcyxoDNGtQho3g1Yqe0AoBQCgFAKAUAoBQCgPCaA5vi/Es5svkU3/wA3qfTf4XBqjdl0iuZem3Lla2gv0sdPTTmrGoJNAax3trcfysp0+R/AkdaA6CF1mj8Sgg6MrAEXG4IO9TSa3JjKUJXF0/FGjA8FhhdpI48rMLHUkAXucoO17DboKrHHGLtI0Z9dnzwUMkrS/e/iZYj7J+8Hkewl9DoEl/JW9MpuAlXMhPvQkirw2EOJBDGHF/EFAOosdt9DVeCN3R3eqzOHdubcfCz5xxqKSfE4h2IRVlZczAFQsJyCwYgWITU3tcnfWsGXinkkoq686S+dOn5V57cz2sOtw6bRxxreUruvN/etiNg+Jd3Ey/aXEjWnaFQfEQzBWL2a99z1tbTTysugyZZLLS4aqlJ062/8f38zhplizZeHHS35Sbt+Kut79yZh+FYnCYYyQpII0BYRPKgBD+ItlKPYXN9wd+prTn0Dz/HmUVy3Sd7fNHWSxOSw4nFS8uKm/Bt/pz6lNwjDSzQvLIqYbM5ZSFDkaku7GbOFuTcZQuliNCLWyYo447OU4xqP+Phcdkubk3u652YXqtRXdSk41aq69/HcmcD4dPh5e/79cTexUzhiQGFima7ewFrEG166d7CGTu8UFceajtdq+TSV+jbO2l1MY4Z48rlwyfNc0/yvUp/7S8TJiyp7qzoVQRpdzazWtbVr57i3IitOl1Cyz4lya2/fuaNbpYR7O/lytcVtvzXD+UZdnOEy9+2KmSSB9UjW/clRkHilvYtmDBQCCNGJBAAqur1H8JiSjvJ8ub9Xt4eq9TzdRmeszvI1S/dfPzO64ZjVlRNQGzagEgLnRpVja2rrYAIbAjQeZWrXhzLJHiXn9HRmlhlGlXPk/Hp6HM8W4GkDTSgKiTbyyBz3EsUigZ0DZTEHQ2GysE1yEZcuswzajLHbUecVStNNOttnv7X1Ixy5qXuR+FcIw2WLE4gNAryhxhs32chDeCQopCldUckKAAgvpmLePqNTqOKWnwfG1Frjrdbbq+d80rdtvbpWrHii/ift+fyTsE0vDsTGMP8Aa96q6BWjSRA5uHIvGSkZZhILNoAQ+et3ZmrnqL6U903fTmuq32rdc6qjjngoH1XhfEEnjDodNiD5lawJVgOeoOlwQQQSCCfYTT5HAmVIMla1CGjcDerFT2gFAKAUAoBQCgFAKAoOOcRveNdtmI3v/CPXn7W33o30LJFKD9ciDtoOVuQ5XAvlS8Fj0EbcjtzsfXrpoeoIO2YkSapl/rz2tY9SRcepBHlzGhBv4RjMr5Ts1gfj90/p8jUoHQXqSDxlBBBAIIIIOoIOhBHSgImCkyExOfILqxPmiHMk818rH/KT5qEFdxPjV/DGSATYMNGc2JKx32NgdfQnQLrhzahODkpcMFzl/wAf+W/lfNdIxd1Vvw/U4LtBhMRIsbSERwvIqtA0aShFLBWeZwWAbUFSLZQvoSceDX6fLlWnxbLo1Jq2/Zvrd3fmdJYZxjxM6qDCRpGEyERqYA3lyxR3BdMpNgpsVYnXKxzjKBm9rmzP0OcMxZHUNIlzrGJJERSW8UfdqrZFGtvCdrbAtXhZNXkhPhyR235bP6vhfmvndvhPZx58+Hhm0n1TlFO/nXF9TdKyZTG0csgyhCscZbMsK5TkAuR5lO+XKwFzuIhjyShGWGKk024ybaridtSiuqurt+hkUeLicmlXNWt/S+fy3InAYzAgVUKIzMREG72W3eMLq8TWuPAGC962ligBFtOdylJKU/jX9uPa21/ddpLnw3W3XYzxqtlt5/gk4riIjzlULyDKZIoMt9c0YE0pYDIQFsLsyW8ijaig4JY5z7uO9Rjz8d5bu1vfNMu5uS6v15fJE+HDEKmhDgWkBCsQQIzIoaPLnNgviUC/8PiuubPPT59OnDiUbbUnvG3fPeTSvxVImKnGW/Pw6lZAmS0sbJlItbP4GjCqO7ZxbvAQAA4y2C3IJUFr4smo08qlB+e13u75Wl4tW9+XOlollvE8UuXS9mn5eT69PudUkBZUjIuNYGuFIlIV7s13C5gS7sBbRZl8RYAe91PN2rz/AH+/0OEm4lDAowZwzSGJ/wDtY1zr3veZWCu5ureGYhj/ACNcC4v4mfs/LLVSyYp1xUpN06VdFz6bevltsw6p44NeTXqnzOv4Xw9ppSfK7qveWJZI0UWyR33FweQzMD0+z7YNN3MP4bHLfnKfXfov/Z9OdLfwvjObm+J/JHYNwwRgNAArqLWJNpFuSVlO5JJJD6kEk6gsG9KEIwioxVJcjk75kvB4oSLcAgg2ZToyMN1YddR6EEEEgg1cG+gMlNqEM3Kb1Yqe0AoBQCgFAKAUBV8Y4jkBVD4yN/4QeZqrZKRzLfgTbXkSb5Cfe6n13F9KlzwH199tb2N7ba2uNwbHS4sB5f6009be+2xvbUMlCQTceo97j9d/W4bS7bARMQOf0Rz9x+WuwFCDo+D4zvE18y6N+h9x+tSCfapIIHGsAZY7LYSL4oyTYZh91j/C2x6XvuBVZwU48MlaCdHzzhmJzFlnkZZ5UYKQqqmHaOO80aSrrGUYFWVjm+zvsa+c7UnlyT4q+GD3W9v4qXwvZ3zT865o14FFKur6/wCSm41xHCLhBAkrSwySgYiYrMqxNlHiUqlr3UERnNe4vob1fBh1OTVd9OKjJL4Y3G5b8nv5/wBW1dDpqc8clvxe/gqVKvkjouz/ABLP3uFlbNPHkjlJ+zM2Hcpd2DdY5GuCfDI3WUCvdwZlmxxyLa/unT39TBKPDKjZxvA+MzqwNz4rB2LK3dky2ABOR2INgPIjWUKxrLrsLlj4lzW7+X7rfpZrhqn3fcc43avp9+fPnzOf7QcY7tzBHA2IcI7SRqVVVijWQmSyh8oZZGa1wxARtMyg8uz9K/4f+ZatqVW0+SpPl4brl0OOWa4/h9DHgXaJ5x3jAKLuJBGL7qQrMWJZwMyMQWtptVdVieKDx4UkqXLa0nurW++6vzPY0mihqNL3kd53W7+i6cmnuXnEymKTu1lCi+YZW1Cgg6F2LoTa19NbHw3uvLBLFDP3mOCgmqldr2/sfLmm39b87Pp8uOPDkTvpsa8bjo8FhmdmLmNVKE3GZs11Govq6x31sBIx5VXhnqk0405/BtJSXD/VJqrS2Vc+dcjm6hXgt+W/gjLg2Kwb4JB/cZ3fLlLlWjB3sTJtaxA2tWrJnw4vhk1xeTX639D2u9eSaksqWPaotW1tVcNfVP0ZDwU+IUBYu5kEQkbKXRmUyiQFmeNi4/xJB4gdHcCxIIrHtKGOu8T360190k/cz6/TaerxSa5tJp18r5fU1cPxfdDO7mWeQs2UO7Ipe5doyygKG0uQBYEKAdRJP8RfE4xak9uJpKl0VW22ui6vnsZsXZuecoxapP8Adn1HskAcLC4ADOis5HNyLN7XFgOQAFbcGOMMaUfXzbfNt9W+pkzw4Mso+Da9nRc12ORDxmFObvIrCQCxB0WRRc5H+Zs26knkSCINuExSyLcXBBsynRlYbqw5HUehBBFwRUgwn4lCjhHlRGIuAxC3BJGhOh1BqjnGLps7Q02WcOOEW0vBWTFbmKscWuhuVr1ZMpR7UgUAoBQCgIXF8b3Ud+bEKv8Ama9r/L52qGyUrOYJvqTrz56n89/x9fFQua3HpcHQg7EHkfxsf6giDS3xvfYnc20NxzYC4I5i/rcBf58tzffTqefqRf7w8Ik8B6e37dOemw8VtA4FAeSrcXGn6Ea/K3ptyFhQGrh+L7mUH7h0YdOvyP1rRA7EVYg9oQfKP7YuzFv++iXQ5VxKC4DDypIbehyE9CPWgOSwTvIkSRZo5cQZWzIZmUGPQFfExzts0jFiulwK82WOpy4lxKNbVG3fPolS6JJXvudlukl1LrsxwhppDiA3dSjRY5pTiTGpIuBHZXClWK2L2tIdDcVa5YaVqlvtGr6b717K9uh0hh7zy9TtiC3gJC3MjFmCuEkIfMxLbhi8pNxY92+hzgVujJSSkjg04twk+X7+p8/wPEf/AAvGYjNG5TGYYsiG8kgkkBZIi1rsRKZIyfvaMas6rc5ok/2YYuXApOncBpCRuQO7AVdXI0UdQSNVtcEVgz6zHCpp7NbP5vl1fy58+R7em02OelXfT4Vxt0t72ivfaidjeExcQlYSGPNcSd3GTGh0Kmz5SWHM5RuQc2teZn7Qy4P5sY0ntdX9LVfN+Oxo1lywwwOLpbpye7q1+fsRXw8uFfDxJhRGruCe5HeuiqQXLG7SbX1zDnreqxyYdTGc5Ttpf3bJvp4R+VMyz/h8UVGEG2+rfL5K/qX3G8FHOTkUrI0bd3LmGrL6C9yLjcXNj0rBoJ6jHsnxJNXFRbdfvw5BamWJPu3w36fmzRw4Ng4SHePMoQvKykPL45PsyGcm6hlAtv3lhatmp0OXVT43BqO9JtJLZbrk9/S9t7M71Un/AFTt+PP5FPJAA5kCKjSqrMqgAC63ygDTS/uSTzrTim+Dgtvh2t735nt9i7qbfl+T6Tw2fu+Eq17EYdiOXiYHLb3YV691ivy/B46h3mvcfGb9uLf6HJYLtbio9O9zjpIM/wDu8341ijqJx6n0eXsrS5N+GvTb6cvoX2B7fjQTQ2/mQ3/2t+9d46v/AMkeZm7BfPFP5P8AVfoXuHx0c573CyKZABmQ+HOo+7IDqCNbNyJ5gkHVDJGfJni6jSZtO/5ka8+nuc52v4fLiJElhjZ1yZGUDxI6sxKuu4PiHp+FZtTjlJppHtdj6zDjxOE5JO739ETuzvA5cIySSYlY4yvjjJsMxXym5y3B5jp60xYpQpt0vA567W4tVFwhjblez8r58r38DsIpAQCpBB2INwfcVrT6o8KUWnTRIVr1ZM5s9qQKAUAoDTi8MsiFHUMrCxBqGrByWPwb4dgGJaMmySHcE7JJ69Dz+Nw1WjonZrv9fXL69TBJrdfj+umxB/iHI+x5WEGk9PfTQEE6EdATb/K3obUBkf8An8deu99L3uSL6hlABvcHe1viGFh1IO252GYGgImKj/55W5EemvroeZFAXnZjH50MbeZNvVf6ftUhl3UlTCeBXVkdQysCrKRcMrCxBHMEGgPnnDf7P1jlypipVaAu0cZWPu5IpjpmIXM58CozMWIaJWsBkFc+6jcn1dL25enN8utlozcWjHGlY5EadZImzG2YKSe7BZmHiLKAsd9S2ZVtY2suSUXDZtb/AKpfdperNnewe5IGJBZm2GbMD4ijNlZUAaNgw8wOoUqwVgdNb6fUYH/KjNNrpyfy/wAHDLx8feV9n79Crx8sWdZcrEhCEJH2jGSSSeRgSPs1JmsxtlGUqA6kVh7QyvNPusb2XPfa+VPxfgud9Y1Z10mDjlu0r8djXwzFQTJIkq/aLIckCM8bvYAgrExGbmO8a97MbqBp5Wox5sGSM8T+FreTSaW+9vev9qrps2blOGHI+6lbXKvwnfubeG8GSGWWaOSVBIApQSFlFhdWMhDl28VwFPhBOjCtMI6jW4443GLUX/U1S81Sr57b7cuZky5fjc5Sdvzsm4ZLkRxIqknNoCqIR/5gQNp5reY5s2u5NenHs/BiXHlub5fF9vNet10o4RnPJLhjsW7YNERsxzgjxZ7ZT65AMq+wv1JqvfS2jHZeC2NsdPjirav1KTGcKimXIVeAXvmN1jLLyCSEMRrsAB63FdO9nVXf3OTw430r7ELjeEdChYC3i8a6q2a2Wx5WVBof4tL2NYseFw4q5beu3+X9D1uyZ93lcH/ctvl/g6IYjvODWXeMhGHMBJRb/aUPwNenJ3gteRx08O77Val4ya+abX3OLtWA+nFAbcPIyspQsHB8JW+a/wDLbW9Sm07RScYyi1Nbdb5H1mLDy5I5dBP3ad6vlWQhRmVuSsDezcttq9eF8K4uZ8BnUFkl3f8ATbr06HM8UwVzHi45pJIhmWQuEmeKzEOQrqVsGFiALix1sdM2XE01K7r5nt6HWQyY5YOFRk91VxT8m07vw3p/eZFwtsMVxWHkaePVpI1sgZWFi8apZbjfKRy6iixuPxxd+RWWqjqb0+aPBLkm92mujbt0/G/ozq8Fi1lRZI2urC4P7+taIyUlaPFy4pY5uE1TRLVr10TOLMqkCgFAKA1zwq6lWAKsLEHYigOP4lw9sO3NoibK51Kk7I/X0PP4+ajVHROzWNfr9enrUEmuRPq17HYm34Ecx+Ig1+2vTzbjb+YED3A5ldAHT/nfkbb3v73uN7qBgwuLe45+x6778772YUBBhxBhlVxyO3UdD7afKgO7w8wdQy7EXFSQbKkETiOGJCvGB3kZJXlmB88ZPIMAPgQp+7Qg4/HlFCPJFNM0xmZDGoyq6hiO9zeJJQ1vAAbEEeIRXHmz0eGEp58sru+bpU9kvbbd+lNnVZJOopFXLxrOYYYpoQVdlLPDIiuFIHdlc2pAvq2q92b8ycss+TJpnHPCXJbwknJ+b5Lw8bvZGl6acEsq5N7N8v3+h0mBzTxZ1RJFuVIVlJzKbHMrEAAizDxEkEG2teXLsHLwrJgl50/hkvLqrXJ8jotXHlNflFbjOGYfvNbRSvydQC9gF0EguwF18httyJvGPUdoaFcGTHcfNWvdfmw8eHL8UXuRsbw6VF8C3KjQAlkOlzdTd47m4GTPqwJG7V62l7d0uRcM/gfny+TX5SM2TSTjutzd2bdQHLP42EZcMUUJmBIjAvcMtyGzWJPpateocslOO8d6rf5nfTcEOb3L5mAF7gC178gOt+lZKZstFNgOM4Zp8iG8rE2Ntblc9rnxAFVuL6WtbQiu8sWRQt8jhHLjlKlzI3F8PiR9jHk7huqFsqC10OW7XvsQBlGUgsRYWxyx1xS5lZrImuHl9jLstOIMQ+FmDGHEqArOuTOxBUErupazLY2OiGwFd8FU10f08vY7arM8yWZbZIVfmr2kl5Pn63yJuP7AvcmGVSvISXBA6ZlBzfIVSWkd/Czdh7ejX82Lvyr7Oq+pL4F2fTCSZ55UaTKckaAuddGZVtnfTTRdLmumHTcL4mY+0O1u/h3eNNLq3z+n6l9FCb3hw0UX/uOqhvQrGmpHozIfStCjFckeTLNkmqlJtebZI/8ADQ3+KzS/ytonw7sWUj/NmPrVrOZNCi1rC1rW5W6WqAU//T4XMIp5YkYkmNCpXXfJmUlL+hrl3Vf0to3/AMe5U8kIykuru/nTV/MsMFhUgjVE8KIOZ6m5JJ6kmrxioqkZc2aeabnPmyXAb68uXL3rojgzdUkCgFAKAUBhNEGUqwBUixB1BB3BoDkOJ8PbDtfVoifC25Qn7r9fQ8/j5qNF07NQ1+vr6/CCTTKn9OXrYnkt9b/dOu2wGrqCD0IP43HW51HU8w16A8PT8et9j15+9+Z8oEPHJcX+fxPP3+uVAWnZLiFiYmO+q/HmPf8AMHrUg6mhB7UgouLYNQ1m0jma2bnDiWBRJF6Bw2Q/zFRY941UyY45I8M1a8wm07RDwXY5VU95LndwQ7hFUsCFFgSWK6IvM+UEWNZJ9n4pSjJNpRrZOls7/L5UdFlklRq4/wAWj4dkjijw8KzFrGzAtKx/hChTdm1JfS+oA1GvJNwi5JXXgc0rdHJ4zCvLIJZ5gC1zJJKYZMPGqtIhhUEq91K5s1rWZmABIB4OMNRjU02k1tvX7fivkzbg1k9Onjrr02fv+qZBweKxS5DChUuR9kjGey5e8L9yC7pdGRhmUCxGxNY8nZcJr+YuLz2T91RvxavTZFUnTtbvbbrvHm/9yLLh/aD+8aS4cMwLAGNgsgsbHLZr39AwO+leXk0U9G+LBlcfW6+e33VeZfNpscoKbapt1e//ANRtb+dFlgCt2SKYMSR9jiAyMDfXSwLHppyF2tWjF2hN/wD6o0uk4br51f76GKWnljVx3Xh09+XyNYHdtlKiNnNsq2hMhOpCyZSWNlPkflXpYsmLU/6WRS+/t+aM/G8b+KNehZHjSAeJSouANRrcE2BNrmw230qJaOfRnaOsh4GnF8FmxgbLE6AkFJZLw5CpsCoIz6Wzg5bXa17E1r0+Pu4U+Zky5XLJxR9DsoMHKVUTTkmwzCIdyrG2pvcuNbnRhXazkTMNhUjBCIFvvYak9WO5PqaixRuoSKEGnE4xI/OwHpz9hvQEFOJPKbQR6c3bYfX0KDlzLDD4AAhnYuw5nYH+VdhVkirZNqSBQCgFAKAUAoDCWMMCrAEEWIOoIO4IoDkeJ8OOHNxcwk6E6lL/AHX6r0P66mjRdOzULEfX1+9QSR5Y/n+fID1PTqNOlAaL35+oO/x33+r65rgapNf2/MfX52AArlYo4I3BuD+VSDv+GY0SxhxvsR0I3/f3oCXQg1YiFXVkYXVgQR1B0PwoCNw6ZvFFIbyR28Rt9ohvkk05mxB/mVuVqkgkTYVHILxoxAIBZQxAa2YAkaA2F+thQHFcT7Ot/eE/7meNU8SKjArKEa6l1cMpZM1jpc+Fr3tb5XtGH8HxNY4yjO6bW8bW6tU9+m/K14m7DWWrdNfUo+0wlXERpDgxK2RSs4jhd4EEjXCmSM2KhiUGcbDTStHZ/aTenvJkjHh23W8ttt79/h+pTNgqfwpuzXxfh0MSwiWVUAzFkeON5MRIrMTIJlkjlLuHUuAzXYLpl0Po6XtHFqIKt5bWkm6fryS8LfLmUcMmGTcXXndfY2J2OknQGNJwT41WYhIo/GwXDs2jyZEt9paRW5CtXcwq47X++vJ/U1Ye08sKUkmrvb4b9eGk/mmdXwLsZJGmTEY15VN7xhUKkHkS6k2tpZQlZp9m6ac1Nx3Xha+3/Zxy6pyVRVfn2Sj7JeZ0XDeDQQWMUKqQMufVnyi+hka7EanQnma32ZKLAVBIoDxnAFyQB1OlAVuL49Enlu59NB8z+lBRQcT7TtY3cIvpofnv8qE0cji+0DOSIwR/Mdz8B+9CTo+yvaYpZH2+taJ0Vas+hYbEq4BU3FXso0bqkgUAoBQCgFAKAUBjIgYEEAgixB1BB5GgOQ4rw1sMcy3MJ57mO/JuqevL8ao0XTs1EBh9fKoJIc6b9efr1Px6/wCocxQEZ/r9/wDj8vMBCxS8xQFn2b4j3b2J8D6H0PI1IOzoBQgg8Tw7HLJGLyx3KjQZ0Ns8RJ2zACx2DKhOgN5INicSiKI/eKFcXXN4Sb8sp1zdVtcEEUoGnFSd8uVYHYbhn+wAYbG7DvFOu4Q86pkxwyRcZq0+hKbTtEbDcEkI+1n5mwjUKbX0Ds18xtuVVPQDavIj2FpFJydvyb2+lP6mh6rI1RZYThsUZusYzfxG7v8A62u3tevUxYceJcOOKXojg5OTtsmV0IFCT2gIWJ4tEm73PRfEf2HuaE0U+K7RsdEUKOp8R+Ww/GoFFJjOIFtXcn4n8hsKElFjuN8kFz+A+JqaBUurObubn8B8BUkG5IbVANo0qCTq+zPGWQgX05iidENH0XDyhlBHOuiZzZsqSBQCgFAKAUAoBQHjKCCCAQRYg6gg8jQHIcV4YcMS6XMPMb918eqflVGqLp2R3Fxcf1BH61BJXzpb9R+o9Nh6bc1sBCmFAaE3qQdrwDH95HlJ8aWB9RyP6e1AWtQBQGqDCohYoiKWJLFVALEm5LEbkkk69akijfQHooDKoBExXEoo/M4v0Gp+QoTRUYrtLyjT3b9h+9LJoqcXxKSTzObdBoPkKgkhPMBQFbjeKBfjU0CommeTc2HT96kgyjgAoDcEqCT21QDNIGbYUB0HBeEubWU0Is+i8OgKIAd66JHNkqpIFAKAUAoBQCgFAKA8IvQHJcX4ScPeSMXi5r/6fw/k/wDz8NqNUXTsrpFDC4+vj9aioJK2dbfX18/61IIxFATeGYsxuGHLcdV5j66CgO3jcMAQbgi4PpUAzoDIUBDxPFYk80gv0HiPyFAVWJ7T8o4/dv2H70JoqsVxSWTzOQOg0HyG9QCJQkxaW1AQ8TjgvOlAqJsaz+XQdf2q1EGEWH66nrSwSFSoskzWMnYVAJuG4W7HY0B0HDuyTNqRb40qyrkdNgezcabi5q6iV4i4ihVdAAKmipsqQKAUAoBQCgFAKAUAoBQHhFAcnxrg5hvJELxfeQfc9V/l9OXw2o0XTso8UARcVBJBtUgAUJJ+Dxjp5WI9OXyOlATJOPSgaZfiV+hUAqcTxCWTzyMR02HyGlLBHU0BsFQSC9AaJsSBzoCpxPECdF1NTRBGEJbVjf05VIJKR1AJcODZthUAucB2bd/umgs6fh/ZRVtmqyiVci+w3D0TyqKskVslAVJAoBQCgFAKAUAoBQCgFAKAUAoBQCgOQ7RcF7u8sQ8B1dB93qy+npy+FVaoumcu9QWMlqAbEoSYz/EfKgI2WoBlegMHloCBiseBU0QQGLPvoOnP+lSCTh8GeQqLBb4LgjvyNQDpOHdkju2lSoshyOjwfBI05XNWUSllkqAbCrEGVAKAUAoBQCgFAKAUAoBQCgFAKAUAoBQCgMZEuCDzFAfMOO4M4eQi32ZP+m/T09K58joRon/pQkmIdKEmEh+FARXNQCPNNalEFe8jubKPfl7VIJOD4KzG5uTSwdJw7sqzW0tSmyLOnwPZlF82tSolXIuYcMq+VQKtRFm6pIFAKAUAoBQCgFAKAUAoBQCgFAKAUAoBQCgFAKAUBz/avhwkjvbUVSSLxZ8yMpibKfLf5f0qCxbwyaDnQkzc0BEkBJsBc9B+vSoIJeD7OPIfECfTl79akizp+H9lALZqnhI4i/wvDI02UVZRK2TAKkg9oBQCgFAKAUAoBQCgFAKAUAoBQCgFAKAUAoBQCgFAKAUBjIgYEHnQHE8d7JFiSoveubR0UirwvZmZdBcDpoR+NNybRdYTsqx87n4aVNMjiLzB8Bij2Wp4SvEWaRAbCrUVM6AUAoBQCgFAKAUAoBQCgFAKAUAoBQCgFAKAUAoBQCgFAKAUAoBQCgPLUB7QCgFAKAUAoBQCgFAKAUAoBQCgFAKAUAoBQ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06" name="AutoShape 6" descr="data:image/jpeg;base64,/9j/4AAQSkZJRgABAQAAAQABAAD/2wCEAAkGBxQTEhQUExEUFhUVFRcYFxYYGRcUGRcVFBgXGBUXFBgZHyggGBwlHBUVIjEkJiksLi4uFx8zODMsNygwOisBCgoKDg0OGxAQGiwkHyQsLCwtLCwsLCwsLCwsLCwsLCwsLCwsLCwtLCwsLCwsLCwsLCwsNCwsLCwsLCwsLCwsLP/AABEIAMABBgMBEQACEQEDEQH/xAAbAAEAAgMBAQAAAAAAAAAAAAAABAUCAwYBB//EAEEQAAIBAgQDBgMGAwcCBwAAAAECAwARBBIhMQVBUQYTIjJhgXGR8CNCobHB0VJi4QcUM3KSovEWJBVDU2OCk7L/xAAaAQEAAwEBAQAAAAAAAAAAAAAAAQIEAwUG/8QANxEAAgIBAgMGBQIFBAMBAAAAAAECEQMEIRIxQQUTUWFxkSKBobHB0fAUIzJC4TNy0vFSYqI0/9oADAMBAAIRAxEAPwD7jQCgFAKAUAoBQCgFAKAUAoBQCgFAKAUAoBQCgFAKAUAoBQCgFAKAUAoBQCgFAKAUAoBQCgFAKAUAoBQCgFAKAUAoBQCgPCbUBracfGosmgs46UsUbakgUAoBQCgFAKAUAoBQCgFAKAUAoBQCgFAKAUAoBQCgFAKAUAoDFnA3NAa2xA5a/hUWTRqaZj6VFk0YVBJhDMrXysrWNjYg2O9jbY60BttQG2OS1SmQ0b6sVFAKAUAoBQCgFAKAUAoBQCgFAKAUAoBQCgFAKAUAvQGtp1HOhNGtsT0HzqLFGsyE8/0qCaMDYAk7Dc/vQkrcRx+BWCZ8znYKL/NvKDodCeVZc+sw4U3N8ui3fsi8ccpckQE7RiVnWFoiUy5vF3hGa9gcuik2P8XwryNR248dPupcL6va650tzRDS8W3FuWeCZJQb3ZhbMrm9jyOUeGxtoQOR5g29jS6rHqcfeY3t9U/BmeeNwdM34nDm4dLB1FhfRWX+B7cuh3U666g6ShswuJDi4BBBsynzKw3VvmDfYggi4IqAbr1IM45LfCiZDRIBqxU9oBQCgFAKAUAoBQCgFAKAUAoBQCgFAeMwG5oDU2KUc7/CosGtsZ0HzpZNGs4hjzt8KWTRhvvrUAwadQbFhfoNT/pGtAVP/UkbHLEjyHMy3No1zIzK48XiuGVgfDyqspKKtloxcnSI2L4rPa90iA5gBtOhZjb3sKzzzKUWoyp+NX9DssE0919Tl+LcO/vDZ2xE+hBGa80Qs33VIFr/AANq8/vdZifTJ6fDL2e3sehiyYlDhniVfX33I5gxQBaJxMbMGAe6ksLEsgyXI0ADh7AADYVRdrKMuDUJxvpKLX6pllp9Jldp8Ppf54n9iJHMU70HDNCXJu6MYpGXVjmkYguxdrhr5hc73bN0lPR5oxXhVV8VbVVO9q6VXIT0E4b48ilfk0/pf1otuByYiQxjBu6d3pJmHfixYt3byShSy+AeIHOM5Av5h10+lWKUsuB3xVafwrbr8Krl/wCv6GLUQnCo5VXVU729/udrjuOxwZRMyrIw0QNm63OZgumh1Nq25sqxY3NpuvDdmWMeJ0VOF7RLPLmiUIRZFcsCspux7qVQLoOatrYk8iQ9MerxzkobqTV00/8Ar6l8mDJj/qVfv3OkwmKDi4uCDZlOjKwtdWHXUHoQQRcEGtJyN4qQbIpLfCiZDRJBqxU9oBQCgFAKAUAoBQCgFAKAUAoBQEfH4oRoW3PIdTyA+VQ3RKRXLNnUOPFcXHK/p6VD8iyW+5Rw8SnbD9+uRipPeQZCCApIdA2a+cDXUWPQXrjxvh4j1ZaXTxz9xK0nVTvZ3ydVyfrt4lrHxBXyd2M3eJnQkhVKi17nUgi4uLHeuqd8jzMmOWObhJbrY08Q4osNu+mjjv8AdAaRvip6epS1UnljDmzvp9Hm1H+nG/ovdlTj+1OHWPMjPO5NsrZox8WGUKR7H9uU9RGvh3N+DsXPKdZPhXjs/amVmF7cSKdYYsn8K5kNvQ3I/CuS1UuqR6E+wcPD8MnfnT+lL7mrtDMYZ1nhIEeLQSeK4CPZQ7EAE2sYy1tbkkbWbrkcWlfJ7nm4NLN8cUvjx7eqv7rf1TS6E/Cd4EKYh1bMLpJGG2PIG17i4IO5B9DWWXCncSI8TVSPeFYKFLslyx3LNnYakdTb8+tVnkk1XQtDGk7NfGe7Rc3dguSMgHhNwQdwPCLDU+3MVOPjyvhbtee69imVY8a4mtyqweKxS2BIkUgnXQ6fwqxOfUm5zACyj/Nw1nZnZ8I8c/g80+fy3XsvoZMefK3tuZYTtXEspisY2tmJUiMMbC5UZssmlvKzHQg2trglpNRhx95ps8mvBp7fdL5peRqxvv58Dhb8tydxDHDEx2SSRnZWCeDMQrak2ICup7u+pa4UkXtVsEtdqJcGWEZKL5van6x6+VX4lMkMeLk2nyr/ALK2IRRhO6gEihbWkEchLqU+0WyXdrItiV3FzfNp6Xx45yyY4yV7fFyW+zS4uV814PZ7U+EpSyUpyt+7Om4JOHLFZw2IuTlYOquqhc0ZLKAyhm0KA92X53YNs0veKNZJJu726LojlljTtKkdJhMSJBcAgg2ZW0ZGG6sOuo2uCCCCQQTqOZIoDZG9qIhokA1Yqe0AoBQCgFAKAUAoBQCgFAKAxkcAEk2A3NAcpxfHmR7i4Vb5R8PMT66ewHUiqN2XSoz4RPZsnJrlfRhq6/r86IllZx/AYSA55A696SCFVZLncsDIpynXcEX9qz5I44c+p7eh1GrzrghT4fFtfLZq16pkbhHE4XdcPho3UAlopGZmysgY5ih8qtdgbWuHPXRiyJy4YontDQ5u6eozTXF4JJeVWudfjmbOP9n2xR7+I2cjK8Tm1mTQgHqLW6HcHXWM2ByfFEjsztWGCHdZFt0a/JyOO4bLD/iRMvqR4fZhofnWSWOUeaPo8Opw5v8ATkn9/bmacNCXdUUXZmCj4k2qIx4mkjpknHHFzlyW50nb91RsPCu0MRP/AMWyqt//AKTWrU1SijwexOLJky5pdfu7b9iohldQiIQFUDvQwzxgIpuSpHmJGwsT7V5mHMuP+ZLZvbx3fT9eh5eXJJzlKPVt+Rew4uwyqcxzZbqGYA2JGhY22AFtNVpk1mnT/ue19F9/fl4lo5Mlcl+/34lXJxSPvpYiwEsaqWMxKggi4UG1uYPhXS9Q9ZqHijPFCou18PxS9d6Xuc44ZZptbya8v0I3GWkEkZWSKWBkYSBwDEW0C3bNq1idCddwCdsWCUcqm8vEslqnvxefTZfblaXPVg08ZzUW9q5JXfp/kruN9oY17qSZFfICoKqQDdbgBGPi1X72UDXQ6Vo02gyfFHG2r33e/uuXyt+Z31UMukx943wpvhrrVN716fVlh2I46uIM/eLkdZReMlrlJRFDES1wbhywJAsO9udPN7ml0ywYlCLvqeHlbWRqaproXmJUCOZJJCuVVjklNhlMMaNmNvDYqUc2uoBC65WtbNFySa3roXwNQk4y2v6HMdocYpV4DE0qFDeVkkSNHTRO+a1x4jYNuL72JrFDLFVKLV3ytW/RddjvlmmuHmV/COKS4CWPERWVWgzYrCMCtliCqpItdHYlirNc73JW9umn1D4pQe64qUvG78/7fL0q+eWUNr8j7TwHjMOLhWaB8yN7FWG6uOTDp+legcyxoDNGtQho3g1Yqe0AoBQCgFAKAUAoBQCgPCaA5vi/Es5svkU3/wA3qfTf4XBqjdl0iuZem3Lla2gv0sdPTTmrGoJNAax3trcfysp0+R/AkdaA6CF1mj8Sgg6MrAEXG4IO9TSa3JjKUJXF0/FGjA8FhhdpI48rMLHUkAXucoO17DboKrHHGLtI0Z9dnzwUMkrS/e/iZYj7J+8Hkewl9DoEl/JW9MpuAlXMhPvQkirw2EOJBDGHF/EFAOosdt9DVeCN3R3eqzOHdubcfCz5xxqKSfE4h2IRVlZczAFQsJyCwYgWITU3tcnfWsGXinkkoq686S+dOn5V57cz2sOtw6bRxxreUruvN/etiNg+Jd3Ey/aXEjWnaFQfEQzBWL2a99z1tbTTysugyZZLLS4aqlJ062/8f38zhplizZeHHS35Sbt+Kut79yZh+FYnCYYyQpII0BYRPKgBD+ItlKPYXN9wd+prTn0Dz/HmUVy3Sd7fNHWSxOSw4nFS8uKm/Bt/pz6lNwjDSzQvLIqYbM5ZSFDkaku7GbOFuTcZQuliNCLWyYo447OU4xqP+Phcdkubk3u652YXqtRXdSk41aq69/HcmcD4dPh5e/79cTexUzhiQGFima7ewFrEG166d7CGTu8UFceajtdq+TSV+jbO2l1MY4Z48rlwyfNc0/yvUp/7S8TJiyp7qzoVQRpdzazWtbVr57i3IitOl1Cyz4lya2/fuaNbpYR7O/lytcVtvzXD+UZdnOEy9+2KmSSB9UjW/clRkHilvYtmDBQCCNGJBAAqur1H8JiSjvJ8ub9Xt4eq9TzdRmeszvI1S/dfPzO64ZjVlRNQGzagEgLnRpVja2rrYAIbAjQeZWrXhzLJHiXn9HRmlhlGlXPk/Hp6HM8W4GkDTSgKiTbyyBz3EsUigZ0DZTEHQ2GysE1yEZcuswzajLHbUecVStNNOttnv7X1Ixy5qXuR+FcIw2WLE4gNAryhxhs32chDeCQopCldUckKAAgvpmLePqNTqOKWnwfG1Frjrdbbq+d80rdtvbpWrHii/ift+fyTsE0vDsTGMP8Aa96q6BWjSRA5uHIvGSkZZhILNoAQ+et3ZmrnqL6U903fTmuq32rdc6qjjngoH1XhfEEnjDodNiD5lawJVgOeoOlwQQQSCCfYTT5HAmVIMla1CGjcDerFT2gFAKAUAoBQCgFAKAoOOcRveNdtmI3v/CPXn7W33o30LJFKD9ciDtoOVuQ5XAvlS8Fj0EbcjtzsfXrpoeoIO2YkSapl/rz2tY9SRcepBHlzGhBv4RjMr5Ts1gfj90/p8jUoHQXqSDxlBBBAIIIIOoIOhBHSgImCkyExOfILqxPmiHMk818rH/KT5qEFdxPjV/DGSATYMNGc2JKx32NgdfQnQLrhzahODkpcMFzl/wAf+W/lfNdIxd1Vvw/U4LtBhMRIsbSERwvIqtA0aShFLBWeZwWAbUFSLZQvoSceDX6fLlWnxbLo1Jq2/Zvrd3fmdJYZxjxM6qDCRpGEyERqYA3lyxR3BdMpNgpsVYnXKxzjKBm9rmzP0OcMxZHUNIlzrGJJERSW8UfdqrZFGtvCdrbAtXhZNXkhPhyR235bP6vhfmvndvhPZx58+Hhm0n1TlFO/nXF9TdKyZTG0csgyhCscZbMsK5TkAuR5lO+XKwFzuIhjyShGWGKk024ybaridtSiuqurt+hkUeLicmlXNWt/S+fy3InAYzAgVUKIzMREG72W3eMLq8TWuPAGC962ligBFtOdylJKU/jX9uPa21/ddpLnw3W3XYzxqtlt5/gk4riIjzlULyDKZIoMt9c0YE0pYDIQFsLsyW8ijaig4JY5z7uO9Rjz8d5bu1vfNMu5uS6v15fJE+HDEKmhDgWkBCsQQIzIoaPLnNgviUC/8PiuubPPT59OnDiUbbUnvG3fPeTSvxVImKnGW/Pw6lZAmS0sbJlItbP4GjCqO7ZxbvAQAA4y2C3IJUFr4smo08qlB+e13u75Wl4tW9+XOlollvE8UuXS9mn5eT69PudUkBZUjIuNYGuFIlIV7s13C5gS7sBbRZl8RYAe91PN2rz/AH+/0OEm4lDAowZwzSGJ/wDtY1zr3veZWCu5ureGYhj/ACNcC4v4mfs/LLVSyYp1xUpN06VdFz6bevltsw6p44NeTXqnzOv4Xw9ppSfK7qveWJZI0UWyR33FweQzMD0+z7YNN3MP4bHLfnKfXfov/Z9OdLfwvjObm+J/JHYNwwRgNAArqLWJNpFuSVlO5JJJD6kEk6gsG9KEIwioxVJcjk75kvB4oSLcAgg2ZToyMN1YddR6EEEEgg1cG+gMlNqEM3Kb1Yqe0AoBQCgFAKAUBV8Y4jkBVD4yN/4QeZqrZKRzLfgTbXkSb5Cfe6n13F9KlzwH199tb2N7ba2uNwbHS4sB5f6009be+2xvbUMlCQTceo97j9d/W4bS7bARMQOf0Rz9x+WuwFCDo+D4zvE18y6N+h9x+tSCfapIIHGsAZY7LYSL4oyTYZh91j/C2x6XvuBVZwU48MlaCdHzzhmJzFlnkZZ5UYKQqqmHaOO80aSrrGUYFWVjm+zvsa+c7UnlyT4q+GD3W9v4qXwvZ3zT865o14FFKur6/wCSm41xHCLhBAkrSwySgYiYrMqxNlHiUqlr3UERnNe4vob1fBh1OTVd9OKjJL4Y3G5b8nv5/wBW1dDpqc8clvxe/gqVKvkjouz/ABLP3uFlbNPHkjlJ+zM2Hcpd2DdY5GuCfDI3WUCvdwZlmxxyLa/unT39TBKPDKjZxvA+MzqwNz4rB2LK3dky2ABOR2INgPIjWUKxrLrsLlj4lzW7+X7rfpZrhqn3fcc43avp9+fPnzOf7QcY7tzBHA2IcI7SRqVVVijWQmSyh8oZZGa1wxARtMyg8uz9K/4f+ZatqVW0+SpPl4brl0OOWa4/h9DHgXaJ5x3jAKLuJBGL7qQrMWJZwMyMQWtptVdVieKDx4UkqXLa0nurW++6vzPY0mihqNL3kd53W7+i6cmnuXnEymKTu1lCi+YZW1Cgg6F2LoTa19NbHw3uvLBLFDP3mOCgmqldr2/sfLmm39b87Pp8uOPDkTvpsa8bjo8FhmdmLmNVKE3GZs11Govq6x31sBIx5VXhnqk0405/BtJSXD/VJqrS2Vc+dcjm6hXgt+W/gjLg2Kwb4JB/cZ3fLlLlWjB3sTJtaxA2tWrJnw4vhk1xeTX639D2u9eSaksqWPaotW1tVcNfVP0ZDwU+IUBYu5kEQkbKXRmUyiQFmeNi4/xJB4gdHcCxIIrHtKGOu8T360190k/cz6/TaerxSa5tJp18r5fU1cPxfdDO7mWeQs2UO7Ipe5doyygKG0uQBYEKAdRJP8RfE4xak9uJpKl0VW22ui6vnsZsXZuecoxapP8Adn1HskAcLC4ADOis5HNyLN7XFgOQAFbcGOMMaUfXzbfNt9W+pkzw4Mso+Da9nRc12ORDxmFObvIrCQCxB0WRRc5H+Zs26knkSCINuExSyLcXBBsynRlYbqw5HUehBBFwRUgwn4lCjhHlRGIuAxC3BJGhOh1BqjnGLps7Q02WcOOEW0vBWTFbmKscWuhuVr1ZMpR7UgUAoBQCgIXF8b3Ud+bEKv8Ama9r/L52qGyUrOYJvqTrz56n89/x9fFQua3HpcHQg7EHkfxsf6giDS3xvfYnc20NxzYC4I5i/rcBf58tzffTqefqRf7w8Ik8B6e37dOemw8VtA4FAeSrcXGn6Ea/K3ptyFhQGrh+L7mUH7h0YdOvyP1rRA7EVYg9oQfKP7YuzFv++iXQ5VxKC4DDypIbehyE9CPWgOSwTvIkSRZo5cQZWzIZmUGPQFfExzts0jFiulwK82WOpy4lxKNbVG3fPolS6JJXvudlukl1LrsxwhppDiA3dSjRY5pTiTGpIuBHZXClWK2L2tIdDcVa5YaVqlvtGr6b717K9uh0hh7zy9TtiC3gJC3MjFmCuEkIfMxLbhi8pNxY92+hzgVujJSSkjg04twk+X7+p8/wPEf/AAvGYjNG5TGYYsiG8kgkkBZIi1rsRKZIyfvaMas6rc5ok/2YYuXApOncBpCRuQO7AVdXI0UdQSNVtcEVgz6zHCpp7NbP5vl1fy58+R7em02OelXfT4Vxt0t72ivfaidjeExcQlYSGPNcSd3GTGh0Kmz5SWHM5RuQc2teZn7Qy4P5sY0ntdX9LVfN+Oxo1lywwwOLpbpye7q1+fsRXw8uFfDxJhRGruCe5HeuiqQXLG7SbX1zDnreqxyYdTGc5Ttpf3bJvp4R+VMyz/h8UVGEG2+rfL5K/qX3G8FHOTkUrI0bd3LmGrL6C9yLjcXNj0rBoJ6jHsnxJNXFRbdfvw5BamWJPu3w36fmzRw4Ng4SHePMoQvKykPL45PsyGcm6hlAtv3lhatmp0OXVT43BqO9JtJLZbrk9/S9t7M71Un/AFTt+PP5FPJAA5kCKjSqrMqgAC63ygDTS/uSTzrTim+Dgtvh2t735nt9i7qbfl+T6Tw2fu+Eq17EYdiOXiYHLb3YV691ivy/B46h3mvcfGb9uLf6HJYLtbio9O9zjpIM/wDu8341ijqJx6n0eXsrS5N+GvTb6cvoX2B7fjQTQ2/mQ3/2t+9d46v/AMkeZm7BfPFP5P8AVfoXuHx0c573CyKZABmQ+HOo+7IDqCNbNyJ5gkHVDJGfJni6jSZtO/5ka8+nuc52v4fLiJElhjZ1yZGUDxI6sxKuu4PiHp+FZtTjlJppHtdj6zDjxOE5JO739ETuzvA5cIySSYlY4yvjjJsMxXym5y3B5jp60xYpQpt0vA567W4tVFwhjblez8r58r38DsIpAQCpBB2INwfcVrT6o8KUWnTRIVr1ZM5s9qQKAUAoDTi8MsiFHUMrCxBqGrByWPwb4dgGJaMmySHcE7JJ69Dz+Nw1WjonZrv9fXL69TBJrdfj+umxB/iHI+x5WEGk9PfTQEE6EdATb/K3obUBkf8An8deu99L3uSL6hlABvcHe1viGFh1IO252GYGgImKj/55W5EemvroeZFAXnZjH50MbeZNvVf6ftUhl3UlTCeBXVkdQysCrKRcMrCxBHMEGgPnnDf7P1jlypipVaAu0cZWPu5IpjpmIXM58CozMWIaJWsBkFc+6jcn1dL25enN8utlozcWjHGlY5EadZImzG2YKSe7BZmHiLKAsd9S2ZVtY2suSUXDZtb/AKpfdperNnewe5IGJBZm2GbMD4ijNlZUAaNgw8wOoUqwVgdNb6fUYH/KjNNrpyfy/wAHDLx8feV9n79Crx8sWdZcrEhCEJH2jGSSSeRgSPs1JmsxtlGUqA6kVh7QyvNPusb2XPfa+VPxfgud9Y1Z10mDjlu0r8djXwzFQTJIkq/aLIckCM8bvYAgrExGbmO8a97MbqBp5Wox5sGSM8T+FreTSaW+9vev9qrps2blOGHI+6lbXKvwnfubeG8GSGWWaOSVBIApQSFlFhdWMhDl28VwFPhBOjCtMI6jW4443GLUX/U1S81Sr57b7cuZky5fjc5Sdvzsm4ZLkRxIqknNoCqIR/5gQNp5reY5s2u5NenHs/BiXHlub5fF9vNet10o4RnPJLhjsW7YNERsxzgjxZ7ZT65AMq+wv1JqvfS2jHZeC2NsdPjirav1KTGcKimXIVeAXvmN1jLLyCSEMRrsAB63FdO9nVXf3OTw430r7ELjeEdChYC3i8a6q2a2Wx5WVBof4tL2NYseFw4q5beu3+X9D1uyZ93lcH/ctvl/g6IYjvODWXeMhGHMBJRb/aUPwNenJ3gteRx08O77Val4ya+abX3OLtWA+nFAbcPIyspQsHB8JW+a/wDLbW9Sm07RScYyi1Nbdb5H1mLDy5I5dBP3ad6vlWQhRmVuSsDezcttq9eF8K4uZ8BnUFkl3f8ATbr06HM8UwVzHi45pJIhmWQuEmeKzEOQrqVsGFiALix1sdM2XE01K7r5nt6HWQyY5YOFRk91VxT8m07vw3p/eZFwtsMVxWHkaePVpI1sgZWFi8apZbjfKRy6iixuPxxd+RWWqjqb0+aPBLkm92mujbt0/G/ozq8Fi1lRZI2urC4P7+taIyUlaPFy4pY5uE1TRLVr10TOLMqkCgFAKA1zwq6lWAKsLEHYigOP4lw9sO3NoibK51Kk7I/X0PP4+ajVHROzWNfr9enrUEmuRPq17HYm34Ecx+Ig1+2vTzbjb+YED3A5ldAHT/nfkbb3v73uN7qBgwuLe45+x6778772YUBBhxBhlVxyO3UdD7afKgO7w8wdQy7EXFSQbKkETiOGJCvGB3kZJXlmB88ZPIMAPgQp+7Qg4/HlFCPJFNM0xmZDGoyq6hiO9zeJJQ1vAAbEEeIRXHmz0eGEp58sru+bpU9kvbbd+lNnVZJOopFXLxrOYYYpoQVdlLPDIiuFIHdlc2pAvq2q92b8ycss+TJpnHPCXJbwknJ+b5Lw8bvZGl6acEsq5N7N8v3+h0mBzTxZ1RJFuVIVlJzKbHMrEAAizDxEkEG2teXLsHLwrJgl50/hkvLqrXJ8jotXHlNflFbjOGYfvNbRSvydQC9gF0EguwF18httyJvGPUdoaFcGTHcfNWvdfmw8eHL8UXuRsbw6VF8C3KjQAlkOlzdTd47m4GTPqwJG7V62l7d0uRcM/gfny+TX5SM2TSTjutzd2bdQHLP42EZcMUUJmBIjAvcMtyGzWJPpateocslOO8d6rf5nfTcEOb3L5mAF7gC178gOt+lZKZstFNgOM4Zp8iG8rE2Ntblc9rnxAFVuL6WtbQiu8sWRQt8jhHLjlKlzI3F8PiR9jHk7huqFsqC10OW7XvsQBlGUgsRYWxyx1xS5lZrImuHl9jLstOIMQ+FmDGHEqArOuTOxBUErupazLY2OiGwFd8FU10f08vY7arM8yWZbZIVfmr2kl5Pn63yJuP7AvcmGVSvISXBA6ZlBzfIVSWkd/Czdh7ejX82Lvyr7Oq+pL4F2fTCSZ55UaTKckaAuddGZVtnfTTRdLmumHTcL4mY+0O1u/h3eNNLq3z+n6l9FCb3hw0UX/uOqhvQrGmpHozIfStCjFckeTLNkmqlJtebZI/8ADQ3+KzS/ytonw7sWUj/NmPrVrOZNCi1rC1rW5W6WqAU//T4XMIp5YkYkmNCpXXfJmUlL+hrl3Vf0to3/AMe5U8kIykuru/nTV/MsMFhUgjVE8KIOZ6m5JJ6kmrxioqkZc2aeabnPmyXAb68uXL3rojgzdUkCgFAKAUBhNEGUqwBUixB1BB3BoDkOJ8PbDtfVoifC25Qn7r9fQ8/j5qNF07NQ1+vr6/CCTTKn9OXrYnkt9b/dOu2wGrqCD0IP43HW51HU8w16A8PT8et9j15+9+Z8oEPHJcX+fxPP3+uVAWnZLiFiYmO+q/HmPf8AMHrUg6mhB7UgouLYNQ1m0jma2bnDiWBRJF6Bw2Q/zFRY941UyY45I8M1a8wm07RDwXY5VU95LndwQ7hFUsCFFgSWK6IvM+UEWNZJ9n4pSjJNpRrZOls7/L5UdFlklRq4/wAWj4dkjijw8KzFrGzAtKx/hChTdm1JfS+oA1GvJNwi5JXXgc0rdHJ4zCvLIJZ5gC1zJJKYZMPGqtIhhUEq91K5s1rWZmABIB4OMNRjU02k1tvX7fivkzbg1k9Onjrr02fv+qZBweKxS5DChUuR9kjGey5e8L9yC7pdGRhmUCxGxNY8nZcJr+YuLz2T91RvxavTZFUnTtbvbbrvHm/9yLLh/aD+8aS4cMwLAGNgsgsbHLZr39AwO+leXk0U9G+LBlcfW6+e33VeZfNpscoKbapt1e//ANRtb+dFlgCt2SKYMSR9jiAyMDfXSwLHppyF2tWjF2hN/wD6o0uk4br51f76GKWnljVx3Xh09+XyNYHdtlKiNnNsq2hMhOpCyZSWNlPkflXpYsmLU/6WRS+/t+aM/G8b+KNehZHjSAeJSouANRrcE2BNrmw230qJaOfRnaOsh4GnF8FmxgbLE6AkFJZLw5CpsCoIz6Wzg5bXa17E1r0+Pu4U+Zky5XLJxR9DsoMHKVUTTkmwzCIdyrG2pvcuNbnRhXazkTMNhUjBCIFvvYak9WO5PqaixRuoSKEGnE4xI/OwHpz9hvQEFOJPKbQR6c3bYfX0KDlzLDD4AAhnYuw5nYH+VdhVkirZNqSBQCgFAKAUAoDCWMMCrAEEWIOoIO4IoDkeJ8OOHNxcwk6E6lL/AHX6r0P66mjRdOzULEfX1+9QSR5Y/n+fID1PTqNOlAaL35+oO/x33+r65rgapNf2/MfX52AArlYo4I3BuD+VSDv+GY0SxhxvsR0I3/f3oCXQg1YiFXVkYXVgQR1B0PwoCNw6ZvFFIbyR28Rt9ohvkk05mxB/mVuVqkgkTYVHILxoxAIBZQxAa2YAkaA2F+thQHFcT7Ot/eE/7meNU8SKjArKEa6l1cMpZM1jpc+Fr3tb5XtGH8HxNY4yjO6bW8bW6tU9+m/K14m7DWWrdNfUo+0wlXERpDgxK2RSs4jhd4EEjXCmSM2KhiUGcbDTStHZ/aTenvJkjHh23W8ttt79/h+pTNgqfwpuzXxfh0MSwiWVUAzFkeON5MRIrMTIJlkjlLuHUuAzXYLpl0Po6XtHFqIKt5bWkm6fryS8LfLmUcMmGTcXXndfY2J2OknQGNJwT41WYhIo/GwXDs2jyZEt9paRW5CtXcwq47X++vJ/U1Ye08sKUkmrvb4b9eGk/mmdXwLsZJGmTEY15VN7xhUKkHkS6k2tpZQlZp9m6ac1Nx3Xha+3/Zxy6pyVRVfn2Sj7JeZ0XDeDQQWMUKqQMufVnyi+hka7EanQnma32ZKLAVBIoDxnAFyQB1OlAVuL49Enlu59NB8z+lBRQcT7TtY3cIvpofnv8qE0cji+0DOSIwR/Mdz8B+9CTo+yvaYpZH2+taJ0Vas+hYbEq4BU3FXso0bqkgUAoBQCgFAKAUBjIgYEEAgixB1BB5GgOQ4rw1sMcy3MJ57mO/JuqevL8ao0XTs1EBh9fKoJIc6b9efr1Px6/wCocxQEZ/r9/wDj8vMBCxS8xQFn2b4j3b2J8D6H0PI1IOzoBQgg8Tw7HLJGLyx3KjQZ0Ns8RJ2zACx2DKhOgN5INicSiKI/eKFcXXN4Sb8sp1zdVtcEEUoGnFSd8uVYHYbhn+wAYbG7DvFOu4Q86pkxwyRcZq0+hKbTtEbDcEkI+1n5mwjUKbX0Ds18xtuVVPQDavIj2FpFJydvyb2+lP6mh6rI1RZYThsUZusYzfxG7v8A62u3tevUxYceJcOOKXojg5OTtsmV0IFCT2gIWJ4tEm73PRfEf2HuaE0U+K7RsdEUKOp8R+Ww/GoFFJjOIFtXcn4n8hsKElFjuN8kFz+A+JqaBUurObubn8B8BUkG5IbVANo0qCTq+zPGWQgX05iidENH0XDyhlBHOuiZzZsqSBQCgFAKAUAoBQHjKCCCAQRYg6gg8jQHIcV4YcMS6XMPMb918eqflVGqLp2R3Fxcf1BH61BJXzpb9R+o9Nh6bc1sBCmFAaE3qQdrwDH95HlJ8aWB9RyP6e1AWtQBQGqDCohYoiKWJLFVALEm5LEbkkk69akijfQHooDKoBExXEoo/M4v0Gp+QoTRUYrtLyjT3b9h+9LJoqcXxKSTzObdBoPkKgkhPMBQFbjeKBfjU0CommeTc2HT96kgyjgAoDcEqCT21QDNIGbYUB0HBeEubWU0Is+i8OgKIAd66JHNkqpIFAKAUAoBQCgFAKA8IvQHJcX4ScPeSMXi5r/6fw/k/wDz8NqNUXTsrpFDC4+vj9aioJK2dbfX18/61IIxFATeGYsxuGHLcdV5j66CgO3jcMAQbgi4PpUAzoDIUBDxPFYk80gv0HiPyFAVWJ7T8o4/dv2H70JoqsVxSWTzOQOg0HyG9QCJQkxaW1AQ8TjgvOlAqJsaz+XQdf2q1EGEWH66nrSwSFSoskzWMnYVAJuG4W7HY0B0HDuyTNqRb40qyrkdNgezcabi5q6iV4i4ihVdAAKmipsqQKAUAoBQCgFAKAUAoBQHhFAcnxrg5hvJELxfeQfc9V/l9OXw2o0XTso8UARcVBJBtUgAUJJ+Dxjp5WI9OXyOlATJOPSgaZfiV+hUAqcTxCWTzyMR02HyGlLBHU0BsFQSC9AaJsSBzoCpxPECdF1NTRBGEJbVjf05VIJKR1AJcODZthUAucB2bd/umgs6fh/ZRVtmqyiVci+w3D0TyqKskVslAVJAoBQCgFAKAUAoBQCgFAKAUAoBQCgOQ7RcF7u8sQ8B1dB93qy+npy+FVaoumcu9QWMlqAbEoSYz/EfKgI2WoBlegMHloCBiseBU0QQGLPvoOnP+lSCTh8GeQqLBb4LgjvyNQDpOHdkju2lSoshyOjwfBI05XNWUSllkqAbCrEGVAKAUAoBQCgFAKAUAoBQCgFAKAUAoBQCgMZEuCDzFAfMOO4M4eQi32ZP+m/T09K58joRon/pQkmIdKEmEh+FARXNQCPNNalEFe8jubKPfl7VIJOD4KzG5uTSwdJw7sqzW0tSmyLOnwPZlF82tSolXIuYcMq+VQKtRFm6pIFAKAUAoBQCgFAKAUAoBQCgFAKAUAoBQCgFAKAUBz/avhwkjvbUVSSLxZ8yMpibKfLf5f0qCxbwyaDnQkzc0BEkBJsBc9B+vSoIJeD7OPIfECfTl79akizp+H9lALZqnhI4i/wvDI02UVZRK2TAKkg9oBQCgFAKAUAoBQCgFAKAUAoBQCgFAKAUAoBQCgFAKAUBjIgYEHnQHE8d7JFiSoveubR0UirwvZmZdBcDpoR+NNybRdYTsqx87n4aVNMjiLzB8Bij2Wp4SvEWaRAbCrUVM6AUAoBQCgFAKAUAoBQCgFAKAUAoBQCgFAKAUAoBQCgFAKAUAoBQCgPLUB7QCgFAKAUAoBQCgFAKAUAoBQCgFAKAUAoBQ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08" name="AutoShape 8" descr="Hasil gambar untuk deck of car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10" name="AutoShape 10" descr="Hasil gambar untuk deck of car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5611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7315" y="3861048"/>
            <a:ext cx="3382677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13" name="Picture 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8064" y="3977655"/>
            <a:ext cx="2736304" cy="2259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50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 bwMode="auto">
          <a:xfrm>
            <a:off x="2688052" y="3363176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29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2123728" y="2538726"/>
          <a:ext cx="527720" cy="2933875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527720"/>
              </a:tblGrid>
              <a:tr h="419125">
                <a:tc>
                  <a:txBody>
                    <a:bodyPr/>
                    <a:lstStyle/>
                    <a:p>
                      <a:pPr algn="ctr"/>
                      <a:r>
                        <a:rPr lang="en-US" sz="1400" b="0" smtClean="0"/>
                        <a:t>6</a:t>
                      </a:r>
                      <a:endParaRPr lang="en-US" sz="1400" b="0"/>
                    </a:p>
                  </a:txBody>
                  <a:tcPr/>
                </a:tc>
              </a:tr>
              <a:tr h="419125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5</a:t>
                      </a:r>
                      <a:endParaRPr lang="en-US" sz="1400" b="1"/>
                    </a:p>
                  </a:txBody>
                  <a:tcPr/>
                </a:tc>
              </a:tr>
              <a:tr h="419125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4</a:t>
                      </a:r>
                      <a:endParaRPr lang="en-US" sz="1400" b="1"/>
                    </a:p>
                  </a:txBody>
                  <a:tcPr/>
                </a:tc>
              </a:tr>
              <a:tr h="419125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3</a:t>
                      </a:r>
                      <a:endParaRPr lang="en-US" sz="1400" b="1"/>
                    </a:p>
                  </a:txBody>
                  <a:tcPr/>
                </a:tc>
              </a:tr>
              <a:tr h="419125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2</a:t>
                      </a:r>
                      <a:endParaRPr lang="en-US" sz="1400" b="1"/>
                    </a:p>
                  </a:txBody>
                  <a:tcPr/>
                </a:tc>
              </a:tr>
              <a:tr h="419125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1</a:t>
                      </a:r>
                      <a:endParaRPr lang="en-US" sz="1400" b="1"/>
                    </a:p>
                  </a:txBody>
                  <a:tcPr/>
                </a:tc>
              </a:tr>
              <a:tr h="419125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0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1043608" y="1052736"/>
            <a:ext cx="72728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ct val="20000"/>
              </a:spcAft>
            </a:pPr>
            <a:r>
              <a:rPr lang="en-US" smtClean="0"/>
              <a:t>6.  </a:t>
            </a:r>
            <a:r>
              <a:rPr lang="en-US" b="1" smtClean="0"/>
              <a:t>	</a:t>
            </a:r>
            <a:r>
              <a:rPr lang="en-US" smtClean="0"/>
              <a:t>Mencetak isi stack </a:t>
            </a:r>
            <a:endParaRPr lang="en-US" b="1"/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2661496" y="2481176"/>
            <a:ext cx="0" cy="292608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5" name="Straight Connector 4"/>
          <p:cNvCxnSpPr/>
          <p:nvPr/>
        </p:nvCxnSpPr>
        <p:spPr bwMode="auto">
          <a:xfrm>
            <a:off x="4019600" y="2481176"/>
            <a:ext cx="0" cy="292608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6" name="Straight Connector 5"/>
          <p:cNvCxnSpPr/>
          <p:nvPr/>
        </p:nvCxnSpPr>
        <p:spPr bwMode="auto">
          <a:xfrm>
            <a:off x="2651448" y="5411216"/>
            <a:ext cx="1368152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8" name="Rounded Rectangle 7"/>
          <p:cNvSpPr/>
          <p:nvPr/>
        </p:nvSpPr>
        <p:spPr bwMode="auto">
          <a:xfrm>
            <a:off x="2693312" y="4597360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21</a:t>
            </a:r>
          </a:p>
        </p:txBody>
      </p:sp>
      <p:sp>
        <p:nvSpPr>
          <p:cNvPr id="9" name="Rounded Rectangle 8"/>
          <p:cNvSpPr/>
          <p:nvPr/>
        </p:nvSpPr>
        <p:spPr bwMode="auto">
          <a:xfrm>
            <a:off x="2689724" y="4187080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9</a:t>
            </a:r>
          </a:p>
        </p:txBody>
      </p:sp>
      <p:sp>
        <p:nvSpPr>
          <p:cNvPr id="10" name="Rounded Rectangle 9"/>
          <p:cNvSpPr/>
          <p:nvPr/>
        </p:nvSpPr>
        <p:spPr bwMode="auto">
          <a:xfrm>
            <a:off x="2693312" y="3775128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16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91680" y="2499472"/>
            <a:ext cx="5145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Top</a:t>
            </a:r>
            <a:endParaRPr lang="en-US" sz="1600"/>
          </a:p>
        </p:txBody>
      </p:sp>
      <p:sp>
        <p:nvSpPr>
          <p:cNvPr id="13" name="Rounded Rectangle 12"/>
          <p:cNvSpPr/>
          <p:nvPr/>
        </p:nvSpPr>
        <p:spPr bwMode="auto">
          <a:xfrm>
            <a:off x="2694846" y="2942848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smtClean="0"/>
              <a:t>15</a:t>
            </a: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5" name="Rounded Rectangle 14"/>
          <p:cNvSpPr/>
          <p:nvPr/>
        </p:nvSpPr>
        <p:spPr bwMode="auto">
          <a:xfrm>
            <a:off x="2693182" y="2520848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11</a:t>
            </a:r>
          </a:p>
        </p:txBody>
      </p:sp>
      <p:sp>
        <p:nvSpPr>
          <p:cNvPr id="17" name="Text Box 23"/>
          <p:cNvSpPr txBox="1">
            <a:spLocks noChangeArrowheads="1"/>
          </p:cNvSpPr>
          <p:nvPr/>
        </p:nvSpPr>
        <p:spPr bwMode="auto">
          <a:xfrm>
            <a:off x="1403648" y="1866310"/>
            <a:ext cx="2016224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45720" bIns="45720">
            <a:spAutoFit/>
          </a:bodyPr>
          <a:lstStyle/>
          <a:p>
            <a:pPr marL="285750" indent="-285750" algn="just">
              <a:buSzPct val="85000"/>
            </a:pPr>
            <a:r>
              <a:rPr lang="en-US" sz="1600" smtClean="0"/>
              <a:t>Contoh:  Stack[7]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878916" y="2882670"/>
            <a:ext cx="9845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Isi stack:</a:t>
            </a:r>
            <a:endParaRPr lang="en-US" sz="1600"/>
          </a:p>
        </p:txBody>
      </p:sp>
      <p:sp>
        <p:nvSpPr>
          <p:cNvPr id="27" name="Rectangle 26"/>
          <p:cNvSpPr/>
          <p:nvPr/>
        </p:nvSpPr>
        <p:spPr>
          <a:xfrm>
            <a:off x="1403648" y="1484784"/>
            <a:ext cx="705678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ct val="20000"/>
              </a:spcAft>
            </a:pPr>
            <a:r>
              <a:rPr lang="en-US" sz="1600" smtClean="0"/>
              <a:t>Proses pencetakan dimulai dari index top hingga index ke 1. </a:t>
            </a:r>
            <a:endParaRPr lang="en-US" sz="1600" b="1"/>
          </a:p>
        </p:txBody>
      </p:sp>
      <p:sp>
        <p:nvSpPr>
          <p:cNvPr id="31" name="Rounded Rectangle 30"/>
          <p:cNvSpPr/>
          <p:nvPr/>
        </p:nvSpPr>
        <p:spPr bwMode="auto">
          <a:xfrm>
            <a:off x="2689652" y="5009704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rgbClr val="0000E3"/>
                </a:solidFill>
                <a:effectLst/>
                <a:latin typeface="Arial" charset="0"/>
                <a:cs typeface="Arial" charset="0"/>
              </a:rPr>
              <a:t>6</a:t>
            </a:r>
          </a:p>
        </p:txBody>
      </p:sp>
      <p:sp>
        <p:nvSpPr>
          <p:cNvPr id="40" name="Chevron 39"/>
          <p:cNvSpPr/>
          <p:nvPr/>
        </p:nvSpPr>
        <p:spPr bwMode="auto">
          <a:xfrm flipH="1" flipV="1">
            <a:off x="4150000" y="2612377"/>
            <a:ext cx="144016" cy="144016"/>
          </a:xfrm>
          <a:prstGeom prst="chevron">
            <a:avLst/>
          </a:prstGeom>
          <a:solidFill>
            <a:srgbClr val="FF0066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141888" y="2534760"/>
            <a:ext cx="3970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11</a:t>
            </a:r>
            <a:endParaRPr lang="en-US" sz="1600"/>
          </a:p>
        </p:txBody>
      </p:sp>
      <p:sp>
        <p:nvSpPr>
          <p:cNvPr id="43" name="Flowchart: Terminator 42"/>
          <p:cNvSpPr/>
          <p:nvPr/>
        </p:nvSpPr>
        <p:spPr bwMode="auto">
          <a:xfrm>
            <a:off x="2915816" y="5688625"/>
            <a:ext cx="864096" cy="288032"/>
          </a:xfrm>
          <a:prstGeom prst="flowChartTerminator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" tIns="45720" rIns="9144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Cetak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131500" y="2958432"/>
            <a:ext cx="4122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15</a:t>
            </a:r>
            <a:endParaRPr lang="en-US" sz="1600"/>
          </a:p>
        </p:txBody>
      </p:sp>
      <p:sp>
        <p:nvSpPr>
          <p:cNvPr id="53" name="TextBox 52"/>
          <p:cNvSpPr txBox="1"/>
          <p:nvPr/>
        </p:nvSpPr>
        <p:spPr>
          <a:xfrm>
            <a:off x="3131500" y="4602614"/>
            <a:ext cx="4122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21</a:t>
            </a:r>
            <a:endParaRPr lang="en-US" sz="1600"/>
          </a:p>
        </p:txBody>
      </p:sp>
      <p:sp>
        <p:nvSpPr>
          <p:cNvPr id="25" name="TextBox 24"/>
          <p:cNvSpPr txBox="1"/>
          <p:nvPr/>
        </p:nvSpPr>
        <p:spPr>
          <a:xfrm>
            <a:off x="3121792" y="3377088"/>
            <a:ext cx="4122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29</a:t>
            </a:r>
            <a:endParaRPr lang="en-US" sz="1600"/>
          </a:p>
        </p:txBody>
      </p:sp>
      <p:sp>
        <p:nvSpPr>
          <p:cNvPr id="26" name="TextBox 25"/>
          <p:cNvSpPr txBox="1"/>
          <p:nvPr/>
        </p:nvSpPr>
        <p:spPr>
          <a:xfrm>
            <a:off x="3131840" y="3789040"/>
            <a:ext cx="4122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16</a:t>
            </a:r>
            <a:endParaRPr lang="en-US" sz="1600"/>
          </a:p>
        </p:txBody>
      </p:sp>
      <p:sp>
        <p:nvSpPr>
          <p:cNvPr id="28" name="TextBox 27"/>
          <p:cNvSpPr txBox="1"/>
          <p:nvPr/>
        </p:nvSpPr>
        <p:spPr>
          <a:xfrm>
            <a:off x="3183752" y="4200992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9</a:t>
            </a:r>
            <a:endParaRPr lang="en-US" sz="160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1" presetClass="emph" presetSubtype="0" grpId="1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 override="childStyle">
                                        <p:cTn id="6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 override="childStyle">
                                        <p:cTn id="6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>
                                        <p:cTn id="7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>
                                        <p:cTn id="7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371 0.00278 0.12743 0.00578 0.17482 0.01457 C 0.22222 0.02336 0.25347 0.03794 0.28472 0.05274 " pathEditMode="relative" ptsTypes="aaA">
                                      <p:cBhvr>
                                        <p:cTn id="77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3000"/>
                            </p:stCondLst>
                            <p:childTnLst>
                              <p:par>
                                <p:cTn id="7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0.00185 L 0.00104 0.06523 " pathEditMode="relative" rAng="0" ptsTypes="AA">
                                      <p:cBhvr>
                                        <p:cTn id="8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4000"/>
                            </p:stCondLst>
                            <p:childTnLst>
                              <p:par>
                                <p:cTn id="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2.05876E-6 C -5.55556E-7 0.00023 0.15764 -0.00509 0.31545 -0.01018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" y="-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6000"/>
                            </p:stCondLst>
                            <p:childTnLst>
                              <p:par>
                                <p:cTn id="88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8 0.06616 L 0.00208 0.12954 " pathEditMode="relative" rAng="0" ptsTypes="AA">
                                      <p:cBhvr>
                                        <p:cTn id="8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700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7.61046E-7 C 0.08142 -0.00324 0.16302 -0.00624 0.22187 -0.01781 C 0.28073 -0.02938 0.31701 -0.0502 0.35364 -0.07055 " pathEditMode="relative" rAng="0" ptsTypes="aaA">
                                      <p:cBhvr>
                                        <p:cTn id="95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7" y="-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9000"/>
                            </p:stCondLst>
                            <p:childTnLst>
                              <p:par>
                                <p:cTn id="97" presetID="42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8 0.13093 L 0.00208 0.18483 " pathEditMode="relative" rAng="0" ptsTypes="AA">
                                      <p:cBhvr>
                                        <p:cTn id="9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0"/>
                            </p:stCondLst>
                            <p:childTnLst>
                              <p:par>
                                <p:cTn id="10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2.85913E-6 C 0.12483 -0.00902 0.24983 -0.01804 0.31441 -0.03955 C 0.379 -0.06107 0.38282 -0.09507 0.38698 -0.12884 " pathEditMode="relative" rAng="0" ptsTypes="aaA">
                                      <p:cBhvr>
                                        <p:cTn id="104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3" y="-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6" presetID="42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9 0.18599 L 0.00209 0.24497 " pathEditMode="relative" rAng="0" ptsTypes="AA">
                                      <p:cBhvr>
                                        <p:cTn id="10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3000"/>
                            </p:stCondLst>
                            <p:childTnLst>
                              <p:par>
                                <p:cTn id="10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72195E-6 C 0.10556 -0.00833 0.21111 -0.01666 0.28091 -0.04812 C 0.35087 -0.07958 0.3849 -0.13417 0.41893 -0.18876 " pathEditMode="relative" rAng="0" ptsTypes="aaA">
                                      <p:cBhvr>
                                        <p:cTn id="113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9" y="-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5000"/>
                            </p:stCondLst>
                            <p:childTnLst>
                              <p:par>
                                <p:cTn id="115" presetID="42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9 0.24497 L 0.00209 0.30789 " pathEditMode="relative" rAng="0" ptsTypes="AA">
                                      <p:cBhvr>
                                        <p:cTn id="11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6000"/>
                            </p:stCondLst>
                            <p:childTnLst>
                              <p:par>
                                <p:cTn id="1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51076E-7 C 0.10243 -0.01018 0.20504 -0.02036 0.28021 -0.06153 C 0.35538 -0.10271 0.40295 -0.17511 0.4507 -0.24751 " pathEditMode="relative" rAng="0" ptsTypes="aaA">
                                      <p:cBhvr>
                                        <p:cTn id="122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5" y="-1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8" grpId="0" animBg="1"/>
      <p:bldP spid="9" grpId="0" animBg="1"/>
      <p:bldP spid="10" grpId="0" animBg="1"/>
      <p:bldP spid="12" grpId="0"/>
      <p:bldP spid="13" grpId="0" animBg="1"/>
      <p:bldP spid="15" grpId="0" animBg="1"/>
      <p:bldP spid="17" grpId="0"/>
      <p:bldP spid="19" grpId="0"/>
      <p:bldP spid="31" grpId="0" animBg="1"/>
      <p:bldP spid="40" grpId="0" animBg="1"/>
      <p:bldP spid="40" grpId="1" animBg="1"/>
      <p:bldP spid="40" grpId="2" animBg="1"/>
      <p:bldP spid="40" grpId="3" animBg="1"/>
      <p:bldP spid="40" grpId="4" animBg="1"/>
      <p:bldP spid="40" grpId="5" animBg="1"/>
      <p:bldP spid="41" grpId="0"/>
      <p:bldP spid="41" grpId="1"/>
      <p:bldP spid="43" grpId="0" animBg="1"/>
      <p:bldP spid="43" grpId="1" animBg="1"/>
      <p:bldP spid="44" grpId="0"/>
      <p:bldP spid="44" grpId="1"/>
      <p:bldP spid="53" grpId="0"/>
      <p:bldP spid="53" grpId="1"/>
      <p:bldP spid="25" grpId="0"/>
      <p:bldP spid="25" grpId="1"/>
      <p:bldP spid="26" grpId="0"/>
      <p:bldP spid="26" grpId="1"/>
      <p:bldP spid="28" grpId="0"/>
      <p:bldP spid="28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3"/>
          <p:cNvSpPr txBox="1">
            <a:spLocks noChangeArrowheads="1"/>
          </p:cNvSpPr>
          <p:nvPr/>
        </p:nvSpPr>
        <p:spPr bwMode="auto">
          <a:xfrm>
            <a:off x="919688" y="1096986"/>
            <a:ext cx="7416824" cy="38779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54864" bIns="54864">
            <a:spAutoFit/>
          </a:bodyPr>
          <a:lstStyle/>
          <a:p>
            <a:pPr marL="285750" indent="-285750" algn="just">
              <a:buSzPct val="85000"/>
              <a:buFont typeface="Wingdings" pitchFamily="2" charset="2"/>
              <a:buChar char="v"/>
            </a:pPr>
            <a:r>
              <a:rPr lang="en-US" smtClean="0"/>
              <a:t>Implementasi stack dengan array memiliki kelemahan karena: </a:t>
            </a:r>
          </a:p>
        </p:txBody>
      </p:sp>
      <p:sp>
        <p:nvSpPr>
          <p:cNvPr id="4" name="Rounded Rectangle 3"/>
          <p:cNvSpPr/>
          <p:nvPr/>
        </p:nvSpPr>
        <p:spPr bwMode="auto">
          <a:xfrm>
            <a:off x="2016316" y="3098289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29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451992" y="2273839"/>
          <a:ext cx="527720" cy="2933875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527720"/>
              </a:tblGrid>
              <a:tr h="419125">
                <a:tc>
                  <a:txBody>
                    <a:bodyPr/>
                    <a:lstStyle/>
                    <a:p>
                      <a:pPr algn="ctr"/>
                      <a:r>
                        <a:rPr lang="en-US" sz="1400" b="0" smtClean="0"/>
                        <a:t>6</a:t>
                      </a:r>
                      <a:endParaRPr lang="en-US" sz="1400" b="0"/>
                    </a:p>
                  </a:txBody>
                  <a:tcPr/>
                </a:tc>
              </a:tr>
              <a:tr h="419125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5</a:t>
                      </a:r>
                      <a:endParaRPr lang="en-US" sz="1400" b="1"/>
                    </a:p>
                  </a:txBody>
                  <a:tcPr/>
                </a:tc>
              </a:tr>
              <a:tr h="419125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4</a:t>
                      </a:r>
                      <a:endParaRPr lang="en-US" sz="1400" b="1"/>
                    </a:p>
                  </a:txBody>
                  <a:tcPr/>
                </a:tc>
              </a:tr>
              <a:tr h="419125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3</a:t>
                      </a:r>
                      <a:endParaRPr lang="en-US" sz="1400" b="1"/>
                    </a:p>
                  </a:txBody>
                  <a:tcPr/>
                </a:tc>
              </a:tr>
              <a:tr h="419125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2</a:t>
                      </a:r>
                      <a:endParaRPr lang="en-US" sz="1400" b="1"/>
                    </a:p>
                  </a:txBody>
                  <a:tcPr/>
                </a:tc>
              </a:tr>
              <a:tr h="419125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1</a:t>
                      </a:r>
                      <a:endParaRPr lang="en-US" sz="1400" b="1"/>
                    </a:p>
                  </a:txBody>
                  <a:tcPr/>
                </a:tc>
              </a:tr>
              <a:tr h="419125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0</a:t>
                      </a: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Straight Connector 5"/>
          <p:cNvCxnSpPr/>
          <p:nvPr/>
        </p:nvCxnSpPr>
        <p:spPr bwMode="auto">
          <a:xfrm>
            <a:off x="1989760" y="2166049"/>
            <a:ext cx="0" cy="29718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>
            <a:off x="3347864" y="2166049"/>
            <a:ext cx="0" cy="29718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>
            <a:off x="1979712" y="5146329"/>
            <a:ext cx="1368152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9" name="Rounded Rectangle 8"/>
          <p:cNvSpPr/>
          <p:nvPr/>
        </p:nvSpPr>
        <p:spPr bwMode="auto">
          <a:xfrm>
            <a:off x="2021576" y="4332473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21</a:t>
            </a:r>
          </a:p>
        </p:txBody>
      </p:sp>
      <p:sp>
        <p:nvSpPr>
          <p:cNvPr id="10" name="Rounded Rectangle 9"/>
          <p:cNvSpPr/>
          <p:nvPr/>
        </p:nvSpPr>
        <p:spPr bwMode="auto">
          <a:xfrm>
            <a:off x="2017988" y="3922193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9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2021576" y="3510241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16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19944" y="2234585"/>
            <a:ext cx="5145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Top</a:t>
            </a:r>
            <a:endParaRPr lang="en-US" sz="1600"/>
          </a:p>
        </p:txBody>
      </p:sp>
      <p:sp>
        <p:nvSpPr>
          <p:cNvPr id="13" name="Rounded Rectangle 12"/>
          <p:cNvSpPr/>
          <p:nvPr/>
        </p:nvSpPr>
        <p:spPr bwMode="auto">
          <a:xfrm>
            <a:off x="2023110" y="2677961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smtClean="0"/>
              <a:t>15</a:t>
            </a: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2021446" y="2255961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11</a:t>
            </a:r>
          </a:p>
        </p:txBody>
      </p:sp>
      <p:sp>
        <p:nvSpPr>
          <p:cNvPr id="15" name="Rounded Rectangle 14"/>
          <p:cNvSpPr/>
          <p:nvPr/>
        </p:nvSpPr>
        <p:spPr bwMode="auto">
          <a:xfrm>
            <a:off x="2017916" y="4744817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rgbClr val="0000E3"/>
                </a:solidFill>
                <a:effectLst/>
                <a:latin typeface="Arial" charset="0"/>
                <a:cs typeface="Arial" charset="0"/>
              </a:rPr>
              <a:t>6</a:t>
            </a:r>
          </a:p>
        </p:txBody>
      </p:sp>
      <p:sp>
        <p:nvSpPr>
          <p:cNvPr id="23" name="Text Box 23"/>
          <p:cNvSpPr txBox="1">
            <a:spLocks noChangeArrowheads="1"/>
          </p:cNvSpPr>
          <p:nvPr/>
        </p:nvSpPr>
        <p:spPr bwMode="auto">
          <a:xfrm>
            <a:off x="2172072" y="1722294"/>
            <a:ext cx="108012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45720" bIns="45720">
            <a:spAutoFit/>
          </a:bodyPr>
          <a:lstStyle/>
          <a:p>
            <a:pPr marL="285750" indent="-285750" algn="just">
              <a:buSzPct val="85000"/>
            </a:pPr>
            <a:r>
              <a:rPr lang="en-US" sz="1600" smtClean="0"/>
              <a:t>Stack[7]</a:t>
            </a:r>
          </a:p>
        </p:txBody>
      </p:sp>
      <p:sp>
        <p:nvSpPr>
          <p:cNvPr id="24" name="Text Box 23"/>
          <p:cNvSpPr txBox="1">
            <a:spLocks noChangeArrowheads="1"/>
          </p:cNvSpPr>
          <p:nvPr/>
        </p:nvSpPr>
        <p:spPr bwMode="auto">
          <a:xfrm>
            <a:off x="3635896" y="2132856"/>
            <a:ext cx="4536504" cy="60324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54864" bIns="54864">
            <a:spAutoFit/>
          </a:bodyPr>
          <a:lstStyle/>
          <a:p>
            <a:pPr marL="231775" indent="-231775" algn="just">
              <a:buSzPct val="85000"/>
              <a:buFont typeface="+mj-lt"/>
              <a:buAutoNum type="arabicPeriod"/>
            </a:pPr>
            <a:r>
              <a:rPr lang="en-US" sz="1600" smtClean="0"/>
              <a:t>Stack hanya bisa menyimpan data dalam bentuk bilangan integer. Mengapa? </a:t>
            </a:r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3635896" y="2701838"/>
            <a:ext cx="4536504" cy="8494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54864" bIns="54864">
            <a:spAutoFit/>
          </a:bodyPr>
          <a:lstStyle/>
          <a:p>
            <a:pPr marL="231775" indent="-231775" algn="just">
              <a:buSzPct val="85000"/>
              <a:buFont typeface="+mj-lt"/>
              <a:buAutoNum type="arabicPeriod" startAt="2"/>
            </a:pPr>
            <a:r>
              <a:rPr lang="en-US" sz="1600" smtClean="0"/>
              <a:t>Jumlah data yang dapat disimpan antara logik dan fisik tidak sama (tidak sinkron). Mengapa? </a:t>
            </a:r>
          </a:p>
        </p:txBody>
      </p:sp>
      <p:sp>
        <p:nvSpPr>
          <p:cNvPr id="26" name="Text Box 23"/>
          <p:cNvSpPr txBox="1">
            <a:spLocks noChangeArrowheads="1"/>
          </p:cNvSpPr>
          <p:nvPr/>
        </p:nvSpPr>
        <p:spPr bwMode="auto">
          <a:xfrm>
            <a:off x="3595704" y="3689854"/>
            <a:ext cx="4536504" cy="60324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54864" bIns="54864">
            <a:spAutoFit/>
          </a:bodyPr>
          <a:lstStyle/>
          <a:p>
            <a:pPr marL="285750" indent="-285750" algn="just">
              <a:buSzPct val="85000"/>
              <a:buFont typeface="Wingdings" pitchFamily="2" charset="2"/>
              <a:buChar char="v"/>
            </a:pPr>
            <a:r>
              <a:rPr lang="en-US" sz="1600" smtClean="0"/>
              <a:t>Untuk mengatasi hal tersebut maka elemen stack dan top dipisah.</a:t>
            </a:r>
          </a:p>
        </p:txBody>
      </p:sp>
      <p:sp>
        <p:nvSpPr>
          <p:cNvPr id="27" name="Text Box 23"/>
          <p:cNvSpPr txBox="1">
            <a:spLocks noChangeArrowheads="1"/>
          </p:cNvSpPr>
          <p:nvPr/>
        </p:nvSpPr>
        <p:spPr bwMode="auto">
          <a:xfrm>
            <a:off x="3594032" y="4234102"/>
            <a:ext cx="4536504" cy="60324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54864" bIns="54864">
            <a:spAutoFit/>
          </a:bodyPr>
          <a:lstStyle/>
          <a:p>
            <a:pPr marL="285750" indent="-285750" algn="just">
              <a:buSzPct val="85000"/>
              <a:buFont typeface="Wingdings" pitchFamily="2" charset="2"/>
              <a:buChar char="v"/>
            </a:pPr>
            <a:r>
              <a:rPr lang="en-US" sz="1600" smtClean="0"/>
              <a:t>Salah satu cara dengan mengimplementasi-kan stack menggunakan structure/record .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200"/>
                            </p:stCondLst>
                            <p:childTnLst>
                              <p:par>
                                <p:cTn id="2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2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ChangeArrowheads="1"/>
          </p:cNvSpPr>
          <p:nvPr/>
        </p:nvSpPr>
        <p:spPr bwMode="auto">
          <a:xfrm>
            <a:off x="1835696" y="836613"/>
            <a:ext cx="5818644" cy="38779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tIns="54864" bIns="54864">
            <a:spAutoFit/>
          </a:bodyPr>
          <a:lstStyle/>
          <a:p>
            <a:r>
              <a:rPr lang="en-US" b="1"/>
              <a:t>IMPLEMENTASI </a:t>
            </a:r>
            <a:r>
              <a:rPr lang="en-US" b="1" smtClean="0"/>
              <a:t>STACK </a:t>
            </a:r>
            <a:r>
              <a:rPr lang="en-US" b="1"/>
              <a:t>MENGGUNAKAN </a:t>
            </a:r>
            <a:r>
              <a:rPr lang="en-US" b="1" smtClean="0"/>
              <a:t>RECORD</a:t>
            </a:r>
            <a:endParaRPr lang="en-US" b="1"/>
          </a:p>
        </p:txBody>
      </p:sp>
      <p:sp>
        <p:nvSpPr>
          <p:cNvPr id="3" name="Text Box 23"/>
          <p:cNvSpPr txBox="1">
            <a:spLocks noChangeArrowheads="1"/>
          </p:cNvSpPr>
          <p:nvPr/>
        </p:nvSpPr>
        <p:spPr bwMode="auto">
          <a:xfrm>
            <a:off x="762264" y="1288188"/>
            <a:ext cx="7775192" cy="38779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54864" bIns="54864">
            <a:spAutoFit/>
          </a:bodyPr>
          <a:lstStyle/>
          <a:p>
            <a:pPr marL="285750" indent="-285750" algn="just">
              <a:buSzPct val="85000"/>
              <a:buFont typeface="Wingdings" pitchFamily="2" charset="2"/>
              <a:buChar char="v"/>
            </a:pPr>
            <a:r>
              <a:rPr lang="en-US" smtClean="0"/>
              <a:t>Stack terdiri dari dua buah field masing-masing field elemen dan top. 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83568" y="2970492"/>
          <a:ext cx="527720" cy="251475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527720"/>
              </a:tblGrid>
              <a:tr h="419125">
                <a:tc>
                  <a:txBody>
                    <a:bodyPr/>
                    <a:lstStyle/>
                    <a:p>
                      <a:pPr algn="ctr"/>
                      <a:r>
                        <a:rPr lang="en-US" sz="1400" b="0" smtClean="0"/>
                        <a:t>5</a:t>
                      </a:r>
                      <a:endParaRPr lang="en-US" sz="1400" b="0"/>
                    </a:p>
                  </a:txBody>
                  <a:tcPr/>
                </a:tc>
              </a:tr>
              <a:tr h="419125">
                <a:tc>
                  <a:txBody>
                    <a:bodyPr/>
                    <a:lstStyle/>
                    <a:p>
                      <a:pPr algn="ctr"/>
                      <a:r>
                        <a:rPr lang="en-US" sz="1400" b="0" smtClean="0"/>
                        <a:t>4</a:t>
                      </a:r>
                      <a:endParaRPr lang="en-US" sz="1400" b="1"/>
                    </a:p>
                  </a:txBody>
                  <a:tcPr/>
                </a:tc>
              </a:tr>
              <a:tr h="419125">
                <a:tc>
                  <a:txBody>
                    <a:bodyPr/>
                    <a:lstStyle/>
                    <a:p>
                      <a:pPr algn="ctr"/>
                      <a:r>
                        <a:rPr lang="en-US" sz="1400" b="0" smtClean="0"/>
                        <a:t>3</a:t>
                      </a:r>
                      <a:endParaRPr lang="en-US" sz="1400" b="1"/>
                    </a:p>
                  </a:txBody>
                  <a:tcPr/>
                </a:tc>
              </a:tr>
              <a:tr h="419125">
                <a:tc>
                  <a:txBody>
                    <a:bodyPr/>
                    <a:lstStyle/>
                    <a:p>
                      <a:pPr algn="ctr"/>
                      <a:r>
                        <a:rPr lang="en-US" sz="1400" b="0" smtClean="0"/>
                        <a:t>2</a:t>
                      </a:r>
                      <a:endParaRPr lang="en-US" sz="1400" b="1"/>
                    </a:p>
                  </a:txBody>
                  <a:tcPr/>
                </a:tc>
              </a:tr>
              <a:tr h="419125">
                <a:tc>
                  <a:txBody>
                    <a:bodyPr/>
                    <a:lstStyle/>
                    <a:p>
                      <a:pPr algn="ctr"/>
                      <a:r>
                        <a:rPr lang="en-US" sz="1400" b="0" smtClean="0"/>
                        <a:t>1</a:t>
                      </a:r>
                      <a:endParaRPr lang="en-US" sz="1400" b="1"/>
                    </a:p>
                  </a:txBody>
                  <a:tcPr/>
                </a:tc>
              </a:tr>
              <a:tr h="419125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0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2" name="Text Box 23"/>
          <p:cNvSpPr txBox="1">
            <a:spLocks noChangeArrowheads="1"/>
          </p:cNvSpPr>
          <p:nvPr/>
        </p:nvSpPr>
        <p:spPr bwMode="auto">
          <a:xfrm>
            <a:off x="755576" y="1637863"/>
            <a:ext cx="7775192" cy="6647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54864" bIns="54864">
            <a:spAutoFit/>
          </a:bodyPr>
          <a:lstStyle/>
          <a:p>
            <a:pPr marL="285750" indent="-285750" algn="just">
              <a:buSzPct val="85000"/>
              <a:buFont typeface="Wingdings" pitchFamily="2" charset="2"/>
              <a:buChar char="v"/>
            </a:pPr>
            <a:r>
              <a:rPr lang="en-US" smtClean="0"/>
              <a:t>Field elemen memiliki tipe array  yang berfungsi untuk menyimpan data, dapat berupa numerik maupun karakter.</a:t>
            </a:r>
          </a:p>
        </p:txBody>
      </p:sp>
      <p:sp>
        <p:nvSpPr>
          <p:cNvPr id="23" name="Text Box 23"/>
          <p:cNvSpPr txBox="1">
            <a:spLocks noChangeArrowheads="1"/>
          </p:cNvSpPr>
          <p:nvPr/>
        </p:nvSpPr>
        <p:spPr bwMode="auto">
          <a:xfrm>
            <a:off x="757248" y="2245056"/>
            <a:ext cx="7775192" cy="38779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54864" bIns="54864">
            <a:spAutoFit/>
          </a:bodyPr>
          <a:lstStyle/>
          <a:p>
            <a:pPr marL="285750" indent="-285750" algn="just">
              <a:buSzPct val="85000"/>
              <a:buFont typeface="Wingdings" pitchFamily="2" charset="2"/>
              <a:buChar char="v"/>
            </a:pPr>
            <a:r>
              <a:rPr lang="en-US" smtClean="0"/>
              <a:t>Field top memiliki tipe integer yang berfungsi untuk menyimpan nilai top.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1221336" y="2872750"/>
            <a:ext cx="2726136" cy="3508578"/>
            <a:chOff x="1725392" y="2780928"/>
            <a:chExt cx="2726136" cy="3508578"/>
          </a:xfrm>
        </p:grpSpPr>
        <p:sp>
          <p:nvSpPr>
            <p:cNvPr id="4" name="Rounded Rectangle 3"/>
            <p:cNvSpPr/>
            <p:nvPr/>
          </p:nvSpPr>
          <p:spPr bwMode="auto">
            <a:xfrm>
              <a:off x="1751948" y="3703120"/>
              <a:ext cx="1286188" cy="360040"/>
            </a:xfrm>
            <a:prstGeom prst="round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29</a:t>
              </a:r>
            </a:p>
          </p:txBody>
        </p:sp>
        <p:cxnSp>
          <p:nvCxnSpPr>
            <p:cNvPr id="6" name="Straight Connector 5"/>
            <p:cNvCxnSpPr/>
            <p:nvPr/>
          </p:nvCxnSpPr>
          <p:spPr bwMode="auto">
            <a:xfrm>
              <a:off x="1725392" y="2780928"/>
              <a:ext cx="0" cy="256032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7" name="Straight Connector 6"/>
            <p:cNvCxnSpPr/>
            <p:nvPr/>
          </p:nvCxnSpPr>
          <p:spPr bwMode="auto">
            <a:xfrm>
              <a:off x="3083496" y="2780928"/>
              <a:ext cx="0" cy="256032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8" name="Straight Connector 7"/>
            <p:cNvCxnSpPr/>
            <p:nvPr/>
          </p:nvCxnSpPr>
          <p:spPr bwMode="auto">
            <a:xfrm>
              <a:off x="1725392" y="5340305"/>
              <a:ext cx="1368152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9" name="Rounded Rectangle 8"/>
            <p:cNvSpPr/>
            <p:nvPr/>
          </p:nvSpPr>
          <p:spPr bwMode="auto">
            <a:xfrm>
              <a:off x="1757208" y="4937304"/>
              <a:ext cx="1286188" cy="360040"/>
            </a:xfrm>
            <a:prstGeom prst="round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21</a:t>
              </a:r>
            </a:p>
          </p:txBody>
        </p:sp>
        <p:sp>
          <p:nvSpPr>
            <p:cNvPr id="10" name="Rounded Rectangle 9"/>
            <p:cNvSpPr/>
            <p:nvPr/>
          </p:nvSpPr>
          <p:spPr bwMode="auto">
            <a:xfrm>
              <a:off x="1753620" y="4527024"/>
              <a:ext cx="1286188" cy="360040"/>
            </a:xfrm>
            <a:prstGeom prst="round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9</a:t>
              </a:r>
            </a:p>
          </p:txBody>
        </p:sp>
        <p:sp>
          <p:nvSpPr>
            <p:cNvPr id="11" name="Rounded Rectangle 10"/>
            <p:cNvSpPr/>
            <p:nvPr/>
          </p:nvSpPr>
          <p:spPr bwMode="auto">
            <a:xfrm>
              <a:off x="1757208" y="4115072"/>
              <a:ext cx="1286188" cy="360040"/>
            </a:xfrm>
            <a:prstGeom prst="round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16</a:t>
              </a:r>
            </a:p>
          </p:txBody>
        </p:sp>
        <p:sp>
          <p:nvSpPr>
            <p:cNvPr id="13" name="Rounded Rectangle 12"/>
            <p:cNvSpPr/>
            <p:nvPr/>
          </p:nvSpPr>
          <p:spPr bwMode="auto">
            <a:xfrm>
              <a:off x="1758742" y="3282792"/>
              <a:ext cx="1286188" cy="360040"/>
            </a:xfrm>
            <a:prstGeom prst="round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smtClean="0"/>
                <a:t>15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14" name="Rounded Rectangle 13"/>
            <p:cNvSpPr/>
            <p:nvPr/>
          </p:nvSpPr>
          <p:spPr bwMode="auto">
            <a:xfrm>
              <a:off x="1757078" y="2860792"/>
              <a:ext cx="1286188" cy="360040"/>
            </a:xfrm>
            <a:prstGeom prst="round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15" name="Rounded Rectangle 14"/>
            <p:cNvSpPr/>
            <p:nvPr/>
          </p:nvSpPr>
          <p:spPr bwMode="auto">
            <a:xfrm>
              <a:off x="3130168" y="4948449"/>
              <a:ext cx="1286188" cy="360040"/>
            </a:xfrm>
            <a:prstGeom prst="round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smtClean="0"/>
                <a:t>4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3079928" y="4908257"/>
              <a:ext cx="1371600" cy="432048"/>
            </a:xfrm>
            <a:prstGeom prst="rect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33284" y="5352025"/>
              <a:ext cx="51456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smtClean="0"/>
                <a:t>Top</a:t>
              </a:r>
              <a:endParaRPr lang="en-US" sz="160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969204" y="5341695"/>
              <a:ext cx="87460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smtClean="0"/>
                <a:t>Elemen</a:t>
              </a:r>
              <a:endParaRPr lang="en-US" sz="1600"/>
            </a:p>
          </p:txBody>
        </p:sp>
        <p:sp>
          <p:nvSpPr>
            <p:cNvPr id="27" name="Right Brace 26"/>
            <p:cNvSpPr/>
            <p:nvPr/>
          </p:nvSpPr>
          <p:spPr bwMode="auto">
            <a:xfrm rot="5400000">
              <a:off x="2951820" y="5140189"/>
              <a:ext cx="288032" cy="1368152"/>
            </a:xfrm>
            <a:prstGeom prst="rightBrac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793108" y="5950952"/>
              <a:ext cx="69762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smtClean="0"/>
                <a:t>Stack</a:t>
              </a:r>
              <a:endParaRPr lang="en-US" sz="1600"/>
            </a:p>
          </p:txBody>
        </p:sp>
      </p:grpSp>
      <p:sp>
        <p:nvSpPr>
          <p:cNvPr id="31" name="Rectangle 30"/>
          <p:cNvSpPr/>
          <p:nvPr/>
        </p:nvSpPr>
        <p:spPr>
          <a:xfrm>
            <a:off x="4067944" y="3501008"/>
            <a:ext cx="4248472" cy="830997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>
              <a:tabLst>
                <a:tab pos="2109788" algn="l"/>
              </a:tabLst>
            </a:pPr>
            <a:r>
              <a:rPr lang="en-US" sz="1600" smtClean="0">
                <a:latin typeface="Courier New" pitchFamily="49" charset="0"/>
                <a:cs typeface="Courier New" pitchFamily="49" charset="0"/>
              </a:rPr>
              <a:t>struct tipestack{	int elemen[max];</a:t>
            </a:r>
          </a:p>
          <a:p>
            <a:pPr>
              <a:tabLst>
                <a:tab pos="2109788" algn="l"/>
              </a:tabLst>
            </a:pPr>
            <a:r>
              <a:rPr lang="en-US" sz="1600" smtClean="0">
                <a:latin typeface="Courier New" pitchFamily="49" charset="0"/>
                <a:cs typeface="Courier New" pitchFamily="49" charset="0"/>
              </a:rPr>
              <a:t>	int top;</a:t>
            </a:r>
          </a:p>
          <a:p>
            <a:pPr>
              <a:tabLst>
                <a:tab pos="2000250" algn="l"/>
              </a:tabLst>
            </a:pPr>
            <a:r>
              <a:rPr lang="en-US" sz="1600" smtClean="0">
                <a:latin typeface="Courier New" pitchFamily="49" charset="0"/>
                <a:cs typeface="Courier New" pitchFamily="49" charset="0"/>
              </a:rPr>
              <a:t>	} stack;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3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43608" y="1124744"/>
            <a:ext cx="72728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ct val="20000"/>
              </a:spcAft>
            </a:pPr>
            <a:r>
              <a:rPr lang="en-US" smtClean="0"/>
              <a:t>1.  </a:t>
            </a:r>
            <a:r>
              <a:rPr lang="en-US" b="1" smtClean="0"/>
              <a:t>	</a:t>
            </a:r>
            <a:r>
              <a:rPr lang="en-US" smtClean="0"/>
              <a:t>Mendefinisikan kondisi awal stack (kosong)</a:t>
            </a:r>
            <a:endParaRPr lang="en-US" b="1"/>
          </a:p>
        </p:txBody>
      </p:sp>
      <p:sp>
        <p:nvSpPr>
          <p:cNvPr id="3" name="Rectangle 2"/>
          <p:cNvSpPr/>
          <p:nvPr/>
        </p:nvSpPr>
        <p:spPr>
          <a:xfrm>
            <a:off x="1547664" y="1576888"/>
            <a:ext cx="3168352" cy="584775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z="1600" smtClean="0">
                <a:latin typeface="Courier New" pitchFamily="49" charset="0"/>
                <a:cs typeface="Courier New" pitchFamily="49" charset="0"/>
              </a:rPr>
              <a:t>void buatstack()</a:t>
            </a:r>
          </a:p>
          <a:p>
            <a:r>
              <a:rPr lang="en-US" sz="1600" smtClean="0">
                <a:latin typeface="Courier New" pitchFamily="49" charset="0"/>
                <a:cs typeface="Courier New" pitchFamily="49" charset="0"/>
              </a:rPr>
              <a:t>{ stack.top = -1; }</a:t>
            </a:r>
          </a:p>
        </p:txBody>
      </p:sp>
      <p:sp>
        <p:nvSpPr>
          <p:cNvPr id="4" name="Rectangle 3"/>
          <p:cNvSpPr/>
          <p:nvPr/>
        </p:nvSpPr>
        <p:spPr>
          <a:xfrm>
            <a:off x="1043608" y="2420888"/>
            <a:ext cx="72728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ct val="20000"/>
              </a:spcAft>
            </a:pPr>
            <a:r>
              <a:rPr lang="en-US" smtClean="0"/>
              <a:t>2.  Mengecek stack apakah dalam kondisi kosong atau tidak?</a:t>
            </a: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547664" y="2852936"/>
            <a:ext cx="3168352" cy="1323439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z="1600" smtClean="0">
                <a:latin typeface="Courier New" pitchFamily="49" charset="0"/>
                <a:cs typeface="Courier New" pitchFamily="49" charset="0"/>
              </a:rPr>
              <a:t>int stackkosong()</a:t>
            </a:r>
          </a:p>
          <a:p>
            <a:r>
              <a:rPr lang="en-US" sz="1600" smtClean="0">
                <a:latin typeface="Courier New" pitchFamily="49" charset="0"/>
                <a:cs typeface="Courier New" pitchFamily="49" charset="0"/>
              </a:rPr>
              <a:t>{ if(stack.top == -1)</a:t>
            </a:r>
          </a:p>
          <a:p>
            <a:r>
              <a:rPr lang="en-US" sz="1600" smtClean="0">
                <a:latin typeface="Courier New" pitchFamily="49" charset="0"/>
                <a:cs typeface="Courier New" pitchFamily="49" charset="0"/>
              </a:rPr>
              <a:t>    return(1);</a:t>
            </a:r>
          </a:p>
          <a:p>
            <a:r>
              <a:rPr lang="en-US" sz="1600" smtClean="0">
                <a:latin typeface="Courier New" pitchFamily="49" charset="0"/>
                <a:cs typeface="Courier New" pitchFamily="49" charset="0"/>
              </a:rPr>
              <a:t>  else</a:t>
            </a:r>
          </a:p>
          <a:p>
            <a:r>
              <a:rPr lang="en-US" sz="1600" smtClean="0">
                <a:latin typeface="Courier New" pitchFamily="49" charset="0"/>
                <a:cs typeface="Courier New" pitchFamily="49" charset="0"/>
              </a:rPr>
              <a:t>    return(0); }</a:t>
            </a:r>
          </a:p>
        </p:txBody>
      </p:sp>
      <p:sp>
        <p:nvSpPr>
          <p:cNvPr id="6" name="Rectangle 5"/>
          <p:cNvSpPr/>
          <p:nvPr/>
        </p:nvSpPr>
        <p:spPr>
          <a:xfrm>
            <a:off x="1043608" y="4409817"/>
            <a:ext cx="72728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ct val="20000"/>
              </a:spcAft>
            </a:pPr>
            <a:r>
              <a:rPr lang="en-US" smtClean="0"/>
              <a:t>3.  Mengecek stack apakah dalam kondisi penuh atau tidak?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547664" y="4841865"/>
            <a:ext cx="3168352" cy="1323439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z="1600" smtClean="0">
                <a:latin typeface="Courier New" pitchFamily="49" charset="0"/>
                <a:cs typeface="Courier New" pitchFamily="49" charset="0"/>
              </a:rPr>
              <a:t>int stackpenuh()</a:t>
            </a:r>
          </a:p>
          <a:p>
            <a:r>
              <a:rPr lang="en-US" sz="1600" smtClean="0">
                <a:latin typeface="Courier New" pitchFamily="49" charset="0"/>
                <a:cs typeface="Courier New" pitchFamily="49" charset="0"/>
              </a:rPr>
              <a:t>{ if(stack.top == max-1)</a:t>
            </a:r>
          </a:p>
          <a:p>
            <a:r>
              <a:rPr lang="en-US" sz="1600" smtClean="0">
                <a:latin typeface="Courier New" pitchFamily="49" charset="0"/>
                <a:cs typeface="Courier New" pitchFamily="49" charset="0"/>
              </a:rPr>
              <a:t>    return(1);</a:t>
            </a:r>
          </a:p>
          <a:p>
            <a:r>
              <a:rPr lang="en-US" sz="1600" smtClean="0">
                <a:latin typeface="Courier New" pitchFamily="49" charset="0"/>
                <a:cs typeface="Courier New" pitchFamily="49" charset="0"/>
              </a:rPr>
              <a:t>  else</a:t>
            </a:r>
          </a:p>
          <a:p>
            <a:r>
              <a:rPr lang="en-US" sz="1600" smtClean="0">
                <a:latin typeface="Courier New" pitchFamily="49" charset="0"/>
                <a:cs typeface="Courier New" pitchFamily="49" charset="0"/>
              </a:rPr>
              <a:t>    return(0); }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1845537" y="2049862"/>
          <a:ext cx="527720" cy="2933875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527720"/>
              </a:tblGrid>
              <a:tr h="419125">
                <a:tc>
                  <a:txBody>
                    <a:bodyPr/>
                    <a:lstStyle/>
                    <a:p>
                      <a:pPr algn="ctr"/>
                      <a:r>
                        <a:rPr lang="en-US" sz="1400" b="0" smtClean="0"/>
                        <a:t>6</a:t>
                      </a:r>
                      <a:endParaRPr lang="en-US" sz="1400" b="0"/>
                    </a:p>
                  </a:txBody>
                  <a:tcPr/>
                </a:tc>
              </a:tr>
              <a:tr h="419125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5</a:t>
                      </a:r>
                      <a:endParaRPr lang="en-US" sz="1400" b="1"/>
                    </a:p>
                  </a:txBody>
                  <a:tcPr/>
                </a:tc>
              </a:tr>
              <a:tr h="419125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4</a:t>
                      </a:r>
                      <a:endParaRPr lang="en-US" sz="1400" b="1"/>
                    </a:p>
                  </a:txBody>
                  <a:tcPr/>
                </a:tc>
              </a:tr>
              <a:tr h="419125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3</a:t>
                      </a:r>
                      <a:endParaRPr lang="en-US" sz="1400" b="1"/>
                    </a:p>
                  </a:txBody>
                  <a:tcPr/>
                </a:tc>
              </a:tr>
              <a:tr h="419125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2</a:t>
                      </a:r>
                      <a:endParaRPr lang="en-US" sz="1400" b="1"/>
                    </a:p>
                  </a:txBody>
                  <a:tcPr/>
                </a:tc>
              </a:tr>
              <a:tr h="419125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1</a:t>
                      </a:r>
                      <a:endParaRPr lang="en-US" sz="1400" b="1"/>
                    </a:p>
                  </a:txBody>
                  <a:tcPr/>
                </a:tc>
              </a:tr>
              <a:tr h="419125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0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1043608" y="1052736"/>
            <a:ext cx="72728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ct val="20000"/>
              </a:spcAft>
            </a:pPr>
            <a:r>
              <a:rPr lang="en-US" smtClean="0"/>
              <a:t>4.  </a:t>
            </a:r>
            <a:r>
              <a:rPr lang="en-US" b="1" smtClean="0"/>
              <a:t>	</a:t>
            </a:r>
            <a:r>
              <a:rPr lang="en-US" smtClean="0"/>
              <a:t>Menambah elemen baru (Push) </a:t>
            </a:r>
            <a:endParaRPr lang="en-US" b="1"/>
          </a:p>
        </p:txBody>
      </p:sp>
      <p:sp>
        <p:nvSpPr>
          <p:cNvPr id="3" name="Text Box 23"/>
          <p:cNvSpPr txBox="1">
            <a:spLocks noChangeArrowheads="1"/>
          </p:cNvSpPr>
          <p:nvPr/>
        </p:nvSpPr>
        <p:spPr bwMode="auto">
          <a:xfrm>
            <a:off x="1475656" y="5263422"/>
            <a:ext cx="1152128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45720" bIns="45720">
            <a:spAutoFit/>
          </a:bodyPr>
          <a:lstStyle/>
          <a:p>
            <a:pPr marL="285750" indent="-285750" algn="just">
              <a:buSzPct val="85000"/>
            </a:pPr>
            <a:r>
              <a:rPr lang="en-US" sz="1600" smtClean="0"/>
              <a:t>Caranya:</a:t>
            </a: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2383305" y="1932024"/>
            <a:ext cx="0" cy="301752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5" name="Straight Connector 4"/>
          <p:cNvCxnSpPr/>
          <p:nvPr/>
        </p:nvCxnSpPr>
        <p:spPr bwMode="auto">
          <a:xfrm>
            <a:off x="3741409" y="1932024"/>
            <a:ext cx="0" cy="301752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6" name="Straight Connector 5"/>
          <p:cNvCxnSpPr/>
          <p:nvPr/>
        </p:nvCxnSpPr>
        <p:spPr bwMode="auto">
          <a:xfrm>
            <a:off x="2373257" y="4942448"/>
            <a:ext cx="1368152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7" name="Rounded Rectangle 6"/>
          <p:cNvSpPr/>
          <p:nvPr/>
        </p:nvSpPr>
        <p:spPr bwMode="auto">
          <a:xfrm>
            <a:off x="2421581" y="4520448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effectLst/>
                <a:latin typeface="Arial" charset="0"/>
                <a:cs typeface="Arial" charset="0"/>
              </a:rPr>
              <a:t>17</a:t>
            </a:r>
          </a:p>
        </p:txBody>
      </p:sp>
      <p:sp>
        <p:nvSpPr>
          <p:cNvPr id="8" name="Rounded Rectangle 7"/>
          <p:cNvSpPr/>
          <p:nvPr/>
        </p:nvSpPr>
        <p:spPr bwMode="auto">
          <a:xfrm>
            <a:off x="2415121" y="4108496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21</a:t>
            </a:r>
          </a:p>
        </p:txBody>
      </p:sp>
      <p:sp>
        <p:nvSpPr>
          <p:cNvPr id="9" name="Rounded Rectangle 8"/>
          <p:cNvSpPr/>
          <p:nvPr/>
        </p:nvSpPr>
        <p:spPr bwMode="auto">
          <a:xfrm>
            <a:off x="2411533" y="3698216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9</a:t>
            </a:r>
          </a:p>
        </p:txBody>
      </p:sp>
      <p:sp>
        <p:nvSpPr>
          <p:cNvPr id="10" name="Rounded Rectangle 9"/>
          <p:cNvSpPr/>
          <p:nvPr/>
        </p:nvSpPr>
        <p:spPr bwMode="auto">
          <a:xfrm>
            <a:off x="2415121" y="3286264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16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2409861" y="2874312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29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13489" y="2885750"/>
            <a:ext cx="5145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Top</a:t>
            </a:r>
            <a:endParaRPr lang="en-US" sz="1600"/>
          </a:p>
        </p:txBody>
      </p:sp>
      <p:sp>
        <p:nvSpPr>
          <p:cNvPr id="13" name="Rounded Rectangle 12"/>
          <p:cNvSpPr/>
          <p:nvPr/>
        </p:nvSpPr>
        <p:spPr bwMode="auto">
          <a:xfrm>
            <a:off x="2416655" y="2453984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5" name="Rounded Rectangle 14"/>
          <p:cNvSpPr/>
          <p:nvPr/>
        </p:nvSpPr>
        <p:spPr bwMode="auto">
          <a:xfrm>
            <a:off x="2414991" y="2031984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7" name="Text Box 23"/>
          <p:cNvSpPr txBox="1">
            <a:spLocks noChangeArrowheads="1"/>
          </p:cNvSpPr>
          <p:nvPr/>
        </p:nvSpPr>
        <p:spPr bwMode="auto">
          <a:xfrm>
            <a:off x="1403648" y="1434544"/>
            <a:ext cx="2016224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45720" bIns="45720">
            <a:spAutoFit/>
          </a:bodyPr>
          <a:lstStyle/>
          <a:p>
            <a:pPr marL="285750" indent="-285750" algn="just">
              <a:buSzPct val="85000"/>
            </a:pPr>
            <a:r>
              <a:rPr lang="en-US" sz="1600" smtClean="0"/>
              <a:t>Contoh:  Stack[7]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324413" y="2348316"/>
            <a:ext cx="34852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Isi stack mula-mula:  29 16  9  21 17</a:t>
            </a:r>
            <a:endParaRPr lang="en-US" sz="1600"/>
          </a:p>
        </p:txBody>
      </p:sp>
      <p:sp>
        <p:nvSpPr>
          <p:cNvPr id="24" name="TextBox 23"/>
          <p:cNvSpPr txBox="1"/>
          <p:nvPr/>
        </p:nvSpPr>
        <p:spPr>
          <a:xfrm>
            <a:off x="4313905" y="1998606"/>
            <a:ext cx="14346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Stack.Top = 4</a:t>
            </a:r>
            <a:endParaRPr lang="en-US" sz="1600"/>
          </a:p>
        </p:txBody>
      </p:sp>
      <p:sp>
        <p:nvSpPr>
          <p:cNvPr id="25" name="TextBox 24"/>
          <p:cNvSpPr txBox="1"/>
          <p:nvPr/>
        </p:nvSpPr>
        <p:spPr>
          <a:xfrm>
            <a:off x="4858273" y="2902894"/>
            <a:ext cx="4122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15</a:t>
            </a:r>
            <a:endParaRPr lang="en-US" sz="1600"/>
          </a:p>
        </p:txBody>
      </p:sp>
      <p:sp>
        <p:nvSpPr>
          <p:cNvPr id="26" name="Text Box 23"/>
          <p:cNvSpPr txBox="1">
            <a:spLocks noChangeArrowheads="1"/>
          </p:cNvSpPr>
          <p:nvPr/>
        </p:nvSpPr>
        <p:spPr bwMode="auto">
          <a:xfrm>
            <a:off x="4324413" y="2902894"/>
            <a:ext cx="1152128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45720" bIns="45720">
            <a:spAutoFit/>
          </a:bodyPr>
          <a:lstStyle/>
          <a:p>
            <a:pPr marL="285750" indent="-285750" algn="just">
              <a:buSzPct val="85000"/>
            </a:pPr>
            <a:r>
              <a:rPr lang="en-US" sz="1600" smtClean="0"/>
              <a:t>Push(15)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475656" y="5570816"/>
            <a:ext cx="46805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ct val="20000"/>
              </a:spcAft>
            </a:pPr>
            <a:r>
              <a:rPr lang="en-US" sz="1600" smtClean="0"/>
              <a:t>1.  </a:t>
            </a:r>
            <a:r>
              <a:rPr lang="en-US" sz="1600" b="1" smtClean="0"/>
              <a:t>	</a:t>
            </a:r>
            <a:r>
              <a:rPr lang="en-US" sz="1600" smtClean="0"/>
              <a:t>Naikkan nilai topnya </a:t>
            </a:r>
            <a:endParaRPr lang="en-US" sz="1600" b="1"/>
          </a:p>
        </p:txBody>
      </p:sp>
      <p:sp>
        <p:nvSpPr>
          <p:cNvPr id="30" name="Rectangle 29"/>
          <p:cNvSpPr/>
          <p:nvPr/>
        </p:nvSpPr>
        <p:spPr>
          <a:xfrm>
            <a:off x="1475656" y="5878662"/>
            <a:ext cx="684076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ct val="20000"/>
              </a:spcAft>
            </a:pPr>
            <a:r>
              <a:rPr lang="en-US" sz="1600" smtClean="0"/>
              <a:t>2.  </a:t>
            </a:r>
            <a:r>
              <a:rPr lang="en-US" sz="1600" b="1" smtClean="0"/>
              <a:t>	</a:t>
            </a:r>
            <a:r>
              <a:rPr lang="en-US" sz="1600" smtClean="0"/>
              <a:t>Tambahkan Info Baru (IB) pada field elemen sesuai index top</a:t>
            </a:r>
            <a:endParaRPr lang="en-US" sz="1600" b="1"/>
          </a:p>
        </p:txBody>
      </p:sp>
      <p:sp>
        <p:nvSpPr>
          <p:cNvPr id="32" name="Rectangle 31"/>
          <p:cNvSpPr/>
          <p:nvPr/>
        </p:nvSpPr>
        <p:spPr>
          <a:xfrm>
            <a:off x="1475656" y="6166694"/>
            <a:ext cx="633670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ct val="20000"/>
              </a:spcAft>
            </a:pPr>
            <a:r>
              <a:rPr lang="en-US" sz="1600" smtClean="0"/>
              <a:t>3.  </a:t>
            </a:r>
            <a:r>
              <a:rPr lang="en-US" sz="1600" b="1" smtClean="0"/>
              <a:t>	</a:t>
            </a:r>
            <a:r>
              <a:rPr lang="en-US" sz="1600" smtClean="0"/>
              <a:t>Simpan nilai top pada field Top </a:t>
            </a:r>
            <a:endParaRPr lang="en-US" sz="1600" b="1"/>
          </a:p>
        </p:txBody>
      </p:sp>
      <p:sp>
        <p:nvSpPr>
          <p:cNvPr id="28" name="TextBox 27"/>
          <p:cNvSpPr txBox="1"/>
          <p:nvPr/>
        </p:nvSpPr>
        <p:spPr>
          <a:xfrm>
            <a:off x="4313904" y="3529480"/>
            <a:ext cx="39305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smtClean="0"/>
              <a:t>Stack.Top = Stack.Top + 1 =  5</a:t>
            </a:r>
            <a:endParaRPr lang="en-US" sz="1600"/>
          </a:p>
        </p:txBody>
      </p:sp>
      <p:sp>
        <p:nvSpPr>
          <p:cNvPr id="34" name="TextBox 33"/>
          <p:cNvSpPr txBox="1"/>
          <p:nvPr/>
        </p:nvSpPr>
        <p:spPr>
          <a:xfrm>
            <a:off x="4334254" y="3890910"/>
            <a:ext cx="325762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Isi stack akhir: 15  29 16  9  21 17</a:t>
            </a:r>
            <a:endParaRPr lang="en-US" sz="1600"/>
          </a:p>
        </p:txBody>
      </p:sp>
      <p:sp>
        <p:nvSpPr>
          <p:cNvPr id="33" name="Rounded Rectangle 32"/>
          <p:cNvSpPr/>
          <p:nvPr/>
        </p:nvSpPr>
        <p:spPr bwMode="auto">
          <a:xfrm>
            <a:off x="3786305" y="4549312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effectLst/>
              <a:latin typeface="Arial" charset="0"/>
              <a:cs typeface="Arial" charset="0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3746113" y="4509120"/>
            <a:ext cx="1371600" cy="432048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283968" y="4571080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>
                <a:solidFill>
                  <a:srgbClr val="0000E3"/>
                </a:solidFill>
              </a:rPr>
              <a:t>4</a:t>
            </a:r>
            <a:endParaRPr lang="en-US" sz="1600">
              <a:solidFill>
                <a:srgbClr val="0000E3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947864" y="3530870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>
                <a:solidFill>
                  <a:srgbClr val="0000E3"/>
                </a:solidFill>
              </a:rPr>
              <a:t>5</a:t>
            </a:r>
            <a:endParaRPr lang="en-US" sz="1600">
              <a:solidFill>
                <a:srgbClr val="0000E3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347864" y="5013176"/>
            <a:ext cx="6976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Stack</a:t>
            </a:r>
            <a:endParaRPr lang="en-US" sz="160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000"/>
                            </p:stCondLst>
                            <p:childTnLst>
                              <p:par>
                                <p:cTn id="6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1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1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8" dur="1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9" dur="1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1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200"/>
                            </p:stCondLst>
                            <p:childTnLst>
                              <p:par>
                                <p:cTn id="102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17534E-6 L 5.55556E-7 -0.06154 " pathEditMode="relative" rAng="0" ptsTypes="AA">
                                      <p:cBhvr>
                                        <p:cTn id="10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2.61624E-6 C -0.02847 -0.01619 -0.05677 -0.03215 -0.09392 -0.04302 C -0.1309 -0.05366 -0.17656 -0.05945 -0.22187 -0.06477 " pathEditMode="relative" rAng="0" ptsTypes="aaA">
                                      <p:cBhvr>
                                        <p:cTn id="11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1" y="-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2.43812E-6 C -0.05556 0.00277 -0.11094 0.00578 -0.15938 0.03076 C -0.20799 0.05575 -0.26997 0.12977 -0.29202 0.14943 " pathEditMode="relative" rAng="0" ptsTypes="aaA">
                                      <p:cBhvr>
                                        <p:cTn id="12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6" y="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000"/>
                            </p:stCondLst>
                            <p:childTnLst>
                              <p:par>
                                <p:cTn id="13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3" dur="2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4" dur="2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5" dur="2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 animBg="1"/>
      <p:bldP spid="8" grpId="0" animBg="1"/>
      <p:bldP spid="9" grpId="0" animBg="1"/>
      <p:bldP spid="10" grpId="0" animBg="1"/>
      <p:bldP spid="11" grpId="0" animBg="1"/>
      <p:bldP spid="12" grpId="0"/>
      <p:bldP spid="12" grpId="1"/>
      <p:bldP spid="13" grpId="0" animBg="1"/>
      <p:bldP spid="15" grpId="0" animBg="1"/>
      <p:bldP spid="17" grpId="0"/>
      <p:bldP spid="19" grpId="0"/>
      <p:bldP spid="24" grpId="0"/>
      <p:bldP spid="25" grpId="0"/>
      <p:bldP spid="25" grpId="1"/>
      <p:bldP spid="26" grpId="0"/>
      <p:bldP spid="27" grpId="0"/>
      <p:bldP spid="30" grpId="0"/>
      <p:bldP spid="32" grpId="0"/>
      <p:bldP spid="28" grpId="0"/>
      <p:bldP spid="34" grpId="0"/>
      <p:bldP spid="33" grpId="0" animBg="1"/>
      <p:bldP spid="35" grpId="0" animBg="1"/>
      <p:bldP spid="29" grpId="1"/>
      <p:bldP spid="29" grpId="2"/>
      <p:bldP spid="31" grpId="0"/>
      <p:bldP spid="31" grpId="1"/>
      <p:bldP spid="3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 bwMode="auto">
          <a:xfrm>
            <a:off x="2328012" y="2874312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29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761752" y="2883080"/>
            <a:ext cx="4122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29</a:t>
            </a:r>
            <a:endParaRPr lang="en-US" sz="160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1763688" y="2049862"/>
          <a:ext cx="527720" cy="2933875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527720"/>
              </a:tblGrid>
              <a:tr h="419125">
                <a:tc>
                  <a:txBody>
                    <a:bodyPr/>
                    <a:lstStyle/>
                    <a:p>
                      <a:pPr algn="ctr"/>
                      <a:r>
                        <a:rPr lang="en-US" sz="1400" b="0" smtClean="0"/>
                        <a:t>6</a:t>
                      </a:r>
                      <a:endParaRPr lang="en-US" sz="1400" b="0"/>
                    </a:p>
                  </a:txBody>
                  <a:tcPr/>
                </a:tc>
              </a:tr>
              <a:tr h="419125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5</a:t>
                      </a:r>
                      <a:endParaRPr lang="en-US" sz="1400" b="1"/>
                    </a:p>
                  </a:txBody>
                  <a:tcPr/>
                </a:tc>
              </a:tr>
              <a:tr h="419125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4</a:t>
                      </a:r>
                      <a:endParaRPr lang="en-US" sz="1400" b="1"/>
                    </a:p>
                  </a:txBody>
                  <a:tcPr/>
                </a:tc>
              </a:tr>
              <a:tr h="419125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3</a:t>
                      </a:r>
                      <a:endParaRPr lang="en-US" sz="1400" b="1"/>
                    </a:p>
                  </a:txBody>
                  <a:tcPr/>
                </a:tc>
              </a:tr>
              <a:tr h="419125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2</a:t>
                      </a:r>
                      <a:endParaRPr lang="en-US" sz="1400" b="1"/>
                    </a:p>
                  </a:txBody>
                  <a:tcPr/>
                </a:tc>
              </a:tr>
              <a:tr h="419125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1</a:t>
                      </a:r>
                      <a:endParaRPr lang="en-US" sz="1400" b="1"/>
                    </a:p>
                  </a:txBody>
                  <a:tcPr/>
                </a:tc>
              </a:tr>
              <a:tr h="419125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0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1043608" y="1052736"/>
            <a:ext cx="72728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ct val="20000"/>
              </a:spcAft>
            </a:pPr>
            <a:r>
              <a:rPr lang="en-US" smtClean="0"/>
              <a:t>5.  </a:t>
            </a:r>
            <a:r>
              <a:rPr lang="en-US" b="1" smtClean="0"/>
              <a:t>	</a:t>
            </a:r>
            <a:r>
              <a:rPr lang="en-US" smtClean="0"/>
              <a:t>Mengambil elemen teratas (Pop) </a:t>
            </a:r>
            <a:endParaRPr lang="en-US" b="1"/>
          </a:p>
        </p:txBody>
      </p:sp>
      <p:sp>
        <p:nvSpPr>
          <p:cNvPr id="3" name="Text Box 23"/>
          <p:cNvSpPr txBox="1">
            <a:spLocks noChangeArrowheads="1"/>
          </p:cNvSpPr>
          <p:nvPr/>
        </p:nvSpPr>
        <p:spPr bwMode="auto">
          <a:xfrm>
            <a:off x="1475656" y="5227528"/>
            <a:ext cx="1152128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45720" bIns="45720">
            <a:spAutoFit/>
          </a:bodyPr>
          <a:lstStyle/>
          <a:p>
            <a:pPr marL="285750" indent="-285750" algn="just">
              <a:buSzPct val="85000"/>
            </a:pPr>
            <a:r>
              <a:rPr lang="en-US" sz="1600" smtClean="0"/>
              <a:t>Caranya:</a:t>
            </a: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2301456" y="1932024"/>
            <a:ext cx="0" cy="301752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5" name="Straight Connector 4"/>
          <p:cNvCxnSpPr/>
          <p:nvPr/>
        </p:nvCxnSpPr>
        <p:spPr bwMode="auto">
          <a:xfrm>
            <a:off x="3659560" y="1932024"/>
            <a:ext cx="0" cy="301752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6" name="Straight Connector 5"/>
          <p:cNvCxnSpPr/>
          <p:nvPr/>
        </p:nvCxnSpPr>
        <p:spPr bwMode="auto">
          <a:xfrm>
            <a:off x="2291408" y="4941168"/>
            <a:ext cx="1368152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7" name="Rounded Rectangle 6"/>
          <p:cNvSpPr/>
          <p:nvPr/>
        </p:nvSpPr>
        <p:spPr bwMode="auto">
          <a:xfrm>
            <a:off x="2339732" y="4520448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effectLst/>
                <a:latin typeface="Arial" charset="0"/>
                <a:cs typeface="Arial" charset="0"/>
              </a:rPr>
              <a:t>17</a:t>
            </a:r>
          </a:p>
        </p:txBody>
      </p:sp>
      <p:sp>
        <p:nvSpPr>
          <p:cNvPr id="8" name="Rounded Rectangle 7"/>
          <p:cNvSpPr/>
          <p:nvPr/>
        </p:nvSpPr>
        <p:spPr bwMode="auto">
          <a:xfrm>
            <a:off x="2333272" y="4108496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21</a:t>
            </a:r>
          </a:p>
        </p:txBody>
      </p:sp>
      <p:sp>
        <p:nvSpPr>
          <p:cNvPr id="9" name="Rounded Rectangle 8"/>
          <p:cNvSpPr/>
          <p:nvPr/>
        </p:nvSpPr>
        <p:spPr bwMode="auto">
          <a:xfrm>
            <a:off x="2329684" y="3698216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9</a:t>
            </a:r>
          </a:p>
        </p:txBody>
      </p:sp>
      <p:sp>
        <p:nvSpPr>
          <p:cNvPr id="10" name="Rounded Rectangle 9"/>
          <p:cNvSpPr/>
          <p:nvPr/>
        </p:nvSpPr>
        <p:spPr bwMode="auto">
          <a:xfrm>
            <a:off x="2333272" y="3286264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16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31640" y="2885750"/>
            <a:ext cx="5145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Top</a:t>
            </a:r>
            <a:endParaRPr lang="en-US" sz="1600"/>
          </a:p>
        </p:txBody>
      </p:sp>
      <p:sp>
        <p:nvSpPr>
          <p:cNvPr id="13" name="Rounded Rectangle 12"/>
          <p:cNvSpPr/>
          <p:nvPr/>
        </p:nvSpPr>
        <p:spPr bwMode="auto">
          <a:xfrm>
            <a:off x="2334806" y="2453984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5" name="Rounded Rectangle 14"/>
          <p:cNvSpPr/>
          <p:nvPr/>
        </p:nvSpPr>
        <p:spPr bwMode="auto">
          <a:xfrm>
            <a:off x="2333142" y="2031984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7" name="Text Box 23"/>
          <p:cNvSpPr txBox="1">
            <a:spLocks noChangeArrowheads="1"/>
          </p:cNvSpPr>
          <p:nvPr/>
        </p:nvSpPr>
        <p:spPr bwMode="auto">
          <a:xfrm>
            <a:off x="1403648" y="1434544"/>
            <a:ext cx="2016224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45720" bIns="45720">
            <a:spAutoFit/>
          </a:bodyPr>
          <a:lstStyle/>
          <a:p>
            <a:pPr marL="285750" indent="-285750" algn="just">
              <a:buSzPct val="85000"/>
            </a:pPr>
            <a:r>
              <a:rPr lang="en-US" sz="1600" smtClean="0"/>
              <a:t>Contoh:  Stack[7]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40437" y="2266542"/>
            <a:ext cx="3542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Isi stack mula-mula:  29 16  9  21 17</a:t>
            </a:r>
            <a:endParaRPr lang="en-US" sz="1600"/>
          </a:p>
        </p:txBody>
      </p:sp>
      <p:sp>
        <p:nvSpPr>
          <p:cNvPr id="24" name="TextBox 23"/>
          <p:cNvSpPr txBox="1"/>
          <p:nvPr/>
        </p:nvSpPr>
        <p:spPr>
          <a:xfrm>
            <a:off x="4529929" y="1916832"/>
            <a:ext cx="14346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Stack.Top = 4</a:t>
            </a:r>
            <a:endParaRPr lang="en-US" sz="1600"/>
          </a:p>
        </p:txBody>
      </p:sp>
      <p:sp>
        <p:nvSpPr>
          <p:cNvPr id="26" name="Text Box 23"/>
          <p:cNvSpPr txBox="1">
            <a:spLocks noChangeArrowheads="1"/>
          </p:cNvSpPr>
          <p:nvPr/>
        </p:nvSpPr>
        <p:spPr bwMode="auto">
          <a:xfrm>
            <a:off x="4540437" y="2648632"/>
            <a:ext cx="1152128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45720" bIns="45720">
            <a:spAutoFit/>
          </a:bodyPr>
          <a:lstStyle/>
          <a:p>
            <a:pPr marL="285750" indent="-285750" algn="just">
              <a:buSzPct val="85000"/>
            </a:pPr>
            <a:r>
              <a:rPr lang="en-US" sz="1600" smtClean="0"/>
              <a:t>Pop()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475656" y="5525608"/>
            <a:ext cx="705678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ct val="20000"/>
              </a:spcAft>
            </a:pPr>
            <a:r>
              <a:rPr lang="en-US" sz="1600" smtClean="0"/>
              <a:t>1.  </a:t>
            </a:r>
            <a:r>
              <a:rPr lang="en-US" sz="1600" b="1" smtClean="0"/>
              <a:t>	</a:t>
            </a:r>
            <a:r>
              <a:rPr lang="en-US" sz="1600" smtClean="0"/>
              <a:t>Ambil info pada posisi top dan simpan dalam Info Pop (IP)</a:t>
            </a:r>
            <a:endParaRPr lang="en-US" sz="1600" b="1"/>
          </a:p>
        </p:txBody>
      </p:sp>
      <p:sp>
        <p:nvSpPr>
          <p:cNvPr id="30" name="Rectangle 29"/>
          <p:cNvSpPr/>
          <p:nvPr/>
        </p:nvSpPr>
        <p:spPr>
          <a:xfrm>
            <a:off x="1475656" y="5826750"/>
            <a:ext cx="46805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ct val="20000"/>
              </a:spcAft>
            </a:pPr>
            <a:r>
              <a:rPr lang="en-US" sz="1600" smtClean="0"/>
              <a:t>2.  </a:t>
            </a:r>
            <a:r>
              <a:rPr lang="en-US" sz="1600" b="1" smtClean="0"/>
              <a:t>	</a:t>
            </a:r>
            <a:r>
              <a:rPr lang="en-US" sz="1600" smtClean="0"/>
              <a:t>Turunkan nilai topnya</a:t>
            </a:r>
            <a:endParaRPr lang="en-US" sz="1600" b="1"/>
          </a:p>
        </p:txBody>
      </p:sp>
      <p:sp>
        <p:nvSpPr>
          <p:cNvPr id="32" name="Rectangle 31"/>
          <p:cNvSpPr/>
          <p:nvPr/>
        </p:nvSpPr>
        <p:spPr>
          <a:xfrm>
            <a:off x="1475656" y="6114782"/>
            <a:ext cx="633670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ct val="20000"/>
              </a:spcAft>
            </a:pPr>
            <a:r>
              <a:rPr lang="en-US" sz="1600" smtClean="0"/>
              <a:t>3.  </a:t>
            </a:r>
            <a:r>
              <a:rPr lang="en-US" sz="1600" b="1" smtClean="0"/>
              <a:t>	</a:t>
            </a:r>
            <a:r>
              <a:rPr lang="en-US" sz="1600" smtClean="0"/>
              <a:t>Simpan nilai top pada pada field Top.</a:t>
            </a:r>
            <a:endParaRPr lang="en-US" sz="1600" b="1"/>
          </a:p>
        </p:txBody>
      </p:sp>
      <p:sp>
        <p:nvSpPr>
          <p:cNvPr id="34" name="TextBox 33"/>
          <p:cNvSpPr txBox="1"/>
          <p:nvPr/>
        </p:nvSpPr>
        <p:spPr>
          <a:xfrm>
            <a:off x="4550278" y="3890910"/>
            <a:ext cx="26869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Isi stack akhir:  16  9  21 17</a:t>
            </a:r>
            <a:endParaRPr lang="en-US" sz="1600"/>
          </a:p>
        </p:txBody>
      </p:sp>
      <p:sp>
        <p:nvSpPr>
          <p:cNvPr id="35" name="Text Box 23"/>
          <p:cNvSpPr txBox="1">
            <a:spLocks noChangeArrowheads="1"/>
          </p:cNvSpPr>
          <p:nvPr/>
        </p:nvSpPr>
        <p:spPr bwMode="auto">
          <a:xfrm>
            <a:off x="4551697" y="3184222"/>
            <a:ext cx="822232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45720" bIns="45720">
            <a:spAutoFit/>
          </a:bodyPr>
          <a:lstStyle/>
          <a:p>
            <a:pPr marL="285750" indent="-285750" algn="just">
              <a:buSzPct val="85000"/>
            </a:pPr>
            <a:r>
              <a:rPr lang="en-US" sz="1600" smtClean="0"/>
              <a:t>IP = 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529929" y="3532824"/>
            <a:ext cx="29267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Stack.Top = Stack.Top - 1 =  3</a:t>
            </a:r>
            <a:endParaRPr lang="en-US" sz="1600"/>
          </a:p>
        </p:txBody>
      </p:sp>
      <p:sp>
        <p:nvSpPr>
          <p:cNvPr id="31" name="Rounded Rectangle 30"/>
          <p:cNvSpPr/>
          <p:nvPr/>
        </p:nvSpPr>
        <p:spPr bwMode="auto">
          <a:xfrm>
            <a:off x="3706232" y="4549312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effectLst/>
              <a:latin typeface="Arial" charset="0"/>
              <a:cs typeface="Arial" charset="0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3666040" y="4509120"/>
            <a:ext cx="1371600" cy="432048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203895" y="4571080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>
                <a:solidFill>
                  <a:srgbClr val="0000E3"/>
                </a:solidFill>
              </a:rPr>
              <a:t>4</a:t>
            </a:r>
            <a:endParaRPr lang="en-US" sz="1600">
              <a:solidFill>
                <a:srgbClr val="0000E3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347864" y="5013176"/>
            <a:ext cx="6976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Stack</a:t>
            </a:r>
            <a:endParaRPr lang="en-US" sz="1600"/>
          </a:p>
        </p:txBody>
      </p:sp>
      <p:sp>
        <p:nvSpPr>
          <p:cNvPr id="36" name="TextBox 35"/>
          <p:cNvSpPr txBox="1"/>
          <p:nvPr/>
        </p:nvSpPr>
        <p:spPr>
          <a:xfrm>
            <a:off x="7123696" y="3530870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>
                <a:solidFill>
                  <a:srgbClr val="0000E3"/>
                </a:solidFill>
              </a:rPr>
              <a:t>3</a:t>
            </a:r>
            <a:endParaRPr lang="en-US" sz="1600">
              <a:solidFill>
                <a:srgbClr val="0000E3"/>
              </a:solidFill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000"/>
                            </p:stCondLst>
                            <p:childTnLst>
                              <p:par>
                                <p:cTn id="6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1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1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1.34166E-6 C 0.04618 -0.0007 0.09253 -0.00116 0.13351 0.00624 C 0.17448 0.01365 0.21024 0.02891 0.24635 0.04464 " pathEditMode="relative" rAng="0" ptsTypes="aaA">
                                      <p:cBhvr>
                                        <p:cTn id="99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" y="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0" dur="1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1" dur="1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" dur="1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200"/>
                            </p:stCondLst>
                            <p:childTnLst>
                              <p:par>
                                <p:cTn id="11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0.00185 L 5.55556E-7 0.05459 " pathEditMode="relative" rAng="0" ptsTypes="AA">
                                      <p:cBhvr>
                                        <p:cTn id="11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6458 0 -0.12899 0 -0.18247 0.02475 C -0.23594 0.0495 -0.27847 0.09923 -0.32101 0.1492 " pathEditMode="relative" ptsTypes="aaA">
                                      <p:cBhvr>
                                        <p:cTn id="128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3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5" dur="2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6" dur="2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7" dur="2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3" grpId="1"/>
      <p:bldP spid="33" grpId="2"/>
      <p:bldP spid="3" grpId="0"/>
      <p:bldP spid="7" grpId="0" animBg="1"/>
      <p:bldP spid="8" grpId="0" animBg="1"/>
      <p:bldP spid="9" grpId="0" animBg="1"/>
      <p:bldP spid="10" grpId="0" animBg="1"/>
      <p:bldP spid="12" grpId="0"/>
      <p:bldP spid="12" grpId="1"/>
      <p:bldP spid="13" grpId="0" animBg="1"/>
      <p:bldP spid="15" grpId="0" animBg="1"/>
      <p:bldP spid="17" grpId="0"/>
      <p:bldP spid="19" grpId="0"/>
      <p:bldP spid="24" grpId="0"/>
      <p:bldP spid="26" grpId="0"/>
      <p:bldP spid="27" grpId="0"/>
      <p:bldP spid="30" grpId="0"/>
      <p:bldP spid="32" grpId="0"/>
      <p:bldP spid="34" grpId="0"/>
      <p:bldP spid="35" grpId="0"/>
      <p:bldP spid="37" grpId="0"/>
      <p:bldP spid="31" grpId="0" animBg="1"/>
      <p:bldP spid="38" grpId="0" animBg="1"/>
      <p:bldP spid="39" grpId="1"/>
      <p:bldP spid="39" grpId="2"/>
      <p:bldP spid="40" grpId="0"/>
      <p:bldP spid="36" grpId="0"/>
      <p:bldP spid="36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 bwMode="auto">
          <a:xfrm>
            <a:off x="2688052" y="3363176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29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2123728" y="2552279"/>
          <a:ext cx="527720" cy="2900226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527720"/>
              </a:tblGrid>
              <a:tr h="414318">
                <a:tc>
                  <a:txBody>
                    <a:bodyPr/>
                    <a:lstStyle/>
                    <a:p>
                      <a:pPr algn="ctr"/>
                      <a:r>
                        <a:rPr lang="en-US" sz="1400" b="0" smtClean="0"/>
                        <a:t>6</a:t>
                      </a:r>
                      <a:endParaRPr lang="en-US" sz="1400" b="0"/>
                    </a:p>
                  </a:txBody>
                  <a:tcPr/>
                </a:tc>
              </a:tr>
              <a:tr h="414318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5</a:t>
                      </a:r>
                      <a:endParaRPr lang="en-US" sz="1400" b="1"/>
                    </a:p>
                  </a:txBody>
                  <a:tcPr/>
                </a:tc>
              </a:tr>
              <a:tr h="414318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4</a:t>
                      </a:r>
                      <a:endParaRPr lang="en-US" sz="1400" b="1"/>
                    </a:p>
                  </a:txBody>
                  <a:tcPr/>
                </a:tc>
              </a:tr>
              <a:tr h="414318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3</a:t>
                      </a:r>
                      <a:endParaRPr lang="en-US" sz="1400" b="1"/>
                    </a:p>
                  </a:txBody>
                  <a:tcPr/>
                </a:tc>
              </a:tr>
              <a:tr h="414318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2</a:t>
                      </a:r>
                      <a:endParaRPr lang="en-US" sz="1400" b="1"/>
                    </a:p>
                  </a:txBody>
                  <a:tcPr/>
                </a:tc>
              </a:tr>
              <a:tr h="414318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1</a:t>
                      </a:r>
                      <a:endParaRPr lang="en-US" sz="1400" b="1"/>
                    </a:p>
                  </a:txBody>
                  <a:tcPr/>
                </a:tc>
              </a:tr>
              <a:tr h="414318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0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1043608" y="1052736"/>
            <a:ext cx="72728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ct val="20000"/>
              </a:spcAft>
            </a:pPr>
            <a:r>
              <a:rPr lang="en-US" smtClean="0"/>
              <a:t>6.  </a:t>
            </a:r>
            <a:r>
              <a:rPr lang="en-US" b="1" smtClean="0"/>
              <a:t>	</a:t>
            </a:r>
            <a:r>
              <a:rPr lang="en-US" smtClean="0"/>
              <a:t>Mencetak isi stack </a:t>
            </a:r>
            <a:endParaRPr lang="en-US" b="1"/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2661496" y="2481176"/>
            <a:ext cx="0" cy="292608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5" name="Straight Connector 4"/>
          <p:cNvCxnSpPr/>
          <p:nvPr/>
        </p:nvCxnSpPr>
        <p:spPr bwMode="auto">
          <a:xfrm>
            <a:off x="4019600" y="2481176"/>
            <a:ext cx="0" cy="292608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6" name="Straight Connector 5"/>
          <p:cNvCxnSpPr/>
          <p:nvPr/>
        </p:nvCxnSpPr>
        <p:spPr bwMode="auto">
          <a:xfrm>
            <a:off x="2651448" y="5401168"/>
            <a:ext cx="1368152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8" name="Rounded Rectangle 7"/>
          <p:cNvSpPr/>
          <p:nvPr/>
        </p:nvSpPr>
        <p:spPr bwMode="auto">
          <a:xfrm>
            <a:off x="2693312" y="4597360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21</a:t>
            </a:r>
          </a:p>
        </p:txBody>
      </p:sp>
      <p:sp>
        <p:nvSpPr>
          <p:cNvPr id="9" name="Rounded Rectangle 8"/>
          <p:cNvSpPr/>
          <p:nvPr/>
        </p:nvSpPr>
        <p:spPr bwMode="auto">
          <a:xfrm>
            <a:off x="2689724" y="4187080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9</a:t>
            </a:r>
          </a:p>
        </p:txBody>
      </p:sp>
      <p:sp>
        <p:nvSpPr>
          <p:cNvPr id="10" name="Rounded Rectangle 9"/>
          <p:cNvSpPr/>
          <p:nvPr/>
        </p:nvSpPr>
        <p:spPr bwMode="auto">
          <a:xfrm>
            <a:off x="2693312" y="3775128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16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067944" y="2539664"/>
            <a:ext cx="5145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Top</a:t>
            </a:r>
            <a:endParaRPr lang="en-US" sz="1600"/>
          </a:p>
        </p:txBody>
      </p:sp>
      <p:sp>
        <p:nvSpPr>
          <p:cNvPr id="13" name="Rounded Rectangle 12"/>
          <p:cNvSpPr/>
          <p:nvPr/>
        </p:nvSpPr>
        <p:spPr bwMode="auto">
          <a:xfrm>
            <a:off x="2694846" y="2942848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smtClean="0"/>
              <a:t>15</a:t>
            </a: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5" name="Rounded Rectangle 14"/>
          <p:cNvSpPr/>
          <p:nvPr/>
        </p:nvSpPr>
        <p:spPr bwMode="auto">
          <a:xfrm>
            <a:off x="2693182" y="2520848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11</a:t>
            </a:r>
          </a:p>
        </p:txBody>
      </p:sp>
      <p:sp>
        <p:nvSpPr>
          <p:cNvPr id="17" name="Text Box 23"/>
          <p:cNvSpPr txBox="1">
            <a:spLocks noChangeArrowheads="1"/>
          </p:cNvSpPr>
          <p:nvPr/>
        </p:nvSpPr>
        <p:spPr bwMode="auto">
          <a:xfrm>
            <a:off x="1403648" y="1866310"/>
            <a:ext cx="2016224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45720" bIns="45720">
            <a:spAutoFit/>
          </a:bodyPr>
          <a:lstStyle/>
          <a:p>
            <a:pPr marL="285750" indent="-285750" algn="just">
              <a:buSzPct val="85000"/>
            </a:pPr>
            <a:r>
              <a:rPr lang="en-US" sz="1600" smtClean="0"/>
              <a:t>Contoh:  Stack[7]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32040" y="3871096"/>
            <a:ext cx="9845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Isi stack:</a:t>
            </a:r>
            <a:endParaRPr lang="en-US" sz="1600"/>
          </a:p>
        </p:txBody>
      </p:sp>
      <p:sp>
        <p:nvSpPr>
          <p:cNvPr id="27" name="Rectangle 26"/>
          <p:cNvSpPr/>
          <p:nvPr/>
        </p:nvSpPr>
        <p:spPr>
          <a:xfrm>
            <a:off x="1403648" y="1484784"/>
            <a:ext cx="705678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ct val="20000"/>
              </a:spcAft>
            </a:pPr>
            <a:r>
              <a:rPr lang="en-US" sz="1600" smtClean="0"/>
              <a:t>Proses pencetakan dimulai dari index top hingga index ke 0. </a:t>
            </a:r>
            <a:endParaRPr lang="en-US" sz="1600" b="1"/>
          </a:p>
        </p:txBody>
      </p:sp>
      <p:sp>
        <p:nvSpPr>
          <p:cNvPr id="31" name="Rounded Rectangle 30"/>
          <p:cNvSpPr/>
          <p:nvPr/>
        </p:nvSpPr>
        <p:spPr bwMode="auto">
          <a:xfrm>
            <a:off x="2689652" y="5009704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effectLst/>
                <a:latin typeface="Arial" charset="0"/>
                <a:cs typeface="Arial" charset="0"/>
              </a:rPr>
              <a:t>17</a:t>
            </a:r>
          </a:p>
        </p:txBody>
      </p:sp>
      <p:sp>
        <p:nvSpPr>
          <p:cNvPr id="40" name="Chevron 39"/>
          <p:cNvSpPr/>
          <p:nvPr/>
        </p:nvSpPr>
        <p:spPr bwMode="auto">
          <a:xfrm flipV="1">
            <a:off x="2051720" y="2612377"/>
            <a:ext cx="144016" cy="144016"/>
          </a:xfrm>
          <a:prstGeom prst="chevron">
            <a:avLst/>
          </a:prstGeom>
          <a:solidFill>
            <a:srgbClr val="FF0066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141888" y="2534760"/>
            <a:ext cx="3970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11</a:t>
            </a:r>
            <a:endParaRPr lang="en-US" sz="1600"/>
          </a:p>
        </p:txBody>
      </p:sp>
      <p:sp>
        <p:nvSpPr>
          <p:cNvPr id="43" name="Flowchart: Terminator 42"/>
          <p:cNvSpPr/>
          <p:nvPr/>
        </p:nvSpPr>
        <p:spPr bwMode="auto">
          <a:xfrm>
            <a:off x="6012160" y="5013176"/>
            <a:ext cx="864096" cy="288032"/>
          </a:xfrm>
          <a:prstGeom prst="flowChartTerminator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" tIns="45720" rIns="9144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Cetak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131500" y="2958432"/>
            <a:ext cx="4122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15</a:t>
            </a:r>
            <a:endParaRPr lang="en-US" sz="1600"/>
          </a:p>
        </p:txBody>
      </p:sp>
      <p:sp>
        <p:nvSpPr>
          <p:cNvPr id="53" name="TextBox 52"/>
          <p:cNvSpPr txBox="1"/>
          <p:nvPr/>
        </p:nvSpPr>
        <p:spPr>
          <a:xfrm>
            <a:off x="3131500" y="4602614"/>
            <a:ext cx="4122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21</a:t>
            </a:r>
            <a:endParaRPr lang="en-US" sz="1600"/>
          </a:p>
        </p:txBody>
      </p:sp>
      <p:sp>
        <p:nvSpPr>
          <p:cNvPr id="25" name="TextBox 24"/>
          <p:cNvSpPr txBox="1"/>
          <p:nvPr/>
        </p:nvSpPr>
        <p:spPr>
          <a:xfrm>
            <a:off x="3121792" y="3377088"/>
            <a:ext cx="4122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29</a:t>
            </a:r>
            <a:endParaRPr lang="en-US" sz="1600"/>
          </a:p>
        </p:txBody>
      </p:sp>
      <p:sp>
        <p:nvSpPr>
          <p:cNvPr id="26" name="TextBox 25"/>
          <p:cNvSpPr txBox="1"/>
          <p:nvPr/>
        </p:nvSpPr>
        <p:spPr>
          <a:xfrm>
            <a:off x="3131840" y="3789040"/>
            <a:ext cx="4122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16</a:t>
            </a:r>
            <a:endParaRPr lang="en-US" sz="1600"/>
          </a:p>
        </p:txBody>
      </p:sp>
      <p:sp>
        <p:nvSpPr>
          <p:cNvPr id="28" name="TextBox 27"/>
          <p:cNvSpPr txBox="1"/>
          <p:nvPr/>
        </p:nvSpPr>
        <p:spPr>
          <a:xfrm>
            <a:off x="3183752" y="4200992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9</a:t>
            </a:r>
            <a:endParaRPr lang="en-US" sz="1600"/>
          </a:p>
        </p:txBody>
      </p:sp>
      <p:sp>
        <p:nvSpPr>
          <p:cNvPr id="29" name="Rounded Rectangle 28"/>
          <p:cNvSpPr/>
          <p:nvPr/>
        </p:nvSpPr>
        <p:spPr bwMode="auto">
          <a:xfrm>
            <a:off x="4066272" y="5013176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rgbClr val="0000E3"/>
                </a:solidFill>
                <a:effectLst/>
                <a:latin typeface="Arial" charset="0"/>
                <a:cs typeface="Arial" charset="0"/>
              </a:rPr>
              <a:t>6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4026080" y="4972984"/>
            <a:ext cx="1371600" cy="432048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129828" y="5014566"/>
            <a:ext cx="4122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17</a:t>
            </a:r>
            <a:endParaRPr lang="en-US" sz="1600"/>
          </a:p>
        </p:txBody>
      </p:sp>
      <p:sp>
        <p:nvSpPr>
          <p:cNvPr id="33" name="TextBox 32"/>
          <p:cNvSpPr txBox="1"/>
          <p:nvPr/>
        </p:nvSpPr>
        <p:spPr>
          <a:xfrm>
            <a:off x="3635896" y="5508574"/>
            <a:ext cx="6976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Stack</a:t>
            </a:r>
            <a:endParaRPr lang="en-US" sz="160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1" presetClass="emph" presetSubtype="0" grpId="1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 override="childStyle">
                                        <p:cTn id="7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 override="childStyle">
                                        <p:cTn id="7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>
                                        <p:cTn id="7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>
                                        <p:cTn id="7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500"/>
                            </p:stCondLst>
                            <p:childTnLst>
                              <p:par>
                                <p:cTn id="85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7396 0.00648 0.14809 0.01295 0.19791 0.04534 C 0.24774 0.07772 0.27326 0.13625 0.29896 0.19477 " pathEditMode="relative" ptsTypes="aaA">
                                      <p:cBhvr>
                                        <p:cTn id="8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3500"/>
                            </p:stCondLst>
                            <p:childTnLst>
                              <p:par>
                                <p:cTn id="8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0.00185 L 1.94444E-6 0.06524 " pathEditMode="relative" rAng="0" ptsTypes="AA">
                                      <p:cBhvr>
                                        <p:cTn id="8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450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0"/>
                            </p:stCondLst>
                            <p:childTnLst>
                              <p:par>
                                <p:cTn id="95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2.05876E-6 C 0.0684 0.00625 0.13715 0.01272 0.19219 0.03493 C 0.24722 0.05737 0.28889 0.09484 0.33073 0.13301 " pathEditMode="relative" rAng="0" ptsTypes="aaA">
                                      <p:cBhvr>
                                        <p:cTn id="96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" y="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7000"/>
                            </p:stCondLst>
                            <p:childTnLst>
                              <p:par>
                                <p:cTn id="98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0.06616 L 0.00104 0.12954 " pathEditMode="relative" rAng="0" ptsTypes="AA">
                                      <p:cBhvr>
                                        <p:cTn id="9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8000"/>
                            </p:stCondLst>
                            <p:childTnLst>
                              <p:par>
                                <p:cTn id="10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8500"/>
                            </p:stCondLst>
                            <p:childTnLst>
                              <p:par>
                                <p:cTn id="105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7.61046E-7 C 0.09479 0.00648 0.19028 0.01342 0.25191 0.02521 C 0.31302 0.03724 0.3408 0.0539 0.36927 0.07102 " pathEditMode="relative" rAng="0" ptsTypes="aaA">
                                      <p:cBhvr>
                                        <p:cTn id="10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" y="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500"/>
                            </p:stCondLst>
                            <p:childTnLst>
                              <p:par>
                                <p:cTn id="108" presetID="42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0.13093 L 0.00104 0.18483 " pathEditMode="relative" rAng="0" ptsTypes="AA">
                                      <p:cBhvr>
                                        <p:cTn id="10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1500"/>
                            </p:stCondLst>
                            <p:childTnLst>
                              <p:par>
                                <p:cTn id="1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2000"/>
                            </p:stCondLst>
                            <p:childTnLst>
                              <p:par>
                                <p:cTn id="115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2.85913E-6 C -4.16667E-6 0.00023 0.19966 0.00579 0.4 0.01157 " pathEditMode="relative" rAng="0" ptsTypes="aA">
                                      <p:cBhvr>
                                        <p:cTn id="11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4000"/>
                            </p:stCondLst>
                            <p:childTnLst>
                              <p:par>
                                <p:cTn id="11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0.18599 L 0.00104 0.24497 " pathEditMode="relative" rAng="0" ptsTypes="AA">
                                      <p:cBhvr>
                                        <p:cTn id="11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5000"/>
                            </p:stCondLst>
                            <p:childTnLst>
                              <p:par>
                                <p:cTn id="1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5500"/>
                            </p:stCondLst>
                            <p:childTnLst>
                              <p:par>
                                <p:cTn id="125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14375 -0.00394 0.28767 -0.00764 0.35937 -0.01596 C 0.43107 -0.02429 0.4309 -0.03702 0.43072 -0.04974 " pathEditMode="relative" ptsTypes="aaA">
                                      <p:cBhvr>
                                        <p:cTn id="12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7500"/>
                            </p:stCondLst>
                            <p:childTnLst>
                              <p:par>
                                <p:cTn id="128" presetID="42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0.24497 L 0.00104 0.30789 " pathEditMode="relative" rAng="0" ptsTypes="AA">
                                      <p:cBhvr>
                                        <p:cTn id="12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8500"/>
                            </p:stCondLst>
                            <p:childTnLst>
                              <p:par>
                                <p:cTn id="1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9000"/>
                            </p:stCondLst>
                            <p:childTnLst>
                              <p:par>
                                <p:cTn id="135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1316 -0.00948 0.26337 -0.01874 0.34063 -0.03678 C 0.41789 -0.05482 0.4408 -0.08165 0.46372 -0.10849 " pathEditMode="relative" ptsTypes="aaA">
                                      <p:cBhvr>
                                        <p:cTn id="136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21000"/>
                            </p:stCondLst>
                            <p:childTnLst>
                              <p:par>
                                <p:cTn id="138" presetID="42" presetClass="path" presetSubtype="0" accel="50000" decel="5000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0.30789 L 0.00104 0.37081 " pathEditMode="relative" rAng="0" ptsTypes="AA">
                                      <p:cBhvr>
                                        <p:cTn id="13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2000"/>
                            </p:stCondLst>
                            <p:childTnLst>
                              <p:par>
                                <p:cTn id="1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22500"/>
                            </p:stCondLst>
                            <p:childTnLst>
                              <p:par>
                                <p:cTn id="145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12986 -0.01758 0.25989 -0.03493 0.34288 -0.06292 C 0.42586 -0.09091 0.4618 -0.12977 0.49774 -0.1684 " pathEditMode="relative" ptsTypes="aaA">
                                      <p:cBhvr>
                                        <p:cTn id="14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8" grpId="0" animBg="1"/>
      <p:bldP spid="9" grpId="0" animBg="1"/>
      <p:bldP spid="10" grpId="0" animBg="1"/>
      <p:bldP spid="12" grpId="0"/>
      <p:bldP spid="13" grpId="0" animBg="1"/>
      <p:bldP spid="15" grpId="0" animBg="1"/>
      <p:bldP spid="17" grpId="0"/>
      <p:bldP spid="19" grpId="0"/>
      <p:bldP spid="31" grpId="0" animBg="1"/>
      <p:bldP spid="40" grpId="0" animBg="1"/>
      <p:bldP spid="40" grpId="1" animBg="1"/>
      <p:bldP spid="40" grpId="2" animBg="1"/>
      <p:bldP spid="40" grpId="3" animBg="1"/>
      <p:bldP spid="40" grpId="5" animBg="1"/>
      <p:bldP spid="40" grpId="6" animBg="1"/>
      <p:bldP spid="41" grpId="0"/>
      <p:bldP spid="41" grpId="1"/>
      <p:bldP spid="43" grpId="0" animBg="1"/>
      <p:bldP spid="43" grpId="1" animBg="1"/>
      <p:bldP spid="44" grpId="0"/>
      <p:bldP spid="44" grpId="1"/>
      <p:bldP spid="53" grpId="0"/>
      <p:bldP spid="53" grpId="1"/>
      <p:bldP spid="25" grpId="0"/>
      <p:bldP spid="25" grpId="1"/>
      <p:bldP spid="26" grpId="0"/>
      <p:bldP spid="26" grpId="1"/>
      <p:bldP spid="28" grpId="0"/>
      <p:bldP spid="28" grpId="1"/>
      <p:bldP spid="29" grpId="0" animBg="1"/>
      <p:bldP spid="30" grpId="0" animBg="1"/>
      <p:bldP spid="32" grpId="0"/>
      <p:bldP spid="32" grpId="1"/>
      <p:bldP spid="3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Box 23"/>
          <p:cNvSpPr txBox="1">
            <a:spLocks noChangeArrowheads="1"/>
          </p:cNvSpPr>
          <p:nvPr/>
        </p:nvSpPr>
        <p:spPr bwMode="auto">
          <a:xfrm>
            <a:off x="1063704" y="1096986"/>
            <a:ext cx="7252712" cy="6647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54864" bIns="54864">
            <a:spAutoFit/>
          </a:bodyPr>
          <a:lstStyle/>
          <a:p>
            <a:pPr marL="285750" indent="-285750" algn="just">
              <a:buSzPct val="85000"/>
              <a:buFont typeface="Wingdings" pitchFamily="2" charset="2"/>
              <a:buChar char="v"/>
            </a:pPr>
            <a:r>
              <a:rPr lang="en-US" smtClean="0"/>
              <a:t>Implementasi stack dengan record masih memiliki kelemahan karena: </a:t>
            </a:r>
          </a:p>
        </p:txBody>
      </p:sp>
      <p:sp>
        <p:nvSpPr>
          <p:cNvPr id="19" name="Text Box 23"/>
          <p:cNvSpPr txBox="1">
            <a:spLocks noChangeArrowheads="1"/>
          </p:cNvSpPr>
          <p:nvPr/>
        </p:nvSpPr>
        <p:spPr bwMode="auto">
          <a:xfrm>
            <a:off x="3635896" y="1844824"/>
            <a:ext cx="4824536" cy="183434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54864" bIns="54864">
            <a:spAutoFit/>
          </a:bodyPr>
          <a:lstStyle/>
          <a:p>
            <a:pPr marL="280988" indent="-280988" algn="just">
              <a:buSzPct val="85000"/>
              <a:buFont typeface="Wingdings" pitchFamily="2" charset="2"/>
              <a:buChar char="v"/>
            </a:pPr>
            <a:r>
              <a:rPr lang="en-US" sz="1600" smtClean="0"/>
              <a:t>Penyimpanan data pada elemen stack masih menggunakan array, sehingga stack bersifat statis. Artinya jumlah data yang dapat di-tampung pada stack terbatas sesuai dengan jumlah array yang disediakan. Namun jika array hanya sebagian saja yang digunakan maka akan mubajir.</a:t>
            </a:r>
          </a:p>
        </p:txBody>
      </p:sp>
      <p:sp>
        <p:nvSpPr>
          <p:cNvPr id="21" name="Text Box 23"/>
          <p:cNvSpPr txBox="1">
            <a:spLocks noChangeArrowheads="1"/>
          </p:cNvSpPr>
          <p:nvPr/>
        </p:nvSpPr>
        <p:spPr bwMode="auto">
          <a:xfrm>
            <a:off x="3595704" y="3861048"/>
            <a:ext cx="4720712" cy="8494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54864" bIns="54864">
            <a:spAutoFit/>
          </a:bodyPr>
          <a:lstStyle/>
          <a:p>
            <a:pPr marL="285750" indent="-285750" algn="just">
              <a:buSzPct val="85000"/>
              <a:buFont typeface="Wingdings" pitchFamily="2" charset="2"/>
              <a:buChar char="v"/>
            </a:pPr>
            <a:r>
              <a:rPr lang="en-US" sz="1600" smtClean="0"/>
              <a:t>Cara untuk mengatasi hal tersebut adalah membuat stack bersifat dinamis yaitu dengan menggunakan pointer dalam bentuk linked list.</a:t>
            </a:r>
          </a:p>
        </p:txBody>
      </p:sp>
      <p:graphicFrame>
        <p:nvGraphicFramePr>
          <p:cNvPr id="25" name="Table 24"/>
          <p:cNvGraphicFramePr>
            <a:graphicFrameLocks noGrp="1"/>
          </p:cNvGraphicFramePr>
          <p:nvPr/>
        </p:nvGraphicFramePr>
        <p:xfrm>
          <a:off x="1043608" y="2552279"/>
          <a:ext cx="527720" cy="2900226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527720"/>
              </a:tblGrid>
              <a:tr h="414318">
                <a:tc>
                  <a:txBody>
                    <a:bodyPr/>
                    <a:lstStyle/>
                    <a:p>
                      <a:pPr algn="ctr"/>
                      <a:r>
                        <a:rPr lang="en-US" sz="1400" b="0" smtClean="0"/>
                        <a:t>6</a:t>
                      </a:r>
                      <a:endParaRPr lang="en-US" sz="1400" b="0"/>
                    </a:p>
                  </a:txBody>
                  <a:tcPr/>
                </a:tc>
              </a:tr>
              <a:tr h="414318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5</a:t>
                      </a:r>
                      <a:endParaRPr lang="en-US" sz="1400" b="1"/>
                    </a:p>
                  </a:txBody>
                  <a:tcPr/>
                </a:tc>
              </a:tr>
              <a:tr h="414318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4</a:t>
                      </a:r>
                      <a:endParaRPr lang="en-US" sz="1400" b="1"/>
                    </a:p>
                  </a:txBody>
                  <a:tcPr/>
                </a:tc>
              </a:tr>
              <a:tr h="414318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3</a:t>
                      </a:r>
                      <a:endParaRPr lang="en-US" sz="1400" b="1"/>
                    </a:p>
                  </a:txBody>
                  <a:tcPr/>
                </a:tc>
              </a:tr>
              <a:tr h="414318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2</a:t>
                      </a:r>
                      <a:endParaRPr lang="en-US" sz="1400" b="1"/>
                    </a:p>
                  </a:txBody>
                  <a:tcPr/>
                </a:tc>
              </a:tr>
              <a:tr h="414318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1</a:t>
                      </a:r>
                      <a:endParaRPr lang="en-US" sz="1400" b="1"/>
                    </a:p>
                  </a:txBody>
                  <a:tcPr/>
                </a:tc>
              </a:tr>
              <a:tr h="414318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0</a:t>
                      </a: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41" name="Group 40"/>
          <p:cNvGrpSpPr/>
          <p:nvPr/>
        </p:nvGrpSpPr>
        <p:grpSpPr>
          <a:xfrm>
            <a:off x="1571328" y="1866310"/>
            <a:ext cx="2746232" cy="3980818"/>
            <a:chOff x="1571328" y="1866310"/>
            <a:chExt cx="2746232" cy="3980818"/>
          </a:xfrm>
        </p:grpSpPr>
        <p:sp>
          <p:nvSpPr>
            <p:cNvPr id="24" name="Rounded Rectangle 23"/>
            <p:cNvSpPr/>
            <p:nvPr/>
          </p:nvSpPr>
          <p:spPr bwMode="auto">
            <a:xfrm>
              <a:off x="1607932" y="3363176"/>
              <a:ext cx="1286188" cy="360040"/>
            </a:xfrm>
            <a:prstGeom prst="round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29</a:t>
              </a:r>
            </a:p>
          </p:txBody>
        </p:sp>
        <p:cxnSp>
          <p:nvCxnSpPr>
            <p:cNvPr id="26" name="Straight Connector 25"/>
            <p:cNvCxnSpPr/>
            <p:nvPr/>
          </p:nvCxnSpPr>
          <p:spPr bwMode="auto">
            <a:xfrm>
              <a:off x="1581376" y="2481176"/>
              <a:ext cx="0" cy="292608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27" name="Straight Connector 26"/>
            <p:cNvCxnSpPr/>
            <p:nvPr/>
          </p:nvCxnSpPr>
          <p:spPr bwMode="auto">
            <a:xfrm>
              <a:off x="2939480" y="2481176"/>
              <a:ext cx="0" cy="292608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28" name="Straight Connector 27"/>
            <p:cNvCxnSpPr/>
            <p:nvPr/>
          </p:nvCxnSpPr>
          <p:spPr bwMode="auto">
            <a:xfrm>
              <a:off x="1571328" y="5401168"/>
              <a:ext cx="1368152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29" name="Rounded Rectangle 28"/>
            <p:cNvSpPr/>
            <p:nvPr/>
          </p:nvSpPr>
          <p:spPr bwMode="auto">
            <a:xfrm>
              <a:off x="1613192" y="4597360"/>
              <a:ext cx="1286188" cy="360040"/>
            </a:xfrm>
            <a:prstGeom prst="round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21</a:t>
              </a:r>
            </a:p>
          </p:txBody>
        </p:sp>
        <p:sp>
          <p:nvSpPr>
            <p:cNvPr id="30" name="Rounded Rectangle 29"/>
            <p:cNvSpPr/>
            <p:nvPr/>
          </p:nvSpPr>
          <p:spPr bwMode="auto">
            <a:xfrm>
              <a:off x="1609604" y="4187080"/>
              <a:ext cx="1286188" cy="360040"/>
            </a:xfrm>
            <a:prstGeom prst="round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9</a:t>
              </a:r>
            </a:p>
          </p:txBody>
        </p:sp>
        <p:sp>
          <p:nvSpPr>
            <p:cNvPr id="31" name="Rounded Rectangle 30"/>
            <p:cNvSpPr/>
            <p:nvPr/>
          </p:nvSpPr>
          <p:spPr bwMode="auto">
            <a:xfrm>
              <a:off x="1613192" y="3775128"/>
              <a:ext cx="1286188" cy="360040"/>
            </a:xfrm>
            <a:prstGeom prst="round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16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987824" y="2539664"/>
              <a:ext cx="51456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smtClean="0"/>
                <a:t>Top</a:t>
              </a:r>
              <a:endParaRPr lang="en-US" sz="1600"/>
            </a:p>
          </p:txBody>
        </p:sp>
        <p:sp>
          <p:nvSpPr>
            <p:cNvPr id="33" name="Rounded Rectangle 32"/>
            <p:cNvSpPr/>
            <p:nvPr/>
          </p:nvSpPr>
          <p:spPr bwMode="auto">
            <a:xfrm>
              <a:off x="1614726" y="2942848"/>
              <a:ext cx="1286188" cy="360040"/>
            </a:xfrm>
            <a:prstGeom prst="round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smtClean="0"/>
                <a:t>15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34" name="Rounded Rectangle 33"/>
            <p:cNvSpPr/>
            <p:nvPr/>
          </p:nvSpPr>
          <p:spPr bwMode="auto">
            <a:xfrm>
              <a:off x="1613062" y="2520848"/>
              <a:ext cx="1286188" cy="360040"/>
            </a:xfrm>
            <a:prstGeom prst="round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11</a:t>
              </a:r>
            </a:p>
          </p:txBody>
        </p:sp>
        <p:sp>
          <p:nvSpPr>
            <p:cNvPr id="35" name="Text Box 23"/>
            <p:cNvSpPr txBox="1">
              <a:spLocks noChangeArrowheads="1"/>
            </p:cNvSpPr>
            <p:nvPr/>
          </p:nvSpPr>
          <p:spPr bwMode="auto">
            <a:xfrm>
              <a:off x="1691680" y="1866310"/>
              <a:ext cx="1008112" cy="33855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square" tIns="45720" bIns="45720">
              <a:spAutoFit/>
            </a:bodyPr>
            <a:lstStyle/>
            <a:p>
              <a:pPr marL="285750" indent="-285750" algn="ctr">
                <a:buSzPct val="85000"/>
              </a:pPr>
              <a:r>
                <a:rPr lang="en-US" sz="1600" smtClean="0"/>
                <a:t>Stack[7]</a:t>
              </a:r>
            </a:p>
          </p:txBody>
        </p:sp>
        <p:sp>
          <p:nvSpPr>
            <p:cNvPr id="36" name="Rounded Rectangle 35"/>
            <p:cNvSpPr/>
            <p:nvPr/>
          </p:nvSpPr>
          <p:spPr bwMode="auto">
            <a:xfrm>
              <a:off x="1609532" y="5009704"/>
              <a:ext cx="1286188" cy="360040"/>
            </a:xfrm>
            <a:prstGeom prst="round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effectLst/>
                  <a:latin typeface="Arial" charset="0"/>
                  <a:cs typeface="Arial" charset="0"/>
                </a:rPr>
                <a:t>17</a:t>
              </a:r>
            </a:p>
          </p:txBody>
        </p:sp>
        <p:sp>
          <p:nvSpPr>
            <p:cNvPr id="38" name="Rounded Rectangle 37"/>
            <p:cNvSpPr/>
            <p:nvPr/>
          </p:nvSpPr>
          <p:spPr bwMode="auto">
            <a:xfrm>
              <a:off x="2986152" y="5013176"/>
              <a:ext cx="1286188" cy="360040"/>
            </a:xfrm>
            <a:prstGeom prst="round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E3"/>
                  </a:solidFill>
                  <a:effectLst/>
                  <a:latin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39" name="Rectangle 38"/>
            <p:cNvSpPr/>
            <p:nvPr/>
          </p:nvSpPr>
          <p:spPr bwMode="auto">
            <a:xfrm>
              <a:off x="2945960" y="4972984"/>
              <a:ext cx="1371600" cy="432048"/>
            </a:xfrm>
            <a:prstGeom prst="rect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555776" y="5508574"/>
              <a:ext cx="69762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smtClean="0"/>
                <a:t>Stack</a:t>
              </a:r>
              <a:endParaRPr lang="en-US" sz="1600"/>
            </a:p>
          </p:txBody>
        </p:sp>
      </p:grp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ChangeArrowheads="1"/>
          </p:cNvSpPr>
          <p:nvPr/>
        </p:nvSpPr>
        <p:spPr bwMode="auto">
          <a:xfrm>
            <a:off x="1835696" y="836613"/>
            <a:ext cx="5780172" cy="38779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tIns="54864" bIns="54864">
            <a:spAutoFit/>
          </a:bodyPr>
          <a:lstStyle/>
          <a:p>
            <a:r>
              <a:rPr lang="en-US" b="1"/>
              <a:t>IMPLEMENTASI </a:t>
            </a:r>
            <a:r>
              <a:rPr lang="en-US" b="1" smtClean="0"/>
              <a:t>STACK </a:t>
            </a:r>
            <a:r>
              <a:rPr lang="en-US" b="1"/>
              <a:t>MENGGUNAKAN </a:t>
            </a:r>
            <a:r>
              <a:rPr lang="en-US" b="1" smtClean="0"/>
              <a:t>POINTER</a:t>
            </a:r>
            <a:endParaRPr lang="en-US" b="1"/>
          </a:p>
        </p:txBody>
      </p:sp>
      <p:sp>
        <p:nvSpPr>
          <p:cNvPr id="3" name="Text Box 23"/>
          <p:cNvSpPr txBox="1">
            <a:spLocks noChangeArrowheads="1"/>
          </p:cNvSpPr>
          <p:nvPr/>
        </p:nvSpPr>
        <p:spPr bwMode="auto">
          <a:xfrm>
            <a:off x="762264" y="1288188"/>
            <a:ext cx="7775192" cy="94179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54864" bIns="54864">
            <a:spAutoFit/>
          </a:bodyPr>
          <a:lstStyle/>
          <a:p>
            <a:pPr marL="285750" indent="-285750" algn="just">
              <a:buSzPct val="85000"/>
              <a:buFont typeface="Wingdings" pitchFamily="2" charset="2"/>
              <a:buChar char="v"/>
            </a:pPr>
            <a:r>
              <a:rPr lang="en-US" smtClean="0"/>
              <a:t>Stack dengan pointer dapat diimplementasi dalam bentuk linked list tunggal (</a:t>
            </a:r>
            <a:r>
              <a:rPr lang="en-US" i="1" smtClean="0"/>
              <a:t>singly linked list</a:t>
            </a:r>
            <a:r>
              <a:rPr lang="en-US" smtClean="0"/>
              <a:t>) atau dapat juga dalam bentuk linked list ganda (</a:t>
            </a:r>
            <a:r>
              <a:rPr lang="en-US" i="1" smtClean="0"/>
              <a:t>doubly</a:t>
            </a:r>
            <a:r>
              <a:rPr lang="en-US" smtClean="0"/>
              <a:t> </a:t>
            </a:r>
            <a:r>
              <a:rPr lang="en-US" i="1" smtClean="0"/>
              <a:t>linked list</a:t>
            </a:r>
            <a:r>
              <a:rPr lang="en-US" smtClean="0"/>
              <a:t>). </a:t>
            </a:r>
          </a:p>
        </p:txBody>
      </p:sp>
      <p:sp>
        <p:nvSpPr>
          <p:cNvPr id="4" name="Text Box 23"/>
          <p:cNvSpPr txBox="1">
            <a:spLocks noChangeArrowheads="1"/>
          </p:cNvSpPr>
          <p:nvPr/>
        </p:nvSpPr>
        <p:spPr bwMode="auto">
          <a:xfrm>
            <a:off x="765624" y="2708920"/>
            <a:ext cx="7775192" cy="6647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54864" bIns="54864">
            <a:spAutoFit/>
          </a:bodyPr>
          <a:lstStyle/>
          <a:p>
            <a:pPr marL="285750" indent="-285750" algn="just">
              <a:buSzPct val="85000"/>
              <a:buFont typeface="Wingdings" pitchFamily="2" charset="2"/>
              <a:buChar char="v"/>
            </a:pPr>
            <a:r>
              <a:rPr lang="en-US" smtClean="0"/>
              <a:t>Elemen stack dibuat dalam bentuk node yang terdiri dari field info, kiri dan kanan. </a:t>
            </a:r>
          </a:p>
        </p:txBody>
      </p:sp>
      <p:sp>
        <p:nvSpPr>
          <p:cNvPr id="20" name="Text Box 23"/>
          <p:cNvSpPr txBox="1">
            <a:spLocks noChangeArrowheads="1"/>
          </p:cNvSpPr>
          <p:nvPr/>
        </p:nvSpPr>
        <p:spPr bwMode="auto">
          <a:xfrm>
            <a:off x="765624" y="2132856"/>
            <a:ext cx="7775192" cy="6647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54864" bIns="54864">
            <a:spAutoFit/>
          </a:bodyPr>
          <a:lstStyle/>
          <a:p>
            <a:pPr marL="285750" indent="-285750" algn="just">
              <a:buSzPct val="85000"/>
              <a:buFont typeface="Wingdings" pitchFamily="2" charset="2"/>
              <a:buChar char="v"/>
            </a:pPr>
            <a:r>
              <a:rPr lang="en-US" smtClean="0"/>
              <a:t>Pada pembahasan berikut ini implementasi stack menggunakan linked list ganda (</a:t>
            </a:r>
            <a:r>
              <a:rPr lang="en-US" i="1" smtClean="0"/>
              <a:t>doubly</a:t>
            </a:r>
            <a:r>
              <a:rPr lang="en-US" smtClean="0"/>
              <a:t> </a:t>
            </a:r>
            <a:r>
              <a:rPr lang="en-US" i="1" smtClean="0"/>
              <a:t>linked list</a:t>
            </a:r>
            <a:r>
              <a:rPr lang="en-US" smtClean="0"/>
              <a:t>). </a:t>
            </a:r>
          </a:p>
        </p:txBody>
      </p:sp>
      <p:grpSp>
        <p:nvGrpSpPr>
          <p:cNvPr id="72" name="Group 71"/>
          <p:cNvGrpSpPr/>
          <p:nvPr/>
        </p:nvGrpSpPr>
        <p:grpSpPr>
          <a:xfrm>
            <a:off x="1043608" y="4087443"/>
            <a:ext cx="1581180" cy="1069749"/>
            <a:chOff x="3377603" y="3438053"/>
            <a:chExt cx="1581180" cy="1069749"/>
          </a:xfrm>
        </p:grpSpPr>
        <p:sp>
          <p:nvSpPr>
            <p:cNvPr id="22" name="TextBox 21"/>
            <p:cNvSpPr txBox="1"/>
            <p:nvPr/>
          </p:nvSpPr>
          <p:spPr>
            <a:xfrm>
              <a:off x="3777085" y="3438053"/>
              <a:ext cx="61266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smtClean="0"/>
                <a:t>Node</a:t>
              </a:r>
              <a:endParaRPr lang="en-US" sz="1400"/>
            </a:p>
          </p:txBody>
        </p:sp>
        <p:grpSp>
          <p:nvGrpSpPr>
            <p:cNvPr id="70" name="Group 69"/>
            <p:cNvGrpSpPr/>
            <p:nvPr/>
          </p:nvGrpSpPr>
          <p:grpSpPr>
            <a:xfrm>
              <a:off x="3377603" y="3773966"/>
              <a:ext cx="1581180" cy="733836"/>
              <a:chOff x="3377603" y="3773966"/>
              <a:chExt cx="1581180" cy="733836"/>
            </a:xfrm>
          </p:grpSpPr>
          <p:grpSp>
            <p:nvGrpSpPr>
              <p:cNvPr id="15" name="Group 14"/>
              <p:cNvGrpSpPr/>
              <p:nvPr/>
            </p:nvGrpSpPr>
            <p:grpSpPr>
              <a:xfrm>
                <a:off x="3446615" y="3773966"/>
                <a:ext cx="1296144" cy="432048"/>
                <a:chOff x="3635896" y="3429000"/>
                <a:chExt cx="1296144" cy="432048"/>
              </a:xfrm>
            </p:grpSpPr>
            <p:sp>
              <p:nvSpPr>
                <p:cNvPr id="11" name="Rectangle 10"/>
                <p:cNvSpPr/>
                <p:nvPr/>
              </p:nvSpPr>
              <p:spPr bwMode="auto">
                <a:xfrm>
                  <a:off x="3635896" y="3429000"/>
                  <a:ext cx="1296144" cy="432048"/>
                </a:xfrm>
                <a:prstGeom prst="rect">
                  <a:avLst/>
                </a:prstGeom>
                <a:solidFill>
                  <a:schemeClr val="accent1"/>
                </a:solidFill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</p:spPr>
              <p:txBody>
                <a:bodyPr vert="horz" wrap="squar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4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charset="0"/>
                      <a:cs typeface="Arial" charset="0"/>
                    </a:rPr>
                    <a:t>NULL</a:t>
                  </a:r>
                </a:p>
              </p:txBody>
            </p:sp>
            <p:cxnSp>
              <p:nvCxnSpPr>
                <p:cNvPr id="13" name="Straight Connector 12"/>
                <p:cNvCxnSpPr/>
                <p:nvPr/>
              </p:nvCxnSpPr>
              <p:spPr bwMode="auto">
                <a:xfrm>
                  <a:off x="3909860" y="3429000"/>
                  <a:ext cx="0" cy="432048"/>
                </a:xfrm>
                <a:prstGeom prst="line">
                  <a:avLst/>
                </a:prstGeom>
                <a:solidFill>
                  <a:schemeClr val="accent1"/>
                </a:solidFill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</p:spPr>
            </p:cxnSp>
            <p:cxnSp>
              <p:nvCxnSpPr>
                <p:cNvPr id="14" name="Straight Connector 13"/>
                <p:cNvCxnSpPr/>
                <p:nvPr/>
              </p:nvCxnSpPr>
              <p:spPr bwMode="auto">
                <a:xfrm>
                  <a:off x="4665110" y="3429000"/>
                  <a:ext cx="0" cy="432048"/>
                </a:xfrm>
                <a:prstGeom prst="line">
                  <a:avLst/>
                </a:prstGeom>
                <a:solidFill>
                  <a:schemeClr val="accent1"/>
                </a:solidFill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</p:spPr>
            </p:cxnSp>
          </p:grpSp>
          <p:sp>
            <p:nvSpPr>
              <p:cNvPr id="21" name="TextBox 20"/>
              <p:cNvSpPr txBox="1"/>
              <p:nvPr/>
            </p:nvSpPr>
            <p:spPr>
              <a:xfrm>
                <a:off x="3377603" y="4230803"/>
                <a:ext cx="45621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smtClean="0"/>
                  <a:t>Kiri</a:t>
                </a:r>
                <a:endParaRPr lang="en-US" sz="1200"/>
              </a:p>
            </p:txBody>
          </p:sp>
          <p:cxnSp>
            <p:nvCxnSpPr>
              <p:cNvPr id="24" name="Straight Connector 23"/>
              <p:cNvCxnSpPr/>
              <p:nvPr/>
            </p:nvCxnSpPr>
            <p:spPr bwMode="auto">
              <a:xfrm flipH="1">
                <a:off x="3461349" y="3773966"/>
                <a:ext cx="253200" cy="422000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6" name="Straight Connector 25"/>
              <p:cNvCxnSpPr/>
              <p:nvPr/>
            </p:nvCxnSpPr>
            <p:spPr bwMode="auto">
              <a:xfrm flipH="1">
                <a:off x="4482863" y="3781000"/>
                <a:ext cx="253200" cy="422000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sp>
            <p:nvSpPr>
              <p:cNvPr id="68" name="TextBox 67"/>
              <p:cNvSpPr txBox="1"/>
              <p:nvPr/>
            </p:nvSpPr>
            <p:spPr>
              <a:xfrm>
                <a:off x="3800598" y="4221088"/>
                <a:ext cx="60022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smtClean="0"/>
                  <a:t>Info</a:t>
                </a:r>
                <a:endParaRPr lang="en-US" sz="1200"/>
              </a:p>
            </p:txBody>
          </p:sp>
          <p:sp>
            <p:nvSpPr>
              <p:cNvPr id="69" name="TextBox 68"/>
              <p:cNvSpPr txBox="1"/>
              <p:nvPr/>
            </p:nvSpPr>
            <p:spPr>
              <a:xfrm>
                <a:off x="4295601" y="4221088"/>
                <a:ext cx="66318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smtClean="0"/>
                  <a:t>Kanan</a:t>
                </a:r>
                <a:endParaRPr lang="en-US" sz="1200"/>
              </a:p>
            </p:txBody>
          </p:sp>
        </p:grpSp>
      </p:grpSp>
      <p:grpSp>
        <p:nvGrpSpPr>
          <p:cNvPr id="76" name="Group 75"/>
          <p:cNvGrpSpPr/>
          <p:nvPr/>
        </p:nvGrpSpPr>
        <p:grpSpPr>
          <a:xfrm>
            <a:off x="2249087" y="3526575"/>
            <a:ext cx="2250905" cy="2773692"/>
            <a:chOff x="1403648" y="3679644"/>
            <a:chExt cx="2250905" cy="2773692"/>
          </a:xfrm>
        </p:grpSpPr>
        <p:cxnSp>
          <p:nvCxnSpPr>
            <p:cNvPr id="6" name="Straight Connector 5"/>
            <p:cNvCxnSpPr/>
            <p:nvPr/>
          </p:nvCxnSpPr>
          <p:spPr bwMode="auto">
            <a:xfrm>
              <a:off x="2274713" y="3679644"/>
              <a:ext cx="0" cy="242316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7" name="Straight Connector 6"/>
            <p:cNvCxnSpPr/>
            <p:nvPr/>
          </p:nvCxnSpPr>
          <p:spPr bwMode="auto">
            <a:xfrm>
              <a:off x="3651918" y="3679644"/>
              <a:ext cx="0" cy="242316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8" name="Straight Connector 7"/>
            <p:cNvCxnSpPr/>
            <p:nvPr/>
          </p:nvCxnSpPr>
          <p:spPr bwMode="auto">
            <a:xfrm>
              <a:off x="2264665" y="6093296"/>
              <a:ext cx="1389888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10" name="TextBox 9"/>
            <p:cNvSpPr txBox="1"/>
            <p:nvPr/>
          </p:nvSpPr>
          <p:spPr>
            <a:xfrm>
              <a:off x="2601041" y="6114782"/>
              <a:ext cx="69762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smtClean="0"/>
                <a:t>Stack</a:t>
              </a:r>
              <a:endParaRPr lang="en-US" sz="1600"/>
            </a:p>
          </p:txBody>
        </p:sp>
        <p:grpSp>
          <p:nvGrpSpPr>
            <p:cNvPr id="27" name="Group 26"/>
            <p:cNvGrpSpPr/>
            <p:nvPr/>
          </p:nvGrpSpPr>
          <p:grpSpPr>
            <a:xfrm>
              <a:off x="2313009" y="5624410"/>
              <a:ext cx="1296144" cy="432048"/>
              <a:chOff x="3635896" y="3429000"/>
              <a:chExt cx="1296144" cy="432048"/>
            </a:xfrm>
          </p:grpSpPr>
          <p:sp>
            <p:nvSpPr>
              <p:cNvPr id="28" name="Rectangle 27"/>
              <p:cNvSpPr/>
              <p:nvPr/>
            </p:nvSpPr>
            <p:spPr bwMode="auto">
              <a:xfrm>
                <a:off x="3635896" y="3429000"/>
                <a:ext cx="1296144" cy="432048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cs typeface="Arial" charset="0"/>
                  </a:rPr>
                  <a:t>17</a:t>
                </a:r>
              </a:p>
            </p:txBody>
          </p:sp>
          <p:cxnSp>
            <p:nvCxnSpPr>
              <p:cNvPr id="29" name="Straight Connector 28"/>
              <p:cNvCxnSpPr/>
              <p:nvPr/>
            </p:nvCxnSpPr>
            <p:spPr bwMode="auto">
              <a:xfrm>
                <a:off x="3909860" y="3429000"/>
                <a:ext cx="0" cy="432048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30" name="Straight Connector 29"/>
              <p:cNvCxnSpPr/>
              <p:nvPr/>
            </p:nvCxnSpPr>
            <p:spPr bwMode="auto">
              <a:xfrm>
                <a:off x="4665110" y="3429000"/>
                <a:ext cx="0" cy="432048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</p:grpSp>
        <p:grpSp>
          <p:nvGrpSpPr>
            <p:cNvPr id="33" name="Group 32"/>
            <p:cNvGrpSpPr/>
            <p:nvPr/>
          </p:nvGrpSpPr>
          <p:grpSpPr>
            <a:xfrm>
              <a:off x="2313009" y="5013176"/>
              <a:ext cx="1296144" cy="432048"/>
              <a:chOff x="3635896" y="3429000"/>
              <a:chExt cx="1296144" cy="432048"/>
            </a:xfrm>
          </p:grpSpPr>
          <p:sp>
            <p:nvSpPr>
              <p:cNvPr id="34" name="Rectangle 33"/>
              <p:cNvSpPr/>
              <p:nvPr/>
            </p:nvSpPr>
            <p:spPr bwMode="auto">
              <a:xfrm>
                <a:off x="3635896" y="3429000"/>
                <a:ext cx="1296144" cy="432048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cs typeface="Arial" charset="0"/>
                  </a:rPr>
                  <a:t>21</a:t>
                </a:r>
              </a:p>
            </p:txBody>
          </p:sp>
          <p:cxnSp>
            <p:nvCxnSpPr>
              <p:cNvPr id="35" name="Straight Connector 34"/>
              <p:cNvCxnSpPr/>
              <p:nvPr/>
            </p:nvCxnSpPr>
            <p:spPr bwMode="auto">
              <a:xfrm>
                <a:off x="3909860" y="3429000"/>
                <a:ext cx="0" cy="432048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36" name="Straight Connector 35"/>
              <p:cNvCxnSpPr/>
              <p:nvPr/>
            </p:nvCxnSpPr>
            <p:spPr bwMode="auto">
              <a:xfrm>
                <a:off x="4665110" y="3429000"/>
                <a:ext cx="0" cy="432048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</p:grpSp>
        <p:cxnSp>
          <p:nvCxnSpPr>
            <p:cNvPr id="37" name="Straight Connector 36"/>
            <p:cNvCxnSpPr/>
            <p:nvPr/>
          </p:nvCxnSpPr>
          <p:spPr bwMode="auto">
            <a:xfrm flipH="1">
              <a:off x="2327077" y="5629092"/>
              <a:ext cx="253200" cy="42200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46" name="Straight Arrow Connector 45"/>
            <p:cNvCxnSpPr/>
            <p:nvPr/>
          </p:nvCxnSpPr>
          <p:spPr bwMode="auto">
            <a:xfrm flipV="1">
              <a:off x="3465137" y="5461575"/>
              <a:ext cx="0" cy="36004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med"/>
            </a:ln>
            <a:effectLst/>
          </p:spPr>
        </p:cxnSp>
        <p:cxnSp>
          <p:nvCxnSpPr>
            <p:cNvPr id="53" name="Straight Arrow Connector 52"/>
            <p:cNvCxnSpPr/>
            <p:nvPr/>
          </p:nvCxnSpPr>
          <p:spPr bwMode="auto">
            <a:xfrm>
              <a:off x="2457025" y="5237151"/>
              <a:ext cx="0" cy="36004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med"/>
            </a:ln>
            <a:effectLst/>
          </p:spPr>
        </p:cxnSp>
        <p:grpSp>
          <p:nvGrpSpPr>
            <p:cNvPr id="54" name="Group 53"/>
            <p:cNvGrpSpPr/>
            <p:nvPr/>
          </p:nvGrpSpPr>
          <p:grpSpPr>
            <a:xfrm>
              <a:off x="2313009" y="4396908"/>
              <a:ext cx="1296144" cy="432048"/>
              <a:chOff x="3635896" y="3429000"/>
              <a:chExt cx="1296144" cy="432048"/>
            </a:xfrm>
          </p:grpSpPr>
          <p:sp>
            <p:nvSpPr>
              <p:cNvPr id="55" name="Rectangle 54"/>
              <p:cNvSpPr/>
              <p:nvPr/>
            </p:nvSpPr>
            <p:spPr bwMode="auto">
              <a:xfrm>
                <a:off x="3635896" y="3429000"/>
                <a:ext cx="1296144" cy="432048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cs typeface="Arial" charset="0"/>
                  </a:rPr>
                  <a:t>9</a:t>
                </a:r>
              </a:p>
            </p:txBody>
          </p:sp>
          <p:cxnSp>
            <p:nvCxnSpPr>
              <p:cNvPr id="56" name="Straight Connector 55"/>
              <p:cNvCxnSpPr/>
              <p:nvPr/>
            </p:nvCxnSpPr>
            <p:spPr bwMode="auto">
              <a:xfrm>
                <a:off x="3909860" y="3429000"/>
                <a:ext cx="0" cy="432048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57" name="Straight Connector 56"/>
              <p:cNvCxnSpPr/>
              <p:nvPr/>
            </p:nvCxnSpPr>
            <p:spPr bwMode="auto">
              <a:xfrm>
                <a:off x="4665110" y="3429000"/>
                <a:ext cx="0" cy="432048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</p:grpSp>
        <p:cxnSp>
          <p:nvCxnSpPr>
            <p:cNvPr id="58" name="Straight Arrow Connector 57"/>
            <p:cNvCxnSpPr/>
            <p:nvPr/>
          </p:nvCxnSpPr>
          <p:spPr bwMode="auto">
            <a:xfrm>
              <a:off x="2457025" y="4620883"/>
              <a:ext cx="0" cy="36004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med"/>
            </a:ln>
            <a:effectLst/>
          </p:spPr>
        </p:cxnSp>
        <p:cxnSp>
          <p:nvCxnSpPr>
            <p:cNvPr id="59" name="Straight Arrow Connector 58"/>
            <p:cNvCxnSpPr/>
            <p:nvPr/>
          </p:nvCxnSpPr>
          <p:spPr bwMode="auto">
            <a:xfrm flipV="1">
              <a:off x="3481039" y="4845307"/>
              <a:ext cx="0" cy="36004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med"/>
            </a:ln>
            <a:effectLst/>
          </p:spPr>
        </p:cxnSp>
        <p:grpSp>
          <p:nvGrpSpPr>
            <p:cNvPr id="60" name="Group 59"/>
            <p:cNvGrpSpPr/>
            <p:nvPr/>
          </p:nvGrpSpPr>
          <p:grpSpPr>
            <a:xfrm>
              <a:off x="2313009" y="3781538"/>
              <a:ext cx="1296144" cy="432048"/>
              <a:chOff x="3635896" y="3429000"/>
              <a:chExt cx="1296144" cy="432048"/>
            </a:xfrm>
          </p:grpSpPr>
          <p:sp>
            <p:nvSpPr>
              <p:cNvPr id="61" name="Rectangle 60"/>
              <p:cNvSpPr/>
              <p:nvPr/>
            </p:nvSpPr>
            <p:spPr bwMode="auto">
              <a:xfrm>
                <a:off x="3635896" y="3429000"/>
                <a:ext cx="1296144" cy="432048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cs typeface="Arial" charset="0"/>
                  </a:rPr>
                  <a:t>16</a:t>
                </a:r>
              </a:p>
            </p:txBody>
          </p:sp>
          <p:cxnSp>
            <p:nvCxnSpPr>
              <p:cNvPr id="62" name="Straight Connector 61"/>
              <p:cNvCxnSpPr/>
              <p:nvPr/>
            </p:nvCxnSpPr>
            <p:spPr bwMode="auto">
              <a:xfrm>
                <a:off x="3909860" y="3429000"/>
                <a:ext cx="0" cy="432048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63" name="Straight Connector 62"/>
              <p:cNvCxnSpPr/>
              <p:nvPr/>
            </p:nvCxnSpPr>
            <p:spPr bwMode="auto">
              <a:xfrm>
                <a:off x="4665110" y="3429000"/>
                <a:ext cx="0" cy="432048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</p:grpSp>
        <p:cxnSp>
          <p:nvCxnSpPr>
            <p:cNvPr id="64" name="Straight Arrow Connector 63"/>
            <p:cNvCxnSpPr/>
            <p:nvPr/>
          </p:nvCxnSpPr>
          <p:spPr bwMode="auto">
            <a:xfrm>
              <a:off x="2457025" y="4005513"/>
              <a:ext cx="0" cy="36004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med"/>
            </a:ln>
            <a:effectLst/>
          </p:spPr>
        </p:cxnSp>
        <p:cxnSp>
          <p:nvCxnSpPr>
            <p:cNvPr id="65" name="Straight Connector 64"/>
            <p:cNvCxnSpPr/>
            <p:nvPr/>
          </p:nvCxnSpPr>
          <p:spPr bwMode="auto">
            <a:xfrm flipH="1">
              <a:off x="3352925" y="3789040"/>
              <a:ext cx="253200" cy="42200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73" name="Straight Arrow Connector 72"/>
            <p:cNvCxnSpPr/>
            <p:nvPr/>
          </p:nvCxnSpPr>
          <p:spPr bwMode="auto">
            <a:xfrm flipV="1">
              <a:off x="3483243" y="4239194"/>
              <a:ext cx="0" cy="36004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med"/>
            </a:ln>
            <a:effectLst/>
          </p:spPr>
        </p:cxnSp>
        <p:sp>
          <p:nvSpPr>
            <p:cNvPr id="74" name="TextBox 73"/>
            <p:cNvSpPr txBox="1"/>
            <p:nvPr/>
          </p:nvSpPr>
          <p:spPr>
            <a:xfrm>
              <a:off x="1403648" y="5697044"/>
              <a:ext cx="83548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600" smtClean="0"/>
                <a:t>Bottom</a:t>
              </a:r>
              <a:endParaRPr lang="en-US" sz="160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1724569" y="3861048"/>
              <a:ext cx="51456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600" smtClean="0"/>
                <a:t>Top</a:t>
              </a:r>
              <a:endParaRPr lang="en-US" sz="1600"/>
            </a:p>
          </p:txBody>
        </p:sp>
      </p:grpSp>
      <p:sp>
        <p:nvSpPr>
          <p:cNvPr id="78" name="Rectangle 77"/>
          <p:cNvSpPr/>
          <p:nvPr/>
        </p:nvSpPr>
        <p:spPr>
          <a:xfrm>
            <a:off x="4860032" y="3645024"/>
            <a:ext cx="3744416" cy="1815882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z="1600" smtClean="0">
                <a:latin typeface="Courier New" pitchFamily="49" charset="0"/>
                <a:cs typeface="Courier New" pitchFamily="49" charset="0"/>
              </a:rPr>
              <a:t>typedef int tipeinfo;</a:t>
            </a:r>
          </a:p>
          <a:p>
            <a:r>
              <a:rPr lang="en-US" sz="1600" smtClean="0">
                <a:latin typeface="Courier New" pitchFamily="49" charset="0"/>
                <a:cs typeface="Courier New" pitchFamily="49" charset="0"/>
              </a:rPr>
              <a:t>typedef struct node *tipeptr;</a:t>
            </a:r>
          </a:p>
          <a:p>
            <a:r>
              <a:rPr lang="en-US" sz="1600" smtClean="0">
                <a:latin typeface="Courier New" pitchFamily="49" charset="0"/>
                <a:cs typeface="Courier New" pitchFamily="49" charset="0"/>
              </a:rPr>
              <a:t>struct node{ tipeinfo info;</a:t>
            </a:r>
          </a:p>
          <a:p>
            <a:pPr>
              <a:tabLst>
                <a:tab pos="1601788" algn="l"/>
              </a:tabLst>
            </a:pPr>
            <a:r>
              <a:rPr lang="en-US" sz="1600" smtClean="0">
                <a:latin typeface="Courier New" pitchFamily="49" charset="0"/>
                <a:cs typeface="Courier New" pitchFamily="49" charset="0"/>
              </a:rPr>
              <a:t> 	tipeptr kiri; </a:t>
            </a:r>
          </a:p>
          <a:p>
            <a:pPr>
              <a:tabLst>
                <a:tab pos="1601788" algn="l"/>
              </a:tabLst>
            </a:pPr>
            <a:r>
              <a:rPr lang="en-US" sz="1600" smtClean="0">
                <a:latin typeface="Courier New" pitchFamily="49" charset="0"/>
                <a:cs typeface="Courier New" pitchFamily="49" charset="0"/>
              </a:rPr>
              <a:t> 	tipeptr kanan; </a:t>
            </a:r>
          </a:p>
          <a:p>
            <a:pPr>
              <a:tabLst>
                <a:tab pos="1376363" algn="l"/>
              </a:tabLst>
            </a:pPr>
            <a:r>
              <a:rPr lang="en-US" sz="1600" smtClean="0">
                <a:latin typeface="Courier New" pitchFamily="49" charset="0"/>
                <a:cs typeface="Courier New" pitchFamily="49" charset="0"/>
              </a:rPr>
              <a:t>	};</a:t>
            </a:r>
          </a:p>
          <a:p>
            <a:r>
              <a:rPr lang="en-US" sz="1600" smtClean="0">
                <a:latin typeface="Courier New" pitchFamily="49" charset="0"/>
                <a:cs typeface="Courier New" pitchFamily="49" charset="0"/>
              </a:rPr>
              <a:t>tipeptr bottom,top;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8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03648" y="1313473"/>
            <a:ext cx="72728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ct val="20000"/>
              </a:spcAft>
            </a:pPr>
            <a:r>
              <a:rPr lang="en-US" smtClean="0"/>
              <a:t>1.  </a:t>
            </a:r>
            <a:r>
              <a:rPr lang="en-US" b="1" smtClean="0"/>
              <a:t>	</a:t>
            </a:r>
            <a:r>
              <a:rPr lang="en-US" smtClean="0"/>
              <a:t>Mendefinisikan kondisi awal stack (kosong)</a:t>
            </a:r>
            <a:endParaRPr lang="en-US" b="1"/>
          </a:p>
        </p:txBody>
      </p:sp>
      <p:sp>
        <p:nvSpPr>
          <p:cNvPr id="3" name="Rectangle 2"/>
          <p:cNvSpPr/>
          <p:nvPr/>
        </p:nvSpPr>
        <p:spPr>
          <a:xfrm>
            <a:off x="1907704" y="1765617"/>
            <a:ext cx="3168352" cy="830997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z="1600" smtClean="0">
                <a:latin typeface="Courier New" pitchFamily="49" charset="0"/>
                <a:cs typeface="Courier New" pitchFamily="49" charset="0"/>
              </a:rPr>
              <a:t>void buatstack()</a:t>
            </a:r>
          </a:p>
          <a:p>
            <a:r>
              <a:rPr lang="en-US" sz="1600" smtClean="0">
                <a:latin typeface="Courier New" pitchFamily="49" charset="0"/>
                <a:cs typeface="Courier New" pitchFamily="49" charset="0"/>
              </a:rPr>
              <a:t>{ bottom = NULL; </a:t>
            </a:r>
          </a:p>
          <a:p>
            <a:r>
              <a:rPr lang="en-US" sz="1600" smtClean="0">
                <a:latin typeface="Courier New" pitchFamily="49" charset="0"/>
                <a:cs typeface="Courier New" pitchFamily="49" charset="0"/>
              </a:rPr>
              <a:t>  top = NULL }</a:t>
            </a:r>
          </a:p>
        </p:txBody>
      </p:sp>
      <p:sp>
        <p:nvSpPr>
          <p:cNvPr id="4" name="Rectangle 3"/>
          <p:cNvSpPr/>
          <p:nvPr/>
        </p:nvSpPr>
        <p:spPr>
          <a:xfrm>
            <a:off x="1403648" y="2969657"/>
            <a:ext cx="72728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ct val="20000"/>
              </a:spcAft>
            </a:pPr>
            <a:r>
              <a:rPr lang="en-US" smtClean="0"/>
              <a:t>2.  Mengecek stack apakah dalam kondisi kosong atau tidak?</a:t>
            </a: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907704" y="3401705"/>
            <a:ext cx="3168352" cy="1323439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z="1600" smtClean="0">
                <a:latin typeface="Courier New" pitchFamily="49" charset="0"/>
                <a:cs typeface="Courier New" pitchFamily="49" charset="0"/>
              </a:rPr>
              <a:t>int stackkosong()</a:t>
            </a:r>
          </a:p>
          <a:p>
            <a:r>
              <a:rPr lang="en-US" sz="1600" smtClean="0">
                <a:latin typeface="Courier New" pitchFamily="49" charset="0"/>
                <a:cs typeface="Courier New" pitchFamily="49" charset="0"/>
              </a:rPr>
              <a:t>{ if(top == NULL)</a:t>
            </a:r>
          </a:p>
          <a:p>
            <a:r>
              <a:rPr lang="en-US" sz="1600" smtClean="0">
                <a:latin typeface="Courier New" pitchFamily="49" charset="0"/>
                <a:cs typeface="Courier New" pitchFamily="49" charset="0"/>
              </a:rPr>
              <a:t>    return(1);</a:t>
            </a:r>
          </a:p>
          <a:p>
            <a:r>
              <a:rPr lang="en-US" sz="1600" smtClean="0">
                <a:latin typeface="Courier New" pitchFamily="49" charset="0"/>
                <a:cs typeface="Courier New" pitchFamily="49" charset="0"/>
              </a:rPr>
              <a:t>  else</a:t>
            </a:r>
          </a:p>
          <a:p>
            <a:r>
              <a:rPr lang="en-US" sz="1600" smtClean="0">
                <a:latin typeface="Courier New" pitchFamily="49" charset="0"/>
                <a:cs typeface="Courier New" pitchFamily="49" charset="0"/>
              </a:rPr>
              <a:t>    return(0); }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683568" y="1124744"/>
            <a:ext cx="7992888" cy="64051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180000" bIns="180000">
            <a:spAutoFit/>
          </a:bodyPr>
          <a:lstStyle/>
          <a:p>
            <a:pPr marL="285750" indent="-285750" algn="just">
              <a:buSzPct val="85000"/>
              <a:buFont typeface="Wingdings" pitchFamily="2" charset="2"/>
              <a:buChar char="v"/>
            </a:pPr>
            <a:r>
              <a:rPr lang="en-US" smtClean="0"/>
              <a:t>Pada struktur data bentuk stack digambarkan dalam bentuk:</a:t>
            </a:r>
          </a:p>
        </p:txBody>
      </p:sp>
      <p:grpSp>
        <p:nvGrpSpPr>
          <p:cNvPr id="42" name="Group 41"/>
          <p:cNvGrpSpPr/>
          <p:nvPr/>
        </p:nvGrpSpPr>
        <p:grpSpPr>
          <a:xfrm>
            <a:off x="1619672" y="2098536"/>
            <a:ext cx="2203638" cy="2194560"/>
            <a:chOff x="1187624" y="2098536"/>
            <a:chExt cx="2203638" cy="2194560"/>
          </a:xfrm>
        </p:grpSpPr>
        <p:cxnSp>
          <p:nvCxnSpPr>
            <p:cNvPr id="28" name="Straight Connector 27"/>
            <p:cNvCxnSpPr/>
            <p:nvPr/>
          </p:nvCxnSpPr>
          <p:spPr bwMode="auto">
            <a:xfrm>
              <a:off x="1187624" y="2098536"/>
              <a:ext cx="0" cy="219456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30" name="Straight Connector 29"/>
            <p:cNvCxnSpPr/>
            <p:nvPr/>
          </p:nvCxnSpPr>
          <p:spPr bwMode="auto">
            <a:xfrm>
              <a:off x="2555776" y="2098536"/>
              <a:ext cx="0" cy="219456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32" name="Straight Connector 31"/>
            <p:cNvCxnSpPr/>
            <p:nvPr/>
          </p:nvCxnSpPr>
          <p:spPr bwMode="auto">
            <a:xfrm>
              <a:off x="1187624" y="4293096"/>
              <a:ext cx="1368152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33" name="Rounded Rectangle 32"/>
            <p:cNvSpPr/>
            <p:nvPr/>
          </p:nvSpPr>
          <p:spPr bwMode="auto">
            <a:xfrm>
              <a:off x="1225900" y="3871096"/>
              <a:ext cx="1286188" cy="360040"/>
            </a:xfrm>
            <a:prstGeom prst="round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Elemen Data</a:t>
              </a:r>
            </a:p>
          </p:txBody>
        </p:sp>
        <p:sp>
          <p:nvSpPr>
            <p:cNvPr id="34" name="Rounded Rectangle 33"/>
            <p:cNvSpPr/>
            <p:nvPr/>
          </p:nvSpPr>
          <p:spPr bwMode="auto">
            <a:xfrm>
              <a:off x="1219440" y="3459144"/>
              <a:ext cx="1286188" cy="360040"/>
            </a:xfrm>
            <a:prstGeom prst="round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Elemen Data</a:t>
              </a:r>
            </a:p>
          </p:txBody>
        </p:sp>
        <p:sp>
          <p:nvSpPr>
            <p:cNvPr id="35" name="Rounded Rectangle 34"/>
            <p:cNvSpPr/>
            <p:nvPr/>
          </p:nvSpPr>
          <p:spPr bwMode="auto">
            <a:xfrm>
              <a:off x="1215852" y="3048864"/>
              <a:ext cx="1286188" cy="360040"/>
            </a:xfrm>
            <a:prstGeom prst="round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Elemen Data</a:t>
              </a:r>
            </a:p>
          </p:txBody>
        </p:sp>
        <p:sp>
          <p:nvSpPr>
            <p:cNvPr id="36" name="Rounded Rectangle 35"/>
            <p:cNvSpPr/>
            <p:nvPr/>
          </p:nvSpPr>
          <p:spPr bwMode="auto">
            <a:xfrm>
              <a:off x="1219440" y="2636912"/>
              <a:ext cx="1286188" cy="360040"/>
            </a:xfrm>
            <a:prstGeom prst="round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Elemen Data</a:t>
              </a:r>
            </a:p>
          </p:txBody>
        </p:sp>
        <p:sp>
          <p:nvSpPr>
            <p:cNvPr id="37" name="Rounded Rectangle 36"/>
            <p:cNvSpPr/>
            <p:nvPr/>
          </p:nvSpPr>
          <p:spPr bwMode="auto">
            <a:xfrm>
              <a:off x="1214180" y="2224960"/>
              <a:ext cx="1286188" cy="360040"/>
            </a:xfrm>
            <a:prstGeom prst="round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Elemen Data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2577544" y="2204864"/>
              <a:ext cx="51456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smtClean="0"/>
                <a:t>Top</a:t>
              </a:r>
              <a:endParaRPr lang="en-US" sz="160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555776" y="3882534"/>
              <a:ext cx="83548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smtClean="0"/>
                <a:t>Bottom</a:t>
              </a:r>
              <a:endParaRPr lang="en-US" sz="1600"/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5253364" y="1650286"/>
            <a:ext cx="9028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smtClean="0"/>
              <a:t>Contoh:</a:t>
            </a:r>
            <a:endParaRPr lang="en-US" sz="1600"/>
          </a:p>
        </p:txBody>
      </p:sp>
      <p:cxnSp>
        <p:nvCxnSpPr>
          <p:cNvPr id="43" name="Straight Connector 42"/>
          <p:cNvCxnSpPr/>
          <p:nvPr/>
        </p:nvCxnSpPr>
        <p:spPr bwMode="auto">
          <a:xfrm>
            <a:off x="5104666" y="2098536"/>
            <a:ext cx="0" cy="219456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44" name="Straight Connector 43"/>
          <p:cNvCxnSpPr/>
          <p:nvPr/>
        </p:nvCxnSpPr>
        <p:spPr bwMode="auto">
          <a:xfrm>
            <a:off x="6472818" y="2098536"/>
            <a:ext cx="0" cy="219456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>
            <a:off x="5104666" y="4293096"/>
            <a:ext cx="1368152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46" name="Rounded Rectangle 45"/>
          <p:cNvSpPr/>
          <p:nvPr/>
        </p:nvSpPr>
        <p:spPr bwMode="auto">
          <a:xfrm>
            <a:off x="5142942" y="3871096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14</a:t>
            </a:r>
          </a:p>
        </p:txBody>
      </p:sp>
      <p:sp>
        <p:nvSpPr>
          <p:cNvPr id="47" name="Rounded Rectangle 46"/>
          <p:cNvSpPr/>
          <p:nvPr/>
        </p:nvSpPr>
        <p:spPr bwMode="auto">
          <a:xfrm>
            <a:off x="5136482" y="3459144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21</a:t>
            </a:r>
          </a:p>
        </p:txBody>
      </p:sp>
      <p:sp>
        <p:nvSpPr>
          <p:cNvPr id="48" name="Rounded Rectangle 47"/>
          <p:cNvSpPr/>
          <p:nvPr/>
        </p:nvSpPr>
        <p:spPr bwMode="auto">
          <a:xfrm>
            <a:off x="5132894" y="3048864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9</a:t>
            </a:r>
          </a:p>
        </p:txBody>
      </p:sp>
      <p:sp>
        <p:nvSpPr>
          <p:cNvPr id="49" name="Rounded Rectangle 48"/>
          <p:cNvSpPr/>
          <p:nvPr/>
        </p:nvSpPr>
        <p:spPr bwMode="auto">
          <a:xfrm>
            <a:off x="5136482" y="2636912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16</a:t>
            </a:r>
          </a:p>
        </p:txBody>
      </p:sp>
      <p:sp>
        <p:nvSpPr>
          <p:cNvPr id="50" name="Rounded Rectangle 49"/>
          <p:cNvSpPr/>
          <p:nvPr/>
        </p:nvSpPr>
        <p:spPr bwMode="auto">
          <a:xfrm>
            <a:off x="5131222" y="2224960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29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494586" y="2204864"/>
            <a:ext cx="5145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Top</a:t>
            </a:r>
            <a:endParaRPr lang="en-US" sz="1600"/>
          </a:p>
        </p:txBody>
      </p:sp>
      <p:sp>
        <p:nvSpPr>
          <p:cNvPr id="52" name="TextBox 51"/>
          <p:cNvSpPr txBox="1"/>
          <p:nvPr/>
        </p:nvSpPr>
        <p:spPr>
          <a:xfrm>
            <a:off x="6472818" y="3882534"/>
            <a:ext cx="8354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Bottom</a:t>
            </a:r>
            <a:endParaRPr lang="en-US" sz="1600"/>
          </a:p>
        </p:txBody>
      </p:sp>
      <p:sp>
        <p:nvSpPr>
          <p:cNvPr id="54" name="Text Box 23"/>
          <p:cNvSpPr txBox="1">
            <a:spLocks noChangeArrowheads="1"/>
          </p:cNvSpPr>
          <p:nvPr/>
        </p:nvSpPr>
        <p:spPr bwMode="auto">
          <a:xfrm>
            <a:off x="683568" y="4732701"/>
            <a:ext cx="7776864" cy="9175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180000" bIns="180000">
            <a:spAutoFit/>
          </a:bodyPr>
          <a:lstStyle/>
          <a:p>
            <a:pPr marL="285750" indent="-285750" algn="just">
              <a:buSzPct val="85000"/>
              <a:buFont typeface="Wingdings" pitchFamily="2" charset="2"/>
              <a:buChar char="v"/>
            </a:pPr>
            <a:r>
              <a:rPr lang="en-US" smtClean="0"/>
              <a:t>Operasi pada stack dapat diimplementasikan dengan menggunakan array, structure (record) dan pointer.</a:t>
            </a:r>
            <a:endParaRPr lang="en-US" b="1" smtClean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5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115616" y="1052736"/>
            <a:ext cx="388843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ct val="20000"/>
              </a:spcAft>
            </a:pPr>
            <a:r>
              <a:rPr lang="en-US" smtClean="0"/>
              <a:t>3.  </a:t>
            </a:r>
            <a:r>
              <a:rPr lang="en-US" b="1" smtClean="0"/>
              <a:t>	</a:t>
            </a:r>
            <a:r>
              <a:rPr lang="en-US" smtClean="0"/>
              <a:t>Menambah elemen baru (Push) </a:t>
            </a:r>
            <a:endParaRPr lang="en-US" b="1"/>
          </a:p>
        </p:txBody>
      </p:sp>
      <p:sp>
        <p:nvSpPr>
          <p:cNvPr id="37" name="TextBox 36"/>
          <p:cNvSpPr txBox="1"/>
          <p:nvPr/>
        </p:nvSpPr>
        <p:spPr>
          <a:xfrm>
            <a:off x="2156617" y="3789040"/>
            <a:ext cx="5145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smtClean="0"/>
              <a:t>Top</a:t>
            </a:r>
            <a:endParaRPr lang="en-US" sz="1600"/>
          </a:p>
        </p:txBody>
      </p:sp>
      <p:sp>
        <p:nvSpPr>
          <p:cNvPr id="53" name="Rectangle 52"/>
          <p:cNvSpPr/>
          <p:nvPr/>
        </p:nvSpPr>
        <p:spPr bwMode="auto">
          <a:xfrm>
            <a:off x="2744641" y="3086650"/>
            <a:ext cx="1296144" cy="432048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cxnSp>
        <p:nvCxnSpPr>
          <p:cNvPr id="54" name="Straight Connector 53"/>
          <p:cNvCxnSpPr/>
          <p:nvPr/>
        </p:nvCxnSpPr>
        <p:spPr bwMode="auto">
          <a:xfrm>
            <a:off x="3018605" y="3086650"/>
            <a:ext cx="0" cy="43204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55" name="Straight Connector 54"/>
          <p:cNvCxnSpPr/>
          <p:nvPr/>
        </p:nvCxnSpPr>
        <p:spPr bwMode="auto">
          <a:xfrm>
            <a:off x="3782908" y="3086650"/>
            <a:ext cx="0" cy="43204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56" name="TextBox 55"/>
          <p:cNvSpPr txBox="1"/>
          <p:nvPr/>
        </p:nvSpPr>
        <p:spPr>
          <a:xfrm>
            <a:off x="4540437" y="3729465"/>
            <a:ext cx="31422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Isi stack mula-mula: 16  9  21 17</a:t>
            </a:r>
            <a:endParaRPr lang="en-US" sz="1600"/>
          </a:p>
        </p:txBody>
      </p:sp>
      <p:grpSp>
        <p:nvGrpSpPr>
          <p:cNvPr id="64" name="Group 63"/>
          <p:cNvGrpSpPr/>
          <p:nvPr/>
        </p:nvGrpSpPr>
        <p:grpSpPr>
          <a:xfrm>
            <a:off x="1835696" y="3087066"/>
            <a:ext cx="2250905" cy="3294262"/>
            <a:chOff x="1835696" y="3087066"/>
            <a:chExt cx="2250905" cy="3294262"/>
          </a:xfrm>
        </p:grpSpPr>
        <p:cxnSp>
          <p:nvCxnSpPr>
            <p:cNvPr id="22" name="Straight Connector 21"/>
            <p:cNvCxnSpPr/>
            <p:nvPr/>
          </p:nvCxnSpPr>
          <p:spPr bwMode="auto">
            <a:xfrm>
              <a:off x="2696713" y="6021288"/>
              <a:ext cx="1389888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23" name="TextBox 22"/>
            <p:cNvSpPr txBox="1"/>
            <p:nvPr/>
          </p:nvSpPr>
          <p:spPr>
            <a:xfrm>
              <a:off x="3033089" y="6042774"/>
              <a:ext cx="69762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smtClean="0"/>
                <a:t>Stack</a:t>
              </a:r>
              <a:endParaRPr lang="en-US" sz="1600"/>
            </a:p>
          </p:txBody>
        </p:sp>
        <p:grpSp>
          <p:nvGrpSpPr>
            <p:cNvPr id="24" name="Group 26"/>
            <p:cNvGrpSpPr/>
            <p:nvPr/>
          </p:nvGrpSpPr>
          <p:grpSpPr>
            <a:xfrm>
              <a:off x="2745057" y="5552402"/>
              <a:ext cx="1296144" cy="432048"/>
              <a:chOff x="3635896" y="3429000"/>
              <a:chExt cx="1296144" cy="432048"/>
            </a:xfrm>
          </p:grpSpPr>
          <p:sp>
            <p:nvSpPr>
              <p:cNvPr id="47" name="Rectangle 46"/>
              <p:cNvSpPr/>
              <p:nvPr/>
            </p:nvSpPr>
            <p:spPr bwMode="auto">
              <a:xfrm>
                <a:off x="3635896" y="3429000"/>
                <a:ext cx="1296144" cy="432048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cs typeface="Arial" charset="0"/>
                  </a:rPr>
                  <a:t>17</a:t>
                </a:r>
              </a:p>
            </p:txBody>
          </p:sp>
          <p:cxnSp>
            <p:nvCxnSpPr>
              <p:cNvPr id="48" name="Straight Connector 47"/>
              <p:cNvCxnSpPr/>
              <p:nvPr/>
            </p:nvCxnSpPr>
            <p:spPr bwMode="auto">
              <a:xfrm>
                <a:off x="3909860" y="3429000"/>
                <a:ext cx="0" cy="432048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49" name="Straight Connector 48"/>
              <p:cNvCxnSpPr/>
              <p:nvPr/>
            </p:nvCxnSpPr>
            <p:spPr bwMode="auto">
              <a:xfrm>
                <a:off x="4665110" y="3429000"/>
                <a:ext cx="0" cy="432048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</p:grpSp>
        <p:grpSp>
          <p:nvGrpSpPr>
            <p:cNvPr id="25" name="Group 32"/>
            <p:cNvGrpSpPr/>
            <p:nvPr/>
          </p:nvGrpSpPr>
          <p:grpSpPr>
            <a:xfrm>
              <a:off x="2745057" y="4941168"/>
              <a:ext cx="1296144" cy="432048"/>
              <a:chOff x="3635896" y="3429000"/>
              <a:chExt cx="1296144" cy="432048"/>
            </a:xfrm>
          </p:grpSpPr>
          <p:sp>
            <p:nvSpPr>
              <p:cNvPr id="44" name="Rectangle 43"/>
              <p:cNvSpPr/>
              <p:nvPr/>
            </p:nvSpPr>
            <p:spPr bwMode="auto">
              <a:xfrm>
                <a:off x="3635896" y="3429000"/>
                <a:ext cx="1296144" cy="432048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cs typeface="Arial" charset="0"/>
                  </a:rPr>
                  <a:t>21</a:t>
                </a:r>
              </a:p>
            </p:txBody>
          </p:sp>
          <p:cxnSp>
            <p:nvCxnSpPr>
              <p:cNvPr id="45" name="Straight Connector 44"/>
              <p:cNvCxnSpPr/>
              <p:nvPr/>
            </p:nvCxnSpPr>
            <p:spPr bwMode="auto">
              <a:xfrm>
                <a:off x="3909860" y="3429000"/>
                <a:ext cx="0" cy="432048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46" name="Straight Connector 45"/>
              <p:cNvCxnSpPr/>
              <p:nvPr/>
            </p:nvCxnSpPr>
            <p:spPr bwMode="auto">
              <a:xfrm>
                <a:off x="4665110" y="3429000"/>
                <a:ext cx="0" cy="432048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</p:grpSp>
        <p:cxnSp>
          <p:nvCxnSpPr>
            <p:cNvPr id="26" name="Straight Connector 25"/>
            <p:cNvCxnSpPr/>
            <p:nvPr/>
          </p:nvCxnSpPr>
          <p:spPr bwMode="auto">
            <a:xfrm flipH="1">
              <a:off x="2759125" y="5557084"/>
              <a:ext cx="253200" cy="42200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27" name="Straight Arrow Connector 26"/>
            <p:cNvCxnSpPr/>
            <p:nvPr/>
          </p:nvCxnSpPr>
          <p:spPr bwMode="auto">
            <a:xfrm flipV="1">
              <a:off x="3897185" y="5389567"/>
              <a:ext cx="0" cy="36004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med"/>
            </a:ln>
            <a:effectLst/>
          </p:spPr>
        </p:cxnSp>
        <p:cxnSp>
          <p:nvCxnSpPr>
            <p:cNvPr id="28" name="Straight Arrow Connector 27"/>
            <p:cNvCxnSpPr/>
            <p:nvPr/>
          </p:nvCxnSpPr>
          <p:spPr bwMode="auto">
            <a:xfrm>
              <a:off x="2889073" y="5165143"/>
              <a:ext cx="0" cy="36004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med"/>
            </a:ln>
            <a:effectLst/>
          </p:spPr>
        </p:cxnSp>
        <p:grpSp>
          <p:nvGrpSpPr>
            <p:cNvPr id="29" name="Group 53"/>
            <p:cNvGrpSpPr/>
            <p:nvPr/>
          </p:nvGrpSpPr>
          <p:grpSpPr>
            <a:xfrm>
              <a:off x="2745057" y="4324900"/>
              <a:ext cx="1296144" cy="432048"/>
              <a:chOff x="3635896" y="3429000"/>
              <a:chExt cx="1296144" cy="432048"/>
            </a:xfrm>
          </p:grpSpPr>
          <p:sp>
            <p:nvSpPr>
              <p:cNvPr id="41" name="Rectangle 40"/>
              <p:cNvSpPr/>
              <p:nvPr/>
            </p:nvSpPr>
            <p:spPr bwMode="auto">
              <a:xfrm>
                <a:off x="3635896" y="3429000"/>
                <a:ext cx="1296144" cy="432048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cs typeface="Arial" charset="0"/>
                  </a:rPr>
                  <a:t>9</a:t>
                </a:r>
              </a:p>
            </p:txBody>
          </p:sp>
          <p:cxnSp>
            <p:nvCxnSpPr>
              <p:cNvPr id="42" name="Straight Connector 41"/>
              <p:cNvCxnSpPr/>
              <p:nvPr/>
            </p:nvCxnSpPr>
            <p:spPr bwMode="auto">
              <a:xfrm>
                <a:off x="3909860" y="3429000"/>
                <a:ext cx="0" cy="432048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43" name="Straight Connector 42"/>
              <p:cNvCxnSpPr/>
              <p:nvPr/>
            </p:nvCxnSpPr>
            <p:spPr bwMode="auto">
              <a:xfrm>
                <a:off x="4665110" y="3429000"/>
                <a:ext cx="0" cy="432048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</p:grpSp>
        <p:cxnSp>
          <p:nvCxnSpPr>
            <p:cNvPr id="30" name="Straight Arrow Connector 29"/>
            <p:cNvCxnSpPr/>
            <p:nvPr/>
          </p:nvCxnSpPr>
          <p:spPr bwMode="auto">
            <a:xfrm>
              <a:off x="2889073" y="4548875"/>
              <a:ext cx="0" cy="36004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med"/>
            </a:ln>
            <a:effectLst/>
          </p:spPr>
        </p:cxnSp>
        <p:cxnSp>
          <p:nvCxnSpPr>
            <p:cNvPr id="31" name="Straight Arrow Connector 30"/>
            <p:cNvCxnSpPr/>
            <p:nvPr/>
          </p:nvCxnSpPr>
          <p:spPr bwMode="auto">
            <a:xfrm flipV="1">
              <a:off x="3913087" y="4773299"/>
              <a:ext cx="0" cy="36004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med"/>
            </a:ln>
            <a:effectLst/>
          </p:spPr>
        </p:cxnSp>
        <p:sp>
          <p:nvSpPr>
            <p:cNvPr id="38" name="Rectangle 37"/>
            <p:cNvSpPr/>
            <p:nvPr/>
          </p:nvSpPr>
          <p:spPr bwMode="auto">
            <a:xfrm>
              <a:off x="2745057" y="3709530"/>
              <a:ext cx="1296144" cy="432048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16</a:t>
              </a:r>
            </a:p>
          </p:txBody>
        </p:sp>
        <p:cxnSp>
          <p:nvCxnSpPr>
            <p:cNvPr id="39" name="Straight Connector 38"/>
            <p:cNvCxnSpPr/>
            <p:nvPr/>
          </p:nvCxnSpPr>
          <p:spPr bwMode="auto">
            <a:xfrm>
              <a:off x="3019021" y="3709530"/>
              <a:ext cx="0" cy="43204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40" name="Straight Connector 39"/>
            <p:cNvCxnSpPr/>
            <p:nvPr/>
          </p:nvCxnSpPr>
          <p:spPr bwMode="auto">
            <a:xfrm>
              <a:off x="3774271" y="3709530"/>
              <a:ext cx="0" cy="43204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33" name="Straight Arrow Connector 32"/>
            <p:cNvCxnSpPr/>
            <p:nvPr/>
          </p:nvCxnSpPr>
          <p:spPr bwMode="auto">
            <a:xfrm>
              <a:off x="2889073" y="3933505"/>
              <a:ext cx="0" cy="36004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med"/>
            </a:ln>
            <a:effectLst/>
          </p:spPr>
        </p:cxnSp>
        <p:cxnSp>
          <p:nvCxnSpPr>
            <p:cNvPr id="35" name="Straight Arrow Connector 34"/>
            <p:cNvCxnSpPr/>
            <p:nvPr/>
          </p:nvCxnSpPr>
          <p:spPr bwMode="auto">
            <a:xfrm flipV="1">
              <a:off x="3915291" y="4167186"/>
              <a:ext cx="0" cy="36004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med"/>
            </a:ln>
            <a:effectLst/>
          </p:spPr>
        </p:cxnSp>
        <p:sp>
          <p:nvSpPr>
            <p:cNvPr id="36" name="TextBox 35"/>
            <p:cNvSpPr txBox="1"/>
            <p:nvPr/>
          </p:nvSpPr>
          <p:spPr>
            <a:xfrm>
              <a:off x="1835696" y="5625036"/>
              <a:ext cx="83548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600" smtClean="0"/>
                <a:t>Bottom</a:t>
              </a:r>
              <a:endParaRPr lang="en-US" sz="1600"/>
            </a:p>
          </p:txBody>
        </p:sp>
        <p:cxnSp>
          <p:nvCxnSpPr>
            <p:cNvPr id="20" name="Straight Connector 19"/>
            <p:cNvCxnSpPr/>
            <p:nvPr/>
          </p:nvCxnSpPr>
          <p:spPr bwMode="auto">
            <a:xfrm>
              <a:off x="2706761" y="3087066"/>
              <a:ext cx="0" cy="292608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21" name="Straight Connector 20"/>
            <p:cNvCxnSpPr/>
            <p:nvPr/>
          </p:nvCxnSpPr>
          <p:spPr bwMode="auto">
            <a:xfrm>
              <a:off x="4083966" y="3087066"/>
              <a:ext cx="0" cy="292608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</p:grpSp>
      <p:cxnSp>
        <p:nvCxnSpPr>
          <p:cNvPr id="34" name="Straight Connector 33"/>
          <p:cNvCxnSpPr/>
          <p:nvPr/>
        </p:nvCxnSpPr>
        <p:spPr bwMode="auto">
          <a:xfrm flipH="1">
            <a:off x="3779912" y="3708395"/>
            <a:ext cx="253200" cy="4220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58" name="Straight Connector 57"/>
          <p:cNvCxnSpPr/>
          <p:nvPr/>
        </p:nvCxnSpPr>
        <p:spPr bwMode="auto">
          <a:xfrm flipH="1">
            <a:off x="2752314" y="3095703"/>
            <a:ext cx="253200" cy="4220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59" name="Straight Connector 58"/>
          <p:cNvCxnSpPr/>
          <p:nvPr/>
        </p:nvCxnSpPr>
        <p:spPr bwMode="auto">
          <a:xfrm flipH="1">
            <a:off x="3787585" y="3086650"/>
            <a:ext cx="253200" cy="4220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60" name="TextBox 59"/>
          <p:cNvSpPr txBox="1"/>
          <p:nvPr/>
        </p:nvSpPr>
        <p:spPr>
          <a:xfrm>
            <a:off x="5055403" y="4242574"/>
            <a:ext cx="4122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33</a:t>
            </a:r>
            <a:endParaRPr lang="en-US" sz="1600"/>
          </a:p>
        </p:txBody>
      </p:sp>
      <p:sp>
        <p:nvSpPr>
          <p:cNvPr id="61" name="Text Box 23"/>
          <p:cNvSpPr txBox="1">
            <a:spLocks noChangeArrowheads="1"/>
          </p:cNvSpPr>
          <p:nvPr/>
        </p:nvSpPr>
        <p:spPr bwMode="auto">
          <a:xfrm>
            <a:off x="4539649" y="4242574"/>
            <a:ext cx="1049516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45720" bIns="45720">
            <a:spAutoFit/>
          </a:bodyPr>
          <a:lstStyle/>
          <a:p>
            <a:pPr marL="285750" indent="-285750" algn="just">
              <a:buSzPct val="85000"/>
            </a:pPr>
            <a:r>
              <a:rPr lang="en-US" sz="1600" smtClean="0"/>
              <a:t>Push(33)</a:t>
            </a:r>
          </a:p>
        </p:txBody>
      </p:sp>
      <p:sp>
        <p:nvSpPr>
          <p:cNvPr id="62" name="Text Box 23"/>
          <p:cNvSpPr txBox="1">
            <a:spLocks noChangeArrowheads="1"/>
          </p:cNvSpPr>
          <p:nvPr/>
        </p:nvSpPr>
        <p:spPr bwMode="auto">
          <a:xfrm>
            <a:off x="1466604" y="1416572"/>
            <a:ext cx="1197254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45720" bIns="45720">
            <a:spAutoFit/>
          </a:bodyPr>
          <a:lstStyle/>
          <a:p>
            <a:pPr marL="285750" indent="-285750" algn="just">
              <a:buSzPct val="85000"/>
            </a:pPr>
            <a:r>
              <a:rPr lang="en-US" sz="1600" smtClean="0"/>
              <a:t>Caranya:</a:t>
            </a:r>
          </a:p>
        </p:txBody>
      </p:sp>
      <p:sp>
        <p:nvSpPr>
          <p:cNvPr id="63" name="Rectangle 62"/>
          <p:cNvSpPr/>
          <p:nvPr/>
        </p:nvSpPr>
        <p:spPr>
          <a:xfrm>
            <a:off x="1466603" y="1700808"/>
            <a:ext cx="692182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7013" indent="-227013">
              <a:spcAft>
                <a:spcPct val="20000"/>
              </a:spcAft>
              <a:buFont typeface="+mj-lt"/>
              <a:buAutoNum type="alphaLcPeriod"/>
            </a:pPr>
            <a:r>
              <a:rPr lang="en-US" sz="1600" smtClean="0"/>
              <a:t>Buat node baru beri nama NB. Isi info dengan IB, Kiri dan Kanan NULL.  </a:t>
            </a:r>
            <a:endParaRPr lang="en-US" sz="1600" b="1"/>
          </a:p>
        </p:txBody>
      </p:sp>
      <p:sp>
        <p:nvSpPr>
          <p:cNvPr id="65" name="TextBox 64"/>
          <p:cNvSpPr txBox="1"/>
          <p:nvPr/>
        </p:nvSpPr>
        <p:spPr>
          <a:xfrm>
            <a:off x="3186574" y="2736079"/>
            <a:ext cx="4683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NB</a:t>
            </a:r>
            <a:endParaRPr lang="en-US" sz="1600"/>
          </a:p>
        </p:txBody>
      </p:sp>
      <p:sp>
        <p:nvSpPr>
          <p:cNvPr id="66" name="Rectangle 65"/>
          <p:cNvSpPr/>
          <p:nvPr/>
        </p:nvSpPr>
        <p:spPr>
          <a:xfrm>
            <a:off x="1466604" y="1990964"/>
            <a:ext cx="692182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7013" indent="-227013">
              <a:spcAft>
                <a:spcPct val="20000"/>
              </a:spcAft>
            </a:pPr>
            <a:r>
              <a:rPr lang="en-US" sz="1600" smtClean="0"/>
              <a:t>b.	Arahkan Top-&gt;Kanan ke NB dan NB-&gt;Kiri ke Top.  </a:t>
            </a:r>
            <a:endParaRPr lang="en-US" sz="1600" b="1"/>
          </a:p>
        </p:txBody>
      </p:sp>
      <p:cxnSp>
        <p:nvCxnSpPr>
          <p:cNvPr id="67" name="Straight Arrow Connector 66"/>
          <p:cNvCxnSpPr/>
          <p:nvPr/>
        </p:nvCxnSpPr>
        <p:spPr bwMode="auto">
          <a:xfrm flipV="1">
            <a:off x="3914875" y="3545857"/>
            <a:ext cx="0" cy="36004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 w="sm" len="med"/>
          </a:ln>
          <a:effectLst/>
        </p:spPr>
      </p:cxnSp>
      <p:cxnSp>
        <p:nvCxnSpPr>
          <p:cNvPr id="68" name="Straight Arrow Connector 67"/>
          <p:cNvCxnSpPr/>
          <p:nvPr/>
        </p:nvCxnSpPr>
        <p:spPr bwMode="auto">
          <a:xfrm>
            <a:off x="2889073" y="3321196"/>
            <a:ext cx="0" cy="36004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 w="sm" len="med"/>
          </a:ln>
          <a:effectLst/>
        </p:spPr>
      </p:cxnSp>
      <p:sp>
        <p:nvSpPr>
          <p:cNvPr id="69" name="Rectangle 68"/>
          <p:cNvSpPr/>
          <p:nvPr/>
        </p:nvSpPr>
        <p:spPr>
          <a:xfrm>
            <a:off x="1475657" y="2296686"/>
            <a:ext cx="692182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7013" indent="-227013">
              <a:spcAft>
                <a:spcPct val="20000"/>
              </a:spcAft>
            </a:pPr>
            <a:r>
              <a:rPr lang="en-US" sz="1600" smtClean="0"/>
              <a:t>c.	Pindahkan Top ke NB.  </a:t>
            </a:r>
            <a:endParaRPr lang="en-US" sz="1600" b="1"/>
          </a:p>
        </p:txBody>
      </p:sp>
      <p:sp>
        <p:nvSpPr>
          <p:cNvPr id="70" name="TextBox 69"/>
          <p:cNvSpPr txBox="1"/>
          <p:nvPr/>
        </p:nvSpPr>
        <p:spPr>
          <a:xfrm>
            <a:off x="4545684" y="4773789"/>
            <a:ext cx="29145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Isi stack akhir: 33 16  9  21 17</a:t>
            </a:r>
            <a:endParaRPr lang="en-US" sz="160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8 -0.00046 C -0.00625 -0.04395 -0.01216 -0.08721 -0.04618 -0.11381 C -0.08004 -0.14041 -0.14167 -0.15036 -0.20313 -0.16007 " pathEditMode="relative" rAng="0" ptsTypes="aaA">
                                      <p:cBhvr>
                                        <p:cTn id="69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" y="-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64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2.85913E-6 L 1.11111E-6 -0.09808 " pathEditMode="relative" rAng="0" ptsTypes="AA">
                                      <p:cBhvr>
                                        <p:cTn id="98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500"/>
                            </p:stCondLst>
                            <p:childTnLst>
                              <p:par>
                                <p:cTn id="10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2" dur="2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3" dur="2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2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7" grpId="1"/>
      <p:bldP spid="53" grpId="0" animBg="1"/>
      <p:bldP spid="56" grpId="0"/>
      <p:bldP spid="60" grpId="0"/>
      <p:bldP spid="60" grpId="1"/>
      <p:bldP spid="61" grpId="0"/>
      <p:bldP spid="62" grpId="0"/>
      <p:bldP spid="63" grpId="0"/>
      <p:bldP spid="65" grpId="0"/>
      <p:bldP spid="66" grpId="0"/>
      <p:bldP spid="69" grpId="0"/>
      <p:bldP spid="7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827583" y="1052736"/>
            <a:ext cx="43924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ct val="20000"/>
              </a:spcAft>
            </a:pPr>
            <a:r>
              <a:rPr lang="en-US" smtClean="0"/>
              <a:t>4.  </a:t>
            </a:r>
            <a:r>
              <a:rPr lang="en-US" b="1" smtClean="0"/>
              <a:t>	</a:t>
            </a:r>
            <a:r>
              <a:rPr lang="en-US" smtClean="0"/>
              <a:t>Mengambil elemen teratas (Pop) </a:t>
            </a:r>
            <a:endParaRPr lang="en-US" b="1"/>
          </a:p>
        </p:txBody>
      </p:sp>
      <p:sp>
        <p:nvSpPr>
          <p:cNvPr id="37" name="TextBox 36"/>
          <p:cNvSpPr txBox="1"/>
          <p:nvPr/>
        </p:nvSpPr>
        <p:spPr>
          <a:xfrm>
            <a:off x="2156617" y="3284984"/>
            <a:ext cx="5145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smtClean="0"/>
              <a:t>Top</a:t>
            </a:r>
            <a:endParaRPr lang="en-US" sz="1600"/>
          </a:p>
        </p:txBody>
      </p:sp>
      <p:sp>
        <p:nvSpPr>
          <p:cNvPr id="53" name="Rectangle 52"/>
          <p:cNvSpPr/>
          <p:nvPr/>
        </p:nvSpPr>
        <p:spPr bwMode="auto">
          <a:xfrm>
            <a:off x="2744641" y="3230666"/>
            <a:ext cx="1296144" cy="432048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12</a:t>
            </a:r>
          </a:p>
        </p:txBody>
      </p:sp>
      <p:cxnSp>
        <p:nvCxnSpPr>
          <p:cNvPr id="54" name="Straight Connector 53"/>
          <p:cNvCxnSpPr/>
          <p:nvPr/>
        </p:nvCxnSpPr>
        <p:spPr bwMode="auto">
          <a:xfrm>
            <a:off x="3018605" y="3230666"/>
            <a:ext cx="0" cy="43204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55" name="Straight Connector 54"/>
          <p:cNvCxnSpPr/>
          <p:nvPr/>
        </p:nvCxnSpPr>
        <p:spPr bwMode="auto">
          <a:xfrm>
            <a:off x="3782908" y="3230666"/>
            <a:ext cx="0" cy="43204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56" name="TextBox 55"/>
          <p:cNvSpPr txBox="1"/>
          <p:nvPr/>
        </p:nvSpPr>
        <p:spPr>
          <a:xfrm>
            <a:off x="4540437" y="4027382"/>
            <a:ext cx="34852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Isi stack mula-mula: 12  16  9  21 17</a:t>
            </a:r>
            <a:endParaRPr lang="en-US" sz="1600"/>
          </a:p>
        </p:txBody>
      </p:sp>
      <p:grpSp>
        <p:nvGrpSpPr>
          <p:cNvPr id="57" name="Group 56"/>
          <p:cNvGrpSpPr/>
          <p:nvPr/>
        </p:nvGrpSpPr>
        <p:grpSpPr>
          <a:xfrm>
            <a:off x="1835696" y="3231082"/>
            <a:ext cx="2250905" cy="3294262"/>
            <a:chOff x="1835696" y="3231082"/>
            <a:chExt cx="2250905" cy="3294262"/>
          </a:xfrm>
        </p:grpSpPr>
        <p:cxnSp>
          <p:nvCxnSpPr>
            <p:cNvPr id="22" name="Straight Connector 21"/>
            <p:cNvCxnSpPr/>
            <p:nvPr/>
          </p:nvCxnSpPr>
          <p:spPr bwMode="auto">
            <a:xfrm>
              <a:off x="2696713" y="6165304"/>
              <a:ext cx="1389888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23" name="TextBox 22"/>
            <p:cNvSpPr txBox="1"/>
            <p:nvPr/>
          </p:nvSpPr>
          <p:spPr>
            <a:xfrm>
              <a:off x="3033089" y="6186790"/>
              <a:ext cx="69762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smtClean="0"/>
                <a:t>Stack</a:t>
              </a:r>
              <a:endParaRPr lang="en-US" sz="1600"/>
            </a:p>
          </p:txBody>
        </p:sp>
        <p:grpSp>
          <p:nvGrpSpPr>
            <p:cNvPr id="3" name="Group 26"/>
            <p:cNvGrpSpPr/>
            <p:nvPr/>
          </p:nvGrpSpPr>
          <p:grpSpPr>
            <a:xfrm>
              <a:off x="2745057" y="5696418"/>
              <a:ext cx="1296144" cy="432048"/>
              <a:chOff x="3635896" y="3429000"/>
              <a:chExt cx="1296144" cy="432048"/>
            </a:xfrm>
          </p:grpSpPr>
          <p:sp>
            <p:nvSpPr>
              <p:cNvPr id="47" name="Rectangle 46"/>
              <p:cNvSpPr/>
              <p:nvPr/>
            </p:nvSpPr>
            <p:spPr bwMode="auto">
              <a:xfrm>
                <a:off x="3635896" y="3429000"/>
                <a:ext cx="1296144" cy="432048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cs typeface="Arial" charset="0"/>
                  </a:rPr>
                  <a:t>17</a:t>
                </a:r>
              </a:p>
            </p:txBody>
          </p:sp>
          <p:cxnSp>
            <p:nvCxnSpPr>
              <p:cNvPr id="48" name="Straight Connector 47"/>
              <p:cNvCxnSpPr/>
              <p:nvPr/>
            </p:nvCxnSpPr>
            <p:spPr bwMode="auto">
              <a:xfrm>
                <a:off x="3909860" y="3429000"/>
                <a:ext cx="0" cy="432048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49" name="Straight Connector 48"/>
              <p:cNvCxnSpPr/>
              <p:nvPr/>
            </p:nvCxnSpPr>
            <p:spPr bwMode="auto">
              <a:xfrm>
                <a:off x="4665110" y="3429000"/>
                <a:ext cx="0" cy="432048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</p:grpSp>
        <p:grpSp>
          <p:nvGrpSpPr>
            <p:cNvPr id="4" name="Group 32"/>
            <p:cNvGrpSpPr/>
            <p:nvPr/>
          </p:nvGrpSpPr>
          <p:grpSpPr>
            <a:xfrm>
              <a:off x="2745057" y="5085184"/>
              <a:ext cx="1296144" cy="432048"/>
              <a:chOff x="3635896" y="3429000"/>
              <a:chExt cx="1296144" cy="432048"/>
            </a:xfrm>
          </p:grpSpPr>
          <p:sp>
            <p:nvSpPr>
              <p:cNvPr id="44" name="Rectangle 43"/>
              <p:cNvSpPr/>
              <p:nvPr/>
            </p:nvSpPr>
            <p:spPr bwMode="auto">
              <a:xfrm>
                <a:off x="3635896" y="3429000"/>
                <a:ext cx="1296144" cy="432048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cs typeface="Arial" charset="0"/>
                  </a:rPr>
                  <a:t>21</a:t>
                </a:r>
              </a:p>
            </p:txBody>
          </p:sp>
          <p:cxnSp>
            <p:nvCxnSpPr>
              <p:cNvPr id="45" name="Straight Connector 44"/>
              <p:cNvCxnSpPr/>
              <p:nvPr/>
            </p:nvCxnSpPr>
            <p:spPr bwMode="auto">
              <a:xfrm>
                <a:off x="3909860" y="3429000"/>
                <a:ext cx="0" cy="432048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46" name="Straight Connector 45"/>
              <p:cNvCxnSpPr/>
              <p:nvPr/>
            </p:nvCxnSpPr>
            <p:spPr bwMode="auto">
              <a:xfrm>
                <a:off x="4665110" y="3429000"/>
                <a:ext cx="0" cy="432048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</p:grpSp>
        <p:cxnSp>
          <p:nvCxnSpPr>
            <p:cNvPr id="26" name="Straight Connector 25"/>
            <p:cNvCxnSpPr/>
            <p:nvPr/>
          </p:nvCxnSpPr>
          <p:spPr bwMode="auto">
            <a:xfrm flipH="1">
              <a:off x="2759125" y="5701100"/>
              <a:ext cx="253200" cy="42200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27" name="Straight Arrow Connector 26"/>
            <p:cNvCxnSpPr/>
            <p:nvPr/>
          </p:nvCxnSpPr>
          <p:spPr bwMode="auto">
            <a:xfrm flipV="1">
              <a:off x="3897185" y="5533583"/>
              <a:ext cx="0" cy="36004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med"/>
            </a:ln>
            <a:effectLst/>
          </p:spPr>
        </p:cxnSp>
        <p:cxnSp>
          <p:nvCxnSpPr>
            <p:cNvPr id="28" name="Straight Arrow Connector 27"/>
            <p:cNvCxnSpPr/>
            <p:nvPr/>
          </p:nvCxnSpPr>
          <p:spPr bwMode="auto">
            <a:xfrm>
              <a:off x="2889073" y="5309159"/>
              <a:ext cx="0" cy="36004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med"/>
            </a:ln>
            <a:effectLst/>
          </p:spPr>
        </p:cxnSp>
        <p:grpSp>
          <p:nvGrpSpPr>
            <p:cNvPr id="5" name="Group 53"/>
            <p:cNvGrpSpPr/>
            <p:nvPr/>
          </p:nvGrpSpPr>
          <p:grpSpPr>
            <a:xfrm>
              <a:off x="2745057" y="4468916"/>
              <a:ext cx="1296144" cy="432048"/>
              <a:chOff x="3635896" y="3429000"/>
              <a:chExt cx="1296144" cy="432048"/>
            </a:xfrm>
          </p:grpSpPr>
          <p:sp>
            <p:nvSpPr>
              <p:cNvPr id="41" name="Rectangle 40"/>
              <p:cNvSpPr/>
              <p:nvPr/>
            </p:nvSpPr>
            <p:spPr bwMode="auto">
              <a:xfrm>
                <a:off x="3635896" y="3429000"/>
                <a:ext cx="1296144" cy="432048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cs typeface="Arial" charset="0"/>
                  </a:rPr>
                  <a:t>9</a:t>
                </a:r>
              </a:p>
            </p:txBody>
          </p:sp>
          <p:cxnSp>
            <p:nvCxnSpPr>
              <p:cNvPr id="42" name="Straight Connector 41"/>
              <p:cNvCxnSpPr/>
              <p:nvPr/>
            </p:nvCxnSpPr>
            <p:spPr bwMode="auto">
              <a:xfrm>
                <a:off x="3909860" y="3429000"/>
                <a:ext cx="0" cy="432048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43" name="Straight Connector 42"/>
              <p:cNvCxnSpPr/>
              <p:nvPr/>
            </p:nvCxnSpPr>
            <p:spPr bwMode="auto">
              <a:xfrm>
                <a:off x="4665110" y="3429000"/>
                <a:ext cx="0" cy="432048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</p:grpSp>
        <p:cxnSp>
          <p:nvCxnSpPr>
            <p:cNvPr id="30" name="Straight Arrow Connector 29"/>
            <p:cNvCxnSpPr/>
            <p:nvPr/>
          </p:nvCxnSpPr>
          <p:spPr bwMode="auto">
            <a:xfrm>
              <a:off x="2889073" y="4692891"/>
              <a:ext cx="0" cy="36004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med"/>
            </a:ln>
            <a:effectLst/>
          </p:spPr>
        </p:cxnSp>
        <p:cxnSp>
          <p:nvCxnSpPr>
            <p:cNvPr id="31" name="Straight Arrow Connector 30"/>
            <p:cNvCxnSpPr/>
            <p:nvPr/>
          </p:nvCxnSpPr>
          <p:spPr bwMode="auto">
            <a:xfrm flipV="1">
              <a:off x="3913087" y="4917315"/>
              <a:ext cx="0" cy="36004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med"/>
            </a:ln>
            <a:effectLst/>
          </p:spPr>
        </p:cxnSp>
        <p:sp>
          <p:nvSpPr>
            <p:cNvPr id="38" name="Rectangle 37"/>
            <p:cNvSpPr/>
            <p:nvPr/>
          </p:nvSpPr>
          <p:spPr bwMode="auto">
            <a:xfrm>
              <a:off x="2745057" y="3853546"/>
              <a:ext cx="1296144" cy="432048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16</a:t>
              </a:r>
            </a:p>
          </p:txBody>
        </p:sp>
        <p:cxnSp>
          <p:nvCxnSpPr>
            <p:cNvPr id="39" name="Straight Connector 38"/>
            <p:cNvCxnSpPr/>
            <p:nvPr/>
          </p:nvCxnSpPr>
          <p:spPr bwMode="auto">
            <a:xfrm>
              <a:off x="3019021" y="3853546"/>
              <a:ext cx="0" cy="43204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40" name="Straight Connector 39"/>
            <p:cNvCxnSpPr/>
            <p:nvPr/>
          </p:nvCxnSpPr>
          <p:spPr bwMode="auto">
            <a:xfrm>
              <a:off x="3774271" y="3853546"/>
              <a:ext cx="0" cy="43204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33" name="Straight Arrow Connector 32"/>
            <p:cNvCxnSpPr/>
            <p:nvPr/>
          </p:nvCxnSpPr>
          <p:spPr bwMode="auto">
            <a:xfrm>
              <a:off x="2889073" y="4077521"/>
              <a:ext cx="0" cy="36004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med"/>
            </a:ln>
            <a:effectLst/>
          </p:spPr>
        </p:cxnSp>
        <p:cxnSp>
          <p:nvCxnSpPr>
            <p:cNvPr id="35" name="Straight Arrow Connector 34"/>
            <p:cNvCxnSpPr/>
            <p:nvPr/>
          </p:nvCxnSpPr>
          <p:spPr bwMode="auto">
            <a:xfrm flipV="1">
              <a:off x="3915291" y="4311202"/>
              <a:ext cx="0" cy="36004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med"/>
            </a:ln>
            <a:effectLst/>
          </p:spPr>
        </p:cxnSp>
        <p:sp>
          <p:nvSpPr>
            <p:cNvPr id="36" name="TextBox 35"/>
            <p:cNvSpPr txBox="1"/>
            <p:nvPr/>
          </p:nvSpPr>
          <p:spPr>
            <a:xfrm>
              <a:off x="1835696" y="5769052"/>
              <a:ext cx="83548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600" smtClean="0"/>
                <a:t>Bottom</a:t>
              </a:r>
              <a:endParaRPr lang="en-US" sz="1600"/>
            </a:p>
          </p:txBody>
        </p:sp>
        <p:cxnSp>
          <p:nvCxnSpPr>
            <p:cNvPr id="20" name="Straight Connector 19"/>
            <p:cNvCxnSpPr/>
            <p:nvPr/>
          </p:nvCxnSpPr>
          <p:spPr bwMode="auto">
            <a:xfrm>
              <a:off x="2706761" y="3231082"/>
              <a:ext cx="0" cy="292608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21" name="Straight Connector 20"/>
            <p:cNvCxnSpPr/>
            <p:nvPr/>
          </p:nvCxnSpPr>
          <p:spPr bwMode="auto">
            <a:xfrm>
              <a:off x="4083966" y="3231082"/>
              <a:ext cx="0" cy="292608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</p:grpSp>
      <p:cxnSp>
        <p:nvCxnSpPr>
          <p:cNvPr id="34" name="Straight Connector 33"/>
          <p:cNvCxnSpPr/>
          <p:nvPr/>
        </p:nvCxnSpPr>
        <p:spPr bwMode="auto">
          <a:xfrm flipH="1">
            <a:off x="3786753" y="3852411"/>
            <a:ext cx="253200" cy="4220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59" name="Straight Connector 58"/>
          <p:cNvCxnSpPr/>
          <p:nvPr/>
        </p:nvCxnSpPr>
        <p:spPr bwMode="auto">
          <a:xfrm flipH="1">
            <a:off x="3787585" y="3230666"/>
            <a:ext cx="253200" cy="4220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60" name="TextBox 59"/>
          <p:cNvSpPr txBox="1"/>
          <p:nvPr/>
        </p:nvSpPr>
        <p:spPr>
          <a:xfrm>
            <a:off x="3185742" y="3275931"/>
            <a:ext cx="4122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12</a:t>
            </a:r>
            <a:endParaRPr lang="en-US" sz="1600"/>
          </a:p>
        </p:txBody>
      </p:sp>
      <p:sp>
        <p:nvSpPr>
          <p:cNvPr id="61" name="Text Box 23"/>
          <p:cNvSpPr txBox="1">
            <a:spLocks noChangeArrowheads="1"/>
          </p:cNvSpPr>
          <p:nvPr/>
        </p:nvSpPr>
        <p:spPr bwMode="auto">
          <a:xfrm>
            <a:off x="4539649" y="4404696"/>
            <a:ext cx="752431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45720" bIns="45720">
            <a:spAutoFit/>
          </a:bodyPr>
          <a:lstStyle/>
          <a:p>
            <a:pPr marL="285750" indent="-285750" algn="just">
              <a:buSzPct val="85000"/>
            </a:pPr>
            <a:r>
              <a:rPr lang="en-US" sz="1600" smtClean="0"/>
              <a:t>Pop()</a:t>
            </a:r>
          </a:p>
        </p:txBody>
      </p:sp>
      <p:sp>
        <p:nvSpPr>
          <p:cNvPr id="62" name="Text Box 23"/>
          <p:cNvSpPr txBox="1">
            <a:spLocks noChangeArrowheads="1"/>
          </p:cNvSpPr>
          <p:nvPr/>
        </p:nvSpPr>
        <p:spPr bwMode="auto">
          <a:xfrm>
            <a:off x="1178571" y="1416572"/>
            <a:ext cx="1197254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45720" bIns="45720">
            <a:spAutoFit/>
          </a:bodyPr>
          <a:lstStyle/>
          <a:p>
            <a:pPr marL="285750" indent="-285750" algn="just">
              <a:buSzPct val="85000"/>
            </a:pPr>
            <a:r>
              <a:rPr lang="en-US" sz="1600" smtClean="0"/>
              <a:t>Caranya:</a:t>
            </a:r>
          </a:p>
        </p:txBody>
      </p:sp>
      <p:sp>
        <p:nvSpPr>
          <p:cNvPr id="63" name="Rectangle 62"/>
          <p:cNvSpPr/>
          <p:nvPr/>
        </p:nvSpPr>
        <p:spPr>
          <a:xfrm>
            <a:off x="1178570" y="1702480"/>
            <a:ext cx="706583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7013" indent="-227013">
              <a:spcAft>
                <a:spcPct val="20000"/>
              </a:spcAft>
              <a:buFont typeface="+mj-lt"/>
              <a:buAutoNum type="alphaLcPeriod"/>
            </a:pPr>
            <a:r>
              <a:rPr lang="en-US" sz="1600" smtClean="0"/>
              <a:t>Ambil </a:t>
            </a:r>
            <a:r>
              <a:rPr lang="en-US" sz="1600" smtClean="0"/>
              <a:t>info pada node </a:t>
            </a:r>
            <a:r>
              <a:rPr lang="en-US" sz="1600" smtClean="0"/>
              <a:t>Top dan simpan pada Info Pop (IP).  </a:t>
            </a:r>
            <a:endParaRPr lang="en-US" sz="1600" b="1"/>
          </a:p>
        </p:txBody>
      </p:sp>
      <p:sp>
        <p:nvSpPr>
          <p:cNvPr id="66" name="Rectangle 65"/>
          <p:cNvSpPr/>
          <p:nvPr/>
        </p:nvSpPr>
        <p:spPr>
          <a:xfrm>
            <a:off x="1178571" y="1974530"/>
            <a:ext cx="706583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7013" indent="-227013">
              <a:spcAft>
                <a:spcPct val="20000"/>
              </a:spcAft>
            </a:pPr>
            <a:r>
              <a:rPr lang="en-US" sz="1600" smtClean="0"/>
              <a:t>b.	Tandai </a:t>
            </a:r>
            <a:r>
              <a:rPr lang="en-US" sz="1600" smtClean="0"/>
              <a:t>node </a:t>
            </a:r>
            <a:r>
              <a:rPr lang="en-US" sz="1600" smtClean="0"/>
              <a:t>Top dengan Hapus.  </a:t>
            </a:r>
            <a:endParaRPr lang="en-US" sz="1600" b="1"/>
          </a:p>
        </p:txBody>
      </p:sp>
      <p:cxnSp>
        <p:nvCxnSpPr>
          <p:cNvPr id="67" name="Straight Arrow Connector 66"/>
          <p:cNvCxnSpPr/>
          <p:nvPr/>
        </p:nvCxnSpPr>
        <p:spPr bwMode="auto">
          <a:xfrm flipV="1">
            <a:off x="3914875" y="3689873"/>
            <a:ext cx="0" cy="36004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 w="sm" len="med"/>
          </a:ln>
          <a:effectLst/>
        </p:spPr>
      </p:cxnSp>
      <p:cxnSp>
        <p:nvCxnSpPr>
          <p:cNvPr id="68" name="Straight Arrow Connector 67"/>
          <p:cNvCxnSpPr/>
          <p:nvPr/>
        </p:nvCxnSpPr>
        <p:spPr bwMode="auto">
          <a:xfrm>
            <a:off x="2889073" y="3465212"/>
            <a:ext cx="0" cy="36004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 w="sm" len="med"/>
          </a:ln>
          <a:effectLst/>
        </p:spPr>
      </p:cxnSp>
      <p:sp>
        <p:nvSpPr>
          <p:cNvPr id="69" name="Rectangle 68"/>
          <p:cNvSpPr/>
          <p:nvPr/>
        </p:nvSpPr>
        <p:spPr>
          <a:xfrm>
            <a:off x="1187624" y="2271199"/>
            <a:ext cx="706583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7013" indent="-227013">
              <a:spcAft>
                <a:spcPct val="20000"/>
              </a:spcAft>
            </a:pPr>
            <a:r>
              <a:rPr lang="en-US" sz="1600" smtClean="0"/>
              <a:t>c.	Turunkan Top satu </a:t>
            </a:r>
            <a:r>
              <a:rPr lang="en-US" sz="1600" smtClean="0"/>
              <a:t>node </a:t>
            </a:r>
            <a:r>
              <a:rPr lang="en-US" sz="1600" smtClean="0"/>
              <a:t>di bawahnya.  </a:t>
            </a:r>
            <a:endParaRPr lang="en-US" sz="1600" b="1"/>
          </a:p>
        </p:txBody>
      </p:sp>
      <p:sp>
        <p:nvSpPr>
          <p:cNvPr id="70" name="TextBox 69"/>
          <p:cNvSpPr txBox="1"/>
          <p:nvPr/>
        </p:nvSpPr>
        <p:spPr>
          <a:xfrm>
            <a:off x="4545684" y="5214058"/>
            <a:ext cx="26292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Isi stack akhir: 16  9  21 17</a:t>
            </a:r>
            <a:endParaRPr lang="en-US" sz="1600"/>
          </a:p>
        </p:txBody>
      </p:sp>
      <p:sp>
        <p:nvSpPr>
          <p:cNvPr id="50" name="Text Box 23"/>
          <p:cNvSpPr txBox="1">
            <a:spLocks noChangeArrowheads="1"/>
          </p:cNvSpPr>
          <p:nvPr/>
        </p:nvSpPr>
        <p:spPr bwMode="auto">
          <a:xfrm>
            <a:off x="4539649" y="4818638"/>
            <a:ext cx="752431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45720" bIns="45720">
            <a:spAutoFit/>
          </a:bodyPr>
          <a:lstStyle/>
          <a:p>
            <a:pPr marL="285750" indent="-285750" algn="just">
              <a:buSzPct val="85000"/>
            </a:pPr>
            <a:r>
              <a:rPr lang="en-US" sz="1600" smtClean="0"/>
              <a:t>IP = 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086050" y="3284984"/>
            <a:ext cx="7761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smtClean="0"/>
              <a:t>Hapus</a:t>
            </a:r>
            <a:endParaRPr lang="en-US" sz="1600"/>
          </a:p>
        </p:txBody>
      </p:sp>
      <p:sp>
        <p:nvSpPr>
          <p:cNvPr id="52" name="Rectangle 51"/>
          <p:cNvSpPr/>
          <p:nvPr/>
        </p:nvSpPr>
        <p:spPr>
          <a:xfrm>
            <a:off x="1187624" y="2568284"/>
            <a:ext cx="7200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7013" indent="-227013">
              <a:spcAft>
                <a:spcPct val="20000"/>
              </a:spcAft>
            </a:pPr>
            <a:r>
              <a:rPr lang="en-US" sz="1600" smtClean="0"/>
              <a:t>d.	Hapus </a:t>
            </a:r>
            <a:r>
              <a:rPr lang="en-US" sz="1600" smtClean="0"/>
              <a:t>node </a:t>
            </a:r>
            <a:r>
              <a:rPr lang="en-US" sz="1600" smtClean="0"/>
              <a:t>yang bernama Hapus dan ganti Top-&gt;Kanan dengan NULL.  </a:t>
            </a:r>
            <a:endParaRPr lang="en-US" sz="1600" b="1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0069 C 0.04497 0.02035 0.09098 0.04071 0.12136 0.06685 C 0.15139 0.09322 0.16875 0.13254 0.18056 0.15822 C 0.19289 0.1839 0.19341 0.20263 0.19427 0.22206 " pathEditMode="relative" rAng="0" ptsTypes="aaaA">
                                      <p:cBhvr>
                                        <p:cTn id="72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" y="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4.15221E-6 L 1.11111E-6 0.09068 " pathEditMode="relative" rAng="0" ptsTypes="AA">
                                      <p:cBhvr>
                                        <p:cTn id="95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5" dur="80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6" dur="80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7" dur="80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7" grpId="1"/>
      <p:bldP spid="53" grpId="0" animBg="1"/>
      <p:bldP spid="53" grpId="1" animBg="1"/>
      <p:bldP spid="56" grpId="0"/>
      <p:bldP spid="60" grpId="0"/>
      <p:bldP spid="60" grpId="1"/>
      <p:bldP spid="61" grpId="0"/>
      <p:bldP spid="62" grpId="0"/>
      <p:bldP spid="63" grpId="0"/>
      <p:bldP spid="66" grpId="0"/>
      <p:bldP spid="69" grpId="0"/>
      <p:bldP spid="70" grpId="0"/>
      <p:bldP spid="50" grpId="0"/>
      <p:bldP spid="51" grpId="0"/>
      <p:bldP spid="51" grpId="1"/>
      <p:bldP spid="5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/>
          <p:cNvSpPr/>
          <p:nvPr/>
        </p:nvSpPr>
        <p:spPr>
          <a:xfrm>
            <a:off x="1043608" y="1052736"/>
            <a:ext cx="72728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ct val="20000"/>
              </a:spcAft>
            </a:pPr>
            <a:r>
              <a:rPr lang="en-US" smtClean="0"/>
              <a:t>5.  </a:t>
            </a:r>
            <a:r>
              <a:rPr lang="en-US" b="1" smtClean="0"/>
              <a:t>	</a:t>
            </a:r>
            <a:r>
              <a:rPr lang="en-US" smtClean="0"/>
              <a:t>Mencetak isi stack </a:t>
            </a:r>
            <a:endParaRPr lang="en-US" b="1"/>
          </a:p>
        </p:txBody>
      </p:sp>
      <p:sp>
        <p:nvSpPr>
          <p:cNvPr id="40" name="Text Box 23"/>
          <p:cNvSpPr txBox="1">
            <a:spLocks noChangeArrowheads="1"/>
          </p:cNvSpPr>
          <p:nvPr/>
        </p:nvSpPr>
        <p:spPr bwMode="auto">
          <a:xfrm>
            <a:off x="1403648" y="1866310"/>
            <a:ext cx="2016224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45720" bIns="45720">
            <a:spAutoFit/>
          </a:bodyPr>
          <a:lstStyle/>
          <a:p>
            <a:pPr marL="285750" indent="-285750" algn="just">
              <a:buSzPct val="85000"/>
            </a:pPr>
            <a:r>
              <a:rPr lang="en-US" sz="1600" smtClean="0"/>
              <a:t>Contoh:</a:t>
            </a:r>
          </a:p>
        </p:txBody>
      </p:sp>
      <p:sp>
        <p:nvSpPr>
          <p:cNvPr id="41" name="Rectangle 40"/>
          <p:cNvSpPr/>
          <p:nvPr/>
        </p:nvSpPr>
        <p:spPr>
          <a:xfrm>
            <a:off x="1403648" y="1484784"/>
            <a:ext cx="705678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ct val="20000"/>
              </a:spcAft>
            </a:pPr>
            <a:r>
              <a:rPr lang="en-US" sz="1600" smtClean="0"/>
              <a:t>Proses pencetakan dimulai dari elemen Top hingga elemen Bottom. </a:t>
            </a:r>
            <a:endParaRPr lang="en-US" sz="1600" b="1"/>
          </a:p>
        </p:txBody>
      </p:sp>
      <p:sp>
        <p:nvSpPr>
          <p:cNvPr id="46" name="TextBox 45"/>
          <p:cNvSpPr txBox="1"/>
          <p:nvPr/>
        </p:nvSpPr>
        <p:spPr>
          <a:xfrm>
            <a:off x="5004048" y="3825252"/>
            <a:ext cx="9845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Isi stack:</a:t>
            </a:r>
            <a:endParaRPr lang="en-US" sz="1600"/>
          </a:p>
        </p:txBody>
      </p:sp>
      <p:grpSp>
        <p:nvGrpSpPr>
          <p:cNvPr id="83" name="Group 82"/>
          <p:cNvGrpSpPr/>
          <p:nvPr/>
        </p:nvGrpSpPr>
        <p:grpSpPr>
          <a:xfrm>
            <a:off x="1835696" y="2348880"/>
            <a:ext cx="2250905" cy="3390049"/>
            <a:chOff x="1835696" y="2348880"/>
            <a:chExt cx="2250905" cy="3390049"/>
          </a:xfrm>
        </p:grpSpPr>
        <p:sp>
          <p:nvSpPr>
            <p:cNvPr id="42" name="TextBox 41"/>
            <p:cNvSpPr txBox="1"/>
            <p:nvPr/>
          </p:nvSpPr>
          <p:spPr>
            <a:xfrm>
              <a:off x="2156617" y="2492896"/>
              <a:ext cx="51456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600" smtClean="0"/>
                <a:t>Top</a:t>
              </a:r>
              <a:endParaRPr lang="en-US" sz="1600"/>
            </a:p>
          </p:txBody>
        </p:sp>
        <p:sp>
          <p:nvSpPr>
            <p:cNvPr id="43" name="Rectangle 42"/>
            <p:cNvSpPr/>
            <p:nvPr/>
          </p:nvSpPr>
          <p:spPr bwMode="auto">
            <a:xfrm>
              <a:off x="2744641" y="2438578"/>
              <a:ext cx="1296144" cy="432048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12</a:t>
              </a:r>
            </a:p>
          </p:txBody>
        </p:sp>
        <p:cxnSp>
          <p:nvCxnSpPr>
            <p:cNvPr id="44" name="Straight Connector 43"/>
            <p:cNvCxnSpPr/>
            <p:nvPr/>
          </p:nvCxnSpPr>
          <p:spPr bwMode="auto">
            <a:xfrm>
              <a:off x="3018605" y="2438578"/>
              <a:ext cx="0" cy="43204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45" name="Straight Connector 44"/>
            <p:cNvCxnSpPr/>
            <p:nvPr/>
          </p:nvCxnSpPr>
          <p:spPr bwMode="auto">
            <a:xfrm>
              <a:off x="3782908" y="2438578"/>
              <a:ext cx="0" cy="43204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48" name="Straight Connector 47"/>
            <p:cNvCxnSpPr/>
            <p:nvPr/>
          </p:nvCxnSpPr>
          <p:spPr bwMode="auto">
            <a:xfrm>
              <a:off x="2696713" y="5373216"/>
              <a:ext cx="1389888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49" name="TextBox 48"/>
            <p:cNvSpPr txBox="1"/>
            <p:nvPr/>
          </p:nvSpPr>
          <p:spPr>
            <a:xfrm>
              <a:off x="3033089" y="5400375"/>
              <a:ext cx="69762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smtClean="0"/>
                <a:t>Stack</a:t>
              </a:r>
              <a:endParaRPr lang="en-US" sz="1600"/>
            </a:p>
          </p:txBody>
        </p:sp>
        <p:grpSp>
          <p:nvGrpSpPr>
            <p:cNvPr id="50" name="Group 26"/>
            <p:cNvGrpSpPr/>
            <p:nvPr/>
          </p:nvGrpSpPr>
          <p:grpSpPr>
            <a:xfrm>
              <a:off x="2745057" y="4904330"/>
              <a:ext cx="1296144" cy="432048"/>
              <a:chOff x="3635896" y="3429000"/>
              <a:chExt cx="1296144" cy="432048"/>
            </a:xfrm>
          </p:grpSpPr>
          <p:sp>
            <p:nvSpPr>
              <p:cNvPr id="72" name="Rectangle 71"/>
              <p:cNvSpPr/>
              <p:nvPr/>
            </p:nvSpPr>
            <p:spPr bwMode="auto">
              <a:xfrm>
                <a:off x="3635896" y="3429000"/>
                <a:ext cx="1296144" cy="432048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cs typeface="Arial" charset="0"/>
                  </a:rPr>
                  <a:t>17</a:t>
                </a:r>
              </a:p>
            </p:txBody>
          </p:sp>
          <p:cxnSp>
            <p:nvCxnSpPr>
              <p:cNvPr id="73" name="Straight Connector 72"/>
              <p:cNvCxnSpPr/>
              <p:nvPr/>
            </p:nvCxnSpPr>
            <p:spPr bwMode="auto">
              <a:xfrm>
                <a:off x="3909860" y="3429000"/>
                <a:ext cx="0" cy="432048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74" name="Straight Connector 73"/>
              <p:cNvCxnSpPr/>
              <p:nvPr/>
            </p:nvCxnSpPr>
            <p:spPr bwMode="auto">
              <a:xfrm>
                <a:off x="4665110" y="3429000"/>
                <a:ext cx="0" cy="432048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</p:grpSp>
        <p:grpSp>
          <p:nvGrpSpPr>
            <p:cNvPr id="51" name="Group 32"/>
            <p:cNvGrpSpPr/>
            <p:nvPr/>
          </p:nvGrpSpPr>
          <p:grpSpPr>
            <a:xfrm>
              <a:off x="2745057" y="4293096"/>
              <a:ext cx="1296144" cy="432048"/>
              <a:chOff x="3635896" y="3429000"/>
              <a:chExt cx="1296144" cy="432048"/>
            </a:xfrm>
          </p:grpSpPr>
          <p:sp>
            <p:nvSpPr>
              <p:cNvPr id="69" name="Rectangle 68"/>
              <p:cNvSpPr/>
              <p:nvPr/>
            </p:nvSpPr>
            <p:spPr bwMode="auto">
              <a:xfrm>
                <a:off x="3635896" y="3429000"/>
                <a:ext cx="1296144" cy="432048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cs typeface="Arial" charset="0"/>
                  </a:rPr>
                  <a:t>21</a:t>
                </a:r>
              </a:p>
            </p:txBody>
          </p:sp>
          <p:cxnSp>
            <p:nvCxnSpPr>
              <p:cNvPr id="70" name="Straight Connector 69"/>
              <p:cNvCxnSpPr/>
              <p:nvPr/>
            </p:nvCxnSpPr>
            <p:spPr bwMode="auto">
              <a:xfrm>
                <a:off x="3909860" y="3429000"/>
                <a:ext cx="0" cy="432048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71" name="Straight Connector 70"/>
              <p:cNvCxnSpPr/>
              <p:nvPr/>
            </p:nvCxnSpPr>
            <p:spPr bwMode="auto">
              <a:xfrm>
                <a:off x="4665110" y="3429000"/>
                <a:ext cx="0" cy="432048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</p:grpSp>
        <p:cxnSp>
          <p:nvCxnSpPr>
            <p:cNvPr id="52" name="Straight Connector 51"/>
            <p:cNvCxnSpPr/>
            <p:nvPr/>
          </p:nvCxnSpPr>
          <p:spPr bwMode="auto">
            <a:xfrm flipH="1">
              <a:off x="2759125" y="4909012"/>
              <a:ext cx="253200" cy="42200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53" name="Straight Arrow Connector 52"/>
            <p:cNvCxnSpPr/>
            <p:nvPr/>
          </p:nvCxnSpPr>
          <p:spPr bwMode="auto">
            <a:xfrm flipV="1">
              <a:off x="3897185" y="4741495"/>
              <a:ext cx="0" cy="36004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med"/>
            </a:ln>
            <a:effectLst/>
          </p:spPr>
        </p:cxnSp>
        <p:cxnSp>
          <p:nvCxnSpPr>
            <p:cNvPr id="54" name="Straight Arrow Connector 53"/>
            <p:cNvCxnSpPr/>
            <p:nvPr/>
          </p:nvCxnSpPr>
          <p:spPr bwMode="auto">
            <a:xfrm>
              <a:off x="2889073" y="4517071"/>
              <a:ext cx="0" cy="36004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med"/>
            </a:ln>
            <a:effectLst/>
          </p:spPr>
        </p:cxnSp>
        <p:grpSp>
          <p:nvGrpSpPr>
            <p:cNvPr id="55" name="Group 53"/>
            <p:cNvGrpSpPr/>
            <p:nvPr/>
          </p:nvGrpSpPr>
          <p:grpSpPr>
            <a:xfrm>
              <a:off x="2745057" y="3676828"/>
              <a:ext cx="1296144" cy="432048"/>
              <a:chOff x="3635896" y="3429000"/>
              <a:chExt cx="1296144" cy="432048"/>
            </a:xfrm>
          </p:grpSpPr>
          <p:sp>
            <p:nvSpPr>
              <p:cNvPr id="66" name="Rectangle 65"/>
              <p:cNvSpPr/>
              <p:nvPr/>
            </p:nvSpPr>
            <p:spPr bwMode="auto">
              <a:xfrm>
                <a:off x="3635896" y="3429000"/>
                <a:ext cx="1296144" cy="432048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cs typeface="Arial" charset="0"/>
                  </a:rPr>
                  <a:t>9</a:t>
                </a:r>
              </a:p>
            </p:txBody>
          </p:sp>
          <p:cxnSp>
            <p:nvCxnSpPr>
              <p:cNvPr id="67" name="Straight Connector 66"/>
              <p:cNvCxnSpPr/>
              <p:nvPr/>
            </p:nvCxnSpPr>
            <p:spPr bwMode="auto">
              <a:xfrm>
                <a:off x="3909860" y="3429000"/>
                <a:ext cx="0" cy="432048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68" name="Straight Connector 67"/>
              <p:cNvCxnSpPr/>
              <p:nvPr/>
            </p:nvCxnSpPr>
            <p:spPr bwMode="auto">
              <a:xfrm>
                <a:off x="4665110" y="3429000"/>
                <a:ext cx="0" cy="432048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</p:grpSp>
        <p:cxnSp>
          <p:nvCxnSpPr>
            <p:cNvPr id="56" name="Straight Arrow Connector 55"/>
            <p:cNvCxnSpPr/>
            <p:nvPr/>
          </p:nvCxnSpPr>
          <p:spPr bwMode="auto">
            <a:xfrm>
              <a:off x="2889073" y="3900803"/>
              <a:ext cx="0" cy="36004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med"/>
            </a:ln>
            <a:effectLst/>
          </p:spPr>
        </p:cxnSp>
        <p:cxnSp>
          <p:nvCxnSpPr>
            <p:cNvPr id="57" name="Straight Arrow Connector 56"/>
            <p:cNvCxnSpPr/>
            <p:nvPr/>
          </p:nvCxnSpPr>
          <p:spPr bwMode="auto">
            <a:xfrm flipV="1">
              <a:off x="3913087" y="4125227"/>
              <a:ext cx="0" cy="36004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med"/>
            </a:ln>
            <a:effectLst/>
          </p:spPr>
        </p:cxnSp>
        <p:sp>
          <p:nvSpPr>
            <p:cNvPr id="58" name="Rectangle 57"/>
            <p:cNvSpPr/>
            <p:nvPr/>
          </p:nvSpPr>
          <p:spPr bwMode="auto">
            <a:xfrm>
              <a:off x="2745057" y="3061458"/>
              <a:ext cx="1296144" cy="432048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16</a:t>
              </a:r>
            </a:p>
          </p:txBody>
        </p:sp>
        <p:cxnSp>
          <p:nvCxnSpPr>
            <p:cNvPr id="59" name="Straight Connector 58"/>
            <p:cNvCxnSpPr/>
            <p:nvPr/>
          </p:nvCxnSpPr>
          <p:spPr bwMode="auto">
            <a:xfrm>
              <a:off x="3019021" y="3061458"/>
              <a:ext cx="0" cy="43204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60" name="Straight Connector 59"/>
            <p:cNvCxnSpPr/>
            <p:nvPr/>
          </p:nvCxnSpPr>
          <p:spPr bwMode="auto">
            <a:xfrm>
              <a:off x="3774271" y="3061458"/>
              <a:ext cx="0" cy="43204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61" name="Straight Arrow Connector 60"/>
            <p:cNvCxnSpPr/>
            <p:nvPr/>
          </p:nvCxnSpPr>
          <p:spPr bwMode="auto">
            <a:xfrm>
              <a:off x="2889073" y="3285433"/>
              <a:ext cx="0" cy="36004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med"/>
            </a:ln>
            <a:effectLst/>
          </p:spPr>
        </p:cxnSp>
        <p:cxnSp>
          <p:nvCxnSpPr>
            <p:cNvPr id="62" name="Straight Arrow Connector 61"/>
            <p:cNvCxnSpPr/>
            <p:nvPr/>
          </p:nvCxnSpPr>
          <p:spPr bwMode="auto">
            <a:xfrm flipV="1">
              <a:off x="3915291" y="3519114"/>
              <a:ext cx="0" cy="36004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med"/>
            </a:ln>
            <a:effectLst/>
          </p:spPr>
        </p:cxnSp>
        <p:sp>
          <p:nvSpPr>
            <p:cNvPr id="63" name="TextBox 62"/>
            <p:cNvSpPr txBox="1"/>
            <p:nvPr/>
          </p:nvSpPr>
          <p:spPr>
            <a:xfrm>
              <a:off x="1835696" y="4976964"/>
              <a:ext cx="83548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600" smtClean="0"/>
                <a:t>Bottom</a:t>
              </a:r>
              <a:endParaRPr lang="en-US" sz="1600"/>
            </a:p>
          </p:txBody>
        </p:sp>
        <p:cxnSp>
          <p:nvCxnSpPr>
            <p:cNvPr id="64" name="Straight Connector 63"/>
            <p:cNvCxnSpPr/>
            <p:nvPr/>
          </p:nvCxnSpPr>
          <p:spPr bwMode="auto">
            <a:xfrm>
              <a:off x="2706761" y="2348880"/>
              <a:ext cx="0" cy="301752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65" name="Straight Connector 64"/>
            <p:cNvCxnSpPr/>
            <p:nvPr/>
          </p:nvCxnSpPr>
          <p:spPr bwMode="auto">
            <a:xfrm>
              <a:off x="4083966" y="2348880"/>
              <a:ext cx="0" cy="301752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76" name="Straight Connector 75"/>
            <p:cNvCxnSpPr/>
            <p:nvPr/>
          </p:nvCxnSpPr>
          <p:spPr bwMode="auto">
            <a:xfrm flipH="1">
              <a:off x="3787585" y="2438578"/>
              <a:ext cx="253200" cy="42200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79" name="Straight Arrow Connector 78"/>
            <p:cNvCxnSpPr/>
            <p:nvPr/>
          </p:nvCxnSpPr>
          <p:spPr bwMode="auto">
            <a:xfrm flipV="1">
              <a:off x="3914875" y="2897785"/>
              <a:ext cx="0" cy="36004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med"/>
            </a:ln>
            <a:effectLst/>
          </p:spPr>
        </p:cxnSp>
        <p:cxnSp>
          <p:nvCxnSpPr>
            <p:cNvPr id="80" name="Straight Arrow Connector 79"/>
            <p:cNvCxnSpPr/>
            <p:nvPr/>
          </p:nvCxnSpPr>
          <p:spPr bwMode="auto">
            <a:xfrm>
              <a:off x="2889073" y="2673124"/>
              <a:ext cx="0" cy="36004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med"/>
            </a:ln>
            <a:effectLst/>
          </p:spPr>
        </p:cxnSp>
      </p:grpSp>
      <p:sp>
        <p:nvSpPr>
          <p:cNvPr id="77" name="TextBox 76"/>
          <p:cNvSpPr txBox="1"/>
          <p:nvPr/>
        </p:nvSpPr>
        <p:spPr>
          <a:xfrm>
            <a:off x="3185742" y="2487223"/>
            <a:ext cx="4122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12</a:t>
            </a:r>
            <a:endParaRPr lang="en-US" sz="1600"/>
          </a:p>
        </p:txBody>
      </p:sp>
      <p:sp>
        <p:nvSpPr>
          <p:cNvPr id="84" name="TextBox 83"/>
          <p:cNvSpPr txBox="1"/>
          <p:nvPr/>
        </p:nvSpPr>
        <p:spPr>
          <a:xfrm>
            <a:off x="3187392" y="3117605"/>
            <a:ext cx="4122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16</a:t>
            </a:r>
            <a:endParaRPr lang="en-US" sz="1600"/>
          </a:p>
        </p:txBody>
      </p:sp>
      <p:sp>
        <p:nvSpPr>
          <p:cNvPr id="85" name="TextBox 84"/>
          <p:cNvSpPr txBox="1"/>
          <p:nvPr/>
        </p:nvSpPr>
        <p:spPr>
          <a:xfrm>
            <a:off x="3212485" y="3726085"/>
            <a:ext cx="343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smtClean="0"/>
              <a:t>9</a:t>
            </a:r>
            <a:endParaRPr lang="en-US" sz="1600"/>
          </a:p>
        </p:txBody>
      </p:sp>
      <p:sp>
        <p:nvSpPr>
          <p:cNvPr id="86" name="TextBox 85"/>
          <p:cNvSpPr txBox="1"/>
          <p:nvPr/>
        </p:nvSpPr>
        <p:spPr>
          <a:xfrm>
            <a:off x="3185326" y="4950221"/>
            <a:ext cx="4122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17</a:t>
            </a:r>
            <a:endParaRPr lang="en-US" sz="1600"/>
          </a:p>
        </p:txBody>
      </p:sp>
      <p:sp>
        <p:nvSpPr>
          <p:cNvPr id="87" name="TextBox 86"/>
          <p:cNvSpPr txBox="1"/>
          <p:nvPr/>
        </p:nvSpPr>
        <p:spPr>
          <a:xfrm>
            <a:off x="3185742" y="4346998"/>
            <a:ext cx="4122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21</a:t>
            </a:r>
            <a:endParaRPr lang="en-US" sz="1600"/>
          </a:p>
        </p:txBody>
      </p:sp>
      <p:sp>
        <p:nvSpPr>
          <p:cNvPr id="90" name="TextBox 89"/>
          <p:cNvSpPr txBox="1"/>
          <p:nvPr/>
        </p:nvSpPr>
        <p:spPr>
          <a:xfrm>
            <a:off x="4121846" y="2501949"/>
            <a:ext cx="6527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smtClean="0"/>
              <a:t>Bantu</a:t>
            </a:r>
            <a:endParaRPr lang="en-US" sz="1400"/>
          </a:p>
        </p:txBody>
      </p:sp>
      <p:sp>
        <p:nvSpPr>
          <p:cNvPr id="93" name="Flowchart: Terminator 92"/>
          <p:cNvSpPr/>
          <p:nvPr/>
        </p:nvSpPr>
        <p:spPr bwMode="auto">
          <a:xfrm>
            <a:off x="5076056" y="5085184"/>
            <a:ext cx="864096" cy="288032"/>
          </a:xfrm>
          <a:prstGeom prst="flowChartTerminator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" tIns="45720" rIns="9144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Cetak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mph" presetSubtype="0" grpId="1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 override="childStyle">
                                        <p:cTn id="28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 override="childStyle">
                                        <p:cTn id="29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>
                                        <p:cTn id="30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>
                                        <p:cTn id="31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31321E-7 C 0.07952 0.00879 0.1592 0.01781 0.20903 0.05043 C 0.25886 0.08304 0.279 0.13925 0.29914 0.19547 " pathEditMode="relative" rAng="0" ptsTypes="aaA">
                                      <p:cBhvr>
                                        <p:cTn id="41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9" y="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500"/>
                            </p:stCondLst>
                            <p:childTnLst>
                              <p:par>
                                <p:cTn id="4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31321E-7 L 1.66667E-6 0.0916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500"/>
                            </p:stCondLst>
                            <p:childTnLst>
                              <p:par>
                                <p:cTn id="46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6000"/>
                            </p:stCondLst>
                            <p:childTnLst>
                              <p:par>
                                <p:cTn id="50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14296E-6 C 0.06076 0.00162 0.12153 0.00347 0.17726 0.02082 C 0.23299 0.03817 0.28385 0.07102 0.33472 0.10433 " pathEditMode="relative" rAng="0" ptsTypes="aaA">
                                      <p:cBhvr>
                                        <p:cTn id="51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7" y="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0.09183 L 1.66667E-6 0.18344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0"/>
                            </p:stCondLst>
                            <p:childTnLst>
                              <p:par>
                                <p:cTn id="56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500"/>
                            </p:stCondLst>
                            <p:childTnLst>
                              <p:par>
                                <p:cTn id="60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-2.54453E-8 C 0.08229 -0.00208 0.16458 -0.0037 0.22587 -0.00139 C 0.28715 0.00116 0.32778 0.00833 0.3684 0.01573 " pathEditMode="relative" rAng="0" ptsTypes="aaA">
                                      <p:cBhvr>
                                        <p:cTn id="61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4" y="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2500"/>
                            </p:stCondLst>
                            <p:childTnLst>
                              <p:par>
                                <p:cTn id="63" presetID="42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0.18344 L 1.66667E-6 0.26995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4500"/>
                            </p:stCondLst>
                            <p:childTnLst>
                              <p:par>
                                <p:cTn id="66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5000"/>
                            </p:stCondLst>
                            <p:childTnLst>
                              <p:par>
                                <p:cTn id="70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0023 C 0.11129 -0.00278 0.22292 -0.00579 0.28993 -0.01851 C 0.35712 -0.031 0.37986 -0.05367 0.40278 -0.07564 " pathEditMode="relative" rAng="0" ptsTypes="aaA">
                                      <p:cBhvr>
                                        <p:cTn id="71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1" y="-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7000"/>
                            </p:stCondLst>
                            <p:childTnLst>
                              <p:par>
                                <p:cTn id="73" presetID="42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0.27018 L 1.66667E-6 0.36179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9000"/>
                            </p:stCondLst>
                            <p:childTnLst>
                              <p:par>
                                <p:cTn id="76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9500"/>
                            </p:stCondLst>
                            <p:childTnLst>
                              <p:par>
                                <p:cTn id="80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0.00069 C 0.11875 -0.01018 0.23716 -0.02082 0.30973 -0.04812 C 0.3823 -0.07541 0.4092 -0.11913 0.43629 -0.16285 " pathEditMode="relative" rAng="0" ptsTypes="aaA">
                                      <p:cBhvr>
                                        <p:cTn id="81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8" y="-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1500"/>
                            </p:stCondLst>
                            <p:childTnLst>
                              <p:par>
                                <p:cTn id="83" presetID="0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0.36179 C 0.00243 0.38307 0.00503 0.40481 4.44444E-6 0.41522 C -0.00487 0.42586 0.0026 0.42355 -0.0283 0.4254 C -0.05868 0.42748 -0.12118 0.42702 -0.18368 0.42656 " pathEditMode="relative" rAng="0" ptsTypes="aaaA">
                                      <p:cBhvr>
                                        <p:cTn id="84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" y="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6" grpId="0"/>
      <p:bldP spid="77" grpId="0"/>
      <p:bldP spid="77" grpId="1"/>
      <p:bldP spid="84" grpId="0"/>
      <p:bldP spid="84" grpId="1"/>
      <p:bldP spid="85" grpId="0"/>
      <p:bldP spid="85" grpId="1"/>
      <p:bldP spid="86" grpId="0"/>
      <p:bldP spid="86" grpId="1"/>
      <p:bldP spid="87" grpId="0"/>
      <p:bldP spid="87" grpId="1"/>
      <p:bldP spid="90" grpId="0"/>
      <p:bldP spid="90" grpId="1"/>
      <p:bldP spid="90" grpId="2"/>
      <p:bldP spid="90" grpId="3"/>
      <p:bldP spid="90" grpId="4"/>
      <p:bldP spid="90" grpId="5"/>
      <p:bldP spid="93" grpId="0" animBg="1"/>
      <p:bldP spid="93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5"/>
          <p:cNvSpPr>
            <a:spLocks noChangeArrowheads="1"/>
          </p:cNvSpPr>
          <p:nvPr/>
        </p:nvSpPr>
        <p:spPr bwMode="auto">
          <a:xfrm>
            <a:off x="2627313" y="836613"/>
            <a:ext cx="3943350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b="1"/>
              <a:t>OPERASI-OPERASI  PADA STACK</a:t>
            </a:r>
          </a:p>
        </p:txBody>
      </p:sp>
      <p:sp>
        <p:nvSpPr>
          <p:cNvPr id="3" name="Rectangle 2"/>
          <p:cNvSpPr/>
          <p:nvPr/>
        </p:nvSpPr>
        <p:spPr>
          <a:xfrm>
            <a:off x="1043608" y="1412776"/>
            <a:ext cx="7272808" cy="70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ct val="20000"/>
              </a:spcAft>
            </a:pPr>
            <a:r>
              <a:rPr lang="en-US" b="1" smtClean="0"/>
              <a:t>1.  Membuat stack</a:t>
            </a:r>
          </a:p>
          <a:p>
            <a:pPr marL="342900" indent="-342900">
              <a:spcAft>
                <a:spcPct val="20000"/>
              </a:spcAft>
            </a:pPr>
            <a:r>
              <a:rPr lang="en-US" b="1" smtClean="0"/>
              <a:t>	</a:t>
            </a:r>
            <a:r>
              <a:rPr lang="en-US" smtClean="0"/>
              <a:t>Mendefinisikan / menginisialisasi kondisi awal stack (kosong)</a:t>
            </a:r>
            <a:endParaRPr lang="en-US" b="1"/>
          </a:p>
        </p:txBody>
      </p:sp>
      <p:sp>
        <p:nvSpPr>
          <p:cNvPr id="4" name="Rectangle 3"/>
          <p:cNvSpPr/>
          <p:nvPr/>
        </p:nvSpPr>
        <p:spPr>
          <a:xfrm>
            <a:off x="1043608" y="2151205"/>
            <a:ext cx="7272808" cy="70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ct val="20000"/>
              </a:spcAft>
            </a:pPr>
            <a:r>
              <a:rPr lang="en-US" b="1" smtClean="0"/>
              <a:t>2.  Mengecek stack kosong</a:t>
            </a:r>
          </a:p>
          <a:p>
            <a:pPr marL="342900" indent="-342900">
              <a:spcAft>
                <a:spcPct val="20000"/>
              </a:spcAft>
            </a:pPr>
            <a:r>
              <a:rPr lang="en-US" b="1" smtClean="0"/>
              <a:t>	</a:t>
            </a:r>
            <a:r>
              <a:rPr lang="en-US" smtClean="0"/>
              <a:t>Mengecek stack dalam kondisi kosong atau tidak?</a:t>
            </a:r>
            <a:endParaRPr lang="en-US" b="1"/>
          </a:p>
        </p:txBody>
      </p:sp>
      <p:sp>
        <p:nvSpPr>
          <p:cNvPr id="5" name="Rectangle 4"/>
          <p:cNvSpPr/>
          <p:nvPr/>
        </p:nvSpPr>
        <p:spPr>
          <a:xfrm>
            <a:off x="1043608" y="2871285"/>
            <a:ext cx="7272808" cy="70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ct val="20000"/>
              </a:spcAft>
            </a:pPr>
            <a:r>
              <a:rPr lang="en-US" b="1" smtClean="0"/>
              <a:t>3.  Mengecek stack penuh</a:t>
            </a:r>
          </a:p>
          <a:p>
            <a:pPr marL="342900" indent="-342900">
              <a:spcAft>
                <a:spcPct val="20000"/>
              </a:spcAft>
            </a:pPr>
            <a:r>
              <a:rPr lang="en-US" b="1" smtClean="0"/>
              <a:t>	</a:t>
            </a:r>
            <a:r>
              <a:rPr lang="en-US" smtClean="0"/>
              <a:t>Mengecek stack dalam kondisi penuh atau tidak?</a:t>
            </a:r>
            <a:endParaRPr lang="en-US" b="1"/>
          </a:p>
        </p:txBody>
      </p:sp>
      <p:sp>
        <p:nvSpPr>
          <p:cNvPr id="6" name="Rectangle 5"/>
          <p:cNvSpPr/>
          <p:nvPr/>
        </p:nvSpPr>
        <p:spPr>
          <a:xfrm>
            <a:off x="1043608" y="3591365"/>
            <a:ext cx="7560840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ct val="20000"/>
              </a:spcAft>
            </a:pPr>
            <a:r>
              <a:rPr lang="en-US" b="1" smtClean="0"/>
              <a:t>4.  Push</a:t>
            </a:r>
          </a:p>
          <a:p>
            <a:pPr marL="342900" indent="-342900">
              <a:spcAft>
                <a:spcPct val="20000"/>
              </a:spcAft>
            </a:pPr>
            <a:r>
              <a:rPr lang="en-US" b="1" smtClean="0"/>
              <a:t>	</a:t>
            </a:r>
            <a:r>
              <a:rPr lang="en-US" smtClean="0"/>
              <a:t>Menambah elemen baru pada stack yang berisi Info Baru (IB) pada posisi paling atas (Top) </a:t>
            </a:r>
            <a:endParaRPr lang="en-US" b="1"/>
          </a:p>
        </p:txBody>
      </p:sp>
      <p:sp>
        <p:nvSpPr>
          <p:cNvPr id="8" name="Rectangle 7"/>
          <p:cNvSpPr/>
          <p:nvPr/>
        </p:nvSpPr>
        <p:spPr>
          <a:xfrm>
            <a:off x="1043608" y="4610511"/>
            <a:ext cx="7560840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ct val="20000"/>
              </a:spcAft>
            </a:pPr>
            <a:r>
              <a:rPr lang="en-US" b="1" smtClean="0"/>
              <a:t>5.  Pop</a:t>
            </a:r>
          </a:p>
          <a:p>
            <a:pPr marL="342900" indent="-342900">
              <a:spcAft>
                <a:spcPct val="20000"/>
              </a:spcAft>
            </a:pPr>
            <a:r>
              <a:rPr lang="en-US" b="1" smtClean="0"/>
              <a:t>	</a:t>
            </a:r>
            <a:r>
              <a:rPr lang="en-US" smtClean="0"/>
              <a:t>Mengambil elemen stack paling atas (Top)  dan  simpan infonya dalam Info Pop (IP)</a:t>
            </a:r>
            <a:endParaRPr lang="en-US" b="1"/>
          </a:p>
        </p:txBody>
      </p:sp>
      <p:sp>
        <p:nvSpPr>
          <p:cNvPr id="9" name="Rectangle 8"/>
          <p:cNvSpPr/>
          <p:nvPr/>
        </p:nvSpPr>
        <p:spPr>
          <a:xfrm>
            <a:off x="1043608" y="5607589"/>
            <a:ext cx="7272808" cy="70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ct val="20000"/>
              </a:spcAft>
            </a:pPr>
            <a:r>
              <a:rPr lang="en-US" b="1" smtClean="0"/>
              <a:t>6.  Mencetak isi stack</a:t>
            </a:r>
          </a:p>
          <a:p>
            <a:pPr marL="342900" indent="-342900">
              <a:spcAft>
                <a:spcPct val="20000"/>
              </a:spcAft>
            </a:pPr>
            <a:r>
              <a:rPr lang="en-US" b="1" smtClean="0"/>
              <a:t>	</a:t>
            </a:r>
            <a:r>
              <a:rPr lang="en-US" smtClean="0"/>
              <a:t>Mencetak seluruh isi stack  </a:t>
            </a:r>
            <a:endParaRPr lang="en-US" b="1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ounded Rectangle 24"/>
          <p:cNvSpPr/>
          <p:nvPr/>
        </p:nvSpPr>
        <p:spPr bwMode="auto">
          <a:xfrm>
            <a:off x="5086104" y="2471128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" name="Text Box 23"/>
          <p:cNvSpPr txBox="1">
            <a:spLocks noChangeArrowheads="1"/>
          </p:cNvSpPr>
          <p:nvPr/>
        </p:nvSpPr>
        <p:spPr bwMode="auto">
          <a:xfrm>
            <a:off x="1187624" y="908720"/>
            <a:ext cx="7272808" cy="11945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180000" bIns="180000">
            <a:spAutoFit/>
          </a:bodyPr>
          <a:lstStyle/>
          <a:p>
            <a:pPr marL="285750" indent="-285750" algn="just">
              <a:buSzPct val="85000"/>
              <a:buFont typeface="Wingdings" pitchFamily="2" charset="2"/>
              <a:buChar char="v"/>
            </a:pPr>
            <a:r>
              <a:rPr lang="en-US" b="1" smtClean="0"/>
              <a:t>Operasi Push</a:t>
            </a:r>
            <a:r>
              <a:rPr lang="en-US" smtClean="0"/>
              <a:t> </a:t>
            </a:r>
          </a:p>
          <a:p>
            <a:pPr marL="285750" indent="-285750" algn="just">
              <a:buSzPct val="85000"/>
            </a:pPr>
            <a:r>
              <a:rPr lang="en-US" smtClean="0"/>
              <a:t>	Menambah elemen baru yang berisi info baru (IB) dan diletakkan pada posisi paling atas. </a:t>
            </a: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2080330" y="2286920"/>
            <a:ext cx="0" cy="265176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5" name="Straight Connector 4"/>
          <p:cNvCxnSpPr/>
          <p:nvPr/>
        </p:nvCxnSpPr>
        <p:spPr bwMode="auto">
          <a:xfrm>
            <a:off x="3448482" y="2286920"/>
            <a:ext cx="0" cy="265176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6" name="Straight Connector 5"/>
          <p:cNvCxnSpPr/>
          <p:nvPr/>
        </p:nvCxnSpPr>
        <p:spPr bwMode="auto">
          <a:xfrm>
            <a:off x="2080330" y="4941168"/>
            <a:ext cx="1368152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7" name="Rounded Rectangle 6"/>
          <p:cNvSpPr/>
          <p:nvPr/>
        </p:nvSpPr>
        <p:spPr bwMode="auto">
          <a:xfrm>
            <a:off x="2128654" y="4519168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14</a:t>
            </a:r>
          </a:p>
        </p:txBody>
      </p:sp>
      <p:sp>
        <p:nvSpPr>
          <p:cNvPr id="8" name="Rounded Rectangle 7"/>
          <p:cNvSpPr/>
          <p:nvPr/>
        </p:nvSpPr>
        <p:spPr bwMode="auto">
          <a:xfrm>
            <a:off x="2122194" y="4107216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21</a:t>
            </a:r>
          </a:p>
        </p:txBody>
      </p:sp>
      <p:sp>
        <p:nvSpPr>
          <p:cNvPr id="9" name="Rounded Rectangle 8"/>
          <p:cNvSpPr/>
          <p:nvPr/>
        </p:nvSpPr>
        <p:spPr bwMode="auto">
          <a:xfrm>
            <a:off x="2118606" y="3696936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9</a:t>
            </a:r>
          </a:p>
        </p:txBody>
      </p:sp>
      <p:sp>
        <p:nvSpPr>
          <p:cNvPr id="10" name="Rounded Rectangle 9"/>
          <p:cNvSpPr/>
          <p:nvPr/>
        </p:nvSpPr>
        <p:spPr bwMode="auto">
          <a:xfrm>
            <a:off x="2122194" y="3284984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16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2126982" y="2873032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29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70250" y="2913224"/>
            <a:ext cx="5145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Top</a:t>
            </a:r>
            <a:endParaRPr lang="en-US" sz="1600"/>
          </a:p>
        </p:txBody>
      </p:sp>
      <p:sp>
        <p:nvSpPr>
          <p:cNvPr id="14" name="TextBox 13"/>
          <p:cNvSpPr txBox="1"/>
          <p:nvPr/>
        </p:nvSpPr>
        <p:spPr>
          <a:xfrm>
            <a:off x="2010258" y="5106670"/>
            <a:ext cx="15536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Push(stack,12)</a:t>
            </a:r>
            <a:endParaRPr lang="en-US" sz="1600"/>
          </a:p>
        </p:txBody>
      </p:sp>
      <p:grpSp>
        <p:nvGrpSpPr>
          <p:cNvPr id="28" name="Group 27"/>
          <p:cNvGrpSpPr/>
          <p:nvPr/>
        </p:nvGrpSpPr>
        <p:grpSpPr>
          <a:xfrm>
            <a:off x="5043780" y="2286920"/>
            <a:ext cx="1368152" cy="2654248"/>
            <a:chOff x="4395708" y="2142904"/>
            <a:chExt cx="1368152" cy="2654248"/>
          </a:xfrm>
        </p:grpSpPr>
        <p:cxnSp>
          <p:nvCxnSpPr>
            <p:cNvPr id="16" name="Straight Connector 15"/>
            <p:cNvCxnSpPr/>
            <p:nvPr/>
          </p:nvCxnSpPr>
          <p:spPr bwMode="auto">
            <a:xfrm>
              <a:off x="4395708" y="2142904"/>
              <a:ext cx="0" cy="265176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7" name="Straight Connector 16"/>
            <p:cNvCxnSpPr/>
            <p:nvPr/>
          </p:nvCxnSpPr>
          <p:spPr bwMode="auto">
            <a:xfrm>
              <a:off x="5763860" y="2142904"/>
              <a:ext cx="0" cy="265176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8" name="Straight Connector 17"/>
            <p:cNvCxnSpPr/>
            <p:nvPr/>
          </p:nvCxnSpPr>
          <p:spPr bwMode="auto">
            <a:xfrm>
              <a:off x="4395708" y="4797152"/>
              <a:ext cx="1368152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19" name="Rounded Rectangle 18"/>
            <p:cNvSpPr/>
            <p:nvPr/>
          </p:nvSpPr>
          <p:spPr bwMode="auto">
            <a:xfrm>
              <a:off x="4433984" y="4375152"/>
              <a:ext cx="1286188" cy="360040"/>
            </a:xfrm>
            <a:prstGeom prst="round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14</a:t>
              </a:r>
            </a:p>
          </p:txBody>
        </p:sp>
        <p:sp>
          <p:nvSpPr>
            <p:cNvPr id="20" name="Rounded Rectangle 19"/>
            <p:cNvSpPr/>
            <p:nvPr/>
          </p:nvSpPr>
          <p:spPr bwMode="auto">
            <a:xfrm>
              <a:off x="4427524" y="3963200"/>
              <a:ext cx="1286188" cy="360040"/>
            </a:xfrm>
            <a:prstGeom prst="round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21</a:t>
              </a:r>
            </a:p>
          </p:txBody>
        </p:sp>
        <p:sp>
          <p:nvSpPr>
            <p:cNvPr id="21" name="Rounded Rectangle 20"/>
            <p:cNvSpPr/>
            <p:nvPr/>
          </p:nvSpPr>
          <p:spPr bwMode="auto">
            <a:xfrm>
              <a:off x="4423936" y="3552920"/>
              <a:ext cx="1286188" cy="360040"/>
            </a:xfrm>
            <a:prstGeom prst="round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9</a:t>
              </a:r>
            </a:p>
          </p:txBody>
        </p:sp>
        <p:sp>
          <p:nvSpPr>
            <p:cNvPr id="22" name="Rounded Rectangle 21"/>
            <p:cNvSpPr/>
            <p:nvPr/>
          </p:nvSpPr>
          <p:spPr bwMode="auto">
            <a:xfrm>
              <a:off x="4427524" y="3140968"/>
              <a:ext cx="1286188" cy="360040"/>
            </a:xfrm>
            <a:prstGeom prst="round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16</a:t>
              </a:r>
            </a:p>
          </p:txBody>
        </p:sp>
        <p:sp>
          <p:nvSpPr>
            <p:cNvPr id="23" name="Rounded Rectangle 22"/>
            <p:cNvSpPr/>
            <p:nvPr/>
          </p:nvSpPr>
          <p:spPr bwMode="auto">
            <a:xfrm>
              <a:off x="4432312" y="2729016"/>
              <a:ext cx="1286188" cy="360040"/>
            </a:xfrm>
            <a:prstGeom prst="round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29</a:t>
              </a: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6433700" y="2913224"/>
            <a:ext cx="5145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Top</a:t>
            </a:r>
            <a:endParaRPr lang="en-US" sz="1600"/>
          </a:p>
        </p:txBody>
      </p:sp>
      <p:sp>
        <p:nvSpPr>
          <p:cNvPr id="15" name="TextBox 14"/>
          <p:cNvSpPr txBox="1"/>
          <p:nvPr/>
        </p:nvSpPr>
        <p:spPr>
          <a:xfrm>
            <a:off x="3069540" y="5105280"/>
            <a:ext cx="4122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12</a:t>
            </a:r>
            <a:endParaRPr lang="en-US" sz="1600"/>
          </a:p>
        </p:txBody>
      </p:sp>
      <p:sp>
        <p:nvSpPr>
          <p:cNvPr id="27" name="Rectangle 83"/>
          <p:cNvSpPr>
            <a:spLocks noChangeArrowheads="1"/>
          </p:cNvSpPr>
          <p:nvPr/>
        </p:nvSpPr>
        <p:spPr bwMode="auto">
          <a:xfrm>
            <a:off x="4894955" y="5106670"/>
            <a:ext cx="2701381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1600"/>
              <a:t>Kondisi </a:t>
            </a:r>
            <a:r>
              <a:rPr lang="en-US" sz="1600" smtClean="0"/>
              <a:t>stack setelah push</a:t>
            </a:r>
            <a:endParaRPr lang="en-US" sz="160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0.00069 C 0.03871 -0.03447 0.07725 -0.06963 0.09843 -0.1226 C 0.11944 -0.17557 0.09895 -0.27389 0.12708 -0.31737 C 0.15468 -0.36086 0.2427 -0.3722 0.26632 -0.38284 " pathEditMode="relative" rAng="0" ptsTypes="aaaA">
                                      <p:cBhvr>
                                        <p:cTn id="2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3" y="-1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5 0.0007 L 0.00105 -0.065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14" grpId="0"/>
      <p:bldP spid="24" grpId="0"/>
      <p:bldP spid="24" grpId="1"/>
      <p:bldP spid="15" grpId="0"/>
      <p:bldP spid="15" grpId="1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3"/>
          <p:cNvSpPr txBox="1">
            <a:spLocks noChangeArrowheads="1"/>
          </p:cNvSpPr>
          <p:nvPr/>
        </p:nvSpPr>
        <p:spPr bwMode="auto">
          <a:xfrm>
            <a:off x="1187624" y="908720"/>
            <a:ext cx="6696744" cy="11945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180000" bIns="180000">
            <a:spAutoFit/>
          </a:bodyPr>
          <a:lstStyle/>
          <a:p>
            <a:pPr marL="285750" indent="-285750" algn="just">
              <a:buSzPct val="85000"/>
              <a:buFont typeface="Wingdings" pitchFamily="2" charset="2"/>
              <a:buChar char="v"/>
            </a:pPr>
            <a:r>
              <a:rPr lang="en-US" b="1" smtClean="0"/>
              <a:t>Operasi Pop</a:t>
            </a:r>
          </a:p>
          <a:p>
            <a:pPr marL="285750" indent="-285750" algn="just">
              <a:buSzPct val="85000"/>
            </a:pPr>
            <a:r>
              <a:rPr lang="en-US" smtClean="0"/>
              <a:t>	Mengambil elemen stack yang berada pada posisi paling atas dan infonya disimpan dalam info pop (IP) </a:t>
            </a: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2287970" y="2358928"/>
            <a:ext cx="0" cy="265176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5" name="Straight Connector 4"/>
          <p:cNvCxnSpPr/>
          <p:nvPr/>
        </p:nvCxnSpPr>
        <p:spPr bwMode="auto">
          <a:xfrm>
            <a:off x="3656122" y="2358928"/>
            <a:ext cx="0" cy="265176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6" name="Straight Connector 5"/>
          <p:cNvCxnSpPr/>
          <p:nvPr/>
        </p:nvCxnSpPr>
        <p:spPr bwMode="auto">
          <a:xfrm>
            <a:off x="2287970" y="5013176"/>
            <a:ext cx="1368152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7" name="Rounded Rectangle 6"/>
          <p:cNvSpPr/>
          <p:nvPr/>
        </p:nvSpPr>
        <p:spPr bwMode="auto">
          <a:xfrm>
            <a:off x="2336294" y="4591176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14</a:t>
            </a:r>
          </a:p>
        </p:txBody>
      </p:sp>
      <p:sp>
        <p:nvSpPr>
          <p:cNvPr id="8" name="Rounded Rectangle 7"/>
          <p:cNvSpPr/>
          <p:nvPr/>
        </p:nvSpPr>
        <p:spPr bwMode="auto">
          <a:xfrm>
            <a:off x="2329834" y="4179224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21</a:t>
            </a:r>
          </a:p>
        </p:txBody>
      </p:sp>
      <p:sp>
        <p:nvSpPr>
          <p:cNvPr id="9" name="Rounded Rectangle 8"/>
          <p:cNvSpPr/>
          <p:nvPr/>
        </p:nvSpPr>
        <p:spPr bwMode="auto">
          <a:xfrm>
            <a:off x="2326246" y="3768944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9</a:t>
            </a:r>
          </a:p>
        </p:txBody>
      </p:sp>
      <p:sp>
        <p:nvSpPr>
          <p:cNvPr id="10" name="Rounded Rectangle 9"/>
          <p:cNvSpPr/>
          <p:nvPr/>
        </p:nvSpPr>
        <p:spPr bwMode="auto">
          <a:xfrm>
            <a:off x="2329834" y="3356992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16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2334622" y="2945040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29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91680" y="2574952"/>
            <a:ext cx="5145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Top</a:t>
            </a:r>
            <a:endParaRPr lang="en-US" sz="1600"/>
          </a:p>
        </p:txBody>
      </p:sp>
      <p:sp>
        <p:nvSpPr>
          <p:cNvPr id="14" name="TextBox 13"/>
          <p:cNvSpPr txBox="1"/>
          <p:nvPr/>
        </p:nvSpPr>
        <p:spPr>
          <a:xfrm>
            <a:off x="2359216" y="5178678"/>
            <a:ext cx="11657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Pop(stack)</a:t>
            </a:r>
            <a:endParaRPr lang="en-US" sz="1600"/>
          </a:p>
        </p:txBody>
      </p:sp>
      <p:grpSp>
        <p:nvGrpSpPr>
          <p:cNvPr id="30" name="Group 29"/>
          <p:cNvGrpSpPr/>
          <p:nvPr/>
        </p:nvGrpSpPr>
        <p:grpSpPr>
          <a:xfrm>
            <a:off x="5251420" y="2358928"/>
            <a:ext cx="1368152" cy="2654248"/>
            <a:chOff x="4755748" y="2142904"/>
            <a:chExt cx="1368152" cy="2654248"/>
          </a:xfrm>
        </p:grpSpPr>
        <p:cxnSp>
          <p:nvCxnSpPr>
            <p:cNvPr id="16" name="Straight Connector 15"/>
            <p:cNvCxnSpPr/>
            <p:nvPr/>
          </p:nvCxnSpPr>
          <p:spPr bwMode="auto">
            <a:xfrm>
              <a:off x="4755748" y="2142904"/>
              <a:ext cx="0" cy="265176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7" name="Straight Connector 16"/>
            <p:cNvCxnSpPr/>
            <p:nvPr/>
          </p:nvCxnSpPr>
          <p:spPr bwMode="auto">
            <a:xfrm>
              <a:off x="6123900" y="2142904"/>
              <a:ext cx="0" cy="265176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8" name="Straight Connector 17"/>
            <p:cNvCxnSpPr/>
            <p:nvPr/>
          </p:nvCxnSpPr>
          <p:spPr bwMode="auto">
            <a:xfrm>
              <a:off x="4755748" y="4797152"/>
              <a:ext cx="1368152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19" name="Rounded Rectangle 18"/>
            <p:cNvSpPr/>
            <p:nvPr/>
          </p:nvSpPr>
          <p:spPr bwMode="auto">
            <a:xfrm>
              <a:off x="4794024" y="4375152"/>
              <a:ext cx="1286188" cy="360040"/>
            </a:xfrm>
            <a:prstGeom prst="round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14</a:t>
              </a:r>
            </a:p>
          </p:txBody>
        </p:sp>
        <p:sp>
          <p:nvSpPr>
            <p:cNvPr id="20" name="Rounded Rectangle 19"/>
            <p:cNvSpPr/>
            <p:nvPr/>
          </p:nvSpPr>
          <p:spPr bwMode="auto">
            <a:xfrm>
              <a:off x="4797612" y="3963200"/>
              <a:ext cx="1286188" cy="360040"/>
            </a:xfrm>
            <a:prstGeom prst="round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21</a:t>
              </a:r>
            </a:p>
          </p:txBody>
        </p:sp>
        <p:sp>
          <p:nvSpPr>
            <p:cNvPr id="21" name="Rounded Rectangle 20"/>
            <p:cNvSpPr/>
            <p:nvPr/>
          </p:nvSpPr>
          <p:spPr bwMode="auto">
            <a:xfrm>
              <a:off x="4794024" y="3552920"/>
              <a:ext cx="1286188" cy="360040"/>
            </a:xfrm>
            <a:prstGeom prst="round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9</a:t>
              </a:r>
            </a:p>
          </p:txBody>
        </p:sp>
        <p:sp>
          <p:nvSpPr>
            <p:cNvPr id="22" name="Rounded Rectangle 21"/>
            <p:cNvSpPr/>
            <p:nvPr/>
          </p:nvSpPr>
          <p:spPr bwMode="auto">
            <a:xfrm>
              <a:off x="4797612" y="3140968"/>
              <a:ext cx="1286188" cy="360040"/>
            </a:xfrm>
            <a:prstGeom prst="round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16</a:t>
              </a:r>
            </a:p>
          </p:txBody>
        </p:sp>
        <p:sp>
          <p:nvSpPr>
            <p:cNvPr id="23" name="Rounded Rectangle 22"/>
            <p:cNvSpPr/>
            <p:nvPr/>
          </p:nvSpPr>
          <p:spPr bwMode="auto">
            <a:xfrm>
              <a:off x="4792352" y="2729016"/>
              <a:ext cx="1286188" cy="360040"/>
            </a:xfrm>
            <a:prstGeom prst="round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29</a:t>
              </a: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4644008" y="2564904"/>
            <a:ext cx="5145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Top</a:t>
            </a:r>
            <a:endParaRPr lang="en-US" sz="1600"/>
          </a:p>
        </p:txBody>
      </p:sp>
      <p:sp>
        <p:nvSpPr>
          <p:cNvPr id="26" name="Rounded Rectangle 25"/>
          <p:cNvSpPr/>
          <p:nvPr/>
        </p:nvSpPr>
        <p:spPr bwMode="auto">
          <a:xfrm>
            <a:off x="2331368" y="2524712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15</a:t>
            </a:r>
          </a:p>
        </p:txBody>
      </p:sp>
      <p:sp>
        <p:nvSpPr>
          <p:cNvPr id="28" name="Rounded Rectangle 27"/>
          <p:cNvSpPr/>
          <p:nvPr/>
        </p:nvSpPr>
        <p:spPr bwMode="auto">
          <a:xfrm>
            <a:off x="5293652" y="2534760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705356" y="2564904"/>
            <a:ext cx="4122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15</a:t>
            </a:r>
            <a:endParaRPr lang="en-US" sz="1600"/>
          </a:p>
        </p:txBody>
      </p:sp>
      <p:sp>
        <p:nvSpPr>
          <p:cNvPr id="31" name="TextBox 30"/>
          <p:cNvSpPr txBox="1"/>
          <p:nvPr/>
        </p:nvSpPr>
        <p:spPr>
          <a:xfrm>
            <a:off x="7080100" y="4108606"/>
            <a:ext cx="6105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IP = </a:t>
            </a:r>
            <a:endParaRPr lang="en-US" sz="1600"/>
          </a:p>
        </p:txBody>
      </p:sp>
      <p:sp>
        <p:nvSpPr>
          <p:cNvPr id="32" name="Rectangle 83"/>
          <p:cNvSpPr>
            <a:spLocks noChangeArrowheads="1"/>
          </p:cNvSpPr>
          <p:nvPr/>
        </p:nvSpPr>
        <p:spPr bwMode="auto">
          <a:xfrm>
            <a:off x="5110979" y="5177288"/>
            <a:ext cx="250902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1600"/>
              <a:t>Kondisi </a:t>
            </a:r>
            <a:r>
              <a:rPr lang="en-US" sz="1600" smtClean="0"/>
              <a:t>stack setelah pop</a:t>
            </a:r>
            <a:endParaRPr lang="en-US" sz="160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4045 0.01272 0.08108 0.02544 0.1132 0.06292 C 0.14531 0.10039 0.16875 0.16285 0.19236 0.22553 " pathEditMode="relative" ptsTypes="aaA">
                                      <p:cBhvr>
                                        <p:cTn id="31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4.19385E-6 L -3.88889E-6 0.06083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4" grpId="0"/>
      <p:bldP spid="24" grpId="1"/>
      <p:bldP spid="28" grpId="0" animBg="1"/>
      <p:bldP spid="28" grpId="1" animBg="1"/>
      <p:bldP spid="29" grpId="0"/>
      <p:bldP spid="29" grpId="1"/>
      <p:bldP spid="31" grpId="0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ChangeArrowheads="1"/>
          </p:cNvSpPr>
          <p:nvPr/>
        </p:nvSpPr>
        <p:spPr bwMode="auto">
          <a:xfrm>
            <a:off x="1925638" y="836613"/>
            <a:ext cx="5609356" cy="38779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tIns="54864" bIns="54864">
            <a:spAutoFit/>
          </a:bodyPr>
          <a:lstStyle/>
          <a:p>
            <a:r>
              <a:rPr lang="en-US" b="1"/>
              <a:t>IMPLEMENTASI  STACK MENGGUNAKAN ARRAY</a:t>
            </a: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3059832" y="2852936"/>
            <a:ext cx="0" cy="338328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4" name="Straight Connector 3"/>
          <p:cNvCxnSpPr/>
          <p:nvPr/>
        </p:nvCxnSpPr>
        <p:spPr bwMode="auto">
          <a:xfrm>
            <a:off x="4427984" y="2852936"/>
            <a:ext cx="0" cy="338328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5" name="Straight Connector 4"/>
          <p:cNvCxnSpPr/>
          <p:nvPr/>
        </p:nvCxnSpPr>
        <p:spPr bwMode="auto">
          <a:xfrm>
            <a:off x="3059832" y="6236216"/>
            <a:ext cx="1368152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6" name="Rounded Rectangle 5"/>
          <p:cNvSpPr/>
          <p:nvPr/>
        </p:nvSpPr>
        <p:spPr bwMode="auto">
          <a:xfrm>
            <a:off x="3108156" y="5814216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rgbClr val="0000E3"/>
                </a:solidFill>
                <a:effectLst/>
                <a:latin typeface="Arial" charset="0"/>
                <a:cs typeface="Arial" charset="0"/>
              </a:rPr>
              <a:t>4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3101696" y="5402264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21</a:t>
            </a:r>
          </a:p>
        </p:txBody>
      </p:sp>
      <p:sp>
        <p:nvSpPr>
          <p:cNvPr id="8" name="Rounded Rectangle 7"/>
          <p:cNvSpPr/>
          <p:nvPr/>
        </p:nvSpPr>
        <p:spPr bwMode="auto">
          <a:xfrm>
            <a:off x="3098108" y="4991984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9</a:t>
            </a:r>
          </a:p>
        </p:txBody>
      </p:sp>
      <p:sp>
        <p:nvSpPr>
          <p:cNvPr id="9" name="Rounded Rectangle 8"/>
          <p:cNvSpPr/>
          <p:nvPr/>
        </p:nvSpPr>
        <p:spPr bwMode="auto">
          <a:xfrm>
            <a:off x="3101696" y="4580032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16</a:t>
            </a:r>
          </a:p>
        </p:txBody>
      </p:sp>
      <p:sp>
        <p:nvSpPr>
          <p:cNvPr id="10" name="Rounded Rectangle 9"/>
          <p:cNvSpPr/>
          <p:nvPr/>
        </p:nvSpPr>
        <p:spPr bwMode="auto">
          <a:xfrm>
            <a:off x="3106484" y="4168080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29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471650" y="4179518"/>
            <a:ext cx="5145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Top</a:t>
            </a:r>
            <a:endParaRPr lang="en-US" sz="1600"/>
          </a:p>
        </p:txBody>
      </p:sp>
      <p:sp>
        <p:nvSpPr>
          <p:cNvPr id="12" name="Rounded Rectangle 11"/>
          <p:cNvSpPr/>
          <p:nvPr/>
        </p:nvSpPr>
        <p:spPr bwMode="auto">
          <a:xfrm>
            <a:off x="3103230" y="3747752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2483768" y="2995856"/>
          <a:ext cx="527720" cy="324036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527720"/>
              </a:tblGrid>
              <a:tr h="405045">
                <a:tc>
                  <a:txBody>
                    <a:bodyPr/>
                    <a:lstStyle/>
                    <a:p>
                      <a:pPr algn="ctr"/>
                      <a:r>
                        <a:rPr lang="en-US" sz="1400" b="0" smtClean="0"/>
                        <a:t>7</a:t>
                      </a:r>
                      <a:endParaRPr lang="en-US" sz="14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05045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6</a:t>
                      </a:r>
                      <a:endParaRPr lang="en-US" sz="1400" b="1"/>
                    </a:p>
                  </a:txBody>
                  <a:tcPr/>
                </a:tc>
              </a:tr>
              <a:tr h="405045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5</a:t>
                      </a:r>
                      <a:endParaRPr lang="en-US" sz="1400" b="1"/>
                    </a:p>
                  </a:txBody>
                  <a:tcPr/>
                </a:tc>
              </a:tr>
              <a:tr h="405045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4</a:t>
                      </a:r>
                      <a:endParaRPr lang="en-US" sz="1400" b="1"/>
                    </a:p>
                  </a:txBody>
                  <a:tcPr/>
                </a:tc>
              </a:tr>
              <a:tr h="405045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3</a:t>
                      </a:r>
                      <a:endParaRPr lang="en-US" sz="1400" b="1"/>
                    </a:p>
                  </a:txBody>
                  <a:tcPr/>
                </a:tc>
              </a:tr>
              <a:tr h="405045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2</a:t>
                      </a:r>
                      <a:endParaRPr lang="en-US" sz="1400" b="1"/>
                    </a:p>
                  </a:txBody>
                  <a:tcPr/>
                </a:tc>
              </a:tr>
              <a:tr h="405045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1</a:t>
                      </a:r>
                      <a:endParaRPr lang="en-US" sz="1400" b="1"/>
                    </a:p>
                  </a:txBody>
                  <a:tcPr/>
                </a:tc>
              </a:tr>
              <a:tr h="405045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0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Rounded Rectangle 14"/>
          <p:cNvSpPr/>
          <p:nvPr/>
        </p:nvSpPr>
        <p:spPr bwMode="auto">
          <a:xfrm>
            <a:off x="3101566" y="3325752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6" name="Rounded Rectangle 15"/>
          <p:cNvSpPr/>
          <p:nvPr/>
        </p:nvSpPr>
        <p:spPr bwMode="auto">
          <a:xfrm>
            <a:off x="3105154" y="2913800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9" name="Text Box 23"/>
          <p:cNvSpPr txBox="1">
            <a:spLocks noChangeArrowheads="1"/>
          </p:cNvSpPr>
          <p:nvPr/>
        </p:nvSpPr>
        <p:spPr bwMode="auto">
          <a:xfrm>
            <a:off x="926376" y="1224704"/>
            <a:ext cx="7416824" cy="6647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54864" bIns="54864">
            <a:spAutoFit/>
          </a:bodyPr>
          <a:lstStyle/>
          <a:p>
            <a:pPr marL="285750" indent="-285750" algn="just">
              <a:buSzPct val="85000"/>
              <a:buFont typeface="Wingdings" pitchFamily="2" charset="2"/>
              <a:buChar char="v"/>
            </a:pPr>
            <a:r>
              <a:rPr lang="en-US" smtClean="0"/>
              <a:t>Jumlah elemen stack yang mampu ditampung besarnya tergantung jumlah array pada saat mendefinisikan stack. </a:t>
            </a:r>
          </a:p>
        </p:txBody>
      </p:sp>
      <p:sp>
        <p:nvSpPr>
          <p:cNvPr id="20" name="Text Box 23"/>
          <p:cNvSpPr txBox="1">
            <a:spLocks noChangeArrowheads="1"/>
          </p:cNvSpPr>
          <p:nvPr/>
        </p:nvSpPr>
        <p:spPr bwMode="auto">
          <a:xfrm>
            <a:off x="919688" y="1852381"/>
            <a:ext cx="7416824" cy="38779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54864" bIns="54864">
            <a:spAutoFit/>
          </a:bodyPr>
          <a:lstStyle/>
          <a:p>
            <a:pPr marL="285750" indent="-285750" algn="just">
              <a:buSzPct val="85000"/>
              <a:buFont typeface="Wingdings" pitchFamily="2" charset="2"/>
              <a:buChar char="v"/>
            </a:pPr>
            <a:r>
              <a:rPr lang="en-US" smtClean="0"/>
              <a:t>Array dengan index ke 0 digunakan untuk menyimpan nilai Top. </a:t>
            </a:r>
          </a:p>
        </p:txBody>
      </p:sp>
      <p:sp>
        <p:nvSpPr>
          <p:cNvPr id="21" name="Text Box 23"/>
          <p:cNvSpPr txBox="1">
            <a:spLocks noChangeArrowheads="1"/>
          </p:cNvSpPr>
          <p:nvPr/>
        </p:nvSpPr>
        <p:spPr bwMode="auto">
          <a:xfrm>
            <a:off x="1187624" y="2420888"/>
            <a:ext cx="1152128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45720" bIns="45720">
            <a:spAutoFit/>
          </a:bodyPr>
          <a:lstStyle/>
          <a:p>
            <a:pPr marL="285750" indent="-285750" algn="just">
              <a:buSzPct val="85000"/>
            </a:pPr>
            <a:r>
              <a:rPr lang="en-US" smtClean="0"/>
              <a:t>Contoh: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187624" y="2924944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Stack[8]</a:t>
            </a:r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5353580" y="5106670"/>
            <a:ext cx="9845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Isi stack:</a:t>
            </a:r>
            <a:endParaRPr lang="en-US" sz="1600"/>
          </a:p>
        </p:txBody>
      </p:sp>
      <p:sp>
        <p:nvSpPr>
          <p:cNvPr id="24" name="TextBox 23"/>
          <p:cNvSpPr txBox="1"/>
          <p:nvPr/>
        </p:nvSpPr>
        <p:spPr>
          <a:xfrm>
            <a:off x="3542120" y="4189272"/>
            <a:ext cx="4122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29</a:t>
            </a:r>
            <a:endParaRPr lang="en-US" sz="1600"/>
          </a:p>
        </p:txBody>
      </p:sp>
      <p:sp>
        <p:nvSpPr>
          <p:cNvPr id="25" name="TextBox 24"/>
          <p:cNvSpPr txBox="1"/>
          <p:nvPr/>
        </p:nvSpPr>
        <p:spPr>
          <a:xfrm>
            <a:off x="3541780" y="4592566"/>
            <a:ext cx="4122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16</a:t>
            </a:r>
            <a:endParaRPr lang="en-US" sz="1600"/>
          </a:p>
        </p:txBody>
      </p:sp>
      <p:sp>
        <p:nvSpPr>
          <p:cNvPr id="26" name="TextBox 25"/>
          <p:cNvSpPr txBox="1"/>
          <p:nvPr/>
        </p:nvSpPr>
        <p:spPr>
          <a:xfrm>
            <a:off x="3585656" y="5004518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9</a:t>
            </a:r>
            <a:endParaRPr lang="en-US" sz="1600"/>
          </a:p>
        </p:txBody>
      </p:sp>
      <p:sp>
        <p:nvSpPr>
          <p:cNvPr id="27" name="TextBox 26"/>
          <p:cNvSpPr txBox="1"/>
          <p:nvPr/>
        </p:nvSpPr>
        <p:spPr>
          <a:xfrm>
            <a:off x="3545464" y="5414798"/>
            <a:ext cx="4122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21</a:t>
            </a:r>
            <a:endParaRPr lang="en-US" sz="160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4.28869E-6 C 0.0717 0.01249 0.1434 0.02498 0.1934 0.04742 C 0.2434 0.06985 0.2717 0.10247 0.3 0.13532 " pathEditMode="relative" rAng="0" ptsTypes="aaA">
                                      <p:cBhvr>
                                        <p:cTn id="83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0" y="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"/>
                            </p:stCondLst>
                            <p:childTnLst>
                              <p:par>
                                <p:cTn id="85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1.20518E-6 C 0.04427 0.00093 0.08906 0.00208 0.14566 0.0155 C 0.20243 0.02868 0.27083 0.0539 0.33941 0.08004 " pathEditMode="relative" rAng="0" ptsTypes="aaA">
                                      <p:cBhvr>
                                        <p:cTn id="8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" y="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4000"/>
                            </p:stCondLst>
                            <p:childTnLst>
                              <p:par>
                                <p:cTn id="8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4.6241E-6 C 0.15694 0.00787 0.31389 0.01573 0.37691 0.01874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8" y="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6000"/>
                            </p:stCondLst>
                            <p:childTnLst>
                              <p:par>
                                <p:cTn id="91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0.00046 C 0.1033 0.00393 0.20712 0.00763 0.2757 0.00046 C 0.34427 -0.00648 0.37761 -0.02383 0.41094 -0.04095 " pathEditMode="relative" rAng="0" ptsTypes="aaA">
                                      <p:cBhvr>
                                        <p:cTn id="92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5" y="-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/>
      <p:bldP spid="12" grpId="0" animBg="1"/>
      <p:bldP spid="15" grpId="0" animBg="1"/>
      <p:bldP spid="16" grpId="0" animBg="1"/>
      <p:bldP spid="20" grpId="0"/>
      <p:bldP spid="21" grpId="0"/>
      <p:bldP spid="22" grpId="0"/>
      <p:bldP spid="23" grpId="0"/>
      <p:bldP spid="24" grpId="0"/>
      <p:bldP spid="24" grpId="1"/>
      <p:bldP spid="25" grpId="0"/>
      <p:bldP spid="25" grpId="1"/>
      <p:bldP spid="26" grpId="0"/>
      <p:bldP spid="26" grpId="1"/>
      <p:bldP spid="27" grpId="0"/>
      <p:bldP spid="27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43608" y="1124744"/>
            <a:ext cx="72728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ct val="20000"/>
              </a:spcAft>
            </a:pPr>
            <a:r>
              <a:rPr lang="en-US" smtClean="0"/>
              <a:t>1.  </a:t>
            </a:r>
            <a:r>
              <a:rPr lang="en-US" b="1" smtClean="0"/>
              <a:t>	</a:t>
            </a:r>
            <a:r>
              <a:rPr lang="en-US" smtClean="0"/>
              <a:t>Mendefinisikan kondisi awal stack (kosong)</a:t>
            </a:r>
            <a:endParaRPr lang="en-US" b="1"/>
          </a:p>
        </p:txBody>
      </p:sp>
      <p:sp>
        <p:nvSpPr>
          <p:cNvPr id="4" name="Rectangle 3"/>
          <p:cNvSpPr/>
          <p:nvPr/>
        </p:nvSpPr>
        <p:spPr>
          <a:xfrm>
            <a:off x="1547664" y="1576888"/>
            <a:ext cx="2857520" cy="584775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z="1600" smtClean="0">
                <a:latin typeface="Courier New" pitchFamily="49" charset="0"/>
                <a:cs typeface="Courier New" pitchFamily="49" charset="0"/>
              </a:rPr>
              <a:t>void buatstack()</a:t>
            </a:r>
          </a:p>
          <a:p>
            <a:r>
              <a:rPr lang="en-US" sz="1600" smtClean="0">
                <a:latin typeface="Courier New" pitchFamily="49" charset="0"/>
                <a:cs typeface="Courier New" pitchFamily="49" charset="0"/>
              </a:rPr>
              <a:t>{ stack[0] = 0; }</a:t>
            </a:r>
          </a:p>
        </p:txBody>
      </p:sp>
      <p:sp>
        <p:nvSpPr>
          <p:cNvPr id="5" name="Rectangle 4"/>
          <p:cNvSpPr/>
          <p:nvPr/>
        </p:nvSpPr>
        <p:spPr>
          <a:xfrm>
            <a:off x="1043608" y="2420888"/>
            <a:ext cx="72728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ct val="20000"/>
              </a:spcAft>
            </a:pPr>
            <a:r>
              <a:rPr lang="en-US" smtClean="0"/>
              <a:t>2.  Mengecek stack apakah dalam kondisi kosong atau tidak?</a:t>
            </a: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47664" y="2852936"/>
            <a:ext cx="2857520" cy="1323439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z="1600" smtClean="0">
                <a:latin typeface="Courier New" pitchFamily="49" charset="0"/>
                <a:cs typeface="Courier New" pitchFamily="49" charset="0"/>
              </a:rPr>
              <a:t>int stackkosong()</a:t>
            </a:r>
          </a:p>
          <a:p>
            <a:r>
              <a:rPr lang="en-US" sz="1600" smtClean="0">
                <a:latin typeface="Courier New" pitchFamily="49" charset="0"/>
                <a:cs typeface="Courier New" pitchFamily="49" charset="0"/>
              </a:rPr>
              <a:t>{ if(top == 0)</a:t>
            </a:r>
          </a:p>
          <a:p>
            <a:r>
              <a:rPr lang="en-US" sz="1600" smtClean="0">
                <a:latin typeface="Courier New" pitchFamily="49" charset="0"/>
                <a:cs typeface="Courier New" pitchFamily="49" charset="0"/>
              </a:rPr>
              <a:t>    return(1);</a:t>
            </a:r>
          </a:p>
          <a:p>
            <a:r>
              <a:rPr lang="en-US" sz="1600" smtClean="0">
                <a:latin typeface="Courier New" pitchFamily="49" charset="0"/>
                <a:cs typeface="Courier New" pitchFamily="49" charset="0"/>
              </a:rPr>
              <a:t>  else</a:t>
            </a:r>
          </a:p>
          <a:p>
            <a:r>
              <a:rPr lang="en-US" sz="1600" smtClean="0">
                <a:latin typeface="Courier New" pitchFamily="49" charset="0"/>
                <a:cs typeface="Courier New" pitchFamily="49" charset="0"/>
              </a:rPr>
              <a:t>    return(0); }</a:t>
            </a:r>
          </a:p>
        </p:txBody>
      </p:sp>
      <p:sp>
        <p:nvSpPr>
          <p:cNvPr id="8" name="Rectangle 7"/>
          <p:cNvSpPr/>
          <p:nvPr/>
        </p:nvSpPr>
        <p:spPr>
          <a:xfrm>
            <a:off x="1043608" y="4409817"/>
            <a:ext cx="72728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ct val="20000"/>
              </a:spcAft>
            </a:pPr>
            <a:r>
              <a:rPr lang="en-US" smtClean="0"/>
              <a:t>3.  Mengecek stack apakah dalam kondisi penuh atau tidak?</a:t>
            </a: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547664" y="4841865"/>
            <a:ext cx="2857520" cy="1323439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z="1600" smtClean="0">
                <a:latin typeface="Courier New" pitchFamily="49" charset="0"/>
                <a:cs typeface="Courier New" pitchFamily="49" charset="0"/>
              </a:rPr>
              <a:t>int stackpenuh()</a:t>
            </a:r>
          </a:p>
          <a:p>
            <a:r>
              <a:rPr lang="en-US" sz="1600" smtClean="0">
                <a:latin typeface="Courier New" pitchFamily="49" charset="0"/>
                <a:cs typeface="Courier New" pitchFamily="49" charset="0"/>
              </a:rPr>
              <a:t>{ if(top == max-1)</a:t>
            </a:r>
          </a:p>
          <a:p>
            <a:r>
              <a:rPr lang="en-US" sz="1600" smtClean="0">
                <a:latin typeface="Courier New" pitchFamily="49" charset="0"/>
                <a:cs typeface="Courier New" pitchFamily="49" charset="0"/>
              </a:rPr>
              <a:t>    return(1);</a:t>
            </a:r>
          </a:p>
          <a:p>
            <a:r>
              <a:rPr lang="en-US" sz="1600" smtClean="0">
                <a:latin typeface="Courier New" pitchFamily="49" charset="0"/>
                <a:cs typeface="Courier New" pitchFamily="49" charset="0"/>
              </a:rPr>
              <a:t>  else</a:t>
            </a:r>
          </a:p>
          <a:p>
            <a:r>
              <a:rPr lang="en-US" sz="1600" smtClean="0">
                <a:latin typeface="Courier New" pitchFamily="49" charset="0"/>
                <a:cs typeface="Courier New" pitchFamily="49" charset="0"/>
              </a:rPr>
              <a:t>    return(0); }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8" grpId="0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2267744" y="2049862"/>
          <a:ext cx="527720" cy="2933875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527720"/>
              </a:tblGrid>
              <a:tr h="419125">
                <a:tc>
                  <a:txBody>
                    <a:bodyPr/>
                    <a:lstStyle/>
                    <a:p>
                      <a:pPr algn="ctr"/>
                      <a:r>
                        <a:rPr lang="en-US" sz="1400" b="0" smtClean="0"/>
                        <a:t>6</a:t>
                      </a:r>
                      <a:endParaRPr lang="en-US" sz="1400" b="0"/>
                    </a:p>
                  </a:txBody>
                  <a:tcPr/>
                </a:tc>
              </a:tr>
              <a:tr h="419125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5</a:t>
                      </a:r>
                      <a:endParaRPr lang="en-US" sz="1400" b="1"/>
                    </a:p>
                  </a:txBody>
                  <a:tcPr/>
                </a:tc>
              </a:tr>
              <a:tr h="419125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4</a:t>
                      </a:r>
                      <a:endParaRPr lang="en-US" sz="1400" b="1"/>
                    </a:p>
                  </a:txBody>
                  <a:tcPr/>
                </a:tc>
              </a:tr>
              <a:tr h="419125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3</a:t>
                      </a:r>
                      <a:endParaRPr lang="en-US" sz="1400" b="1"/>
                    </a:p>
                  </a:txBody>
                  <a:tcPr/>
                </a:tc>
              </a:tr>
              <a:tr h="419125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2</a:t>
                      </a:r>
                      <a:endParaRPr lang="en-US" sz="1400" b="1"/>
                    </a:p>
                  </a:txBody>
                  <a:tcPr/>
                </a:tc>
              </a:tr>
              <a:tr h="419125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1</a:t>
                      </a:r>
                      <a:endParaRPr lang="en-US" sz="1400" b="1"/>
                    </a:p>
                  </a:txBody>
                  <a:tcPr/>
                </a:tc>
              </a:tr>
              <a:tr h="419125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0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1043608" y="1052736"/>
            <a:ext cx="72728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ct val="20000"/>
              </a:spcAft>
            </a:pPr>
            <a:r>
              <a:rPr lang="en-US" smtClean="0"/>
              <a:t>4.  </a:t>
            </a:r>
            <a:r>
              <a:rPr lang="en-US" b="1" smtClean="0"/>
              <a:t>	</a:t>
            </a:r>
            <a:r>
              <a:rPr lang="en-US" smtClean="0"/>
              <a:t>Menambah elemen baru (Push) </a:t>
            </a:r>
            <a:endParaRPr lang="en-US" b="1"/>
          </a:p>
        </p:txBody>
      </p:sp>
      <p:sp>
        <p:nvSpPr>
          <p:cNvPr id="3" name="Text Box 23"/>
          <p:cNvSpPr txBox="1">
            <a:spLocks noChangeArrowheads="1"/>
          </p:cNvSpPr>
          <p:nvPr/>
        </p:nvSpPr>
        <p:spPr bwMode="auto">
          <a:xfrm>
            <a:off x="1475656" y="5093560"/>
            <a:ext cx="1152128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45720" bIns="45720">
            <a:spAutoFit/>
          </a:bodyPr>
          <a:lstStyle/>
          <a:p>
            <a:pPr marL="285750" indent="-285750" algn="just">
              <a:buSzPct val="85000"/>
            </a:pPr>
            <a:r>
              <a:rPr lang="en-US" sz="1600" smtClean="0"/>
              <a:t>Caranya:</a:t>
            </a: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2805512" y="1932024"/>
            <a:ext cx="0" cy="301752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5" name="Straight Connector 4"/>
          <p:cNvCxnSpPr/>
          <p:nvPr/>
        </p:nvCxnSpPr>
        <p:spPr bwMode="auto">
          <a:xfrm>
            <a:off x="4163616" y="1932024"/>
            <a:ext cx="0" cy="301752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6" name="Straight Connector 5"/>
          <p:cNvCxnSpPr/>
          <p:nvPr/>
        </p:nvCxnSpPr>
        <p:spPr bwMode="auto">
          <a:xfrm>
            <a:off x="2795464" y="4942448"/>
            <a:ext cx="1368152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7" name="Rounded Rectangle 6"/>
          <p:cNvSpPr/>
          <p:nvPr/>
        </p:nvSpPr>
        <p:spPr bwMode="auto">
          <a:xfrm>
            <a:off x="2843788" y="4520448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rgbClr val="0000E3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2837328" y="4108496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21</a:t>
            </a:r>
          </a:p>
        </p:txBody>
      </p:sp>
      <p:sp>
        <p:nvSpPr>
          <p:cNvPr id="9" name="Rounded Rectangle 8"/>
          <p:cNvSpPr/>
          <p:nvPr/>
        </p:nvSpPr>
        <p:spPr bwMode="auto">
          <a:xfrm>
            <a:off x="2833740" y="3698216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9</a:t>
            </a:r>
          </a:p>
        </p:txBody>
      </p:sp>
      <p:sp>
        <p:nvSpPr>
          <p:cNvPr id="10" name="Rounded Rectangle 9"/>
          <p:cNvSpPr/>
          <p:nvPr/>
        </p:nvSpPr>
        <p:spPr bwMode="auto">
          <a:xfrm>
            <a:off x="2837328" y="3286264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16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2832068" y="2874312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29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835696" y="2885750"/>
            <a:ext cx="5145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Top</a:t>
            </a:r>
            <a:endParaRPr lang="en-US" sz="1600"/>
          </a:p>
        </p:txBody>
      </p:sp>
      <p:sp>
        <p:nvSpPr>
          <p:cNvPr id="13" name="Rounded Rectangle 12"/>
          <p:cNvSpPr/>
          <p:nvPr/>
        </p:nvSpPr>
        <p:spPr bwMode="auto">
          <a:xfrm>
            <a:off x="2838862" y="2453984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5" name="Rounded Rectangle 14"/>
          <p:cNvSpPr/>
          <p:nvPr/>
        </p:nvSpPr>
        <p:spPr bwMode="auto">
          <a:xfrm>
            <a:off x="2837198" y="2031984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7" name="Text Box 23"/>
          <p:cNvSpPr txBox="1">
            <a:spLocks noChangeArrowheads="1"/>
          </p:cNvSpPr>
          <p:nvPr/>
        </p:nvSpPr>
        <p:spPr bwMode="auto">
          <a:xfrm>
            <a:off x="1403648" y="1434544"/>
            <a:ext cx="2016224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45720" bIns="45720">
            <a:spAutoFit/>
          </a:bodyPr>
          <a:lstStyle/>
          <a:p>
            <a:pPr marL="285750" indent="-285750" algn="just">
              <a:buSzPct val="85000"/>
            </a:pPr>
            <a:r>
              <a:rPr lang="en-US" sz="1600" smtClean="0"/>
              <a:t>Contoh:  Stack[7]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746620" y="2348316"/>
            <a:ext cx="31999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Isi stack mula-mula:  29 16  9  21</a:t>
            </a:r>
            <a:endParaRPr lang="en-US" sz="1600"/>
          </a:p>
        </p:txBody>
      </p:sp>
      <p:sp>
        <p:nvSpPr>
          <p:cNvPr id="24" name="TextBox 23"/>
          <p:cNvSpPr txBox="1"/>
          <p:nvPr/>
        </p:nvSpPr>
        <p:spPr>
          <a:xfrm>
            <a:off x="4736112" y="1998606"/>
            <a:ext cx="8640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Top = 4</a:t>
            </a:r>
            <a:endParaRPr lang="en-US" sz="1600"/>
          </a:p>
        </p:txBody>
      </p:sp>
      <p:sp>
        <p:nvSpPr>
          <p:cNvPr id="25" name="TextBox 24"/>
          <p:cNvSpPr txBox="1"/>
          <p:nvPr/>
        </p:nvSpPr>
        <p:spPr>
          <a:xfrm>
            <a:off x="5280480" y="2902894"/>
            <a:ext cx="4122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15</a:t>
            </a:r>
            <a:endParaRPr lang="en-US" sz="1600"/>
          </a:p>
        </p:txBody>
      </p:sp>
      <p:sp>
        <p:nvSpPr>
          <p:cNvPr id="26" name="Text Box 23"/>
          <p:cNvSpPr txBox="1">
            <a:spLocks noChangeArrowheads="1"/>
          </p:cNvSpPr>
          <p:nvPr/>
        </p:nvSpPr>
        <p:spPr bwMode="auto">
          <a:xfrm>
            <a:off x="4746620" y="2902894"/>
            <a:ext cx="1152128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45720" bIns="45720">
            <a:spAutoFit/>
          </a:bodyPr>
          <a:lstStyle/>
          <a:p>
            <a:pPr marL="285750" indent="-285750" algn="just">
              <a:buSzPct val="85000"/>
            </a:pPr>
            <a:r>
              <a:rPr lang="en-US" sz="1600" smtClean="0"/>
              <a:t>Push(15)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475656" y="5455272"/>
            <a:ext cx="46805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ct val="20000"/>
              </a:spcAft>
            </a:pPr>
            <a:r>
              <a:rPr lang="en-US" sz="1600" smtClean="0"/>
              <a:t>1.  </a:t>
            </a:r>
            <a:r>
              <a:rPr lang="en-US" sz="1600" b="1" smtClean="0"/>
              <a:t>	</a:t>
            </a:r>
            <a:r>
              <a:rPr lang="en-US" sz="1600" smtClean="0"/>
              <a:t>Naikkan nilai topnya </a:t>
            </a:r>
            <a:endParaRPr lang="en-US" sz="1600" b="1"/>
          </a:p>
        </p:txBody>
      </p:sp>
      <p:sp>
        <p:nvSpPr>
          <p:cNvPr id="29" name="TextBox 28"/>
          <p:cNvSpPr txBox="1"/>
          <p:nvPr/>
        </p:nvSpPr>
        <p:spPr>
          <a:xfrm>
            <a:off x="3327368" y="4527544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>
                <a:solidFill>
                  <a:srgbClr val="0000E3"/>
                </a:solidFill>
              </a:rPr>
              <a:t>4</a:t>
            </a:r>
            <a:endParaRPr lang="en-US" sz="1600">
              <a:solidFill>
                <a:srgbClr val="0000E3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475656" y="5763118"/>
            <a:ext cx="46805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ct val="20000"/>
              </a:spcAft>
            </a:pPr>
            <a:r>
              <a:rPr lang="en-US" sz="1600" smtClean="0"/>
              <a:t>2.  </a:t>
            </a:r>
            <a:r>
              <a:rPr lang="en-US" sz="1600" b="1" smtClean="0"/>
              <a:t>	</a:t>
            </a:r>
            <a:r>
              <a:rPr lang="en-US" sz="1600" smtClean="0"/>
              <a:t>Tambahkan Info Baru (IB) pada posisi top</a:t>
            </a:r>
            <a:endParaRPr lang="en-US" sz="1600" b="1"/>
          </a:p>
        </p:txBody>
      </p:sp>
      <p:sp>
        <p:nvSpPr>
          <p:cNvPr id="32" name="Rectangle 31"/>
          <p:cNvSpPr/>
          <p:nvPr/>
        </p:nvSpPr>
        <p:spPr>
          <a:xfrm>
            <a:off x="1475656" y="6051150"/>
            <a:ext cx="633670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ct val="20000"/>
              </a:spcAft>
            </a:pPr>
            <a:r>
              <a:rPr lang="en-US" sz="1600" smtClean="0"/>
              <a:t>3.  </a:t>
            </a:r>
            <a:r>
              <a:rPr lang="en-US" sz="1600" b="1" smtClean="0"/>
              <a:t>	</a:t>
            </a:r>
            <a:r>
              <a:rPr lang="en-US" sz="1600" smtClean="0"/>
              <a:t>Simpan nilai top pada posisi index ke 0 </a:t>
            </a:r>
            <a:endParaRPr lang="en-US" sz="1600" b="1"/>
          </a:p>
        </p:txBody>
      </p:sp>
      <p:sp>
        <p:nvSpPr>
          <p:cNvPr id="31" name="TextBox 30"/>
          <p:cNvSpPr txBox="1"/>
          <p:nvPr/>
        </p:nvSpPr>
        <p:spPr>
          <a:xfrm>
            <a:off x="6246252" y="3530870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>
                <a:solidFill>
                  <a:srgbClr val="0000E3"/>
                </a:solidFill>
              </a:rPr>
              <a:t>5</a:t>
            </a:r>
            <a:endParaRPr lang="en-US" sz="1600">
              <a:solidFill>
                <a:srgbClr val="0000E3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736112" y="3529480"/>
            <a:ext cx="18330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Top = Top + 1 =  5</a:t>
            </a:r>
            <a:endParaRPr lang="en-US" sz="1600"/>
          </a:p>
        </p:txBody>
      </p:sp>
      <p:sp>
        <p:nvSpPr>
          <p:cNvPr id="34" name="TextBox 33"/>
          <p:cNvSpPr txBox="1"/>
          <p:nvPr/>
        </p:nvSpPr>
        <p:spPr>
          <a:xfrm>
            <a:off x="4756461" y="3890910"/>
            <a:ext cx="29722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Isi stack akhir: 15  29 16  9  21</a:t>
            </a:r>
            <a:endParaRPr lang="en-US" sz="160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000"/>
                            </p:stCondLst>
                            <p:childTnLst>
                              <p:par>
                                <p:cTn id="5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0" dur="1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1" dur="1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9" dur="1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0" dur="1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100"/>
                            </p:stCondLst>
                            <p:childTnLst>
                              <p:par>
                                <p:cTn id="93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17534E-6 L 5.55556E-7 -0.06154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2.61624E-6 C -0.02847 -0.01619 -0.05677 -0.03215 -0.09392 -0.04302 C -0.1309 -0.05366 -0.17656 -0.05945 -0.22187 -0.06477 " pathEditMode="relative" rAng="0" ptsTypes="aaA">
                                      <p:cBhvr>
                                        <p:cTn id="10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1" y="-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6632 0.01851 -0.13247 0.03701 -0.18577 0.06153 C -0.23906 0.08605 -0.27952 0.11682 -0.31979 0.14781 " pathEditMode="relative" ptsTypes="aaA">
                                      <p:cBhvr>
                                        <p:cTn id="12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4" dur="2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5" dur="2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6" dur="2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 animBg="1"/>
      <p:bldP spid="8" grpId="0" animBg="1"/>
      <p:bldP spid="9" grpId="0" animBg="1"/>
      <p:bldP spid="10" grpId="0" animBg="1"/>
      <p:bldP spid="11" grpId="0" animBg="1"/>
      <p:bldP spid="12" grpId="0"/>
      <p:bldP spid="12" grpId="1"/>
      <p:bldP spid="13" grpId="0" animBg="1"/>
      <p:bldP spid="15" grpId="0" animBg="1"/>
      <p:bldP spid="17" grpId="0"/>
      <p:bldP spid="19" grpId="0"/>
      <p:bldP spid="24" grpId="0"/>
      <p:bldP spid="25" grpId="0"/>
      <p:bldP spid="25" grpId="1"/>
      <p:bldP spid="26" grpId="0"/>
      <p:bldP spid="27" grpId="0"/>
      <p:bldP spid="29" grpId="0"/>
      <p:bldP spid="29" grpId="1"/>
      <p:bldP spid="30" grpId="0"/>
      <p:bldP spid="32" grpId="0"/>
      <p:bldP spid="31" grpId="0"/>
      <p:bldP spid="31" grpId="1"/>
      <p:bldP spid="28" grpId="0"/>
      <p:bldP spid="3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 bwMode="auto">
          <a:xfrm>
            <a:off x="2832068" y="2874312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29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265808" y="2883080"/>
            <a:ext cx="4122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29</a:t>
            </a:r>
            <a:endParaRPr lang="en-US" sz="160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2267744" y="2049862"/>
          <a:ext cx="527720" cy="2933875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527720"/>
              </a:tblGrid>
              <a:tr h="419125">
                <a:tc>
                  <a:txBody>
                    <a:bodyPr/>
                    <a:lstStyle/>
                    <a:p>
                      <a:pPr algn="ctr"/>
                      <a:r>
                        <a:rPr lang="en-US" sz="1400" b="0" smtClean="0"/>
                        <a:t>6</a:t>
                      </a:r>
                      <a:endParaRPr lang="en-US" sz="1400" b="0"/>
                    </a:p>
                  </a:txBody>
                  <a:tcPr/>
                </a:tc>
              </a:tr>
              <a:tr h="419125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5</a:t>
                      </a:r>
                      <a:endParaRPr lang="en-US" sz="1400" b="1"/>
                    </a:p>
                  </a:txBody>
                  <a:tcPr/>
                </a:tc>
              </a:tr>
              <a:tr h="419125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4</a:t>
                      </a:r>
                      <a:endParaRPr lang="en-US" sz="1400" b="1"/>
                    </a:p>
                  </a:txBody>
                  <a:tcPr/>
                </a:tc>
              </a:tr>
              <a:tr h="419125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3</a:t>
                      </a:r>
                      <a:endParaRPr lang="en-US" sz="1400" b="1"/>
                    </a:p>
                  </a:txBody>
                  <a:tcPr/>
                </a:tc>
              </a:tr>
              <a:tr h="419125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2</a:t>
                      </a:r>
                      <a:endParaRPr lang="en-US" sz="1400" b="1"/>
                    </a:p>
                  </a:txBody>
                  <a:tcPr/>
                </a:tc>
              </a:tr>
              <a:tr h="419125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1</a:t>
                      </a:r>
                      <a:endParaRPr lang="en-US" sz="1400" b="1"/>
                    </a:p>
                  </a:txBody>
                  <a:tcPr/>
                </a:tc>
              </a:tr>
              <a:tr h="419125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0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1043608" y="1052736"/>
            <a:ext cx="72728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ct val="20000"/>
              </a:spcAft>
            </a:pPr>
            <a:r>
              <a:rPr lang="en-US" smtClean="0"/>
              <a:t>5.  </a:t>
            </a:r>
            <a:r>
              <a:rPr lang="en-US" b="1" smtClean="0"/>
              <a:t>	</a:t>
            </a:r>
            <a:r>
              <a:rPr lang="en-US" smtClean="0"/>
              <a:t>Mengambil elemen teratas (Pop) </a:t>
            </a:r>
            <a:endParaRPr lang="en-US" b="1"/>
          </a:p>
        </p:txBody>
      </p:sp>
      <p:sp>
        <p:nvSpPr>
          <p:cNvPr id="3" name="Text Box 23"/>
          <p:cNvSpPr txBox="1">
            <a:spLocks noChangeArrowheads="1"/>
          </p:cNvSpPr>
          <p:nvPr/>
        </p:nvSpPr>
        <p:spPr bwMode="auto">
          <a:xfrm>
            <a:off x="1475656" y="5093560"/>
            <a:ext cx="1152128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45720" bIns="45720">
            <a:spAutoFit/>
          </a:bodyPr>
          <a:lstStyle/>
          <a:p>
            <a:pPr marL="285750" indent="-285750" algn="just">
              <a:buSzPct val="85000"/>
            </a:pPr>
            <a:r>
              <a:rPr lang="en-US" sz="1600" smtClean="0"/>
              <a:t>Caranya:</a:t>
            </a: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2805512" y="1932024"/>
            <a:ext cx="0" cy="301752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5" name="Straight Connector 4"/>
          <p:cNvCxnSpPr/>
          <p:nvPr/>
        </p:nvCxnSpPr>
        <p:spPr bwMode="auto">
          <a:xfrm>
            <a:off x="4163616" y="1932024"/>
            <a:ext cx="0" cy="301752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6" name="Straight Connector 5"/>
          <p:cNvCxnSpPr/>
          <p:nvPr/>
        </p:nvCxnSpPr>
        <p:spPr bwMode="auto">
          <a:xfrm>
            <a:off x="2795464" y="4942448"/>
            <a:ext cx="1368152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7" name="Rounded Rectangle 6"/>
          <p:cNvSpPr/>
          <p:nvPr/>
        </p:nvSpPr>
        <p:spPr bwMode="auto">
          <a:xfrm>
            <a:off x="2843788" y="4520448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rgbClr val="0000E3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2837328" y="4108496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21</a:t>
            </a:r>
          </a:p>
        </p:txBody>
      </p:sp>
      <p:sp>
        <p:nvSpPr>
          <p:cNvPr id="9" name="Rounded Rectangle 8"/>
          <p:cNvSpPr/>
          <p:nvPr/>
        </p:nvSpPr>
        <p:spPr bwMode="auto">
          <a:xfrm>
            <a:off x="2833740" y="3698216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9</a:t>
            </a:r>
          </a:p>
        </p:txBody>
      </p:sp>
      <p:sp>
        <p:nvSpPr>
          <p:cNvPr id="10" name="Rounded Rectangle 9"/>
          <p:cNvSpPr/>
          <p:nvPr/>
        </p:nvSpPr>
        <p:spPr bwMode="auto">
          <a:xfrm>
            <a:off x="2837328" y="3286264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16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835696" y="2885750"/>
            <a:ext cx="5145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Top</a:t>
            </a:r>
            <a:endParaRPr lang="en-US" sz="1600"/>
          </a:p>
        </p:txBody>
      </p:sp>
      <p:sp>
        <p:nvSpPr>
          <p:cNvPr id="13" name="Rounded Rectangle 12"/>
          <p:cNvSpPr/>
          <p:nvPr/>
        </p:nvSpPr>
        <p:spPr bwMode="auto">
          <a:xfrm>
            <a:off x="2838862" y="2453984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5" name="Rounded Rectangle 14"/>
          <p:cNvSpPr/>
          <p:nvPr/>
        </p:nvSpPr>
        <p:spPr bwMode="auto">
          <a:xfrm>
            <a:off x="2837198" y="2031984"/>
            <a:ext cx="1286188" cy="36004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7" name="Text Box 23"/>
          <p:cNvSpPr txBox="1">
            <a:spLocks noChangeArrowheads="1"/>
          </p:cNvSpPr>
          <p:nvPr/>
        </p:nvSpPr>
        <p:spPr bwMode="auto">
          <a:xfrm>
            <a:off x="1403648" y="1434544"/>
            <a:ext cx="2016224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45720" bIns="45720">
            <a:spAutoFit/>
          </a:bodyPr>
          <a:lstStyle/>
          <a:p>
            <a:pPr marL="285750" indent="-285750" algn="just">
              <a:buSzPct val="85000"/>
            </a:pPr>
            <a:r>
              <a:rPr lang="en-US" sz="1600" smtClean="0"/>
              <a:t>Contoh:  Stack[7]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746620" y="2266542"/>
            <a:ext cx="31999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Isi stack mula-mula:  29 16  9  21</a:t>
            </a:r>
            <a:endParaRPr lang="en-US" sz="1600"/>
          </a:p>
        </p:txBody>
      </p:sp>
      <p:sp>
        <p:nvSpPr>
          <p:cNvPr id="24" name="TextBox 23"/>
          <p:cNvSpPr txBox="1"/>
          <p:nvPr/>
        </p:nvSpPr>
        <p:spPr>
          <a:xfrm>
            <a:off x="4736112" y="1916832"/>
            <a:ext cx="8640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Top = 4</a:t>
            </a:r>
            <a:endParaRPr lang="en-US" sz="1600"/>
          </a:p>
        </p:txBody>
      </p:sp>
      <p:sp>
        <p:nvSpPr>
          <p:cNvPr id="26" name="Text Box 23"/>
          <p:cNvSpPr txBox="1">
            <a:spLocks noChangeArrowheads="1"/>
          </p:cNvSpPr>
          <p:nvPr/>
        </p:nvSpPr>
        <p:spPr bwMode="auto">
          <a:xfrm>
            <a:off x="4746620" y="2648632"/>
            <a:ext cx="1152128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45720" bIns="45720">
            <a:spAutoFit/>
          </a:bodyPr>
          <a:lstStyle/>
          <a:p>
            <a:pPr marL="285750" indent="-285750" algn="just">
              <a:buSzPct val="85000"/>
            </a:pPr>
            <a:r>
              <a:rPr lang="en-US" sz="1600" smtClean="0"/>
              <a:t>Pop()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475656" y="5455272"/>
            <a:ext cx="705678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ct val="20000"/>
              </a:spcAft>
            </a:pPr>
            <a:r>
              <a:rPr lang="en-US" sz="1600" smtClean="0"/>
              <a:t>1.  </a:t>
            </a:r>
            <a:r>
              <a:rPr lang="en-US" sz="1600" b="1" smtClean="0"/>
              <a:t>	</a:t>
            </a:r>
            <a:r>
              <a:rPr lang="en-US" sz="1600" smtClean="0"/>
              <a:t>Ambil info pada posisi top dan simpan dalam Info Pop (IP)</a:t>
            </a:r>
            <a:endParaRPr lang="en-US" sz="1600" b="1"/>
          </a:p>
        </p:txBody>
      </p:sp>
      <p:sp>
        <p:nvSpPr>
          <p:cNvPr id="29" name="TextBox 28"/>
          <p:cNvSpPr txBox="1"/>
          <p:nvPr/>
        </p:nvSpPr>
        <p:spPr>
          <a:xfrm>
            <a:off x="3327368" y="4527544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>
                <a:solidFill>
                  <a:srgbClr val="0000E3"/>
                </a:solidFill>
              </a:rPr>
              <a:t>4</a:t>
            </a:r>
            <a:endParaRPr lang="en-US" sz="1600">
              <a:solidFill>
                <a:srgbClr val="0000E3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475656" y="5763118"/>
            <a:ext cx="46805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ct val="20000"/>
              </a:spcAft>
            </a:pPr>
            <a:r>
              <a:rPr lang="en-US" sz="1600" smtClean="0"/>
              <a:t>2.  </a:t>
            </a:r>
            <a:r>
              <a:rPr lang="en-US" sz="1600" b="1" smtClean="0"/>
              <a:t>	</a:t>
            </a:r>
            <a:r>
              <a:rPr lang="en-US" sz="1600" smtClean="0"/>
              <a:t>Turunkan nilai topnya</a:t>
            </a:r>
            <a:endParaRPr lang="en-US" sz="1600" b="1"/>
          </a:p>
        </p:txBody>
      </p:sp>
      <p:sp>
        <p:nvSpPr>
          <p:cNvPr id="32" name="Rectangle 31"/>
          <p:cNvSpPr/>
          <p:nvPr/>
        </p:nvSpPr>
        <p:spPr>
          <a:xfrm>
            <a:off x="1475656" y="6051150"/>
            <a:ext cx="633670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ct val="20000"/>
              </a:spcAft>
            </a:pPr>
            <a:r>
              <a:rPr lang="en-US" sz="1600" smtClean="0"/>
              <a:t>3.  </a:t>
            </a:r>
            <a:r>
              <a:rPr lang="en-US" sz="1600" b="1" smtClean="0"/>
              <a:t>	</a:t>
            </a:r>
            <a:r>
              <a:rPr lang="en-US" sz="1600" smtClean="0"/>
              <a:t>Simpan nilai top pada posisi index ke 0 </a:t>
            </a:r>
            <a:endParaRPr lang="en-US" sz="1600" b="1"/>
          </a:p>
        </p:txBody>
      </p:sp>
      <p:sp>
        <p:nvSpPr>
          <p:cNvPr id="34" name="TextBox 33"/>
          <p:cNvSpPr txBox="1"/>
          <p:nvPr/>
        </p:nvSpPr>
        <p:spPr>
          <a:xfrm>
            <a:off x="4756461" y="3890910"/>
            <a:ext cx="24593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Isi stack akhir:  16  9  21</a:t>
            </a:r>
            <a:endParaRPr lang="en-US" sz="1600"/>
          </a:p>
        </p:txBody>
      </p:sp>
      <p:sp>
        <p:nvSpPr>
          <p:cNvPr id="35" name="Text Box 23"/>
          <p:cNvSpPr txBox="1">
            <a:spLocks noChangeArrowheads="1"/>
          </p:cNvSpPr>
          <p:nvPr/>
        </p:nvSpPr>
        <p:spPr bwMode="auto">
          <a:xfrm>
            <a:off x="4757880" y="3194270"/>
            <a:ext cx="822232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45720" bIns="45720">
            <a:spAutoFit/>
          </a:bodyPr>
          <a:lstStyle/>
          <a:p>
            <a:pPr marL="285750" indent="-285750" algn="just">
              <a:buSzPct val="85000"/>
            </a:pPr>
            <a:r>
              <a:rPr lang="en-US" sz="1600" smtClean="0"/>
              <a:t>IP = 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736112" y="3532824"/>
            <a:ext cx="17817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Top = Top - 1 =  3</a:t>
            </a:r>
            <a:endParaRPr lang="en-US" sz="1600"/>
          </a:p>
        </p:txBody>
      </p:sp>
      <p:sp>
        <p:nvSpPr>
          <p:cNvPr id="36" name="TextBox 35"/>
          <p:cNvSpPr txBox="1"/>
          <p:nvPr/>
        </p:nvSpPr>
        <p:spPr>
          <a:xfrm>
            <a:off x="6196012" y="3530870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>
                <a:solidFill>
                  <a:srgbClr val="0000E3"/>
                </a:solidFill>
              </a:rPr>
              <a:t>3</a:t>
            </a:r>
            <a:endParaRPr lang="en-US" sz="1600">
              <a:solidFill>
                <a:srgbClr val="0000E3"/>
              </a:solidFill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000"/>
                            </p:stCondLst>
                            <p:childTnLst>
                              <p:par>
                                <p:cTn id="5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0" dur="1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1" dur="1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34166E-6 C 0.0592 1.34166E-6 0.1184 1.34166E-6 0.15347 0.00786 C 0.18854 0.01573 0.19965 0.03123 0.21094 0.04696 " pathEditMode="relative" rAng="0" ptsTypes="aaA">
                                      <p:cBhvr>
                                        <p:cTn id="89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5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0" dur="1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1" dur="1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600"/>
                            </p:stCondLst>
                            <p:childTnLst>
                              <p:par>
                                <p:cTn id="10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0.00185 L 5.55556E-7 0.05459 " pathEditMode="relative" rAng="0" ptsTypes="AA">
                                      <p:cBhvr>
                                        <p:cTn id="10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2.43812E-6 C -0.06441 0.01758 -0.12864 0.03562 -0.18038 0.05945 C -0.23194 0.08304 -0.27118 0.11288 -0.31024 0.14319 " pathEditMode="relative" rAng="0" ptsTypes="aaA">
                                      <p:cBhvr>
                                        <p:cTn id="121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" y="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000"/>
                            </p:stCondLst>
                            <p:childTnLst>
                              <p:par>
                                <p:cTn id="1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5" dur="2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6" dur="2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" dur="2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3" grpId="0"/>
      <p:bldP spid="33" grpId="1"/>
      <p:bldP spid="3" grpId="0"/>
      <p:bldP spid="7" grpId="0" animBg="1"/>
      <p:bldP spid="8" grpId="0" animBg="1"/>
      <p:bldP spid="9" grpId="0" animBg="1"/>
      <p:bldP spid="10" grpId="0" animBg="1"/>
      <p:bldP spid="12" grpId="0"/>
      <p:bldP spid="12" grpId="1"/>
      <p:bldP spid="13" grpId="0" animBg="1"/>
      <p:bldP spid="15" grpId="0" animBg="1"/>
      <p:bldP spid="17" grpId="0"/>
      <p:bldP spid="19" grpId="0"/>
      <p:bldP spid="24" grpId="0"/>
      <p:bldP spid="26" grpId="0"/>
      <p:bldP spid="27" grpId="0"/>
      <p:bldP spid="29" grpId="0"/>
      <p:bldP spid="29" grpId="1"/>
      <p:bldP spid="30" grpId="0"/>
      <p:bldP spid="32" grpId="0"/>
      <p:bldP spid="34" grpId="0"/>
      <p:bldP spid="35" grpId="0"/>
      <p:bldP spid="37" grpId="0"/>
      <p:bldP spid="36" grpId="0"/>
      <p:bldP spid="36" grpId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4343</TotalTime>
  <Words>1233</Words>
  <Application>Microsoft Office PowerPoint</Application>
  <PresentationFormat>On-screen Show (4:3)</PresentationFormat>
  <Paragraphs>463</Paragraphs>
  <Slides>22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Company>- ETH0 -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HERRY SOFYAN</dc:creator>
  <cp:lastModifiedBy>Herry Sofyan</cp:lastModifiedBy>
  <cp:revision>205</cp:revision>
  <dcterms:created xsi:type="dcterms:W3CDTF">2005-09-11T15:39:59Z</dcterms:created>
  <dcterms:modified xsi:type="dcterms:W3CDTF">2016-11-08T07:27:54Z</dcterms:modified>
</cp:coreProperties>
</file>