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86" r:id="rId3"/>
    <p:sldId id="280" r:id="rId4"/>
    <p:sldId id="257" r:id="rId5"/>
    <p:sldId id="276" r:id="rId6"/>
    <p:sldId id="277" r:id="rId7"/>
    <p:sldId id="278" r:id="rId8"/>
    <p:sldId id="284" r:id="rId9"/>
    <p:sldId id="283" r:id="rId10"/>
    <p:sldId id="285" r:id="rId11"/>
    <p:sldId id="282" r:id="rId12"/>
    <p:sldId id="281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59" r:id="rId23"/>
    <p:sldId id="296" r:id="rId24"/>
    <p:sldId id="297" r:id="rId25"/>
    <p:sldId id="264" r:id="rId26"/>
    <p:sldId id="298" r:id="rId27"/>
    <p:sldId id="300" r:id="rId28"/>
    <p:sldId id="301" r:id="rId29"/>
    <p:sldId id="299" r:id="rId3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66" autoAdjust="0"/>
  </p:normalViewPr>
  <p:slideViewPr>
    <p:cSldViewPr>
      <p:cViewPr varScale="1">
        <p:scale>
          <a:sx n="64" d="100"/>
          <a:sy n="64" d="100"/>
        </p:scale>
        <p:origin x="156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B8454-055B-46B4-8FBB-605940B35C20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A2A0E-E778-40CF-B0BE-1D47611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7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23652E1C-51AD-4AA1-9954-54673DC000F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EA9E43-1AE6-4DA0-88D5-7084F527C039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48129" name="Rectangle 1">
            <a:extLst>
              <a:ext uri="{FF2B5EF4-FFF2-40B4-BE49-F238E27FC236}">
                <a16:creationId xmlns:a16="http://schemas.microsoft.com/office/drawing/2014/main" id="{F38E8A51-2F32-4204-9B2F-03B4F704506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727075" y="833438"/>
            <a:ext cx="5556250" cy="4167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363A4801-30C8-4605-8A38-897DBEDF9F9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935038" y="5280025"/>
            <a:ext cx="5138737" cy="5002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sp>
        <p:nvSpPr>
          <p:cNvPr id="7" name="AutoShape 2" descr="https://www.sigarch.org/wp-content/uploads/2017/03/Welcome.jpg"/>
          <p:cNvSpPr>
            <a:spLocks noChangeAspect="1" noChangeArrowheads="1"/>
          </p:cNvSpPr>
          <p:nvPr userDrawn="1"/>
        </p:nvSpPr>
        <p:spPr bwMode="auto">
          <a:xfrm>
            <a:off x="155575" y="-2986088"/>
            <a:ext cx="8296275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623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446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987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068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833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22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026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8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620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989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22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25C6-6DC5-4266-8C68-6553425EB7CC}" type="datetimeFigureOut">
              <a:rPr lang="id-ID" smtClean="0"/>
              <a:t>10/02/2019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-99392"/>
            <a:ext cx="9144000" cy="7128792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97768" cy="6741368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548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Arsitektur dan Organisasi Komputer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Pertemuan II –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7768" cy="6858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244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BC1A-A9D2-4D3E-B2C1-8947C129E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05" y="-35292"/>
            <a:ext cx="8229600" cy="583972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Processor Intel x86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4EE81C-A55B-43FC-858E-2C5D73EB5148}"/>
              </a:ext>
            </a:extLst>
          </p:cNvPr>
          <p:cNvGrpSpPr>
            <a:grpSpLocks/>
          </p:cNvGrpSpPr>
          <p:nvPr/>
        </p:nvGrpSpPr>
        <p:grpSpPr bwMode="auto">
          <a:xfrm>
            <a:off x="251616" y="661480"/>
            <a:ext cx="8639177" cy="5503824"/>
            <a:chOff x="0" y="416"/>
            <a:chExt cx="5442" cy="390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5D83A07-BAA7-4325-85FA-18BE8D6DE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4090"/>
              <a:ext cx="151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25 juta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2EC5ACA-CA09-438B-AEB2-4BD9A47C6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4090"/>
              <a:ext cx="131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800 MHz ke atas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88FA3C-87D1-4B5F-96CB-4E7C7A89A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4090"/>
              <a:ext cx="72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64 bit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9C10C7-9627-43A3-BB2F-C87D23E8B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4090"/>
              <a:ext cx="111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Itanium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A71E0DC-12E3-4560-90EB-FE77502B6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90"/>
              <a:ext cx="7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2000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C5D5BD-49CD-403B-B697-88E0F5AAA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3860"/>
              <a:ext cx="151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34 juta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32446B-5612-4B80-B37D-4BA209FCF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3860"/>
              <a:ext cx="131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1,4 GHz ke atas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3D6C7D6-D193-4F27-B8E3-B17BAEEA1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3860"/>
              <a:ext cx="72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32bit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171A74-B2AD-4B75-B3B8-846185648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860"/>
              <a:ext cx="111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Pentium 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DD9339C-0D8F-4281-A5C0-AB5F9F56D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860"/>
              <a:ext cx="7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2000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AA3DEF-4A6B-468F-AF01-6427F954A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3630"/>
              <a:ext cx="151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9,5 juta – 28,1 juta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3E5205-00CA-4064-90C7-7C02690F5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3630"/>
              <a:ext cx="131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450 MHz ke atas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87946E-9869-4F08-AE3E-0B404FBE2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3630"/>
              <a:ext cx="72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32 bit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04E027B-A031-432B-BD84-1B6D03CD1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630"/>
              <a:ext cx="111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Pentium III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28050E-A648-4A41-883F-0A9B514EE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30"/>
              <a:ext cx="7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2000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384AE02-9C30-4FDB-8530-7649FD7FD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3400"/>
              <a:ext cx="151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7,5 juta – 19 juta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EEDE535-8B48-4F0D-909D-BF81212CF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3400"/>
              <a:ext cx="131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400 MHz ke atas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C87B5E7-6147-4476-AC6F-9A4675B0F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3400"/>
              <a:ext cx="72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32 bit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06AFC8A-FB20-430E-A532-0EDF38003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400"/>
              <a:ext cx="111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Celeron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8894C2D-F9E4-4387-8CCF-49658649F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00"/>
              <a:ext cx="7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1998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973D227-228E-4DEE-B869-FF6398D0D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3170"/>
              <a:ext cx="151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7,5 juta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970BAFB-E52B-447C-BEA4-F9AB11131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3170"/>
              <a:ext cx="131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400 MHz ke atas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DA1CBF1-E118-4DAB-97F7-80745E3EE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3170"/>
              <a:ext cx="72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32 bit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53F367E-713D-4FE7-B789-F287BB074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3170"/>
              <a:ext cx="111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Xeon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52A8075-F28D-4D7C-8923-6FA8DEDAD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70"/>
              <a:ext cx="7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1998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941D599-6252-4923-B27B-B71D7E0E4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940"/>
              <a:ext cx="151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7,5 juta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A2C2FCE-E16F-4963-B8F0-07FF9B9B3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940"/>
              <a:ext cx="131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233 MHz ke atas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5576B6-9F3A-44CD-9F7B-3A4621749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940"/>
              <a:ext cx="72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32 bit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1C2FBFB-E6F2-4099-B295-B63A772AC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2940"/>
              <a:ext cx="111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Pentium II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E7FBA5-DA6F-4221-B5A0-DCB6469A0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40"/>
              <a:ext cx="7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1998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D4EE022-96E0-4FB2-87B9-3B9679DFE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710"/>
              <a:ext cx="151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4,5 juta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03E9826-5747-44D2-9195-9F4278C6B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710"/>
              <a:ext cx="131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233 MHz ke atas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503BC79-9672-4BF0-91C5-3F9A897C0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710"/>
              <a:ext cx="72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32 bit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BB9B3D4-52F2-47DE-9F7A-55862F880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2710"/>
              <a:ext cx="111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Pentium MMX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15CE4A4-5239-4297-8EAC-9DA80DE36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10"/>
              <a:ext cx="7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1997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0086123-6E44-4E39-9E23-330D0A3D2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480"/>
              <a:ext cx="151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5,5 juta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E1D5652-827D-4413-B6F5-88A8782D7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480"/>
              <a:ext cx="131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200 MHz ke atas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05D46E9-31CA-421E-AFBE-F2467DC1F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480"/>
              <a:ext cx="72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32 bit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CC08B8F-CD6D-419E-BCE2-3393E4FDC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2480"/>
              <a:ext cx="111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Pentium Pro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E11890D-B7B7-497C-B32D-520A1FCDF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80"/>
              <a:ext cx="7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1995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904ECE1-4945-4B59-A27D-F736E777F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026"/>
              <a:ext cx="1518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3,3 juta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F497C1A-AB0E-4126-AFF8-F14556E11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026"/>
              <a:ext cx="1315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s/d 200 MHz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3E1D824-E43D-470C-ACB6-4A0659650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026"/>
              <a:ext cx="726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32 bit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C3570F7-3413-4C1E-859B-89F4D5B64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2026"/>
              <a:ext cx="1111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Pentium (original)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923FDA8-9B5F-44AD-98B6-BD2025167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26"/>
              <a:ext cx="771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1993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F796DEE-E709-464E-AF37-26CC7B164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1796"/>
              <a:ext cx="151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1,6 juta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949726E-2B51-41DB-A7EC-817AC0C21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796"/>
              <a:ext cx="131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s/d 100 MHz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C79F890-0B52-462D-99E2-DFA2C098A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1796"/>
              <a:ext cx="72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32 bit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B673AD8-BFD5-4D27-9976-233A433E2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1796"/>
              <a:ext cx="111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Intel 486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5A9E109-F737-46D2-A751-833613868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796"/>
              <a:ext cx="7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1989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69D5C06-16B4-49A4-B0AE-6CC6F1A19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1566"/>
              <a:ext cx="151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275.000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D92796B-94D2-49B8-98D8-37BAEB875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566"/>
              <a:ext cx="131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s/d 33 MHz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F8CD7EB-5A7E-476D-A77A-D459AFEBD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1566"/>
              <a:ext cx="72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32 bit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53F7A25-1922-4C10-A9C3-38C03C18D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1566"/>
              <a:ext cx="111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80386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A853250-4DC9-4EA5-9782-1BE654BA8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66"/>
              <a:ext cx="7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1985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EA283AC-3AC3-4C61-B0E0-1D7289765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1336"/>
              <a:ext cx="151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134.000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B95A9E2-24CC-4C3D-B93F-5F868D2F0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336"/>
              <a:ext cx="131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s/d 12 MHz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3123FE4-732F-4275-A613-C80676573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1336"/>
              <a:ext cx="72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16 bit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05D9241-8203-43E1-9458-FEB5D90D7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1336"/>
              <a:ext cx="111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80286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463BC87-BDC8-41E5-A56A-FBF2A54AD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36"/>
              <a:ext cx="7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1982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D4745A6-6E73-4EB3-84D7-F29570114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1106"/>
              <a:ext cx="151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29.000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2137E6F-C050-4C3B-A569-65F95DD5C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106"/>
              <a:ext cx="131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s/d 8 MHz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C824825-977E-44FE-BACA-474F924B0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1106"/>
              <a:ext cx="72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8 bit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4F8F660-435F-4D14-82C8-784456278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1106"/>
              <a:ext cx="111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8088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6657696-DAF1-4303-8CC0-CB18FE038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06"/>
              <a:ext cx="7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1979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78D8CFD-ECCA-41A8-94AC-DD0D4917F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876"/>
              <a:ext cx="151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6000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C04BFCF-4EDE-4DED-9405-68209EEFC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876"/>
              <a:ext cx="131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2 MHz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0C82670-A847-460B-A2AB-5E7CC7EB1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876"/>
              <a:ext cx="72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8 bit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ADCD78C-AAFF-41D0-BF74-F35A8B5EE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876"/>
              <a:ext cx="111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8080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A66E1F0-BF36-4282-A160-5D7EC3808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76"/>
              <a:ext cx="7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1974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B32A2AE-4949-4FBE-B8D8-B5AAE5A0F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646"/>
              <a:ext cx="151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2300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5D1901D-6757-4B5B-A9E9-7558F9B3E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646"/>
              <a:ext cx="131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740  KHz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BD4619E-DF82-49C0-9AF4-0809B92D1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646"/>
              <a:ext cx="72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4 bit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14BB389-8348-47F8-96BC-9B193D257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646"/>
              <a:ext cx="111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4004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E62045A-8042-4032-823A-1D0059BAC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46"/>
              <a:ext cx="7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>
                  <a:solidFill>
                    <a:srgbClr val="2F1311"/>
                  </a:solidFill>
                </a:rPr>
                <a:t>1971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F3BB004-CF51-419B-B078-D3184519A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416"/>
              <a:ext cx="1518" cy="230"/>
            </a:xfrm>
            <a:prstGeom prst="rect">
              <a:avLst/>
            </a:prstGeom>
            <a:solidFill>
              <a:srgbClr val="D5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 b="1">
                  <a:solidFill>
                    <a:srgbClr val="2F1311"/>
                  </a:solidFill>
                </a:rPr>
                <a:t>Jml Transistor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33E9FF6-70D4-424E-82D9-BED103517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416"/>
              <a:ext cx="1315" cy="230"/>
            </a:xfrm>
            <a:prstGeom prst="rect">
              <a:avLst/>
            </a:prstGeom>
            <a:solidFill>
              <a:srgbClr val="D5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 b="1" dirty="0" err="1">
                  <a:solidFill>
                    <a:srgbClr val="2F1311"/>
                  </a:solidFill>
                </a:rPr>
                <a:t>Kec</a:t>
              </a:r>
              <a:r>
                <a:rPr lang="en-GB" altLang="en-US" b="1" dirty="0">
                  <a:solidFill>
                    <a:srgbClr val="2F1311"/>
                  </a:solidFill>
                </a:rPr>
                <a:t>. Clock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A6704DE-08D5-46B7-86F1-F4865284B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416"/>
              <a:ext cx="726" cy="230"/>
            </a:xfrm>
            <a:prstGeom prst="rect">
              <a:avLst/>
            </a:prstGeom>
            <a:solidFill>
              <a:srgbClr val="D5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 b="1">
                  <a:solidFill>
                    <a:srgbClr val="2F1311"/>
                  </a:solidFill>
                </a:rPr>
                <a:t>Word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FD9DDE7-0938-4523-9573-144204E67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416"/>
              <a:ext cx="1111" cy="230"/>
            </a:xfrm>
            <a:prstGeom prst="rect">
              <a:avLst/>
            </a:prstGeom>
            <a:solidFill>
              <a:srgbClr val="D5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 b="1">
                  <a:solidFill>
                    <a:srgbClr val="2F1311"/>
                  </a:solidFill>
                </a:rPr>
                <a:t>Chip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6A1C6A4-31B2-4FC0-B9B7-96C4E7D11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6"/>
              <a:ext cx="771" cy="230"/>
            </a:xfrm>
            <a:prstGeom prst="rect">
              <a:avLst/>
            </a:prstGeom>
            <a:solidFill>
              <a:srgbClr val="D5B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GB" altLang="en-US" b="1">
                  <a:solidFill>
                    <a:srgbClr val="2F1311"/>
                  </a:solidFill>
                </a:rPr>
                <a:t>Tahun</a:t>
              </a:r>
            </a:p>
          </p:txBody>
        </p:sp>
        <p:sp>
          <p:nvSpPr>
            <p:cNvPr id="85" name="Line 83">
              <a:extLst>
                <a:ext uri="{FF2B5EF4-FFF2-40B4-BE49-F238E27FC236}">
                  <a16:creationId xmlns:a16="http://schemas.microsoft.com/office/drawing/2014/main" id="{454BE191-3CBD-4E80-8095-DC94C2C7BF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16"/>
              <a:ext cx="5441" cy="1"/>
            </a:xfrm>
            <a:prstGeom prst="line">
              <a:avLst/>
            </a:prstGeom>
            <a:noFill/>
            <a:ln w="28440">
              <a:solidFill>
                <a:srgbClr val="2F131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" name="Line 85">
              <a:extLst>
                <a:ext uri="{FF2B5EF4-FFF2-40B4-BE49-F238E27FC236}">
                  <a16:creationId xmlns:a16="http://schemas.microsoft.com/office/drawing/2014/main" id="{B3BFBAA5-F240-455D-8DDD-8A9B7F14B3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76"/>
              <a:ext cx="5441" cy="1"/>
            </a:xfrm>
            <a:prstGeom prst="line">
              <a:avLst/>
            </a:prstGeom>
            <a:noFill/>
            <a:ln w="12600">
              <a:solidFill>
                <a:srgbClr val="2F131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Line 86">
              <a:extLst>
                <a:ext uri="{FF2B5EF4-FFF2-40B4-BE49-F238E27FC236}">
                  <a16:creationId xmlns:a16="http://schemas.microsoft.com/office/drawing/2014/main" id="{15844A85-C214-45CF-918A-100B8980D3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06"/>
              <a:ext cx="5441" cy="1"/>
            </a:xfrm>
            <a:prstGeom prst="line">
              <a:avLst/>
            </a:prstGeom>
            <a:noFill/>
            <a:ln w="12600">
              <a:solidFill>
                <a:srgbClr val="2F131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Line 87">
              <a:extLst>
                <a:ext uri="{FF2B5EF4-FFF2-40B4-BE49-F238E27FC236}">
                  <a16:creationId xmlns:a16="http://schemas.microsoft.com/office/drawing/2014/main" id="{A0ACD3D3-DC47-4DE1-99F1-F2C953F80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36"/>
              <a:ext cx="5441" cy="1"/>
            </a:xfrm>
            <a:prstGeom prst="line">
              <a:avLst/>
            </a:prstGeom>
            <a:noFill/>
            <a:ln w="12600">
              <a:solidFill>
                <a:srgbClr val="2F131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0" name="Line 88">
              <a:extLst>
                <a:ext uri="{FF2B5EF4-FFF2-40B4-BE49-F238E27FC236}">
                  <a16:creationId xmlns:a16="http://schemas.microsoft.com/office/drawing/2014/main" id="{402C522D-C79D-4076-AF01-3AF696BAB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66"/>
              <a:ext cx="5441" cy="1"/>
            </a:xfrm>
            <a:prstGeom prst="line">
              <a:avLst/>
            </a:prstGeom>
            <a:noFill/>
            <a:ln w="12600">
              <a:solidFill>
                <a:srgbClr val="2F131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Line 89">
              <a:extLst>
                <a:ext uri="{FF2B5EF4-FFF2-40B4-BE49-F238E27FC236}">
                  <a16:creationId xmlns:a16="http://schemas.microsoft.com/office/drawing/2014/main" id="{87769DE7-FE49-4F6D-AE41-FF8073C7A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96"/>
              <a:ext cx="5441" cy="1"/>
            </a:xfrm>
            <a:prstGeom prst="line">
              <a:avLst/>
            </a:prstGeom>
            <a:noFill/>
            <a:ln w="12600">
              <a:solidFill>
                <a:srgbClr val="2F131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2" name="Line 90">
              <a:extLst>
                <a:ext uri="{FF2B5EF4-FFF2-40B4-BE49-F238E27FC236}">
                  <a16:creationId xmlns:a16="http://schemas.microsoft.com/office/drawing/2014/main" id="{7E85CB69-3B30-4943-A352-5F40230A9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26"/>
              <a:ext cx="5441" cy="1"/>
            </a:xfrm>
            <a:prstGeom prst="line">
              <a:avLst/>
            </a:prstGeom>
            <a:noFill/>
            <a:ln w="12600">
              <a:solidFill>
                <a:srgbClr val="2F131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Line 91">
              <a:extLst>
                <a:ext uri="{FF2B5EF4-FFF2-40B4-BE49-F238E27FC236}">
                  <a16:creationId xmlns:a16="http://schemas.microsoft.com/office/drawing/2014/main" id="{27BB6D04-FFB1-4BBE-A6AE-9B3422AEC2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480"/>
              <a:ext cx="5441" cy="1"/>
            </a:xfrm>
            <a:prstGeom prst="line">
              <a:avLst/>
            </a:prstGeom>
            <a:noFill/>
            <a:ln w="12600">
              <a:solidFill>
                <a:srgbClr val="2F131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4" name="Line 92">
              <a:extLst>
                <a:ext uri="{FF2B5EF4-FFF2-40B4-BE49-F238E27FC236}">
                  <a16:creationId xmlns:a16="http://schemas.microsoft.com/office/drawing/2014/main" id="{BF04AFF1-4E2C-443F-9461-F44375509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710"/>
              <a:ext cx="5441" cy="1"/>
            </a:xfrm>
            <a:prstGeom prst="line">
              <a:avLst/>
            </a:prstGeom>
            <a:noFill/>
            <a:ln w="12600">
              <a:solidFill>
                <a:srgbClr val="2F131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Line 93">
              <a:extLst>
                <a:ext uri="{FF2B5EF4-FFF2-40B4-BE49-F238E27FC236}">
                  <a16:creationId xmlns:a16="http://schemas.microsoft.com/office/drawing/2014/main" id="{78BD9EC8-378D-40AE-B9B4-25C0BABB60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940"/>
              <a:ext cx="5441" cy="1"/>
            </a:xfrm>
            <a:prstGeom prst="line">
              <a:avLst/>
            </a:prstGeom>
            <a:noFill/>
            <a:ln w="12600">
              <a:solidFill>
                <a:srgbClr val="2F131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Line 94">
              <a:extLst>
                <a:ext uri="{FF2B5EF4-FFF2-40B4-BE49-F238E27FC236}">
                  <a16:creationId xmlns:a16="http://schemas.microsoft.com/office/drawing/2014/main" id="{0FC89F13-5729-4CD7-85EA-9FC6458DB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70"/>
              <a:ext cx="5441" cy="1"/>
            </a:xfrm>
            <a:prstGeom prst="line">
              <a:avLst/>
            </a:prstGeom>
            <a:noFill/>
            <a:ln w="12600">
              <a:solidFill>
                <a:srgbClr val="2F131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7" name="Line 95">
              <a:extLst>
                <a:ext uri="{FF2B5EF4-FFF2-40B4-BE49-F238E27FC236}">
                  <a16:creationId xmlns:a16="http://schemas.microsoft.com/office/drawing/2014/main" id="{9119A3C7-9B97-47DE-8032-0B3A4A3A8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00"/>
              <a:ext cx="5441" cy="1"/>
            </a:xfrm>
            <a:prstGeom prst="line">
              <a:avLst/>
            </a:prstGeom>
            <a:noFill/>
            <a:ln w="12600">
              <a:solidFill>
                <a:srgbClr val="2F131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8" name="Line 96">
              <a:extLst>
                <a:ext uri="{FF2B5EF4-FFF2-40B4-BE49-F238E27FC236}">
                  <a16:creationId xmlns:a16="http://schemas.microsoft.com/office/drawing/2014/main" id="{09D0D415-33D7-4188-BBE9-7D152D878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630"/>
              <a:ext cx="5441" cy="1"/>
            </a:xfrm>
            <a:prstGeom prst="line">
              <a:avLst/>
            </a:prstGeom>
            <a:noFill/>
            <a:ln w="12600">
              <a:solidFill>
                <a:srgbClr val="2F131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9" name="Line 97">
              <a:extLst>
                <a:ext uri="{FF2B5EF4-FFF2-40B4-BE49-F238E27FC236}">
                  <a16:creationId xmlns:a16="http://schemas.microsoft.com/office/drawing/2014/main" id="{2BD8545D-A575-42D5-B6D1-8D7696C47C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860"/>
              <a:ext cx="5441" cy="1"/>
            </a:xfrm>
            <a:prstGeom prst="line">
              <a:avLst/>
            </a:prstGeom>
            <a:noFill/>
            <a:ln w="12600">
              <a:solidFill>
                <a:srgbClr val="2F131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0" name="Line 98">
              <a:extLst>
                <a:ext uri="{FF2B5EF4-FFF2-40B4-BE49-F238E27FC236}">
                  <a16:creationId xmlns:a16="http://schemas.microsoft.com/office/drawing/2014/main" id="{18573F60-6438-46CA-9AAC-FF6A3C1CC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090"/>
              <a:ext cx="5441" cy="1"/>
            </a:xfrm>
            <a:prstGeom prst="line">
              <a:avLst/>
            </a:prstGeom>
            <a:noFill/>
            <a:ln w="12600">
              <a:solidFill>
                <a:srgbClr val="2F131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1" name="Line 99">
              <a:extLst>
                <a:ext uri="{FF2B5EF4-FFF2-40B4-BE49-F238E27FC236}">
                  <a16:creationId xmlns:a16="http://schemas.microsoft.com/office/drawing/2014/main" id="{C86B3C0B-A175-44CE-8F65-D4E67D055D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320"/>
              <a:ext cx="5441" cy="1"/>
            </a:xfrm>
            <a:prstGeom prst="line">
              <a:avLst/>
            </a:prstGeom>
            <a:noFill/>
            <a:ln w="28440">
              <a:solidFill>
                <a:srgbClr val="2F131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Line 100">
              <a:extLst>
                <a:ext uri="{FF2B5EF4-FFF2-40B4-BE49-F238E27FC236}">
                  <a16:creationId xmlns:a16="http://schemas.microsoft.com/office/drawing/2014/main" id="{A00E762A-6967-4B9F-B108-3462C4555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16"/>
              <a:ext cx="1" cy="3904"/>
            </a:xfrm>
            <a:prstGeom prst="line">
              <a:avLst/>
            </a:prstGeom>
            <a:noFill/>
            <a:ln w="28440">
              <a:solidFill>
                <a:srgbClr val="2F131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" name="Line 101">
              <a:extLst>
                <a:ext uri="{FF2B5EF4-FFF2-40B4-BE49-F238E27FC236}">
                  <a16:creationId xmlns:a16="http://schemas.microsoft.com/office/drawing/2014/main" id="{BF62B20A-661A-4EDA-B9E0-1D3824BDAE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" y="416"/>
              <a:ext cx="1" cy="3904"/>
            </a:xfrm>
            <a:prstGeom prst="line">
              <a:avLst/>
            </a:prstGeom>
            <a:noFill/>
            <a:ln w="12600">
              <a:solidFill>
                <a:srgbClr val="2F131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Line 102">
              <a:extLst>
                <a:ext uri="{FF2B5EF4-FFF2-40B4-BE49-F238E27FC236}">
                  <a16:creationId xmlns:a16="http://schemas.microsoft.com/office/drawing/2014/main" id="{413E4A7C-DC8A-45C9-98C8-EB772A228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416"/>
              <a:ext cx="1" cy="3904"/>
            </a:xfrm>
            <a:prstGeom prst="line">
              <a:avLst/>
            </a:prstGeom>
            <a:noFill/>
            <a:ln w="12600">
              <a:solidFill>
                <a:srgbClr val="2F131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Line 103">
              <a:extLst>
                <a:ext uri="{FF2B5EF4-FFF2-40B4-BE49-F238E27FC236}">
                  <a16:creationId xmlns:a16="http://schemas.microsoft.com/office/drawing/2014/main" id="{C5F747EF-19F7-4A52-A12D-4F5978EF77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416"/>
              <a:ext cx="1" cy="3904"/>
            </a:xfrm>
            <a:prstGeom prst="line">
              <a:avLst/>
            </a:prstGeom>
            <a:noFill/>
            <a:ln w="12600">
              <a:solidFill>
                <a:srgbClr val="2F131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Line 104">
              <a:extLst>
                <a:ext uri="{FF2B5EF4-FFF2-40B4-BE49-F238E27FC236}">
                  <a16:creationId xmlns:a16="http://schemas.microsoft.com/office/drawing/2014/main" id="{EFC7E614-1761-4DBD-93E0-D8A055F74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" y="416"/>
              <a:ext cx="1" cy="3904"/>
            </a:xfrm>
            <a:prstGeom prst="line">
              <a:avLst/>
            </a:prstGeom>
            <a:noFill/>
            <a:ln w="12600">
              <a:solidFill>
                <a:srgbClr val="2F131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Line 105">
              <a:extLst>
                <a:ext uri="{FF2B5EF4-FFF2-40B4-BE49-F238E27FC236}">
                  <a16:creationId xmlns:a16="http://schemas.microsoft.com/office/drawing/2014/main" id="{D5911C94-CC48-42B5-91CD-0AE413D6E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1" y="416"/>
              <a:ext cx="1" cy="3904"/>
            </a:xfrm>
            <a:prstGeom prst="line">
              <a:avLst/>
            </a:prstGeom>
            <a:noFill/>
            <a:ln w="28440">
              <a:solidFill>
                <a:srgbClr val="2F131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904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3.bp.blogspot.com/-dUl51lgcDyg/WkufWB09ptI/AAAAAAAAAhg/8WUsze0kf4wLLIYg0CMrMgZp1i8dGmBRACLcBGAs/s1600/process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3" y="404664"/>
            <a:ext cx="8949697" cy="596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592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Core </a:t>
            </a: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421CD-567B-4934-92A2-B02AFDE05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0808"/>
            <a:ext cx="7643192" cy="502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70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B006D-D561-42AB-9847-CBE534A5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Arsitektur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7A78A-E80E-4E39-8301-A60F67AA4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45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4F1F-7E60-4994-B77B-0B16BB993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8086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37F92-AC55-46F3-A6F2-9DC3D7DA9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798" y="296365"/>
            <a:ext cx="2095500" cy="1400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14DD78-469F-42C7-A2DC-1DC1EE48B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37285"/>
            <a:ext cx="2857500" cy="4324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2455B0-FF76-41A2-817B-2BE1C3C92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4" y="1916832"/>
            <a:ext cx="40386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8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BB6B4-36AE-4500-AA06-F984C21E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1AF760-CC1D-4DBE-A7DA-5C5365D8E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556792"/>
            <a:ext cx="5184576" cy="511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24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D401D-01DA-416A-B382-AFA9B85D8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80286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F1E5C0-E732-4EA5-8591-F12874AA4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46" y="1196752"/>
            <a:ext cx="8459708" cy="5287318"/>
          </a:xfrm>
        </p:spPr>
      </p:pic>
    </p:spTree>
    <p:extLst>
      <p:ext uri="{BB962C8B-B14F-4D97-AF65-F5344CB8AC3E}">
        <p14:creationId xmlns:p14="http://schemas.microsoft.com/office/powerpoint/2010/main" val="932779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5AA7-76E3-4B42-AB54-EDFFD5861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80386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96A3FF-8FC2-4D72-AFBC-77578DA85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196752"/>
            <a:ext cx="4716524" cy="332551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E50708-38D0-4CAC-8D1E-3E62DC341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174" y="1174243"/>
            <a:ext cx="3290397" cy="47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20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0971D-5BCE-4CF1-9462-97F4847C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80486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DBF45E-888B-4A19-A78D-01836DBBB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8387"/>
            <a:ext cx="5760640" cy="4016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15D468-A039-4926-9D08-6F6574688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16632"/>
            <a:ext cx="3261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21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9D0A1-E93C-4583-B274-2D21D3C6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E1E9BC-F60B-4B97-81DD-6B52C899D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28231"/>
            <a:ext cx="7632848" cy="572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5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9534-7FB2-4AA8-93AD-93775E52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BB610-2D3E-43D0-96AF-07B5B7E01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41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7683-7062-4B10-A1B0-426DE03EA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/>
              <a:t>          Nehalem core i7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B87881-AA8F-47BF-9520-5691C814F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82" y="3609624"/>
            <a:ext cx="2895238" cy="2771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791666-F0CD-4B81-BCC4-F004EC877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0100"/>
            <a:ext cx="2828571" cy="3209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2D77C0-F07E-4A82-9FF7-CA80EAEAC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47237"/>
            <a:ext cx="3898776" cy="2599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F018F9-967F-4872-9F41-42DC6A6DE9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23" y="3680085"/>
            <a:ext cx="33242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8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00492-1800-4D61-8324-8C8B0F7D2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Bahasa </a:t>
            </a:r>
            <a:r>
              <a:rPr lang="en-US" dirty="0" err="1"/>
              <a:t>Pemrograman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ABDE2-B828-4737-B063-C6470C4BA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0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65C33D3D-4B0C-4E55-86D6-55184559B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06438"/>
            <a:ext cx="7745412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AD7B18-0CF1-46E3-A35B-6495F3F2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 I : Bahasa </a:t>
            </a:r>
            <a:r>
              <a:rPr lang="en-US" dirty="0" err="1"/>
              <a:t>Mesin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3E77BF-1D23-4A83-ADD8-138997364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Bahasa </a:t>
            </a:r>
            <a:r>
              <a:rPr lang="en-GB" altLang="en-US" dirty="0" err="1"/>
              <a:t>mesin</a:t>
            </a:r>
            <a:r>
              <a:rPr lang="en-GB" altLang="en-US" dirty="0"/>
              <a:t> </a:t>
            </a:r>
            <a:r>
              <a:rPr lang="en-GB" altLang="en-US" dirty="0" err="1"/>
              <a:t>adalah</a:t>
            </a:r>
            <a:r>
              <a:rPr lang="en-GB" altLang="en-US" dirty="0"/>
              <a:t> </a:t>
            </a:r>
            <a:r>
              <a:rPr lang="en-GB" altLang="en-US" dirty="0" err="1"/>
              <a:t>bahasa</a:t>
            </a:r>
            <a:r>
              <a:rPr lang="en-GB" altLang="en-US" dirty="0"/>
              <a:t> yang </a:t>
            </a:r>
            <a:r>
              <a:rPr lang="en-GB" altLang="en-US" dirty="0" err="1"/>
              <a:t>berisi</a:t>
            </a:r>
            <a:r>
              <a:rPr lang="en-GB" altLang="en-US" dirty="0"/>
              <a:t> </a:t>
            </a:r>
            <a:r>
              <a:rPr lang="en-GB" altLang="en-US" dirty="0" err="1"/>
              <a:t>kode-kode</a:t>
            </a:r>
            <a:r>
              <a:rPr lang="en-GB" altLang="en-US" dirty="0"/>
              <a:t> </a:t>
            </a:r>
            <a:r>
              <a:rPr lang="en-GB" altLang="en-US" dirty="0" err="1"/>
              <a:t>mesin</a:t>
            </a:r>
            <a:r>
              <a:rPr lang="en-GB" altLang="en-US" dirty="0"/>
              <a:t> yang </a:t>
            </a:r>
            <a:r>
              <a:rPr lang="en-GB" altLang="en-US" dirty="0" err="1"/>
              <a:t>hanya</a:t>
            </a:r>
            <a:r>
              <a:rPr lang="en-GB" altLang="en-US" dirty="0"/>
              <a:t> </a:t>
            </a:r>
            <a:r>
              <a:rPr lang="en-GB" altLang="en-US" dirty="0" err="1"/>
              <a:t>dapat</a:t>
            </a:r>
            <a:r>
              <a:rPr lang="en-GB" altLang="en-US" dirty="0"/>
              <a:t> </a:t>
            </a:r>
            <a:r>
              <a:rPr lang="en-GB" altLang="en-US" dirty="0" err="1"/>
              <a:t>diinterpretasikan</a:t>
            </a:r>
            <a:r>
              <a:rPr lang="en-GB" altLang="en-US" dirty="0"/>
              <a:t> </a:t>
            </a:r>
            <a:r>
              <a:rPr lang="en-GB" altLang="en-US" dirty="0" err="1"/>
              <a:t>langsung</a:t>
            </a:r>
            <a:r>
              <a:rPr lang="en-GB" altLang="en-US" dirty="0"/>
              <a:t> oleh </a:t>
            </a:r>
            <a:r>
              <a:rPr lang="en-GB" altLang="en-US" dirty="0" err="1"/>
              <a:t>mesin</a:t>
            </a:r>
            <a:r>
              <a:rPr lang="en-GB" altLang="en-US" dirty="0"/>
              <a:t> </a:t>
            </a:r>
            <a:r>
              <a:rPr lang="en-GB" altLang="en-US" dirty="0" err="1"/>
              <a:t>komputer</a:t>
            </a:r>
            <a:r>
              <a:rPr lang="en-GB" altLang="en-US" dirty="0"/>
              <a:t>.</a:t>
            </a:r>
          </a:p>
          <a:p>
            <a:pPr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Bahasa </a:t>
            </a:r>
            <a:r>
              <a:rPr lang="en-GB" altLang="en-US" dirty="0" err="1"/>
              <a:t>mesin</a:t>
            </a:r>
            <a:r>
              <a:rPr lang="en-GB" altLang="en-US" dirty="0"/>
              <a:t> </a:t>
            </a:r>
            <a:r>
              <a:rPr lang="en-GB" altLang="en-US" dirty="0" err="1"/>
              <a:t>sering</a:t>
            </a:r>
            <a:r>
              <a:rPr lang="en-GB" altLang="en-US" dirty="0"/>
              <a:t> juga </a:t>
            </a:r>
            <a:r>
              <a:rPr lang="en-GB" altLang="en-US" dirty="0" err="1"/>
              <a:t>disebut</a:t>
            </a:r>
            <a:r>
              <a:rPr lang="en-GB" altLang="en-US" dirty="0"/>
              <a:t> native code (</a:t>
            </a:r>
            <a:r>
              <a:rPr lang="en-GB" altLang="en-US" dirty="0" err="1"/>
              <a:t>sangat</a:t>
            </a:r>
            <a:r>
              <a:rPr lang="en-GB" altLang="en-US" dirty="0"/>
              <a:t> </a:t>
            </a:r>
            <a:r>
              <a:rPr lang="en-GB" altLang="en-US" dirty="0" err="1"/>
              <a:t>tergantung</a:t>
            </a:r>
            <a:r>
              <a:rPr lang="en-GB" altLang="en-US" dirty="0"/>
              <a:t> pada </a:t>
            </a:r>
            <a:r>
              <a:rPr lang="en-GB" altLang="en-US" dirty="0" err="1"/>
              <a:t>mesin</a:t>
            </a:r>
            <a:r>
              <a:rPr lang="en-GB" altLang="en-US" dirty="0"/>
              <a:t> </a:t>
            </a:r>
            <a:r>
              <a:rPr lang="en-GB" altLang="en-US" dirty="0" err="1"/>
              <a:t>tertentu</a:t>
            </a:r>
            <a:r>
              <a:rPr lang="en-GB" altLang="en-US" dirty="0"/>
              <a:t>).</a:t>
            </a:r>
          </a:p>
          <a:p>
            <a:pPr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Bahasa </a:t>
            </a:r>
            <a:r>
              <a:rPr lang="en-GB" altLang="en-US" dirty="0" err="1"/>
              <a:t>ini</a:t>
            </a:r>
            <a:r>
              <a:rPr lang="en-GB" altLang="en-US" dirty="0"/>
              <a:t> </a:t>
            </a:r>
            <a:r>
              <a:rPr lang="en-GB" altLang="en-US" dirty="0" err="1"/>
              <a:t>merupakan</a:t>
            </a:r>
            <a:r>
              <a:rPr lang="en-GB" altLang="en-US" dirty="0"/>
              <a:t> </a:t>
            </a:r>
            <a:r>
              <a:rPr lang="en-GB" altLang="en-US" dirty="0" err="1"/>
              <a:t>bahasa</a:t>
            </a:r>
            <a:r>
              <a:rPr lang="en-GB" altLang="en-US" dirty="0"/>
              <a:t> level </a:t>
            </a:r>
            <a:r>
              <a:rPr lang="en-GB" altLang="en-US" dirty="0" err="1"/>
              <a:t>terendah</a:t>
            </a:r>
            <a:r>
              <a:rPr lang="en-GB" altLang="en-US" dirty="0"/>
              <a:t> dan </a:t>
            </a:r>
            <a:r>
              <a:rPr lang="en-GB" altLang="en-US" dirty="0" err="1"/>
              <a:t>berupa</a:t>
            </a:r>
            <a:r>
              <a:rPr lang="en-GB" altLang="en-US" dirty="0"/>
              <a:t> </a:t>
            </a:r>
            <a:r>
              <a:rPr lang="en-GB" altLang="en-US" dirty="0" err="1"/>
              <a:t>kode</a:t>
            </a:r>
            <a:r>
              <a:rPr lang="en-GB" altLang="en-US" dirty="0"/>
              <a:t> </a:t>
            </a:r>
            <a:r>
              <a:rPr lang="en-GB" altLang="en-US" dirty="0" err="1"/>
              <a:t>biner</a:t>
            </a:r>
            <a:r>
              <a:rPr lang="en-GB" altLang="en-US" dirty="0"/>
              <a:t>: 0 dan 1.</a:t>
            </a:r>
          </a:p>
          <a:p>
            <a:pPr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err="1"/>
              <a:t>Sekumpulan</a:t>
            </a:r>
            <a:r>
              <a:rPr lang="en-GB" altLang="en-US" dirty="0"/>
              <a:t> </a:t>
            </a:r>
            <a:r>
              <a:rPr lang="en-GB" altLang="en-US" dirty="0" err="1"/>
              <a:t>instruksi</a:t>
            </a:r>
            <a:r>
              <a:rPr lang="en-GB" altLang="en-US" dirty="0"/>
              <a:t> </a:t>
            </a:r>
            <a:r>
              <a:rPr lang="en-GB" altLang="en-US" dirty="0" err="1"/>
              <a:t>dalam</a:t>
            </a:r>
            <a:r>
              <a:rPr lang="en-GB" altLang="en-US" dirty="0"/>
              <a:t> </a:t>
            </a:r>
            <a:r>
              <a:rPr lang="en-GB" altLang="en-US" dirty="0" err="1"/>
              <a:t>bahasa</a:t>
            </a:r>
            <a:r>
              <a:rPr lang="en-GB" altLang="en-US" dirty="0"/>
              <a:t> </a:t>
            </a:r>
            <a:r>
              <a:rPr lang="en-GB" altLang="en-US" dirty="0" err="1"/>
              <a:t>mesin</a:t>
            </a:r>
            <a:r>
              <a:rPr lang="en-GB" altLang="en-US" dirty="0"/>
              <a:t> </a:t>
            </a:r>
            <a:r>
              <a:rPr lang="en-GB" altLang="en-US" dirty="0" err="1"/>
              <a:t>dapat</a:t>
            </a:r>
            <a:r>
              <a:rPr lang="en-GB" altLang="en-US" dirty="0"/>
              <a:t> </a:t>
            </a:r>
            <a:r>
              <a:rPr lang="en-GB" altLang="en-US" dirty="0" err="1"/>
              <a:t>membentuk</a:t>
            </a:r>
            <a:r>
              <a:rPr lang="en-GB" altLang="en-US" dirty="0"/>
              <a:t> microcode (</a:t>
            </a:r>
            <a:r>
              <a:rPr lang="en-GB" altLang="en-US" dirty="0" err="1"/>
              <a:t>semacam</a:t>
            </a:r>
            <a:r>
              <a:rPr lang="en-GB" altLang="en-US" dirty="0"/>
              <a:t> </a:t>
            </a:r>
            <a:r>
              <a:rPr lang="en-GB" altLang="en-US" dirty="0" err="1"/>
              <a:t>prosedur</a:t>
            </a:r>
            <a:r>
              <a:rPr lang="en-GB" altLang="en-US" dirty="0"/>
              <a:t> </a:t>
            </a:r>
            <a:r>
              <a:rPr lang="en-GB" altLang="en-US" dirty="0" err="1"/>
              <a:t>dalam</a:t>
            </a:r>
            <a:r>
              <a:rPr lang="en-GB" altLang="en-US" dirty="0"/>
              <a:t> </a:t>
            </a:r>
            <a:r>
              <a:rPr lang="en-GB" altLang="en-US" dirty="0" err="1"/>
              <a:t>bahasa</a:t>
            </a:r>
            <a:r>
              <a:rPr lang="en-GB" altLang="en-US" dirty="0"/>
              <a:t> </a:t>
            </a:r>
            <a:r>
              <a:rPr lang="en-GB" altLang="en-US" dirty="0" err="1"/>
              <a:t>mesin</a:t>
            </a:r>
            <a:r>
              <a:rPr lang="en-GB" altLang="en-US" dirty="0"/>
              <a:t>).</a:t>
            </a:r>
          </a:p>
          <a:p>
            <a:pPr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err="1"/>
              <a:t>Keuntungan</a:t>
            </a:r>
            <a:r>
              <a:rPr lang="en-GB" altLang="en-US" dirty="0"/>
              <a:t>: </a:t>
            </a:r>
            <a:r>
              <a:rPr lang="en-GB" altLang="en-US" dirty="0" err="1"/>
              <a:t>Eksekusi</a:t>
            </a:r>
            <a:r>
              <a:rPr lang="en-GB" altLang="en-US" dirty="0"/>
              <a:t> </a:t>
            </a:r>
            <a:r>
              <a:rPr lang="en-GB" altLang="en-US" dirty="0" err="1"/>
              <a:t>cepat</a:t>
            </a:r>
            <a:endParaRPr lang="en-GB" altLang="en-US" dirty="0"/>
          </a:p>
          <a:p>
            <a:pPr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err="1"/>
              <a:t>Kerugian</a:t>
            </a:r>
            <a:r>
              <a:rPr lang="en-GB" altLang="en-US" dirty="0"/>
              <a:t>: </a:t>
            </a:r>
            <a:r>
              <a:rPr lang="en-GB" altLang="en-US" dirty="0" err="1"/>
              <a:t>Sangat</a:t>
            </a:r>
            <a:r>
              <a:rPr lang="en-GB" altLang="en-US" dirty="0"/>
              <a:t> </a:t>
            </a:r>
            <a:r>
              <a:rPr lang="en-GB" altLang="en-US" dirty="0" err="1"/>
              <a:t>sulit</a:t>
            </a:r>
            <a:r>
              <a:rPr lang="en-GB" altLang="en-US" dirty="0"/>
              <a:t> </a:t>
            </a:r>
            <a:r>
              <a:rPr lang="en-GB" altLang="en-US" dirty="0" err="1"/>
              <a:t>dipelajari</a:t>
            </a:r>
            <a:r>
              <a:rPr lang="en-GB" altLang="en-US" dirty="0"/>
              <a:t> </a:t>
            </a:r>
            <a:r>
              <a:rPr lang="en-GB" altLang="en-US" dirty="0" err="1"/>
              <a:t>manusia</a:t>
            </a:r>
            <a:endParaRPr lang="en-GB" altLang="en-US" dirty="0"/>
          </a:p>
          <a:p>
            <a:r>
              <a:rPr lang="en-US" dirty="0" err="1"/>
              <a:t>Contoh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memindahkan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register BX </a:t>
            </a:r>
            <a:r>
              <a:rPr lang="en-US" dirty="0" err="1"/>
              <a:t>ke</a:t>
            </a:r>
            <a:r>
              <a:rPr lang="en-US" dirty="0"/>
              <a:t> register CX </a:t>
            </a:r>
            <a:r>
              <a:rPr lang="en-US" dirty="0" err="1"/>
              <a:t>adalah</a:t>
            </a:r>
            <a:r>
              <a:rPr lang="en-US" dirty="0"/>
              <a:t> ($8B CB), </a:t>
            </a:r>
          </a:p>
          <a:p>
            <a:pPr lvl="1"/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menjumlahkan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register AL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7 </a:t>
            </a:r>
            <a:r>
              <a:rPr lang="en-US" dirty="0" err="1"/>
              <a:t>adalah</a:t>
            </a:r>
            <a:r>
              <a:rPr lang="en-US" dirty="0"/>
              <a:t> ($04 07), dan </a:t>
            </a:r>
          </a:p>
          <a:p>
            <a:pPr lvl="1"/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port 5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($E4 05).</a:t>
            </a:r>
          </a:p>
        </p:txBody>
      </p:sp>
    </p:spTree>
    <p:extLst>
      <p:ext uri="{BB962C8B-B14F-4D97-AF65-F5344CB8AC3E}">
        <p14:creationId xmlns:p14="http://schemas.microsoft.com/office/powerpoint/2010/main" val="3828627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AC62-CFAA-4A13-84CB-01EA5136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 2 : Bahasa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AAD83-F4D2-4050-AA1F-4F2F47BC4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Bahasa assembly </a:t>
            </a:r>
            <a:r>
              <a:rPr lang="en-GB" altLang="en-US" dirty="0" err="1"/>
              <a:t>adalah</a:t>
            </a:r>
            <a:r>
              <a:rPr lang="en-GB" altLang="en-US" dirty="0"/>
              <a:t> </a:t>
            </a:r>
            <a:r>
              <a:rPr lang="en-GB" altLang="en-US" dirty="0" err="1"/>
              <a:t>bahasa</a:t>
            </a:r>
            <a:r>
              <a:rPr lang="en-GB" altLang="en-US" dirty="0"/>
              <a:t> </a:t>
            </a:r>
            <a:r>
              <a:rPr lang="en-GB" altLang="en-US" dirty="0" err="1"/>
              <a:t>simbol</a:t>
            </a:r>
            <a:r>
              <a:rPr lang="en-GB" altLang="en-US" dirty="0"/>
              <a:t> </a:t>
            </a:r>
            <a:r>
              <a:rPr lang="en-GB" altLang="en-US" dirty="0" err="1"/>
              <a:t>dari</a:t>
            </a:r>
            <a:r>
              <a:rPr lang="en-GB" altLang="en-US" dirty="0"/>
              <a:t> </a:t>
            </a:r>
            <a:r>
              <a:rPr lang="en-GB" altLang="en-US" dirty="0" err="1"/>
              <a:t>bahasa</a:t>
            </a:r>
            <a:r>
              <a:rPr lang="en-GB" altLang="en-US" dirty="0"/>
              <a:t> </a:t>
            </a:r>
            <a:r>
              <a:rPr lang="en-GB" altLang="en-US" dirty="0" err="1"/>
              <a:t>mesin</a:t>
            </a:r>
            <a:r>
              <a:rPr lang="en-GB" altLang="en-US" dirty="0"/>
              <a:t>. </a:t>
            </a:r>
          </a:p>
          <a:p>
            <a:pPr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err="1"/>
              <a:t>Setiap</a:t>
            </a:r>
            <a:r>
              <a:rPr lang="en-GB" altLang="en-US" dirty="0"/>
              <a:t> </a:t>
            </a:r>
            <a:r>
              <a:rPr lang="en-GB" altLang="en-US" dirty="0" err="1"/>
              <a:t>kode</a:t>
            </a:r>
            <a:r>
              <a:rPr lang="en-GB" altLang="en-US" dirty="0"/>
              <a:t> </a:t>
            </a:r>
            <a:r>
              <a:rPr lang="en-GB" altLang="en-US" dirty="0" err="1"/>
              <a:t>bahasa</a:t>
            </a:r>
            <a:r>
              <a:rPr lang="en-GB" altLang="en-US" dirty="0"/>
              <a:t> </a:t>
            </a:r>
            <a:r>
              <a:rPr lang="en-GB" altLang="en-US" dirty="0" err="1"/>
              <a:t>mesin</a:t>
            </a:r>
            <a:r>
              <a:rPr lang="en-GB" altLang="en-US" dirty="0"/>
              <a:t> </a:t>
            </a:r>
            <a:r>
              <a:rPr lang="en-GB" altLang="en-US" dirty="0" err="1"/>
              <a:t>memiliki</a:t>
            </a:r>
            <a:r>
              <a:rPr lang="en-GB" altLang="en-US" dirty="0"/>
              <a:t> </a:t>
            </a:r>
            <a:r>
              <a:rPr lang="en-GB" altLang="en-US" dirty="0" err="1"/>
              <a:t>simbol</a:t>
            </a:r>
            <a:r>
              <a:rPr lang="en-GB" altLang="en-US" dirty="0"/>
              <a:t> </a:t>
            </a:r>
            <a:r>
              <a:rPr lang="en-GB" altLang="en-US" dirty="0" err="1"/>
              <a:t>sendiri</a:t>
            </a:r>
            <a:r>
              <a:rPr lang="en-GB" altLang="en-US" dirty="0"/>
              <a:t> </a:t>
            </a:r>
            <a:r>
              <a:rPr lang="en-GB" altLang="en-US" dirty="0" err="1"/>
              <a:t>dalam</a:t>
            </a:r>
            <a:r>
              <a:rPr lang="en-GB" altLang="en-US" dirty="0"/>
              <a:t> </a:t>
            </a:r>
            <a:r>
              <a:rPr lang="en-GB" altLang="en-US" dirty="0" err="1"/>
              <a:t>bahasa</a:t>
            </a:r>
            <a:r>
              <a:rPr lang="en-GB" altLang="en-US" dirty="0"/>
              <a:t> assembly. </a:t>
            </a:r>
            <a:r>
              <a:rPr lang="en-GB" altLang="en-US" dirty="0" err="1"/>
              <a:t>Misalnya</a:t>
            </a:r>
            <a:r>
              <a:rPr lang="en-GB" altLang="en-US" dirty="0"/>
              <a:t> ADD </a:t>
            </a:r>
            <a:r>
              <a:rPr lang="en-GB" altLang="en-US" dirty="0" err="1"/>
              <a:t>untuk</a:t>
            </a:r>
            <a:r>
              <a:rPr lang="en-GB" altLang="en-US" dirty="0"/>
              <a:t> </a:t>
            </a:r>
            <a:r>
              <a:rPr lang="en-GB" altLang="en-US" dirty="0" err="1"/>
              <a:t>penjumlahan</a:t>
            </a:r>
            <a:r>
              <a:rPr lang="en-GB" altLang="en-US" dirty="0"/>
              <a:t>, MUL </a:t>
            </a:r>
            <a:r>
              <a:rPr lang="en-GB" altLang="en-US" dirty="0" err="1"/>
              <a:t>untuk</a:t>
            </a:r>
            <a:r>
              <a:rPr lang="en-GB" altLang="en-US" dirty="0"/>
              <a:t> </a:t>
            </a:r>
            <a:r>
              <a:rPr lang="en-GB" altLang="en-US" dirty="0" err="1"/>
              <a:t>perkalian</a:t>
            </a:r>
            <a:r>
              <a:rPr lang="en-GB" altLang="en-US" dirty="0"/>
              <a:t>, SUB </a:t>
            </a:r>
            <a:r>
              <a:rPr lang="en-GB" altLang="en-US" dirty="0" err="1"/>
              <a:t>untuk</a:t>
            </a:r>
            <a:r>
              <a:rPr lang="en-GB" altLang="en-US" dirty="0"/>
              <a:t> </a:t>
            </a:r>
            <a:r>
              <a:rPr lang="en-GB" altLang="en-US" dirty="0" err="1"/>
              <a:t>pengurangan</a:t>
            </a:r>
            <a:r>
              <a:rPr lang="en-GB" altLang="en-US" dirty="0"/>
              <a:t>, dan lain-lain.</a:t>
            </a:r>
          </a:p>
          <a:p>
            <a:pPr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err="1"/>
              <a:t>Sekumpulan</a:t>
            </a:r>
            <a:r>
              <a:rPr lang="en-GB" altLang="en-US" dirty="0"/>
              <a:t> </a:t>
            </a:r>
            <a:r>
              <a:rPr lang="en-GB" altLang="en-US" dirty="0" err="1"/>
              <a:t>kode-kode</a:t>
            </a:r>
            <a:r>
              <a:rPr lang="en-GB" altLang="en-US" dirty="0"/>
              <a:t> </a:t>
            </a:r>
            <a:r>
              <a:rPr lang="en-GB" altLang="en-US" dirty="0" err="1"/>
              <a:t>bahasa</a:t>
            </a:r>
            <a:r>
              <a:rPr lang="en-GB" altLang="en-US" dirty="0"/>
              <a:t> assembly </a:t>
            </a:r>
            <a:r>
              <a:rPr lang="en-GB" altLang="en-US" dirty="0" err="1"/>
              <a:t>dapat</a:t>
            </a:r>
            <a:r>
              <a:rPr lang="en-GB" altLang="en-US" dirty="0"/>
              <a:t> </a:t>
            </a:r>
            <a:r>
              <a:rPr lang="en-GB" altLang="en-US" dirty="0" err="1"/>
              <a:t>membentuk</a:t>
            </a:r>
            <a:r>
              <a:rPr lang="en-GB" altLang="en-US" dirty="0"/>
              <a:t> </a:t>
            </a:r>
            <a:r>
              <a:rPr lang="en-GB" altLang="en-US" dirty="0" err="1"/>
              <a:t>makroinstruksi</a:t>
            </a:r>
            <a:r>
              <a:rPr lang="en-GB" altLang="en-US" dirty="0"/>
              <a:t>.</a:t>
            </a:r>
          </a:p>
          <a:p>
            <a:pPr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Bahasa assembly juga </a:t>
            </a:r>
            <a:r>
              <a:rPr lang="en-GB" altLang="en-US" dirty="0" err="1"/>
              <a:t>memiliki</a:t>
            </a:r>
            <a:r>
              <a:rPr lang="en-GB" altLang="en-US" dirty="0"/>
              <a:t> program </a:t>
            </a:r>
            <a:r>
              <a:rPr lang="en-GB" altLang="en-US" dirty="0" err="1"/>
              <a:t>pendebug-nya</a:t>
            </a:r>
            <a:r>
              <a:rPr lang="en-GB" altLang="en-US" dirty="0"/>
              <a:t>, </a:t>
            </a:r>
            <a:r>
              <a:rPr lang="en-GB" altLang="en-US" dirty="0" err="1"/>
              <a:t>tidak</a:t>
            </a:r>
            <a:r>
              <a:rPr lang="en-GB" altLang="en-US" dirty="0"/>
              <a:t>  </a:t>
            </a:r>
            <a:r>
              <a:rPr lang="en-GB" altLang="en-US" dirty="0" err="1"/>
              <a:t>seperti</a:t>
            </a:r>
            <a:r>
              <a:rPr lang="en-GB" altLang="en-US" dirty="0"/>
              <a:t> </a:t>
            </a:r>
            <a:r>
              <a:rPr lang="en-GB" altLang="en-US" dirty="0" err="1"/>
              <a:t>bahasa</a:t>
            </a:r>
            <a:r>
              <a:rPr lang="en-GB" altLang="en-US" dirty="0"/>
              <a:t> </a:t>
            </a:r>
            <a:r>
              <a:rPr lang="en-GB" altLang="en-US" dirty="0" err="1"/>
              <a:t>mesin</a:t>
            </a:r>
            <a:r>
              <a:rPr lang="en-GB" altLang="en-US" dirty="0"/>
              <a:t>.</a:t>
            </a:r>
          </a:p>
          <a:p>
            <a:pPr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err="1"/>
              <a:t>Kelebihan</a:t>
            </a:r>
            <a:r>
              <a:rPr lang="en-GB" altLang="en-US" dirty="0"/>
              <a:t>: </a:t>
            </a:r>
            <a:r>
              <a:rPr lang="en-GB" altLang="en-US" dirty="0" err="1"/>
              <a:t>Eksekusi</a:t>
            </a:r>
            <a:r>
              <a:rPr lang="en-GB" altLang="en-US" dirty="0"/>
              <a:t> </a:t>
            </a:r>
            <a:r>
              <a:rPr lang="en-GB" altLang="en-US" dirty="0" err="1"/>
              <a:t>cepat</a:t>
            </a:r>
            <a:r>
              <a:rPr lang="en-GB" altLang="en-US" dirty="0"/>
              <a:t>, </a:t>
            </a:r>
            <a:r>
              <a:rPr lang="en-GB" altLang="en-US" dirty="0" err="1"/>
              <a:t>masih</a:t>
            </a:r>
            <a:r>
              <a:rPr lang="en-GB" altLang="en-US" dirty="0"/>
              <a:t> </a:t>
            </a:r>
            <a:r>
              <a:rPr lang="en-GB" altLang="en-US" dirty="0" err="1"/>
              <a:t>bisa</a:t>
            </a:r>
            <a:r>
              <a:rPr lang="en-GB" altLang="en-US" dirty="0"/>
              <a:t> </a:t>
            </a:r>
            <a:r>
              <a:rPr lang="en-GB" altLang="en-US" dirty="0" err="1"/>
              <a:t>dipelajari</a:t>
            </a:r>
            <a:r>
              <a:rPr lang="en-GB" altLang="en-US" dirty="0"/>
              <a:t> </a:t>
            </a:r>
            <a:r>
              <a:rPr lang="en-GB" altLang="en-US" dirty="0" err="1"/>
              <a:t>daripada</a:t>
            </a:r>
            <a:r>
              <a:rPr lang="en-GB" altLang="en-US" dirty="0"/>
              <a:t> </a:t>
            </a:r>
            <a:r>
              <a:rPr lang="en-GB" altLang="en-US" dirty="0" err="1"/>
              <a:t>bahasa</a:t>
            </a:r>
            <a:r>
              <a:rPr lang="en-GB" altLang="en-US" dirty="0"/>
              <a:t> </a:t>
            </a:r>
            <a:r>
              <a:rPr lang="en-GB" altLang="en-US" dirty="0" err="1"/>
              <a:t>mesin</a:t>
            </a:r>
            <a:r>
              <a:rPr lang="en-GB" altLang="en-US" dirty="0"/>
              <a:t>, file </a:t>
            </a:r>
            <a:r>
              <a:rPr lang="en-GB" altLang="en-US" dirty="0" err="1"/>
              <a:t>hasil</a:t>
            </a:r>
            <a:r>
              <a:rPr lang="en-GB" altLang="en-US" dirty="0"/>
              <a:t> </a:t>
            </a:r>
            <a:r>
              <a:rPr lang="en-GB" altLang="en-US" dirty="0" err="1"/>
              <a:t>sangat</a:t>
            </a:r>
            <a:r>
              <a:rPr lang="en-GB" altLang="en-US" dirty="0"/>
              <a:t> </a:t>
            </a:r>
            <a:r>
              <a:rPr lang="en-GB" altLang="en-US" dirty="0" err="1"/>
              <a:t>kecil</a:t>
            </a:r>
            <a:endParaRPr lang="en-GB" altLang="en-US" dirty="0"/>
          </a:p>
          <a:p>
            <a:pPr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err="1"/>
              <a:t>Kekurangan</a:t>
            </a:r>
            <a:r>
              <a:rPr lang="en-GB" altLang="en-US" dirty="0"/>
              <a:t>: </a:t>
            </a:r>
            <a:r>
              <a:rPr lang="en-GB" altLang="en-US" dirty="0" err="1"/>
              <a:t>Tetap</a:t>
            </a:r>
            <a:r>
              <a:rPr lang="en-GB" altLang="en-US" dirty="0"/>
              <a:t> </a:t>
            </a:r>
            <a:r>
              <a:rPr lang="en-GB" altLang="en-US" dirty="0" err="1"/>
              <a:t>sulit</a:t>
            </a:r>
            <a:r>
              <a:rPr lang="en-GB" altLang="en-US" dirty="0"/>
              <a:t> </a:t>
            </a:r>
            <a:r>
              <a:rPr lang="en-GB" altLang="en-US" dirty="0" err="1"/>
              <a:t>dipelajari</a:t>
            </a:r>
            <a:r>
              <a:rPr lang="en-GB" altLang="en-US" dirty="0"/>
              <a:t>, program </a:t>
            </a:r>
            <a:r>
              <a:rPr lang="en-GB" altLang="en-US" dirty="0" err="1"/>
              <a:t>sangat</a:t>
            </a:r>
            <a:r>
              <a:rPr lang="en-GB" altLang="en-US" dirty="0"/>
              <a:t> </a:t>
            </a:r>
            <a:r>
              <a:rPr lang="en-GB" altLang="en-US" dirty="0" err="1"/>
              <a:t>panjang</a:t>
            </a:r>
            <a:r>
              <a:rPr lang="en-GB" alt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89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975160CA-4E07-4340-AF33-2C01A1CA45BC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322263"/>
            <a:ext cx="8228013" cy="113823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alt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0953719F-F63B-4566-B18D-18571CA5F92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395288" y="4437063"/>
            <a:ext cx="8228012" cy="30162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2000">
                <a:latin typeface="Courier New" panose="02070309020205020404" pitchFamily="49" charset="0"/>
              </a:rPr>
              <a:t>procedure TForm1.Button1Click(Sender: TObject);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>
                <a:latin typeface="Courier New" panose="02070309020205020404" pitchFamily="49" charset="0"/>
              </a:rPr>
              <a:t>begin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>
                <a:latin typeface="Courier New" panose="02070309020205020404" pitchFamily="49" charset="0"/>
              </a:rPr>
              <a:t>  Edit1.Text:='hallo';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000">
                <a:latin typeface="Courier New" panose="02070309020205020404" pitchFamily="49" charset="0"/>
              </a:rPr>
              <a:t>end;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000">
              <a:latin typeface="Courier New" panose="02070309020205020404" pitchFamily="49" charset="0"/>
            </a:endParaRP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6816ACF1-21A2-46FF-AF3E-46F81A3BC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0"/>
            <a:ext cx="659130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71542-59DD-43F9-8397-A2E9D908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F84CB-3547-449A-ADC5-99031E7AD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Bahasa </a:t>
            </a:r>
            <a:r>
              <a:rPr lang="en-GB" altLang="en-US" dirty="0" err="1"/>
              <a:t>ini</a:t>
            </a:r>
            <a:r>
              <a:rPr lang="en-GB" altLang="en-US" dirty="0"/>
              <a:t> </a:t>
            </a:r>
            <a:r>
              <a:rPr lang="en-GB" altLang="en-US" dirty="0" err="1"/>
              <a:t>lebih</a:t>
            </a:r>
            <a:r>
              <a:rPr lang="en-GB" altLang="en-US" dirty="0"/>
              <a:t> </a:t>
            </a:r>
            <a:r>
              <a:rPr lang="en-GB" altLang="en-US" dirty="0" err="1"/>
              <a:t>dekat</a:t>
            </a:r>
            <a:r>
              <a:rPr lang="en-GB" altLang="en-US" dirty="0"/>
              <a:t> </a:t>
            </a:r>
            <a:r>
              <a:rPr lang="en-GB" altLang="en-US" dirty="0" err="1"/>
              <a:t>dengan</a:t>
            </a:r>
            <a:r>
              <a:rPr lang="en-GB" altLang="en-US" dirty="0"/>
              <a:t> </a:t>
            </a:r>
            <a:r>
              <a:rPr lang="en-GB" altLang="en-US" dirty="0" err="1"/>
              <a:t>bahasa</a:t>
            </a:r>
            <a:r>
              <a:rPr lang="en-GB" altLang="en-US" dirty="0"/>
              <a:t> </a:t>
            </a:r>
            <a:r>
              <a:rPr lang="en-GB" altLang="en-US" dirty="0" err="1"/>
              <a:t>manusia</a:t>
            </a:r>
            <a:r>
              <a:rPr lang="en-GB" altLang="en-US" dirty="0"/>
              <a:t>. Bahasa </a:t>
            </a:r>
            <a:r>
              <a:rPr lang="en-GB" altLang="en-US" dirty="0" err="1"/>
              <a:t>inilah</a:t>
            </a:r>
            <a:r>
              <a:rPr lang="en-GB" altLang="en-US" dirty="0"/>
              <a:t> yang </a:t>
            </a:r>
            <a:r>
              <a:rPr lang="en-GB" altLang="en-US" dirty="0" err="1"/>
              <a:t>akan</a:t>
            </a:r>
            <a:r>
              <a:rPr lang="en-GB" altLang="en-US" dirty="0"/>
              <a:t> </a:t>
            </a:r>
            <a:r>
              <a:rPr lang="en-GB" altLang="en-US" dirty="0" err="1"/>
              <a:t>dibahas</a:t>
            </a:r>
            <a:r>
              <a:rPr lang="en-GB" altLang="en-US" dirty="0"/>
              <a:t> pada </a:t>
            </a:r>
            <a:r>
              <a:rPr lang="en-GB" altLang="en-US" dirty="0" err="1"/>
              <a:t>matakuliah</a:t>
            </a:r>
            <a:r>
              <a:rPr lang="en-GB" altLang="en-US" dirty="0"/>
              <a:t> </a:t>
            </a:r>
            <a:r>
              <a:rPr lang="en-GB" altLang="en-US" dirty="0" err="1"/>
              <a:t>ini</a:t>
            </a:r>
            <a:r>
              <a:rPr lang="en-GB" altLang="en-US" dirty="0"/>
              <a:t>.</a:t>
            </a:r>
          </a:p>
          <a:p>
            <a:pPr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/>
              <a:t>Bahasa </a:t>
            </a:r>
            <a:r>
              <a:rPr lang="en-GB" altLang="en-US" dirty="0" err="1"/>
              <a:t>ini</a:t>
            </a:r>
            <a:r>
              <a:rPr lang="en-GB" altLang="en-US" dirty="0"/>
              <a:t> juga </a:t>
            </a:r>
            <a:r>
              <a:rPr lang="en-GB" altLang="en-US" dirty="0" err="1"/>
              <a:t>memberikan</a:t>
            </a:r>
            <a:r>
              <a:rPr lang="en-GB" altLang="en-US" dirty="0"/>
              <a:t> </a:t>
            </a:r>
            <a:r>
              <a:rPr lang="en-GB" altLang="en-US" dirty="0" err="1"/>
              <a:t>banyak</a:t>
            </a:r>
            <a:r>
              <a:rPr lang="en-GB" altLang="en-US" dirty="0"/>
              <a:t> </a:t>
            </a:r>
            <a:r>
              <a:rPr lang="en-GB" altLang="en-US" dirty="0" err="1"/>
              <a:t>sekali</a:t>
            </a:r>
            <a:r>
              <a:rPr lang="en-GB" altLang="en-US" dirty="0"/>
              <a:t> </a:t>
            </a:r>
            <a:r>
              <a:rPr lang="en-GB" altLang="en-US" dirty="0" err="1"/>
              <a:t>fasilitas</a:t>
            </a:r>
            <a:r>
              <a:rPr lang="en-GB" altLang="en-US" dirty="0"/>
              <a:t> </a:t>
            </a:r>
            <a:r>
              <a:rPr lang="en-GB" altLang="en-US" dirty="0" err="1"/>
              <a:t>kemudahan</a:t>
            </a:r>
            <a:r>
              <a:rPr lang="en-GB" altLang="en-US" dirty="0"/>
              <a:t> </a:t>
            </a:r>
            <a:r>
              <a:rPr lang="en-GB" altLang="en-US" dirty="0" err="1"/>
              <a:t>pembuatan</a:t>
            </a:r>
            <a:r>
              <a:rPr lang="en-GB" altLang="en-US" dirty="0"/>
              <a:t> program, </a:t>
            </a:r>
            <a:r>
              <a:rPr lang="en-GB" altLang="en-US" dirty="0" err="1"/>
              <a:t>misalnya</a:t>
            </a:r>
            <a:r>
              <a:rPr lang="en-GB" altLang="en-US" dirty="0"/>
              <a:t>: </a:t>
            </a:r>
            <a:r>
              <a:rPr lang="en-GB" altLang="en-US" dirty="0" err="1"/>
              <a:t>variabel</a:t>
            </a:r>
            <a:r>
              <a:rPr lang="en-GB" altLang="en-US" dirty="0"/>
              <a:t>, </a:t>
            </a:r>
            <a:r>
              <a:rPr lang="en-GB" altLang="en-US" dirty="0" err="1"/>
              <a:t>tipe</a:t>
            </a:r>
            <a:r>
              <a:rPr lang="en-GB" altLang="en-US" dirty="0"/>
              <a:t> data, </a:t>
            </a:r>
            <a:r>
              <a:rPr lang="en-GB" altLang="en-US" dirty="0" err="1"/>
              <a:t>konstanta</a:t>
            </a:r>
            <a:r>
              <a:rPr lang="en-GB" altLang="en-US" dirty="0"/>
              <a:t>, </a:t>
            </a:r>
            <a:r>
              <a:rPr lang="en-GB" altLang="en-US" dirty="0" err="1"/>
              <a:t>struktur</a:t>
            </a:r>
            <a:r>
              <a:rPr lang="en-GB" altLang="en-US" dirty="0"/>
              <a:t> </a:t>
            </a:r>
            <a:r>
              <a:rPr lang="en-GB" altLang="en-US" dirty="0" err="1"/>
              <a:t>kontrol</a:t>
            </a:r>
            <a:r>
              <a:rPr lang="en-GB" altLang="en-US" dirty="0"/>
              <a:t>, loop, </a:t>
            </a:r>
            <a:r>
              <a:rPr lang="en-GB" altLang="en-US" dirty="0" err="1"/>
              <a:t>fungsi</a:t>
            </a:r>
            <a:r>
              <a:rPr lang="en-GB" altLang="en-US" dirty="0"/>
              <a:t>, </a:t>
            </a:r>
            <a:r>
              <a:rPr lang="en-GB" altLang="en-US" dirty="0" err="1"/>
              <a:t>prosedur</a:t>
            </a:r>
            <a:r>
              <a:rPr lang="en-GB" altLang="en-US" dirty="0"/>
              <a:t> dan lain-lain. </a:t>
            </a:r>
            <a:r>
              <a:rPr lang="en-GB" altLang="en-US" dirty="0" err="1"/>
              <a:t>Contoh</a:t>
            </a:r>
            <a:r>
              <a:rPr lang="en-GB" altLang="en-US" dirty="0"/>
              <a:t>: Pascal, Basic, C++, dan Java.</a:t>
            </a:r>
          </a:p>
          <a:p>
            <a:pPr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err="1"/>
              <a:t>Mendukung</a:t>
            </a:r>
            <a:r>
              <a:rPr lang="en-GB" altLang="en-US" dirty="0"/>
              <a:t> information hiding, </a:t>
            </a:r>
            <a:r>
              <a:rPr lang="en-GB" altLang="en-US" dirty="0" err="1"/>
              <a:t>enkapsulasi</a:t>
            </a:r>
            <a:r>
              <a:rPr lang="en-GB" altLang="en-US" dirty="0"/>
              <a:t>, dan abstract data type.</a:t>
            </a:r>
          </a:p>
          <a:p>
            <a:pPr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err="1"/>
              <a:t>Pascal,C</a:t>
            </a:r>
            <a:r>
              <a:rPr lang="en-GB" altLang="en-US" dirty="0"/>
              <a:t>/C++ , Delphi, VB, VB.NET, Visual </a:t>
            </a:r>
            <a:r>
              <a:rPr lang="en-GB" altLang="en-US" dirty="0" err="1"/>
              <a:t>Foxpro</a:t>
            </a:r>
            <a:endParaRPr lang="en-GB" altLang="en-US" dirty="0"/>
          </a:p>
          <a:p>
            <a:pPr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err="1"/>
              <a:t>Keuntungan</a:t>
            </a:r>
            <a:r>
              <a:rPr lang="en-GB" altLang="en-US" dirty="0"/>
              <a:t>: </a:t>
            </a:r>
            <a:r>
              <a:rPr lang="en-GB" altLang="en-US" dirty="0" err="1"/>
              <a:t>Mudah</a:t>
            </a:r>
            <a:r>
              <a:rPr lang="en-GB" altLang="en-US" dirty="0"/>
              <a:t> </a:t>
            </a:r>
            <a:r>
              <a:rPr lang="en-GB" altLang="en-US" dirty="0" err="1"/>
              <a:t>dipelajari</a:t>
            </a:r>
            <a:r>
              <a:rPr lang="en-GB" altLang="en-US" dirty="0"/>
              <a:t>, </a:t>
            </a:r>
            <a:r>
              <a:rPr lang="en-GB" altLang="en-US" dirty="0" err="1"/>
              <a:t>Mendekati</a:t>
            </a:r>
            <a:r>
              <a:rPr lang="en-GB" altLang="en-US" dirty="0"/>
              <a:t> </a:t>
            </a:r>
            <a:r>
              <a:rPr lang="en-GB" altLang="en-US" dirty="0" err="1"/>
              <a:t>permasalahan</a:t>
            </a:r>
            <a:r>
              <a:rPr lang="en-GB" altLang="en-US" dirty="0"/>
              <a:t> yang </a:t>
            </a:r>
            <a:r>
              <a:rPr lang="en-GB" altLang="en-US" dirty="0" err="1"/>
              <a:t>akan</a:t>
            </a:r>
            <a:r>
              <a:rPr lang="en-GB" altLang="en-US" dirty="0"/>
              <a:t> </a:t>
            </a:r>
            <a:r>
              <a:rPr lang="en-GB" altLang="en-US" dirty="0" err="1"/>
              <a:t>dipecahkan</a:t>
            </a:r>
            <a:r>
              <a:rPr lang="en-GB" altLang="en-US" dirty="0"/>
              <a:t>, </a:t>
            </a:r>
            <a:r>
              <a:rPr lang="en-GB" altLang="en-US" dirty="0" err="1"/>
              <a:t>Kode</a:t>
            </a:r>
            <a:r>
              <a:rPr lang="en-GB" altLang="en-US" dirty="0"/>
              <a:t> program </a:t>
            </a:r>
            <a:r>
              <a:rPr lang="en-GB" altLang="en-US" dirty="0" err="1"/>
              <a:t>pendek</a:t>
            </a:r>
            <a:endParaRPr lang="en-GB" altLang="en-US" dirty="0"/>
          </a:p>
          <a:p>
            <a:pPr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dirty="0" err="1"/>
              <a:t>Kerugian</a:t>
            </a:r>
            <a:r>
              <a:rPr lang="en-GB" altLang="en-US" dirty="0"/>
              <a:t>: </a:t>
            </a:r>
            <a:r>
              <a:rPr lang="en-GB" altLang="en-US" dirty="0" err="1"/>
              <a:t>Eksekusi</a:t>
            </a:r>
            <a:r>
              <a:rPr lang="en-GB" altLang="en-US" dirty="0"/>
              <a:t> </a:t>
            </a:r>
            <a:r>
              <a:rPr lang="en-GB" altLang="en-US" dirty="0" err="1"/>
              <a:t>lebih</a:t>
            </a:r>
            <a:r>
              <a:rPr lang="en-GB" altLang="en-US" dirty="0"/>
              <a:t> </a:t>
            </a:r>
            <a:r>
              <a:rPr lang="en-GB" altLang="en-US" dirty="0" err="1"/>
              <a:t>lambat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6051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D6C52-3901-474F-B6FF-8F31DC81A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7A91B-5948-4BE7-94C1-AA8139823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programmer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program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produktivitas</a:t>
            </a:r>
            <a:r>
              <a:rPr lang="en-US" dirty="0"/>
              <a:t> programmer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dan program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. </a:t>
            </a:r>
          </a:p>
          <a:p>
            <a:r>
              <a:rPr lang="en-US" dirty="0"/>
              <a:t>4GL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oleh </a:t>
            </a:r>
            <a:r>
              <a:rPr lang="en-US" dirty="0" err="1"/>
              <a:t>pemakai</a:t>
            </a:r>
            <a:r>
              <a:rPr lang="en-US" dirty="0"/>
              <a:t>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programmer professional.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non-programmer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program </a:t>
            </a:r>
            <a:r>
              <a:rPr lang="en-US" dirty="0" err="1"/>
              <a:t>dengan</a:t>
            </a:r>
            <a:r>
              <a:rPr lang="en-US" dirty="0"/>
              <a:t> Microsoft Access di </a:t>
            </a:r>
            <a:r>
              <a:rPr lang="en-US" dirty="0" err="1"/>
              <a:t>lingkungan</a:t>
            </a:r>
            <a:r>
              <a:rPr lang="en-US" dirty="0"/>
              <a:t> PC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.</a:t>
            </a:r>
          </a:p>
          <a:p>
            <a:r>
              <a:rPr lang="en-US" dirty="0"/>
              <a:t>Bahasa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ke-empat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(</a:t>
            </a:r>
            <a:r>
              <a:rPr lang="en-US" i="1" dirty="0"/>
              <a:t>very high level language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yang </a:t>
            </a:r>
            <a:r>
              <a:rPr lang="en-US" dirty="0" err="1"/>
              <a:t>berorientasi</a:t>
            </a:r>
            <a:r>
              <a:rPr lang="en-US" dirty="0"/>
              <a:t> pada </a:t>
            </a:r>
            <a:r>
              <a:rPr lang="en-US" dirty="0" err="1"/>
              <a:t>masalah</a:t>
            </a:r>
            <a:r>
              <a:rPr lang="en-US" dirty="0"/>
              <a:t> (</a:t>
            </a:r>
            <a:r>
              <a:rPr lang="en-US" i="1" dirty="0"/>
              <a:t>problem oriented language</a:t>
            </a:r>
            <a:r>
              <a:rPr lang="en-US" dirty="0"/>
              <a:t>)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pada </a:t>
            </a:r>
            <a:r>
              <a:rPr lang="en-US" dirty="0" err="1"/>
              <a:t>bahasa</a:t>
            </a:r>
            <a:r>
              <a:rPr lang="en-US" dirty="0"/>
              <a:t> procedural. </a:t>
            </a:r>
          </a:p>
          <a:p>
            <a:r>
              <a:rPr lang="en-US" dirty="0"/>
              <a:t>Bahasa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keempat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non-</a:t>
            </a:r>
            <a:r>
              <a:rPr lang="en-US" dirty="0" err="1"/>
              <a:t>prosedural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,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memberitahukan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detail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mendapatkanya</a:t>
            </a:r>
            <a:r>
              <a:rPr lang="en-US" dirty="0"/>
              <a:t>.</a:t>
            </a:r>
          </a:p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conoth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keempat</a:t>
            </a:r>
            <a:r>
              <a:rPr lang="en-US" dirty="0"/>
              <a:t> : Oracle, Informix, Sybase, </a:t>
            </a:r>
            <a:r>
              <a:rPr lang="en-US" dirty="0" err="1"/>
              <a:t>PowerHouse</a:t>
            </a:r>
            <a:r>
              <a:rPr lang="en-US" dirty="0"/>
              <a:t>, Access, FOCUS.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74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1D4A-B567-4DD0-9D16-AB81B5EF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AD274-3D89-4915-95CF-69B56D74A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err="1"/>
              <a:t>Pemrosesan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alami</a:t>
            </a:r>
            <a:r>
              <a:rPr lang="en-US" dirty="0"/>
              <a:t> (</a:t>
            </a:r>
            <a:r>
              <a:rPr lang="en-US" i="1" dirty="0"/>
              <a:t>natural language processing</a:t>
            </a:r>
            <a:r>
              <a:rPr lang="en-US" dirty="0"/>
              <a:t>),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computer agar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(</a:t>
            </a:r>
            <a:r>
              <a:rPr lang="en-US" dirty="0" err="1"/>
              <a:t>Inggris</a:t>
            </a:r>
            <a:r>
              <a:rPr lang="en-US" dirty="0"/>
              <a:t>, </a:t>
            </a:r>
            <a:r>
              <a:rPr lang="en-US" dirty="0" err="1"/>
              <a:t>Spanyol</a:t>
            </a:r>
            <a:r>
              <a:rPr lang="en-US" dirty="0"/>
              <a:t>, </a:t>
            </a:r>
            <a:r>
              <a:rPr lang="en-US" dirty="0" err="1"/>
              <a:t>Perancis</a:t>
            </a:r>
            <a:r>
              <a:rPr lang="en-US" dirty="0"/>
              <a:t>, Indonesia, dan </a:t>
            </a:r>
            <a:r>
              <a:rPr lang="en-US" dirty="0" err="1"/>
              <a:t>sebagainya</a:t>
            </a:r>
            <a:r>
              <a:rPr lang="en-US" dirty="0"/>
              <a:t>)</a:t>
            </a:r>
          </a:p>
          <a:p>
            <a:pPr lvl="0"/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robotika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sensor </a:t>
            </a:r>
            <a:r>
              <a:rPr lang="en-US" dirty="0" err="1"/>
              <a:t>mata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Aplikasi</a:t>
            </a:r>
            <a:r>
              <a:rPr lang="en-US" dirty="0"/>
              <a:t> system </a:t>
            </a:r>
            <a:r>
              <a:rPr lang="en-US" dirty="0" err="1"/>
              <a:t>pakar</a:t>
            </a:r>
            <a:r>
              <a:rPr lang="en-US" dirty="0"/>
              <a:t> (</a:t>
            </a:r>
            <a:r>
              <a:rPr lang="en-US" i="1" dirty="0"/>
              <a:t>expert system</a:t>
            </a:r>
            <a:r>
              <a:rPr lang="en-US" dirty="0"/>
              <a:t>) yang </a:t>
            </a:r>
            <a:r>
              <a:rPr lang="en-US" dirty="0" err="1"/>
              <a:t>meniru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pakar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shingga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nasihat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yang </a:t>
            </a:r>
            <a:r>
              <a:rPr lang="en-US" dirty="0" err="1"/>
              <a:t>setara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pakar</a:t>
            </a:r>
            <a:r>
              <a:rPr lang="en-US"/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20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364B95-A36E-4E37-9CC2-8553AE1E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Generasi</a:t>
            </a:r>
            <a:r>
              <a:rPr lang="en-US" dirty="0"/>
              <a:t>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FE199-67C9-4524-A284-14C1DAA12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Oracle, Informix, Sybase, </a:t>
            </a:r>
            <a:r>
              <a:rPr lang="en-US" dirty="0" err="1"/>
              <a:t>PowerHouse</a:t>
            </a:r>
            <a:r>
              <a:rPr lang="en-US" dirty="0"/>
              <a:t>, Access, FOCUS.</a:t>
            </a:r>
          </a:p>
        </p:txBody>
      </p:sp>
    </p:spTree>
    <p:extLst>
      <p:ext uri="{BB962C8B-B14F-4D97-AF65-F5344CB8AC3E}">
        <p14:creationId xmlns:p14="http://schemas.microsoft.com/office/powerpoint/2010/main" val="331976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Penggenerasian Komputer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Melihat perkembangan komputer dari waktu ke waktu</a:t>
            </a:r>
          </a:p>
          <a:p>
            <a:r>
              <a:rPr lang="id-ID" dirty="0"/>
              <a:t>Tidak ada kesepakatan resmi</a:t>
            </a:r>
          </a:p>
          <a:p>
            <a:r>
              <a:rPr lang="id-ID" dirty="0"/>
              <a:t>Penggolongan 5 generasi</a:t>
            </a:r>
          </a:p>
        </p:txBody>
      </p:sp>
    </p:spTree>
    <p:extLst>
      <p:ext uri="{BB962C8B-B14F-4D97-AF65-F5344CB8AC3E}">
        <p14:creationId xmlns:p14="http://schemas.microsoft.com/office/powerpoint/2010/main" val="112110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Generasi I (1946 – 1959) Tabung Vakum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ENIAC (</a:t>
            </a:r>
            <a:r>
              <a:rPr lang="en-US" dirty="0"/>
              <a:t>Electronic Numerical Integrator And Calculator) </a:t>
            </a:r>
            <a:endParaRPr lang="id-ID" dirty="0"/>
          </a:p>
          <a:p>
            <a:r>
              <a:rPr lang="id-ID" dirty="0"/>
              <a:t>Menggunakan Tabung vacum</a:t>
            </a:r>
          </a:p>
          <a:p>
            <a:r>
              <a:rPr lang="id-ID" dirty="0"/>
              <a:t>Dr John Mauchly dan Presper Eckert tahun 1946.</a:t>
            </a:r>
          </a:p>
        </p:txBody>
      </p:sp>
      <p:pic>
        <p:nvPicPr>
          <p:cNvPr id="1028" name="Picture 4" descr="Sejarah Komputer dan Perkembangany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0055"/>
            <a:ext cx="4038600" cy="288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28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Generasi II (1959 – 1965) Transistor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DEC PDP-8, IBM 700, dan IBM 7094.</a:t>
            </a:r>
            <a:endParaRPr lang="id-ID" dirty="0"/>
          </a:p>
          <a:p>
            <a:r>
              <a:rPr lang="id-ID" dirty="0"/>
              <a:t>Menggunakan Dioda dan transistor</a:t>
            </a:r>
          </a:p>
          <a:p>
            <a:r>
              <a:rPr lang="id-ID" dirty="0"/>
              <a:t>Bahasa Fortran (1954) dan COBOL (1959)</a:t>
            </a:r>
          </a:p>
          <a:p>
            <a:r>
              <a:rPr lang="id-ID" dirty="0"/>
              <a:t>Media penyimpanan magnetik </a:t>
            </a:r>
          </a:p>
          <a:p>
            <a:endParaRPr lang="id-ID" dirty="0"/>
          </a:p>
        </p:txBody>
      </p:sp>
      <p:pic>
        <p:nvPicPr>
          <p:cNvPr id="2052" name="Picture 4" descr="Sejarah Komputer dan Perkembanga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5"/>
            <a:ext cx="4381539" cy="331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55197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Generasi III (1965 - 1971)  </a:t>
            </a:r>
            <a:br>
              <a:rPr lang="id-ID" dirty="0"/>
            </a:br>
            <a:r>
              <a:rPr lang="id-ID" dirty="0"/>
              <a:t>Integrated Circuit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Apple II, PC, dan NEC PC</a:t>
            </a:r>
          </a:p>
          <a:p>
            <a:r>
              <a:rPr lang="id-ID" dirty="0"/>
              <a:t>Menggunakan Chip IC</a:t>
            </a:r>
          </a:p>
          <a:p>
            <a:r>
              <a:rPr lang="id-ID" dirty="0"/>
              <a:t>Penyimpanan memorinya lebih besar dan diletakkan diluar (eksternal)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</p:txBody>
      </p:sp>
      <p:pic>
        <p:nvPicPr>
          <p:cNvPr id="3074" name="Picture 2" descr="https://aldimaulana58.files.wordpress.com/2011/11/komputer-generasi-ketiga.jpg?w=300&amp;h=2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485231"/>
            <a:ext cx="381000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27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Generasi IV (1971 – sekarang) LSI dan VLSI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/>
              <a:t>LSI dan VLSI (Very Large Scale Integration)</a:t>
            </a:r>
          </a:p>
          <a:p>
            <a:r>
              <a:rPr lang="id-ID" dirty="0"/>
              <a:t>Mulai 8086 sd  Core i7</a:t>
            </a:r>
          </a:p>
          <a:p>
            <a:endParaRPr lang="id-ID" dirty="0"/>
          </a:p>
        </p:txBody>
      </p:sp>
      <p:pic>
        <p:nvPicPr>
          <p:cNvPr id="4098" name="Picture 2" descr="Sejarah Komputer - komputer generasi keemp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79998"/>
            <a:ext cx="4038600" cy="23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63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SSI s/d ULSI</a:t>
            </a:r>
          </a:p>
        </p:txBody>
      </p:sp>
      <p:pic>
        <p:nvPicPr>
          <p:cNvPr id="6146" name="Picture 2" descr="Hasil gambar untuk perbandingan transistor L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60283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asil gambar untuk transis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00922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14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098" name="Picture 2" descr="https://upload.wikimedia.org/wikipedia/commons/thumb/9/9d/Moore%27s_Law_Transistor_Count_1971-2016.png/800px-Moore%27s_Law_Transistor_Count_1971-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05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</TotalTime>
  <Words>895</Words>
  <Application>Microsoft Office PowerPoint</Application>
  <PresentationFormat>On-screen Show (4:3)</PresentationFormat>
  <Paragraphs>157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Courier New</vt:lpstr>
      <vt:lpstr>Wingdings</vt:lpstr>
      <vt:lpstr>Office Theme</vt:lpstr>
      <vt:lpstr>Arsitektur dan Organisasi Komputer</vt:lpstr>
      <vt:lpstr>Perkembangan Generasi Komputer</vt:lpstr>
      <vt:lpstr>Penggenerasian Komputer</vt:lpstr>
      <vt:lpstr>Generasi I (1946 – 1959) Tabung Vakum</vt:lpstr>
      <vt:lpstr>Generasi II (1959 – 1965) Transistor </vt:lpstr>
      <vt:lpstr>Generasi III (1965 - 1971)   Integrated Circuit </vt:lpstr>
      <vt:lpstr>Generasi IV (1971 – sekarang) LSI dan VLSI</vt:lpstr>
      <vt:lpstr>SSI s/d ULSI</vt:lpstr>
      <vt:lpstr>PowerPoint Presentation</vt:lpstr>
      <vt:lpstr>Processor Intel x86</vt:lpstr>
      <vt:lpstr>PowerPoint Presentation</vt:lpstr>
      <vt:lpstr>Perkembangan Generasi Core </vt:lpstr>
      <vt:lpstr>Arsitektur Komputer </vt:lpstr>
      <vt:lpstr>Intel 8086</vt:lpstr>
      <vt:lpstr>PowerPoint Presentation</vt:lpstr>
      <vt:lpstr>80286</vt:lpstr>
      <vt:lpstr>80386</vt:lpstr>
      <vt:lpstr>80486</vt:lpstr>
      <vt:lpstr>Core i3</vt:lpstr>
      <vt:lpstr>          Nehalem core i7</vt:lpstr>
      <vt:lpstr>Bahasa Pemrograman</vt:lpstr>
      <vt:lpstr>PowerPoint Presentation</vt:lpstr>
      <vt:lpstr>Gen I : Bahasa Mesin</vt:lpstr>
      <vt:lpstr>Gen 2 : Bahasa Assembly</vt:lpstr>
      <vt:lpstr>PowerPoint Presentation</vt:lpstr>
      <vt:lpstr>Gen 3</vt:lpstr>
      <vt:lpstr>Gen 4</vt:lpstr>
      <vt:lpstr>Gen 5</vt:lpstr>
      <vt:lpstr>Generasi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user7</dc:creator>
  <cp:lastModifiedBy>core</cp:lastModifiedBy>
  <cp:revision>28</cp:revision>
  <dcterms:created xsi:type="dcterms:W3CDTF">2019-02-05T15:29:14Z</dcterms:created>
  <dcterms:modified xsi:type="dcterms:W3CDTF">2019-02-10T01:47:01Z</dcterms:modified>
</cp:coreProperties>
</file>