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37"/>
  </p:notesMasterIdLst>
  <p:sldIdLst>
    <p:sldId id="256" r:id="rId2"/>
    <p:sldId id="277" r:id="rId3"/>
    <p:sldId id="278" r:id="rId4"/>
    <p:sldId id="279" r:id="rId5"/>
    <p:sldId id="280" r:id="rId6"/>
    <p:sldId id="281" r:id="rId7"/>
    <p:sldId id="257" r:id="rId8"/>
    <p:sldId id="258" r:id="rId9"/>
    <p:sldId id="259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260" r:id="rId21"/>
    <p:sldId id="282" r:id="rId22"/>
    <p:sldId id="261" r:id="rId23"/>
    <p:sldId id="283" r:id="rId24"/>
    <p:sldId id="284" r:id="rId25"/>
    <p:sldId id="262" r:id="rId26"/>
    <p:sldId id="285" r:id="rId27"/>
    <p:sldId id="287" r:id="rId28"/>
    <p:sldId id="288" r:id="rId29"/>
    <p:sldId id="289" r:id="rId30"/>
    <p:sldId id="290" r:id="rId31"/>
    <p:sldId id="291" r:id="rId32"/>
    <p:sldId id="292" r:id="rId33"/>
    <p:sldId id="295" r:id="rId34"/>
    <p:sldId id="294" r:id="rId35"/>
    <p:sldId id="306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9933"/>
    <a:srgbClr val="EFFC72"/>
    <a:srgbClr val="0000FF"/>
    <a:srgbClr val="CCCCFF"/>
    <a:srgbClr val="00FF00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0468" autoAdjust="0"/>
    <p:restoredTop sz="94660"/>
  </p:normalViewPr>
  <p:slideViewPr>
    <p:cSldViewPr>
      <p:cViewPr varScale="1">
        <p:scale>
          <a:sx n="50" d="100"/>
          <a:sy n="50" d="100"/>
        </p:scale>
        <p:origin x="-629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FBBF3B5-E620-46E4-B5F4-788B1BFBFD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4CD0CB-CD30-4585-B83D-B2B1AC2D10FF}" type="slidenum">
              <a:rPr lang="en-GB" smtClean="0">
                <a:latin typeface="Times New Roman" pitchFamily="18" charset="0"/>
              </a:rPr>
              <a:pPr/>
              <a:t>15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pPr>
              <a:spcBef>
                <a:spcPct val="0"/>
              </a:spcBef>
            </a:pPr>
            <a:endParaRPr lang="en-GB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id-ID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sp>
        <p:nvSpPr>
          <p:cNvPr id="105494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549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CC515-0E9E-4BFC-B00D-C31D09F23913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DB9C5-D995-4895-A9AA-20C342BA76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Jurusan Teknik Informatika UPN'V'YK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19747-F945-4F10-8F4A-911AD2532369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7CD89-5ACC-40EF-BC1D-1ED88711F3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ADCA9-163C-4491-90AD-F7397585C8F6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0DB54F-4291-4CF4-BD59-8622B12AE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50008-CE05-4556-AA37-EED0F9176226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8BEAA-8E8A-4983-BB8B-4E9B6106F2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36B34-FBAA-47B8-AAD6-45522D21CDA4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1ADF2-A0D2-404C-BFB1-8F18138C6C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22442-8A53-4360-A175-F06E8D9D0B15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1CA34-6F60-4D8B-8F87-360B0C1E17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A2574-DF61-4DC9-8C8A-39C29BAB5DD8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2F0FA-6E87-439B-AE77-83E47EC001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2692E-C751-473F-93A0-3F25294BCE13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98225-57AA-4531-819E-E90C7BB7B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7E533-810D-44F3-B724-4DCE242C8CB6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54FF8-17D3-4EFF-BD52-65713BC4FD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3FF13-CDCC-4141-A34A-BFB113C37AB4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02532-9891-4073-969E-56DD2FC7DF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D26D8-B226-481F-A182-94B50AD7236D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20B4F-BE5E-4B4C-9126-BFE9634AFD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451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445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sp>
        <p:nvSpPr>
          <p:cNvPr id="104453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id-ID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0445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57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104458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104459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104460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104461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/>
              </a:p>
            </p:txBody>
          </p:sp>
        </p:grpSp>
        <p:sp>
          <p:nvSpPr>
            <p:cNvPr id="10446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4464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4465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4466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4467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4468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4469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sp>
        <p:nvSpPr>
          <p:cNvPr id="104470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472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CF84874-37F0-41A0-917C-F105D3D94710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104473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104474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A475AB97-38CB-45D9-86CC-45B6A05F8C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6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8F8FA3-A152-45D1-9DEE-82934E9391E9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D8C8F0-344D-4BD0-BD47-F7BE5EB88FC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EFFC72"/>
                </a:solidFill>
                <a:latin typeface="Comic Sans MS" pitchFamily="66" charset="0"/>
              </a:rPr>
              <a:t>PENGAMBILAN KEPUTUSAN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Pengantar</a:t>
            </a:r>
            <a:endParaRPr lang="en-GB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Pembuatan Keputusan merupakan bagian kunci kegiatan:</a:t>
            </a:r>
          </a:p>
          <a:p>
            <a:pPr lvl="1" eaLnBrk="1" hangingPunct="1"/>
            <a:r>
              <a:rPr lang="en-US" smtClean="0"/>
              <a:t>Eksekutif</a:t>
            </a:r>
          </a:p>
          <a:p>
            <a:pPr lvl="1" eaLnBrk="1" hangingPunct="1"/>
            <a:r>
              <a:rPr lang="en-US" smtClean="0"/>
              <a:t>Manajer</a:t>
            </a:r>
          </a:p>
          <a:p>
            <a:pPr lvl="1" eaLnBrk="1" hangingPunct="1"/>
            <a:r>
              <a:rPr lang="en-US" smtClean="0"/>
              <a:t>Karyawan</a:t>
            </a:r>
          </a:p>
          <a:p>
            <a:pPr lvl="1" eaLnBrk="1" hangingPunct="1"/>
            <a:r>
              <a:rPr lang="en-US" smtClean="0"/>
              <a:t>Setiap manusia dalam kehidupannya</a:t>
            </a:r>
          </a:p>
          <a:p>
            <a:pPr eaLnBrk="1" hangingPunct="1"/>
            <a:r>
              <a:rPr lang="en-US" smtClean="0"/>
              <a:t>George P. Huber</a:t>
            </a:r>
          </a:p>
          <a:p>
            <a:pPr lvl="1" eaLnBrk="1" hangingPunct="1"/>
            <a:r>
              <a:rPr lang="en-US" smtClean="0"/>
              <a:t>Choice Making vs Problem Solving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Tipe-tipe keputusan</a:t>
            </a:r>
            <a:endParaRPr lang="en-GB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Keputusan terprogram (struktur)</a:t>
            </a:r>
          </a:p>
          <a:p>
            <a:pPr lvl="1" eaLnBrk="1" hangingPunct="1"/>
            <a:r>
              <a:rPr lang="en-US" sz="2400" smtClean="0"/>
              <a:t>Dibuat menurut kebiasaan, aturan, prosedur; tertulis maupun tidak</a:t>
            </a:r>
          </a:p>
          <a:p>
            <a:pPr lvl="1" eaLnBrk="1" hangingPunct="1"/>
            <a:r>
              <a:rPr lang="en-US" sz="2400" smtClean="0"/>
              <a:t>Bersifat rutin, berulang-ulang</a:t>
            </a:r>
          </a:p>
          <a:p>
            <a:pPr eaLnBrk="1" hangingPunct="1"/>
            <a:r>
              <a:rPr lang="en-US" sz="2800" smtClean="0"/>
              <a:t>Keputusan tak terprogram (tidak terstruktur)</a:t>
            </a:r>
          </a:p>
          <a:p>
            <a:pPr lvl="1" eaLnBrk="1" hangingPunct="1"/>
            <a:r>
              <a:rPr lang="en-US" sz="2400" smtClean="0"/>
              <a:t>Mengenai masalah khusus, khas, tidak biasa</a:t>
            </a:r>
          </a:p>
          <a:p>
            <a:pPr lvl="1" eaLnBrk="1" hangingPunct="1"/>
            <a:r>
              <a:rPr lang="en-US" sz="2400" smtClean="0"/>
              <a:t>Kebijakan yang ada belum menjawab</a:t>
            </a:r>
          </a:p>
          <a:p>
            <a:pPr lvl="1" eaLnBrk="1" hangingPunct="1"/>
            <a:r>
              <a:rPr lang="en-US" sz="2400" smtClean="0"/>
              <a:t>Mis. Pengalokasian sumber daya</a:t>
            </a:r>
            <a:endParaRPr lang="en-GB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73818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Teknik Keputusan Terprogram</a:t>
            </a:r>
            <a:endParaRPr lang="en-GB" sz="400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05000"/>
            <a:ext cx="4037013" cy="4114800"/>
          </a:xfrm>
        </p:spPr>
        <p:txBody>
          <a:bodyPr/>
          <a:lstStyle/>
          <a:p>
            <a:pPr eaLnBrk="1" hangingPunct="1"/>
            <a:r>
              <a:rPr lang="en-US" smtClean="0"/>
              <a:t>Tradisional</a:t>
            </a:r>
          </a:p>
          <a:p>
            <a:pPr lvl="1" eaLnBrk="1" hangingPunct="1"/>
            <a:r>
              <a:rPr lang="en-US" smtClean="0"/>
              <a:t>Kebiasaan</a:t>
            </a:r>
          </a:p>
          <a:p>
            <a:pPr lvl="1" eaLnBrk="1" hangingPunct="1"/>
            <a:r>
              <a:rPr lang="en-US" smtClean="0"/>
              <a:t>Mengikuti prosedur baku</a:t>
            </a:r>
          </a:p>
          <a:p>
            <a:pPr lvl="1" eaLnBrk="1" hangingPunct="1"/>
            <a:r>
              <a:rPr lang="en-US" smtClean="0"/>
              <a:t>Saluran informasi disusun dengan baik</a:t>
            </a:r>
            <a:endParaRPr lang="en-GB" smtClean="0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Modern</a:t>
            </a:r>
          </a:p>
          <a:p>
            <a:pPr lvl="1" eaLnBrk="1" hangingPunct="1"/>
            <a:r>
              <a:rPr lang="en-US" smtClean="0"/>
              <a:t>Menggunakan teknik “operation research”:</a:t>
            </a:r>
          </a:p>
          <a:p>
            <a:pPr lvl="2" eaLnBrk="1" hangingPunct="1"/>
            <a:r>
              <a:rPr lang="en-US" smtClean="0"/>
              <a:t>Formula matematika</a:t>
            </a:r>
          </a:p>
          <a:p>
            <a:pPr lvl="2" eaLnBrk="1" hangingPunct="1"/>
            <a:r>
              <a:rPr lang="en-US" smtClean="0"/>
              <a:t>Simulasi komputer</a:t>
            </a:r>
          </a:p>
          <a:p>
            <a:pPr lvl="1" eaLnBrk="1" hangingPunct="1"/>
            <a:r>
              <a:rPr lang="en-US" smtClean="0"/>
              <a:t>Berdasarkan pengolahan data berbantu komputer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646113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/>
              <a:t>Teknik Keputusan Tak Terprogram</a:t>
            </a:r>
            <a:endParaRPr lang="en-GB" sz="360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05000"/>
            <a:ext cx="4037013" cy="4114800"/>
          </a:xfrm>
        </p:spPr>
        <p:txBody>
          <a:bodyPr/>
          <a:lstStyle/>
          <a:p>
            <a:pPr eaLnBrk="1" hangingPunct="1"/>
            <a:r>
              <a:rPr lang="en-US" smtClean="0"/>
              <a:t>Tradisional</a:t>
            </a:r>
          </a:p>
          <a:p>
            <a:pPr lvl="1" eaLnBrk="1" hangingPunct="1"/>
            <a:r>
              <a:rPr lang="en-US" smtClean="0"/>
              <a:t>Kebijakan intuisi berdasarkan kreativitas</a:t>
            </a:r>
          </a:p>
          <a:p>
            <a:pPr lvl="1" eaLnBrk="1" hangingPunct="1"/>
            <a:r>
              <a:rPr lang="en-US" smtClean="0"/>
              <a:t>Coba-coba</a:t>
            </a:r>
          </a:p>
          <a:p>
            <a:pPr lvl="1" eaLnBrk="1" hangingPunct="1"/>
            <a:r>
              <a:rPr lang="en-US" smtClean="0"/>
              <a:t>Seleksi dan latihan para pelaksana</a:t>
            </a:r>
            <a:endParaRPr lang="en-GB" smtClean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Modern</a:t>
            </a:r>
          </a:p>
          <a:p>
            <a:pPr lvl="1" eaLnBrk="1" hangingPunct="1"/>
            <a:r>
              <a:rPr lang="en-US" smtClean="0"/>
              <a:t>Teknik pemecahan masalah yang diterapkan pada :</a:t>
            </a:r>
          </a:p>
          <a:p>
            <a:pPr lvl="2" eaLnBrk="1" hangingPunct="1"/>
            <a:r>
              <a:rPr lang="en-US" smtClean="0"/>
              <a:t>Latihan pembuatan keputusan</a:t>
            </a:r>
          </a:p>
          <a:p>
            <a:pPr lvl="2" eaLnBrk="1" hangingPunct="1"/>
            <a:r>
              <a:rPr lang="en-US" smtClean="0"/>
              <a:t>Penyusunan program komputer empiris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Proses pembuatan keputusan</a:t>
            </a:r>
            <a:endParaRPr lang="en-GB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574088" cy="46847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Pemahaman dan perumusan masalah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Identifikasi gejala yang muncul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Cari penyebabnya/masalah utama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Cari bagian-bagian yang perlu dipecahkan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Pergunakan analisis sebab-akibat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Pengumpulan dan analisis data yang relevan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Menentukan data yang relevan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Mengumpulkan data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Mencari pola dari data yang terkumpul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Pengembangan alternatif-alternatif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Berdasarkan data, disusun beberapa alternatif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Untuk setiap alternatif susun pro &amp; kontra, konsekuensi, resiko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Semua alternatif harus feasible</a:t>
            </a:r>
            <a:endParaRPr lang="en-GB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mtClean="0"/>
              <a:t>Scope of Decision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00200"/>
            <a:ext cx="8486775" cy="4532313"/>
          </a:xfrm>
        </p:spPr>
        <p:txBody>
          <a:bodyPr lIns="92075" tIns="46038" rIns="92075" bIns="46038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id-ID" dirty="0" smtClean="0"/>
              <a:t>&amp; Pengendalian </a:t>
            </a:r>
            <a:r>
              <a:rPr lang="en-US" dirty="0" err="1" smtClean="0"/>
              <a:t>Operasional</a:t>
            </a:r>
            <a:r>
              <a:rPr lang="en-US" dirty="0" smtClean="0"/>
              <a:t> </a:t>
            </a:r>
            <a:r>
              <a:rPr lang="en-US" sz="2400" dirty="0" smtClean="0"/>
              <a:t>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 </a:t>
            </a:r>
            <a:r>
              <a:rPr lang="id-ID" sz="2000" dirty="0" smtClean="0"/>
              <a:t>Dipu</a:t>
            </a:r>
            <a:r>
              <a:rPr lang="en-US" sz="2000" dirty="0" err="1" smtClean="0"/>
              <a:t>satkan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efektif</a:t>
            </a:r>
            <a:r>
              <a:rPr lang="id-ID" sz="2000" dirty="0" smtClean="0"/>
              <a:t>itas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efisien</a:t>
            </a:r>
            <a:r>
              <a:rPr lang="id-ID" sz="2000" dirty="0" smtClean="0"/>
              <a:t>si</a:t>
            </a:r>
            <a:r>
              <a:rPr lang="en-US" sz="2000" dirty="0" smtClean="0"/>
              <a:t> </a:t>
            </a:r>
            <a:r>
              <a:rPr lang="en-US" sz="2000" dirty="0" err="1" smtClean="0"/>
              <a:t>pelaksanaan</a:t>
            </a:r>
            <a:r>
              <a:rPr lang="en-US" sz="2000" dirty="0" smtClean="0"/>
              <a:t> </a:t>
            </a:r>
            <a:r>
              <a:rPr lang="en-US" sz="2000" dirty="0" err="1" smtClean="0"/>
              <a:t>tugas</a:t>
            </a:r>
            <a:r>
              <a:rPr lang="id-ID" sz="2000" dirty="0" smtClean="0"/>
              <a:t>-tugas</a:t>
            </a:r>
            <a:r>
              <a:rPr lang="en-US" sz="2000" dirty="0" smtClean="0"/>
              <a:t> </a:t>
            </a:r>
            <a:r>
              <a:rPr lang="id-ID" sz="2000" dirty="0" smtClean="0"/>
              <a:t>yg </a:t>
            </a:r>
            <a:r>
              <a:rPr lang="en-US" sz="2000" dirty="0" err="1" smtClean="0"/>
              <a:t>spesifik</a:t>
            </a:r>
            <a:r>
              <a:rPr lang="en-US" sz="2000" dirty="0" smtClean="0"/>
              <a:t>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id-ID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Berpengaruh pada aktivitas yg sedang berlangsung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id-ID" sz="2000" i="1" dirty="0" smtClean="0"/>
              <a:t>Contoh: </a:t>
            </a:r>
            <a:r>
              <a:rPr lang="en-US" sz="2000" i="1" dirty="0" err="1" smtClean="0"/>
              <a:t>Apa</a:t>
            </a:r>
            <a:r>
              <a:rPr lang="en-US" sz="2000" i="1" dirty="0" smtClean="0"/>
              <a:t> yang </a:t>
            </a:r>
            <a:r>
              <a:rPr lang="en-US" sz="2000" i="1" dirty="0" err="1" smtClean="0"/>
              <a:t>sebaiknya</a:t>
            </a:r>
            <a:r>
              <a:rPr lang="id-ID" sz="2000" i="1" dirty="0" smtClean="0"/>
              <a:t> diproduksi saat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ini</a:t>
            </a:r>
            <a:r>
              <a:rPr lang="id-ID" sz="2000" i="1" dirty="0" smtClean="0"/>
              <a:t>?</a:t>
            </a:r>
            <a:endParaRPr lang="en-US" sz="2000" i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Pengendalian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Perencanaan</a:t>
            </a:r>
            <a:r>
              <a:rPr lang="en-US" sz="2400" dirty="0" smtClean="0"/>
              <a:t> </a:t>
            </a:r>
            <a:r>
              <a:rPr lang="en-US" sz="2400" dirty="0" err="1" smtClean="0"/>
              <a:t>Taktis</a:t>
            </a:r>
            <a:endParaRPr lang="en-US" sz="24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id-ID" sz="2000" dirty="0" smtClean="0"/>
              <a:t>Fokus pada pemanfaatan sumber daya secara efektif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id-ID" sz="2000" dirty="0" smtClean="0"/>
              <a:t>Dip</a:t>
            </a:r>
            <a:r>
              <a:rPr lang="en-US" sz="2000" dirty="0" err="1" smtClean="0"/>
              <a:t>usatkan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pemanfaatan</a:t>
            </a:r>
            <a:r>
              <a:rPr lang="en-US" sz="2000" dirty="0" smtClean="0"/>
              <a:t>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daya</a:t>
            </a:r>
            <a:r>
              <a:rPr lang="en-US" sz="2000" dirty="0" smtClean="0"/>
              <a:t> </a:t>
            </a:r>
            <a:r>
              <a:rPr lang="en-US" sz="2000" dirty="0" err="1" smtClean="0"/>
              <a:t>efektif</a:t>
            </a:r>
            <a:endParaRPr lang="en-US" sz="20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id-ID" sz="2000" dirty="0" smtClean="0"/>
              <a:t>lebih lama rentang cakrawala perencanaan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id-ID" sz="2000" dirty="0" smtClean="0"/>
              <a:t>Cakupan P</a:t>
            </a:r>
            <a:r>
              <a:rPr lang="en-US" sz="2000" dirty="0" err="1" smtClean="0"/>
              <a:t>erencanaan</a:t>
            </a:r>
            <a:r>
              <a:rPr lang="en-US" sz="2000" dirty="0" smtClean="0"/>
              <a:t> </a:t>
            </a:r>
            <a:r>
              <a:rPr lang="en-US" sz="2000" dirty="0" err="1" smtClean="0"/>
              <a:t>cakupan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panjang</a:t>
            </a:r>
            <a:r>
              <a:rPr lang="en-US" sz="2000" dirty="0" smtClean="0"/>
              <a:t> </a:t>
            </a:r>
            <a:endParaRPr lang="id-ID" sz="20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id-ID" sz="2000" i="1" dirty="0" smtClean="0"/>
              <a:t>Contoh: </a:t>
            </a:r>
            <a:r>
              <a:rPr lang="en-US" sz="2000" i="1" dirty="0" err="1" smtClean="0"/>
              <a:t>Apa</a:t>
            </a:r>
            <a:r>
              <a:rPr lang="en-US" sz="2000" i="1" dirty="0" smtClean="0"/>
              <a:t> yang </a:t>
            </a:r>
            <a:r>
              <a:rPr lang="en-US" sz="2000" i="1" dirty="0" err="1" smtClean="0"/>
              <a:t>sebaiknya</a:t>
            </a:r>
            <a:r>
              <a:rPr lang="id-ID" sz="2000" i="1" dirty="0" smtClean="0"/>
              <a:t> diproduksi tahun depan?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id-ID" sz="2400" dirty="0" smtClean="0"/>
              <a:t>Perencanaan </a:t>
            </a:r>
            <a:r>
              <a:rPr lang="en-US" sz="2400" dirty="0" err="1" smtClean="0"/>
              <a:t>Strategi</a:t>
            </a:r>
            <a:r>
              <a:rPr lang="id-ID" sz="2400" dirty="0" smtClean="0"/>
              <a:t>s</a:t>
            </a:r>
            <a:endParaRPr lang="en-US" sz="24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Kebijakan</a:t>
            </a:r>
            <a:r>
              <a:rPr lang="en-US" sz="2000" dirty="0" smtClean="0"/>
              <a:t> Dan </a:t>
            </a:r>
            <a:r>
              <a:rPr lang="en-US" sz="2000" dirty="0" err="1" smtClean="0"/>
              <a:t>Gol</a:t>
            </a:r>
            <a:r>
              <a:rPr lang="en-US" sz="2000" dirty="0" smtClean="0"/>
              <a:t> </a:t>
            </a:r>
            <a:r>
              <a:rPr lang="en-US" sz="2000" dirty="0" err="1" smtClean="0"/>
              <a:t>jangka</a:t>
            </a:r>
            <a:r>
              <a:rPr lang="en-US" sz="2000" dirty="0" smtClean="0"/>
              <a:t> </a:t>
            </a:r>
            <a:r>
              <a:rPr lang="en-US" sz="2000" dirty="0" err="1" smtClean="0"/>
              <a:t>panjang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alokasi</a:t>
            </a:r>
            <a:r>
              <a:rPr lang="en-US" sz="2000" dirty="0" smtClean="0"/>
              <a:t>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daya</a:t>
            </a:r>
            <a:endParaRPr lang="en-US" sz="20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id-ID" sz="2000" i="1" dirty="0" smtClean="0"/>
              <a:t>Contoh: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Apa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produksi</a:t>
            </a:r>
            <a:r>
              <a:rPr lang="id-ID" sz="2000" i="1" dirty="0" smtClean="0"/>
              <a:t> </a:t>
            </a:r>
            <a:r>
              <a:rPr lang="en-US" sz="2000" i="1" dirty="0" err="1" smtClean="0"/>
              <a:t>baru</a:t>
            </a:r>
            <a:r>
              <a:rPr lang="en-US" sz="2000" i="1" dirty="0" smtClean="0"/>
              <a:t>  </a:t>
            </a:r>
            <a:r>
              <a:rPr lang="id-ID" sz="2000" i="1" dirty="0" smtClean="0"/>
              <a:t>yg </a:t>
            </a:r>
            <a:r>
              <a:rPr lang="en-US" sz="2000" i="1" dirty="0" err="1" smtClean="0"/>
              <a:t>harus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ditawarkan</a:t>
            </a:r>
            <a:r>
              <a:rPr lang="id-ID" sz="2000" i="1" dirty="0" smtClean="0"/>
              <a:t>?</a:t>
            </a:r>
            <a:endParaRPr lang="en-US" sz="2000" i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6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6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6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6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6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6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6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6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6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6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6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6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6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6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6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6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5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830263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Proses pembuatan keputusan (2)</a:t>
            </a:r>
            <a:endParaRPr lang="en-GB" sz="40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574088" cy="49133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Evaluasi Alternatif-alternatif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Nilai efektivitas dari setiap alternatif, tolok ukur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Realistik bila dihubungkan dengan tujuan &amp; sumber daya organisasi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Seberapa jauh memecahkan masalah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Pemilihan alternatif terbaik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Berdasarkan alternatif, alternatif terbaik dipilih atau pilih kompromi dari beberapa alternatif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Implementasi keputusan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Susun rencana untuk menerapkan keputusan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Disiapkan mekanisme laporan periodik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Bila perlu bangun sistem peringatan dini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Evaluasi hasil keputusan</a:t>
            </a:r>
            <a:endParaRPr lang="en-GB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10807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smtClean="0"/>
              <a:t>Pembuatan keputusan secara kelompok : Keunggulan</a:t>
            </a:r>
            <a:endParaRPr lang="en-GB" sz="28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eaLnBrk="1" hangingPunct="1"/>
            <a:r>
              <a:rPr lang="en-US" sz="2800" smtClean="0"/>
              <a:t>Adanya pengetahuan yang lebih luas</a:t>
            </a:r>
          </a:p>
          <a:p>
            <a:pPr eaLnBrk="1" hangingPunct="1"/>
            <a:r>
              <a:rPr lang="en-US" sz="2800" smtClean="0"/>
              <a:t>Pencarian alternatif keputusan lebih luas</a:t>
            </a:r>
          </a:p>
          <a:p>
            <a:pPr eaLnBrk="1" hangingPunct="1"/>
            <a:r>
              <a:rPr lang="en-US" sz="2800" smtClean="0"/>
              <a:t>Adanya kerangka pandangan yang lebar</a:t>
            </a:r>
          </a:p>
          <a:p>
            <a:pPr eaLnBrk="1" hangingPunct="1"/>
            <a:r>
              <a:rPr lang="en-US" sz="2800" smtClean="0"/>
              <a:t>Resiko keputusan ditanggung kelompok</a:t>
            </a:r>
          </a:p>
          <a:p>
            <a:pPr eaLnBrk="1" hangingPunct="1"/>
            <a:r>
              <a:rPr lang="en-US" sz="2800" smtClean="0"/>
              <a:t>Karena keputusan kelompok, setiap individu termotivasi untuk melaksanakan</a:t>
            </a:r>
          </a:p>
          <a:p>
            <a:pPr eaLnBrk="1" hangingPunct="1"/>
            <a:r>
              <a:rPr lang="en-US" sz="2800" smtClean="0"/>
              <a:t>Dapat terwujudnya kreativitas yang lebih luas, karena adanya berbagai pandangan</a:t>
            </a:r>
            <a:endParaRPr lang="en-GB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20015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smtClean="0"/>
              <a:t>Pembuatan keputusan secara kelompok : kelemahan</a:t>
            </a:r>
            <a:endParaRPr lang="en-GB" sz="280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eaLnBrk="1" hangingPunct="1"/>
            <a:r>
              <a:rPr lang="en-US" sz="2800" smtClean="0"/>
              <a:t>Lempar tanggung jawab mudah terjadi</a:t>
            </a:r>
          </a:p>
          <a:p>
            <a:pPr eaLnBrk="1" hangingPunct="1"/>
            <a:r>
              <a:rPr lang="en-US" sz="2800" smtClean="0"/>
              <a:t>Memakan waktu dan biaya lebih</a:t>
            </a:r>
          </a:p>
          <a:p>
            <a:pPr eaLnBrk="1" hangingPunct="1"/>
            <a:r>
              <a:rPr lang="en-US" sz="2800" smtClean="0"/>
              <a:t>Efisiensi pengambilan keputusan menurun</a:t>
            </a:r>
          </a:p>
          <a:p>
            <a:pPr eaLnBrk="1" hangingPunct="1"/>
            <a:r>
              <a:rPr lang="en-US" sz="2800" smtClean="0"/>
              <a:t>Keputusan kelompok dapat merupakan kompromi atau bukan sepenuhnya keputusan kelompok</a:t>
            </a:r>
          </a:p>
          <a:p>
            <a:pPr eaLnBrk="1" hangingPunct="1"/>
            <a:r>
              <a:rPr lang="en-US" sz="2800" smtClean="0"/>
              <a:t>Bila ada anggota yang dominan, keputusan bukan mencerminkan keinginan kelompok</a:t>
            </a:r>
            <a:endParaRPr lang="en-GB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22338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/>
              <a:t>Alat bantu Pengambilan keputusan</a:t>
            </a:r>
            <a:endParaRPr lang="en-GB" sz="36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pPr eaLnBrk="1" hangingPunct="1"/>
            <a:r>
              <a:rPr lang="en-US" smtClean="0"/>
              <a:t>Decision Tree</a:t>
            </a:r>
          </a:p>
          <a:p>
            <a:pPr eaLnBrk="1" hangingPunct="1"/>
            <a:r>
              <a:rPr lang="en-US" smtClean="0"/>
              <a:t>Metode operation research</a:t>
            </a:r>
          </a:p>
          <a:p>
            <a:pPr lvl="1" eaLnBrk="1" hangingPunct="1"/>
            <a:r>
              <a:rPr lang="en-US" smtClean="0"/>
              <a:t>Linear programming, queuing theory</a:t>
            </a:r>
          </a:p>
          <a:p>
            <a:pPr lvl="1" eaLnBrk="1" hangingPunct="1"/>
            <a:r>
              <a:rPr lang="en-US" smtClean="0"/>
              <a:t>Network analysis (ie. CPM)</a:t>
            </a:r>
          </a:p>
          <a:p>
            <a:pPr eaLnBrk="1" hangingPunct="1"/>
            <a:r>
              <a:rPr lang="en-US" smtClean="0"/>
              <a:t>Bantuan komputer</a:t>
            </a:r>
          </a:p>
          <a:p>
            <a:pPr lvl="1" eaLnBrk="1" hangingPunct="1"/>
            <a:r>
              <a:rPr lang="en-US" smtClean="0"/>
              <a:t>Information System, Expert System, DSS, EIS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2FD83DD-D474-4B27-B5F4-B2CA21DD485D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74B48-C59E-4018-A05F-36D54091FEE8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mtClean="0"/>
              <a:t>Pengertian Pengambilan Keputusan </a:t>
            </a:r>
            <a:endParaRPr lang="en-US" smtClean="0"/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Keputusan dapat dijelaskan sebagai hasil pemecahan masalah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harus didasari atas logika dan pertimbangan, 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penetapan alternatif terbaik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harus mendekati tujuan yang telah ditetapkan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15468AA-D759-493D-9AA7-1DC51A5B1208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D38F51-F4BB-4FA7-834C-B41DF3826093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sz="3600" smtClean="0"/>
              <a:t>TAHAPAN </a:t>
            </a:r>
            <a:r>
              <a:rPr lang="id-ID" sz="3600" b="1" smtClean="0">
                <a:latin typeface="Garamond" pitchFamily="18" charset="0"/>
              </a:rPr>
              <a:t>PENGAMBILAN KEPUTUSAN </a:t>
            </a:r>
            <a:r>
              <a:rPr lang="id-ID" sz="3600" b="1" smtClean="0">
                <a:solidFill>
                  <a:srgbClr val="FF6600"/>
                </a:solidFill>
                <a:latin typeface="Garamond" pitchFamily="18" charset="0"/>
              </a:rPr>
              <a:t>SECARA ANALISTIS</a:t>
            </a:r>
            <a:r>
              <a:rPr lang="id-ID" sz="4000" b="1" smtClean="0">
                <a:latin typeface="Garamond" pitchFamily="18" charset="0"/>
              </a:rPr>
              <a:t> </a:t>
            </a:r>
            <a:endParaRPr lang="en-US" sz="4000" b="1" smtClean="0">
              <a:latin typeface="Garamond" pitchFamily="18" charset="0"/>
            </a:endParaRPr>
          </a:p>
        </p:txBody>
      </p:sp>
      <p:sp>
        <p:nvSpPr>
          <p:cNvPr id="2253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65188" y="1828800"/>
            <a:ext cx="8278812" cy="4048125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id-ID" sz="3600" b="1" smtClean="0">
                <a:latin typeface="Garamond" pitchFamily="18" charset="0"/>
              </a:rPr>
              <a:t>mengembangkan </a:t>
            </a:r>
            <a:r>
              <a:rPr lang="id-ID" sz="3600" b="1" smtClean="0">
                <a:solidFill>
                  <a:srgbClr val="FF6600"/>
                </a:solidFill>
                <a:latin typeface="Garamond" pitchFamily="18" charset="0"/>
              </a:rPr>
              <a:t>model</a:t>
            </a:r>
            <a:r>
              <a:rPr lang="id-ID" sz="3600" b="1" smtClean="0">
                <a:latin typeface="Garamond" pitchFamily="18" charset="0"/>
              </a:rPr>
              <a:t> dari masalah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id-ID" sz="3600" b="1" smtClean="0">
                <a:latin typeface="Garamond" pitchFamily="18" charset="0"/>
              </a:rPr>
              <a:t>menentukan </a:t>
            </a:r>
            <a:r>
              <a:rPr lang="id-ID" sz="3600" b="1" smtClean="0">
                <a:solidFill>
                  <a:srgbClr val="FF6600"/>
                </a:solidFill>
                <a:latin typeface="Garamond" pitchFamily="18" charset="0"/>
              </a:rPr>
              <a:t>kriteria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id-ID" sz="3600" b="1" smtClean="0">
                <a:latin typeface="Garamond" pitchFamily="18" charset="0"/>
              </a:rPr>
              <a:t>memperhatikan </a:t>
            </a:r>
            <a:r>
              <a:rPr lang="id-ID" sz="3600" b="1" smtClean="0">
                <a:solidFill>
                  <a:srgbClr val="FF6600"/>
                </a:solidFill>
                <a:latin typeface="Garamond" pitchFamily="18" charset="0"/>
              </a:rPr>
              <a:t>kendala </a:t>
            </a:r>
            <a:r>
              <a:rPr lang="id-ID" sz="3600" b="1" smtClean="0">
                <a:latin typeface="Garamond" pitchFamily="18" charset="0"/>
              </a:rPr>
              <a:t>yang ada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id-ID" sz="3600" b="1" smtClean="0">
                <a:latin typeface="Garamond" pitchFamily="18" charset="0"/>
              </a:rPr>
              <a:t>melakukan </a:t>
            </a:r>
            <a:r>
              <a:rPr lang="id-ID" sz="3600" b="1" smtClean="0">
                <a:solidFill>
                  <a:srgbClr val="FF6600"/>
                </a:solidFill>
                <a:latin typeface="Garamond" pitchFamily="18" charset="0"/>
              </a:rPr>
              <a:t>optimasi</a:t>
            </a:r>
          </a:p>
          <a:p>
            <a:pPr marL="609600" indent="-609600" eaLnBrk="1" hangingPunct="1">
              <a:buFontTx/>
              <a:buNone/>
            </a:pPr>
            <a:r>
              <a:rPr lang="en-US" b="1" smtClean="0">
                <a:latin typeface="Garamond" pitchFamily="18" charset="0"/>
              </a:rPr>
              <a:t>	</a:t>
            </a:r>
          </a:p>
        </p:txBody>
      </p:sp>
      <p:pic>
        <p:nvPicPr>
          <p:cNvPr id="22535" name="Picture 3" descr="ICON06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750" y="5805488"/>
            <a:ext cx="11525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F8CE602-1AA2-4371-9DA0-9086699AF2FD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30E06B-9DF7-4C69-A7CC-79D460D500AC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smtClean="0"/>
              <a:t>Pengertian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algn="r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b="1" smtClean="0">
                <a:latin typeface="Garamond" pitchFamily="18" charset="0"/>
              </a:rPr>
              <a:t>	</a:t>
            </a:r>
            <a:r>
              <a:rPr lang="id-ID" sz="2800" b="1" smtClean="0">
                <a:solidFill>
                  <a:schemeClr val="tx2"/>
                </a:solidFill>
                <a:latin typeface="Garamond" pitchFamily="18" charset="0"/>
              </a:rPr>
              <a:t>MODEL adalah berupa penggambaran suatu masalah dapat berupa grafik, gambar, data atau hubungan matematik.</a:t>
            </a:r>
          </a:p>
          <a:p>
            <a:pPr marL="533400" indent="-533400" algn="r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b="1" smtClean="0">
                <a:solidFill>
                  <a:schemeClr val="tx2"/>
                </a:solidFill>
                <a:latin typeface="Garamond" pitchFamily="18" charset="0"/>
              </a:rPr>
              <a:t>	</a:t>
            </a:r>
            <a:r>
              <a:rPr lang="id-ID" sz="2800" b="1" smtClean="0">
                <a:solidFill>
                  <a:schemeClr val="tx2"/>
                </a:solidFill>
                <a:latin typeface="Garamond" pitchFamily="18" charset="0"/>
              </a:rPr>
              <a:t>KRITERIA adalah yang menjadi tujuan atau objektif dari suatu pengambilan keputusan. Hal ini perlu ditetapkan pada awal proses pengambilan keputusan.</a:t>
            </a:r>
            <a:endParaRPr lang="en-US" sz="2800" b="1" smtClean="0">
              <a:solidFill>
                <a:schemeClr val="tx2"/>
              </a:solidFill>
              <a:latin typeface="Garamond" pitchFamily="18" charset="0"/>
            </a:endParaRPr>
          </a:p>
          <a:p>
            <a:pPr marL="533400" indent="-533400" algn="r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b="1" smtClean="0">
                <a:solidFill>
                  <a:schemeClr val="tx2"/>
                </a:solidFill>
                <a:latin typeface="Garamond" pitchFamily="18" charset="0"/>
              </a:rPr>
              <a:t>	</a:t>
            </a:r>
            <a:r>
              <a:rPr lang="id-ID" sz="2800" b="1" smtClean="0">
                <a:solidFill>
                  <a:schemeClr val="tx2"/>
                </a:solidFill>
                <a:latin typeface="Garamond" pitchFamily="18" charset="0"/>
              </a:rPr>
              <a:t>KENDALA adalah faktor yang bersifat membatasi ruang gerak pengambilan keputusan.</a:t>
            </a:r>
          </a:p>
          <a:p>
            <a:pPr marL="533400" indent="-533400" algn="r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b="1" smtClean="0">
                <a:solidFill>
                  <a:schemeClr val="tx2"/>
                </a:solidFill>
                <a:latin typeface="Garamond" pitchFamily="18" charset="0"/>
              </a:rPr>
              <a:t>	</a:t>
            </a:r>
            <a:r>
              <a:rPr lang="id-ID" sz="2800" b="1" smtClean="0">
                <a:solidFill>
                  <a:schemeClr val="tx2"/>
                </a:solidFill>
                <a:latin typeface="Garamond" pitchFamily="18" charset="0"/>
              </a:rPr>
              <a:t>OPTIMASI adalah upaya untuk mendapatkan keputusan terbaik sesuai dengan kriteria yang telah ditentukan dan kendala yang ada.</a:t>
            </a:r>
            <a:endParaRPr lang="en-US" sz="2800" b="1" smtClean="0">
              <a:solidFill>
                <a:schemeClr val="tx2"/>
              </a:solidFill>
              <a:latin typeface="Garamond" pitchFamily="18" charset="0"/>
            </a:endParaRPr>
          </a:p>
          <a:p>
            <a:pPr marL="533400" indent="-533400" algn="r" eaLnBrk="1" hangingPunct="1">
              <a:lnSpc>
                <a:spcPct val="80000"/>
              </a:lnSpc>
              <a:buFontTx/>
              <a:buAutoNum type="arabicPeriod"/>
            </a:pPr>
            <a:endParaRPr lang="en-US" sz="28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AA62426-44C0-403C-BEF8-BE47E5594636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D56EFA-6F58-4CF7-9FBB-2632ACAE0784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smtClean="0"/>
              <a:t>OPTIMASI</a:t>
            </a:r>
          </a:p>
        </p:txBody>
      </p:sp>
      <p:sp>
        <p:nvSpPr>
          <p:cNvPr id="2458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935038" y="1676400"/>
            <a:ext cx="8208962" cy="4200525"/>
          </a:xfrm>
        </p:spPr>
        <p:txBody>
          <a:bodyPr/>
          <a:lstStyle/>
          <a:p>
            <a:pPr marL="609600" indent="-609600" algn="r" eaLnBrk="1" hangingPunct="1">
              <a:buFontTx/>
              <a:buNone/>
            </a:pPr>
            <a:r>
              <a:rPr lang="id-ID" b="1" smtClean="0">
                <a:solidFill>
                  <a:schemeClr val="tx2"/>
                </a:solidFill>
                <a:latin typeface="Garamond" pitchFamily="18" charset="0"/>
              </a:rPr>
              <a:t>Kerangka OPTIMASI dalam pengambilan keputusan adalah untuk mendapatkan hasil yang optimal baik secara maksimasi perolehan </a:t>
            </a:r>
            <a:endParaRPr lang="en-US" b="1" smtClean="0">
              <a:solidFill>
                <a:schemeClr val="tx2"/>
              </a:solidFill>
              <a:latin typeface="Garamond" pitchFamily="18" charset="0"/>
            </a:endParaRPr>
          </a:p>
          <a:p>
            <a:pPr marL="609600" indent="-609600" algn="r" eaLnBrk="1" hangingPunct="1">
              <a:buFontTx/>
              <a:buNone/>
            </a:pPr>
            <a:r>
              <a:rPr lang="en-US" b="1" smtClean="0">
                <a:solidFill>
                  <a:schemeClr val="tx2"/>
                </a:solidFill>
                <a:latin typeface="Garamond" pitchFamily="18" charset="0"/>
              </a:rPr>
              <a:t>	</a:t>
            </a:r>
            <a:r>
              <a:rPr lang="id-ID" b="1" smtClean="0">
                <a:solidFill>
                  <a:schemeClr val="tx2"/>
                </a:solidFill>
                <a:latin typeface="Garamond" pitchFamily="18" charset="0"/>
              </a:rPr>
              <a:t>atau minimasi pengeluaran.</a:t>
            </a:r>
          </a:p>
          <a:p>
            <a:pPr marL="609600" indent="-609600" eaLnBrk="1" hangingPunct="1">
              <a:buFontTx/>
              <a:buNone/>
            </a:pPr>
            <a:r>
              <a:rPr lang="id-ID" b="1" smtClean="0">
                <a:latin typeface="Garamond" pitchFamily="18" charset="0"/>
              </a:rPr>
              <a:t>	</a:t>
            </a:r>
            <a:endParaRPr lang="en-US" b="1" smtClean="0">
              <a:latin typeface="Garamond" pitchFamily="18" charset="0"/>
            </a:endParaRPr>
          </a:p>
        </p:txBody>
      </p:sp>
      <p:pic>
        <p:nvPicPr>
          <p:cNvPr id="24583" name="Picture 5" descr="j014948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 rot="20369302">
            <a:off x="838200" y="3886200"/>
            <a:ext cx="2144713" cy="217963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016DB7B-504A-48E4-A576-79EA3C251755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1759DE-C26F-4AA6-A0A1-BF7D1F2987CD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b="1" smtClean="0">
                <a:solidFill>
                  <a:srgbClr val="FF6600"/>
                </a:solidFill>
                <a:latin typeface="Garamond" pitchFamily="18" charset="0"/>
              </a:rPr>
              <a:t>Program Linier</a:t>
            </a:r>
            <a:endParaRPr lang="en-US" b="1" smtClean="0">
              <a:solidFill>
                <a:srgbClr val="FF6600"/>
              </a:solidFill>
              <a:latin typeface="Garamond" pitchFamily="18" charset="0"/>
            </a:endParaRP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endParaRPr lang="id-ID" sz="2800" b="1" smtClean="0">
              <a:solidFill>
                <a:srgbClr val="4806CC"/>
              </a:solidFill>
              <a:latin typeface="Garamond" pitchFamily="18" charset="0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id-ID" sz="2800" b="1" smtClean="0">
                <a:latin typeface="Garamond" pitchFamily="18" charset="0"/>
              </a:rPr>
              <a:t>Di dalam metoda ini diambil asumsi kelinieran. </a:t>
            </a:r>
            <a:endParaRPr lang="en-US" sz="2800" b="1" smtClean="0">
              <a:latin typeface="Garamond" pitchFamily="18" charset="0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id-ID" sz="2800" b="1" smtClean="0">
                <a:latin typeface="Garamond" pitchFamily="18" charset="0"/>
              </a:rPr>
              <a:t>Fungsi tujuan dan pembatas dinyatakan dalam</a:t>
            </a:r>
            <a:r>
              <a:rPr lang="en-US" sz="2800" b="1" smtClean="0">
                <a:latin typeface="Garamond" pitchFamily="18" charset="0"/>
              </a:rPr>
              <a:t> </a:t>
            </a:r>
            <a:r>
              <a:rPr lang="id-ID" sz="2800" b="1" smtClean="0">
                <a:latin typeface="Garamond" pitchFamily="18" charset="0"/>
              </a:rPr>
              <a:t>ketidaksamaan linier. </a:t>
            </a:r>
            <a:endParaRPr lang="en-US" sz="2800" b="1" smtClean="0">
              <a:latin typeface="Garamond" pitchFamily="18" charset="0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id-ID" sz="2800" b="1" smtClean="0">
                <a:latin typeface="Garamond" pitchFamily="18" charset="0"/>
              </a:rPr>
              <a:t>Fungsi </a:t>
            </a:r>
            <a:r>
              <a:rPr lang="en-US" sz="2800" b="1" smtClean="0">
                <a:latin typeface="Garamond" pitchFamily="18" charset="0"/>
              </a:rPr>
              <a:t>	</a:t>
            </a:r>
            <a:r>
              <a:rPr lang="id-ID" sz="2800" b="1" smtClean="0">
                <a:latin typeface="Garamond" pitchFamily="18" charset="0"/>
              </a:rPr>
              <a:t>tujuan dinyatakan dalam bentuk maksimasi atau minimasi </a:t>
            </a:r>
            <a:r>
              <a:rPr lang="en-US" sz="2800" b="1" smtClean="0">
                <a:latin typeface="Garamond" pitchFamily="18" charset="0"/>
              </a:rPr>
              <a:t>	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b="1" smtClean="0">
                <a:latin typeface="Garamond" pitchFamily="18" charset="0"/>
              </a:rPr>
              <a:t>F</a:t>
            </a:r>
            <a:r>
              <a:rPr lang="id-ID" sz="2800" b="1" smtClean="0">
                <a:latin typeface="Garamond" pitchFamily="18" charset="0"/>
              </a:rPr>
              <a:t>ungsi</a:t>
            </a:r>
            <a:r>
              <a:rPr lang="en-US" sz="2800" b="1" smtClean="0">
                <a:latin typeface="Garamond" pitchFamily="18" charset="0"/>
              </a:rPr>
              <a:t> </a:t>
            </a:r>
            <a:r>
              <a:rPr lang="id-ID" sz="2800" b="1" smtClean="0">
                <a:latin typeface="Garamond" pitchFamily="18" charset="0"/>
              </a:rPr>
              <a:t>pembatas selalu sama atau lebih besar dari nol. </a:t>
            </a:r>
          </a:p>
          <a:p>
            <a:pPr marL="609600" indent="-609600" eaLnBrk="1" hangingPunct="1">
              <a:buFontTx/>
              <a:buNone/>
            </a:pPr>
            <a:r>
              <a:rPr lang="en-US" sz="2800" b="1" smtClean="0">
                <a:latin typeface="Garamond" pitchFamily="18" charset="0"/>
              </a:rPr>
              <a:t>	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E88881A-4BD3-40F3-B7AE-58C86DE2A545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917D34-2F5F-4FA6-B87D-8425228C864B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smtClean="0">
                <a:solidFill>
                  <a:srgbClr val="4806CC"/>
                </a:solidFill>
              </a:rPr>
              <a:t/>
            </a:r>
            <a:br>
              <a:rPr lang="en-US" sz="4000" b="1" smtClean="0">
                <a:solidFill>
                  <a:srgbClr val="4806CC"/>
                </a:solidFill>
              </a:rPr>
            </a:br>
            <a:r>
              <a:rPr lang="id-ID" sz="4000" b="1" smtClean="0">
                <a:solidFill>
                  <a:srgbClr val="FF6600"/>
                </a:solidFill>
              </a:rPr>
              <a:t>Program Dinamik</a:t>
            </a:r>
            <a:endParaRPr lang="en-US" sz="4000" b="1" smtClean="0">
              <a:solidFill>
                <a:srgbClr val="FF6600"/>
              </a:solidFill>
            </a:endParaRP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d-ID" sz="2800" b="1" smtClean="0"/>
              <a:t>Merupakan pendekatan masalah pengambilan keputusan dengan jalan menetapkan urut-urutan keputusan, dimana strategi menyeluruh yang optimal dapat diturunkan dengan jalan memperhitungkan akibat dan pengaruh tiap keputusan secara optimal.</a:t>
            </a:r>
          </a:p>
          <a:p>
            <a:pPr eaLnBrk="1" hangingPunct="1"/>
            <a:r>
              <a:rPr lang="id-ID" sz="2800" b="1" smtClean="0">
                <a:solidFill>
                  <a:srgbClr val="EFFC72"/>
                </a:solidFill>
              </a:rPr>
              <a:t>Penggunaanya antara lain untuk pemilihan route terpendek dan untuk permasalahan produksi</a:t>
            </a:r>
            <a:r>
              <a:rPr lang="id-ID" sz="2800" b="1" smtClean="0">
                <a:solidFill>
                  <a:srgbClr val="4806CC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33B0C3E-DB99-48E0-A107-108BA8970E5A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6D4451-5A3C-4DFC-9C95-7EA5956DA48A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b="1" smtClean="0">
                <a:latin typeface="Garamond" pitchFamily="18" charset="0"/>
              </a:rPr>
              <a:t>Metoda Antrian</a:t>
            </a:r>
            <a:endParaRPr lang="en-US" b="1" smtClean="0">
              <a:latin typeface="Garamond" pitchFamily="18" charset="0"/>
            </a:endParaRPr>
          </a:p>
        </p:txBody>
      </p:sp>
      <p:sp>
        <p:nvSpPr>
          <p:cNvPr id="2765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773238"/>
            <a:ext cx="8329613" cy="44751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id-ID" sz="1600" b="1" smtClean="0">
                <a:latin typeface="Garamond" pitchFamily="18" charset="0"/>
              </a:rPr>
              <a:t>	</a:t>
            </a:r>
            <a:r>
              <a:rPr lang="id-ID" b="1" smtClean="0">
                <a:solidFill>
                  <a:srgbClr val="66FF33"/>
                </a:solidFill>
                <a:latin typeface="Garamond" pitchFamily="18" charset="0"/>
              </a:rPr>
              <a:t>Penggunaanya seperti di pompa bensin, pada saat pendaftaran mahasiswa, di penjualan tiket, dst</a:t>
            </a:r>
            <a:r>
              <a:rPr lang="id-ID" b="1" smtClean="0">
                <a:latin typeface="Garamond" pitchFamily="18" charset="0"/>
              </a:rPr>
              <a:t>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b="1" smtClean="0">
                <a:latin typeface="Garamond" pitchFamily="18" charset="0"/>
              </a:rPr>
              <a:t>B</a:t>
            </a:r>
            <a:r>
              <a:rPr lang="id-ID" sz="2000" b="1" smtClean="0">
                <a:latin typeface="Garamond" pitchFamily="18" charset="0"/>
              </a:rPr>
              <a:t>eberapa faktor antrian antara lain : </a:t>
            </a:r>
            <a:endParaRPr lang="en-US" sz="2000" b="1" smtClean="0">
              <a:latin typeface="Garamond" pitchFamily="18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id-ID" sz="1800" b="1" smtClean="0">
                <a:latin typeface="Garamond" pitchFamily="18" charset="0"/>
              </a:rPr>
              <a:t>kedatangan langganan yang acak pada jumlah maupun waktunya</a:t>
            </a:r>
            <a:r>
              <a:rPr lang="en-US" sz="1800" b="1" smtClean="0">
                <a:latin typeface="Garamond" pitchFamily="18" charset="0"/>
              </a:rPr>
              <a:t> </a:t>
            </a:r>
          </a:p>
          <a:p>
            <a:pPr lvl="2" eaLnBrk="1" hangingPunct="1">
              <a:lnSpc>
                <a:spcPct val="80000"/>
              </a:lnSpc>
            </a:pPr>
            <a:r>
              <a:rPr lang="id-ID" sz="1800" b="1" smtClean="0">
                <a:latin typeface="Garamond" pitchFamily="18" charset="0"/>
              </a:rPr>
              <a:t>pelayanan yang menyangkut jumlah dan waktu serta tempat pelayanan, </a:t>
            </a:r>
            <a:endParaRPr lang="en-US" sz="1800" b="1" smtClean="0">
              <a:latin typeface="Garamond" pitchFamily="18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id-ID" sz="1800" b="1" smtClean="0">
                <a:latin typeface="Garamond" pitchFamily="18" charset="0"/>
              </a:rPr>
              <a:t>pelanggan ada yang sedang dilayani dan ada yang menunggu membuat antrian, serta</a:t>
            </a:r>
            <a:endParaRPr lang="en-US" sz="1800" b="1" smtClean="0">
              <a:latin typeface="Garamond" pitchFamily="18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id-ID" sz="1800" b="1" smtClean="0">
                <a:latin typeface="Garamond" pitchFamily="18" charset="0"/>
              </a:rPr>
              <a:t>waktu pelayanan yang dapat sama untuk semua pelanggan ataupun berubah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3600" b="1" smtClean="0">
                <a:solidFill>
                  <a:srgbClr val="FF9933"/>
                </a:solidFill>
                <a:latin typeface="Garamond" pitchFamily="18" charset="0"/>
              </a:rPr>
              <a:t>	</a:t>
            </a:r>
            <a:r>
              <a:rPr lang="id-ID" sz="3600" b="1" smtClean="0">
                <a:solidFill>
                  <a:srgbClr val="FF9933"/>
                </a:solidFill>
                <a:latin typeface="Garamond" pitchFamily="18" charset="0"/>
              </a:rPr>
              <a:t>Persoalan antrian akan dapat dipecahkan bila waktu pelayanan rata-rata lebih kecil dari waktu kedatangan rat-rata.</a:t>
            </a:r>
            <a:endParaRPr lang="en-US" sz="3600" b="1" smtClean="0">
              <a:solidFill>
                <a:srgbClr val="FF9933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9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1488"/>
          </a:xfrm>
        </p:spPr>
        <p:txBody>
          <a:bodyPr/>
          <a:lstStyle/>
          <a:p>
            <a:pPr>
              <a:defRPr/>
            </a:pPr>
            <a:fld id="{80227327-BDB9-470D-840F-723734323451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3075" name="Rectangle 10"/>
          <p:cNvSpPr>
            <a:spLocks noGrp="1" noChangeArrowheads="1"/>
          </p:cNvSpPr>
          <p:nvPr>
            <p:ph type="ftr" sz="quarter" idx="12"/>
          </p:nvPr>
        </p:nvSpPr>
        <p:spPr>
          <a:xfrm>
            <a:off x="3124200" y="6253163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3076" name="Rectangle 11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71488"/>
          </a:xfrm>
        </p:spPr>
        <p:txBody>
          <a:bodyPr/>
          <a:lstStyle/>
          <a:p>
            <a:pPr>
              <a:defRPr/>
            </a:pPr>
            <a:fld id="{23CA7EC0-F361-4067-8B17-2403144D8F1D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OPTIMASI (2)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eaLnBrk="1" hangingPunct="1">
              <a:defRPr/>
            </a:pPr>
            <a:endParaRPr lang="id-ID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9CA8DB8-4046-4BC1-BCFD-362DBD641E96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87013D-5494-451C-A449-AFD8E302ED87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sv-SE" dirty="0" smtClean="0"/>
              <a:t>Contoh</a:t>
            </a:r>
            <a:endParaRPr lang="en-US" dirty="0" smtClean="0"/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eaLnBrk="1" hangingPunct="1">
              <a:lnSpc>
                <a:spcPct val="90000"/>
              </a:lnSpc>
            </a:pPr>
            <a:r>
              <a:rPr lang="sv-SE" sz="2400" smtClean="0">
                <a:latin typeface="Bookman Old Style" pitchFamily="18" charset="0"/>
              </a:rPr>
              <a:t>Pabrik baja memperkirakan keuntungan produksi skrup panjang Rp.3/biji dan dari skrup pendek Rp.1,50/biji. Kapasitas penuh mesin/hari 40.000 skrup panjang dan 60.000 skrup pendek. Karena ada perbedaan pengolahan setiap jam dihasilkan skrup panjang 5000 dan 7500 skrup pendek.</a:t>
            </a:r>
            <a:r>
              <a:rPr lang="id-ID" sz="2400" smtClean="0">
                <a:latin typeface="Bookman Old Style" pitchFamily="18" charset="0"/>
              </a:rPr>
              <a:t>Dengan</a:t>
            </a:r>
            <a:r>
              <a:rPr lang="sv-SE" sz="2400" smtClean="0">
                <a:latin typeface="Bookman Old Style" pitchFamily="18" charset="0"/>
              </a:rPr>
              <a:t> </a:t>
            </a:r>
            <a:r>
              <a:rPr lang="id-ID" sz="2400" smtClean="0">
                <a:latin typeface="Bookman Old Style" pitchFamily="18" charset="0"/>
              </a:rPr>
              <a:t>b</a:t>
            </a:r>
            <a:r>
              <a:rPr lang="sv-SE" sz="2400" smtClean="0">
                <a:latin typeface="Bookman Old Style" pitchFamily="18" charset="0"/>
              </a:rPr>
              <a:t>ahan</a:t>
            </a:r>
            <a:r>
              <a:rPr lang="id-ID" sz="2400" smtClean="0">
                <a:latin typeface="Bookman Old Style" pitchFamily="18" charset="0"/>
              </a:rPr>
              <a:t> khusus</a:t>
            </a:r>
            <a:r>
              <a:rPr lang="sv-SE" sz="2400" smtClean="0">
                <a:latin typeface="Bookman Old Style" pitchFamily="18" charset="0"/>
              </a:rPr>
              <a:t> untuk mengolah skrup panjang </a:t>
            </a:r>
            <a:r>
              <a:rPr lang="id-ID" sz="2400" smtClean="0">
                <a:latin typeface="Bookman Old Style" pitchFamily="18" charset="0"/>
              </a:rPr>
              <a:t>dapat memproduksi </a:t>
            </a:r>
            <a:r>
              <a:rPr lang="sv-SE" sz="2400" smtClean="0">
                <a:latin typeface="Bookman Old Style" pitchFamily="18" charset="0"/>
              </a:rPr>
              <a:t>30.000</a:t>
            </a:r>
            <a:r>
              <a:rPr lang="id-ID" sz="2400" smtClean="0">
                <a:latin typeface="Bookman Old Style" pitchFamily="18" charset="0"/>
              </a:rPr>
              <a:t>/hari</a:t>
            </a:r>
            <a:r>
              <a:rPr lang="sv-SE" sz="2400" smtClean="0">
                <a:latin typeface="Bookman Old Style" pitchFamily="18" charset="0"/>
              </a:rPr>
              <a:t> dan </a:t>
            </a:r>
            <a:r>
              <a:rPr lang="id-ID" sz="2400" smtClean="0">
                <a:latin typeface="Bookman Old Style" pitchFamily="18" charset="0"/>
              </a:rPr>
              <a:t>se</a:t>
            </a:r>
            <a:r>
              <a:rPr lang="sv-SE" sz="2400" smtClean="0">
                <a:latin typeface="Bookman Old Style" pitchFamily="18" charset="0"/>
              </a:rPr>
              <a:t>tiap hari mengepak 50.000 skrup. Berapa skrup dari masing-masing ukuran harus dibuat agar tercapai keuntungan maksimum (waktu 8 jam perhari).</a:t>
            </a:r>
            <a:r>
              <a:rPr lang="en-US" sz="2400" smtClean="0">
                <a:latin typeface="Bookman Old Style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62AE667-A808-4879-80AB-2D7EB8075D6C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706345-D57C-4336-A4C3-B058ED5CF815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MX" smtClean="0"/>
              <a:t>Jawab:</a:t>
            </a:r>
            <a:endParaRPr lang="en-US" smtClean="0"/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s-MX" smtClean="0"/>
              <a:t>Maksimasi fungsi tujuan </a:t>
            </a:r>
            <a:r>
              <a:rPr lang="es-MX" smtClean="0">
                <a:solidFill>
                  <a:schemeClr val="folHlink"/>
                </a:solidFill>
              </a:rPr>
              <a:t>Z=3x+1,5y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s-MX" smtClean="0"/>
              <a:t>Kendala : 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s-MX" smtClean="0"/>
              <a:t>	x &lt; 40.000  dan y &lt; 60.000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s-MX" smtClean="0"/>
              <a:t>	x / 5.000 + y / 7.500 &lt; 8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s-MX" smtClean="0"/>
              <a:t>	x + y &lt; 50.000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s-MX" smtClean="0"/>
              <a:t>	x &lt; 30.000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s-MX" smtClean="0"/>
              <a:t>	x &gt; 0 dan y &gt; 0</a:t>
            </a:r>
            <a:endParaRPr lang="en-US" smtClean="0"/>
          </a:p>
        </p:txBody>
      </p:sp>
      <p:sp>
        <p:nvSpPr>
          <p:cNvPr id="30727" name="Oval 4"/>
          <p:cNvSpPr>
            <a:spLocks noChangeArrowheads="1"/>
          </p:cNvSpPr>
          <p:nvPr/>
        </p:nvSpPr>
        <p:spPr bwMode="auto">
          <a:xfrm>
            <a:off x="5029200" y="1524000"/>
            <a:ext cx="2514600" cy="685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7B5EC3B-E0BE-4712-B512-A9CDE382250F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1C0DA8-0A4D-431B-8DD7-BEE24510938B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 eaLnBrk="1" hangingPunct="1">
              <a:buFontTx/>
              <a:buAutoNum type="arabicPeriod"/>
              <a:defRPr/>
            </a:pPr>
            <a:r>
              <a:rPr lang="es-MX" smtClean="0"/>
              <a:t>x &lt; 40.000  dan y &lt; 60.000</a:t>
            </a:r>
            <a:endParaRPr lang="en-US" smtClean="0"/>
          </a:p>
        </p:txBody>
      </p:sp>
      <p:sp>
        <p:nvSpPr>
          <p:cNvPr id="31750" name="Line 4"/>
          <p:cNvSpPr>
            <a:spLocks noChangeShapeType="1"/>
          </p:cNvSpPr>
          <p:nvPr/>
        </p:nvSpPr>
        <p:spPr bwMode="auto">
          <a:xfrm>
            <a:off x="1981200" y="5334000"/>
            <a:ext cx="3886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1751" name="Line 5"/>
          <p:cNvSpPr>
            <a:spLocks noChangeShapeType="1"/>
          </p:cNvSpPr>
          <p:nvPr/>
        </p:nvSpPr>
        <p:spPr bwMode="auto">
          <a:xfrm flipV="1">
            <a:off x="1981200" y="1676400"/>
            <a:ext cx="0" cy="3657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1752" name="Line 6"/>
          <p:cNvSpPr>
            <a:spLocks noChangeShapeType="1"/>
          </p:cNvSpPr>
          <p:nvPr/>
        </p:nvSpPr>
        <p:spPr bwMode="auto">
          <a:xfrm flipV="1">
            <a:off x="3581400" y="19812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1753" name="Line 7"/>
          <p:cNvSpPr>
            <a:spLocks noChangeShapeType="1"/>
          </p:cNvSpPr>
          <p:nvPr/>
        </p:nvSpPr>
        <p:spPr bwMode="auto">
          <a:xfrm>
            <a:off x="1981200" y="2590800"/>
            <a:ext cx="312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1754" name="Text Box 8"/>
          <p:cNvSpPr txBox="1">
            <a:spLocks noChangeArrowheads="1"/>
          </p:cNvSpPr>
          <p:nvPr/>
        </p:nvSpPr>
        <p:spPr bwMode="auto">
          <a:xfrm>
            <a:off x="1584325" y="1589088"/>
            <a:ext cx="4206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Y</a:t>
            </a:r>
          </a:p>
        </p:txBody>
      </p:sp>
      <p:sp>
        <p:nvSpPr>
          <p:cNvPr id="31755" name="Text Box 9"/>
          <p:cNvSpPr txBox="1">
            <a:spLocks noChangeArrowheads="1"/>
          </p:cNvSpPr>
          <p:nvPr/>
        </p:nvSpPr>
        <p:spPr bwMode="auto">
          <a:xfrm>
            <a:off x="3641725" y="1941513"/>
            <a:ext cx="723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X=40</a:t>
            </a:r>
          </a:p>
        </p:txBody>
      </p:sp>
      <p:sp>
        <p:nvSpPr>
          <p:cNvPr id="31756" name="Text Box 10"/>
          <p:cNvSpPr txBox="1">
            <a:spLocks noChangeArrowheads="1"/>
          </p:cNvSpPr>
          <p:nvPr/>
        </p:nvSpPr>
        <p:spPr bwMode="auto">
          <a:xfrm>
            <a:off x="4479925" y="2703513"/>
            <a:ext cx="723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Y=60</a:t>
            </a:r>
          </a:p>
        </p:txBody>
      </p:sp>
      <p:sp>
        <p:nvSpPr>
          <p:cNvPr id="31757" name="Text Box 11"/>
          <p:cNvSpPr txBox="1">
            <a:spLocks noChangeArrowheads="1"/>
          </p:cNvSpPr>
          <p:nvPr/>
        </p:nvSpPr>
        <p:spPr bwMode="auto">
          <a:xfrm>
            <a:off x="6003925" y="4941888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x</a:t>
            </a:r>
          </a:p>
        </p:txBody>
      </p:sp>
      <p:sp>
        <p:nvSpPr>
          <p:cNvPr id="31758" name="Text Box 12"/>
          <p:cNvSpPr txBox="1">
            <a:spLocks noChangeArrowheads="1"/>
          </p:cNvSpPr>
          <p:nvPr/>
        </p:nvSpPr>
        <p:spPr bwMode="auto">
          <a:xfrm>
            <a:off x="1447800" y="2398713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60</a:t>
            </a:r>
          </a:p>
        </p:txBody>
      </p:sp>
      <p:sp>
        <p:nvSpPr>
          <p:cNvPr id="31759" name="Text Box 13"/>
          <p:cNvSpPr txBox="1">
            <a:spLocks noChangeArrowheads="1"/>
          </p:cNvSpPr>
          <p:nvPr/>
        </p:nvSpPr>
        <p:spPr bwMode="auto">
          <a:xfrm>
            <a:off x="3413125" y="5446713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40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9CB1264-6F62-42CC-8625-612342EB2E32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B2B2F7-C4A2-485C-AAF1-4DF543E2F138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v-SE" smtClean="0">
                <a:latin typeface="Times New Roman" pitchFamily="18" charset="0"/>
              </a:rPr>
              <a:t>Seorang pengambil keputusan haruslah memperhatikan</a:t>
            </a:r>
            <a:r>
              <a:rPr lang="sv-SE" smtClean="0"/>
              <a:t> </a:t>
            </a:r>
            <a:endParaRPr lang="en-US" smtClean="0"/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v-SE" smtClean="0">
                <a:latin typeface="Times New Roman" pitchFamily="18" charset="0"/>
              </a:rPr>
              <a:t>logika, </a:t>
            </a:r>
          </a:p>
          <a:p>
            <a:pPr eaLnBrk="1" hangingPunct="1"/>
            <a:r>
              <a:rPr lang="sv-SE" smtClean="0">
                <a:latin typeface="Times New Roman" pitchFamily="18" charset="0"/>
              </a:rPr>
              <a:t>realita, </a:t>
            </a:r>
          </a:p>
          <a:p>
            <a:pPr eaLnBrk="1" hangingPunct="1"/>
            <a:r>
              <a:rPr lang="sv-SE" smtClean="0">
                <a:latin typeface="Times New Roman" pitchFamily="18" charset="0"/>
              </a:rPr>
              <a:t>rasional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8D81D74-A0EF-4779-8C44-E144C92C6667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3C02F-53BF-463B-AC03-CCDC695F150F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 eaLnBrk="1" hangingPunct="1">
              <a:buFontTx/>
              <a:buAutoNum type="arabicPeriod" startAt="2"/>
              <a:defRPr/>
            </a:pPr>
            <a:r>
              <a:rPr lang="es-MX" smtClean="0"/>
              <a:t>x / 5.000 + y / 7.500 &lt; 8</a:t>
            </a:r>
            <a:endParaRPr lang="en-US" smtClean="0"/>
          </a:p>
        </p:txBody>
      </p:sp>
      <p:sp>
        <p:nvSpPr>
          <p:cNvPr id="32774" name="Line 4"/>
          <p:cNvSpPr>
            <a:spLocks noChangeShapeType="1"/>
          </p:cNvSpPr>
          <p:nvPr/>
        </p:nvSpPr>
        <p:spPr bwMode="auto">
          <a:xfrm>
            <a:off x="1981200" y="5334000"/>
            <a:ext cx="3886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2775" name="Line 5"/>
          <p:cNvSpPr>
            <a:spLocks noChangeShapeType="1"/>
          </p:cNvSpPr>
          <p:nvPr/>
        </p:nvSpPr>
        <p:spPr bwMode="auto">
          <a:xfrm flipV="1">
            <a:off x="1981200" y="1676400"/>
            <a:ext cx="0" cy="3657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1584325" y="1589088"/>
            <a:ext cx="4206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Y</a:t>
            </a:r>
          </a:p>
        </p:txBody>
      </p:sp>
      <p:sp>
        <p:nvSpPr>
          <p:cNvPr id="32777" name="Text Box 11"/>
          <p:cNvSpPr txBox="1">
            <a:spLocks noChangeArrowheads="1"/>
          </p:cNvSpPr>
          <p:nvPr/>
        </p:nvSpPr>
        <p:spPr bwMode="auto">
          <a:xfrm>
            <a:off x="6003925" y="4941888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x</a:t>
            </a:r>
          </a:p>
        </p:txBody>
      </p:sp>
      <p:sp>
        <p:nvSpPr>
          <p:cNvPr id="32778" name="Text Box 12"/>
          <p:cNvSpPr txBox="1">
            <a:spLocks noChangeArrowheads="1"/>
          </p:cNvSpPr>
          <p:nvPr/>
        </p:nvSpPr>
        <p:spPr bwMode="auto">
          <a:xfrm>
            <a:off x="1447800" y="2398713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60</a:t>
            </a:r>
          </a:p>
        </p:txBody>
      </p:sp>
      <p:sp>
        <p:nvSpPr>
          <p:cNvPr id="32779" name="Text Box 13"/>
          <p:cNvSpPr txBox="1">
            <a:spLocks noChangeArrowheads="1"/>
          </p:cNvSpPr>
          <p:nvPr/>
        </p:nvSpPr>
        <p:spPr bwMode="auto">
          <a:xfrm>
            <a:off x="3413125" y="5446713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40</a:t>
            </a:r>
          </a:p>
        </p:txBody>
      </p:sp>
      <p:sp>
        <p:nvSpPr>
          <p:cNvPr id="32780" name="Line 14"/>
          <p:cNvSpPr>
            <a:spLocks noChangeShapeType="1"/>
          </p:cNvSpPr>
          <p:nvPr/>
        </p:nvSpPr>
        <p:spPr bwMode="auto">
          <a:xfrm>
            <a:off x="1600200" y="1981200"/>
            <a:ext cx="2438400" cy="411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2781" name="Text Box 15"/>
          <p:cNvSpPr txBox="1">
            <a:spLocks noChangeArrowheads="1"/>
          </p:cNvSpPr>
          <p:nvPr/>
        </p:nvSpPr>
        <p:spPr bwMode="auto">
          <a:xfrm>
            <a:off x="4098925" y="2246313"/>
            <a:ext cx="1631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x/5 + y/7,5 &lt; 8</a:t>
            </a:r>
          </a:p>
        </p:txBody>
      </p:sp>
      <p:sp>
        <p:nvSpPr>
          <p:cNvPr id="32782" name="Text Box 16"/>
          <p:cNvSpPr txBox="1">
            <a:spLocks noChangeArrowheads="1"/>
          </p:cNvSpPr>
          <p:nvPr/>
        </p:nvSpPr>
        <p:spPr bwMode="auto">
          <a:xfrm>
            <a:off x="3032125" y="3646488"/>
            <a:ext cx="23828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3x + 2y &lt; 120</a:t>
            </a:r>
          </a:p>
        </p:txBody>
      </p:sp>
      <p:sp>
        <p:nvSpPr>
          <p:cNvPr id="32783" name="AutoShape 17"/>
          <p:cNvSpPr>
            <a:spLocks noChangeArrowheads="1"/>
          </p:cNvSpPr>
          <p:nvPr/>
        </p:nvSpPr>
        <p:spPr bwMode="auto">
          <a:xfrm rot="5400000">
            <a:off x="4724400" y="2286000"/>
            <a:ext cx="685800" cy="16002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8231FC4-8AF8-473F-81EE-975468ED349E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81583C-97B0-48A5-9613-768DD14195C4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 eaLnBrk="1" hangingPunct="1">
              <a:buFontTx/>
              <a:buAutoNum type="arabicPeriod" startAt="3"/>
              <a:defRPr/>
            </a:pPr>
            <a:r>
              <a:rPr lang="es-MX" smtClean="0"/>
              <a:t>x + y &lt; 50.000</a:t>
            </a:r>
            <a:endParaRPr lang="en-US" smtClean="0"/>
          </a:p>
        </p:txBody>
      </p:sp>
      <p:sp>
        <p:nvSpPr>
          <p:cNvPr id="33798" name="Line 4"/>
          <p:cNvSpPr>
            <a:spLocks noChangeShapeType="1"/>
          </p:cNvSpPr>
          <p:nvPr/>
        </p:nvSpPr>
        <p:spPr bwMode="auto">
          <a:xfrm>
            <a:off x="1981200" y="5334000"/>
            <a:ext cx="3886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3799" name="Line 5"/>
          <p:cNvSpPr>
            <a:spLocks noChangeShapeType="1"/>
          </p:cNvSpPr>
          <p:nvPr/>
        </p:nvSpPr>
        <p:spPr bwMode="auto">
          <a:xfrm flipV="1">
            <a:off x="1981200" y="1676400"/>
            <a:ext cx="0" cy="3657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3800" name="Text Box 6"/>
          <p:cNvSpPr txBox="1">
            <a:spLocks noChangeArrowheads="1"/>
          </p:cNvSpPr>
          <p:nvPr/>
        </p:nvSpPr>
        <p:spPr bwMode="auto">
          <a:xfrm>
            <a:off x="1584325" y="1589088"/>
            <a:ext cx="4206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Y</a:t>
            </a:r>
          </a:p>
        </p:txBody>
      </p:sp>
      <p:sp>
        <p:nvSpPr>
          <p:cNvPr id="33801" name="Text Box 7"/>
          <p:cNvSpPr txBox="1">
            <a:spLocks noChangeArrowheads="1"/>
          </p:cNvSpPr>
          <p:nvPr/>
        </p:nvSpPr>
        <p:spPr bwMode="auto">
          <a:xfrm>
            <a:off x="6003925" y="4892675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/>
              <a:t>x</a:t>
            </a:r>
          </a:p>
        </p:txBody>
      </p:sp>
      <p:sp>
        <p:nvSpPr>
          <p:cNvPr id="33802" name="Text Box 8"/>
          <p:cNvSpPr txBox="1">
            <a:spLocks noChangeArrowheads="1"/>
          </p:cNvSpPr>
          <p:nvPr/>
        </p:nvSpPr>
        <p:spPr bwMode="auto">
          <a:xfrm>
            <a:off x="1447800" y="3138488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50</a:t>
            </a:r>
          </a:p>
        </p:txBody>
      </p:sp>
      <p:sp>
        <p:nvSpPr>
          <p:cNvPr id="33803" name="Text Box 9"/>
          <p:cNvSpPr txBox="1">
            <a:spLocks noChangeArrowheads="1"/>
          </p:cNvSpPr>
          <p:nvPr/>
        </p:nvSpPr>
        <p:spPr bwMode="auto">
          <a:xfrm>
            <a:off x="3752850" y="5446713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50</a:t>
            </a:r>
          </a:p>
        </p:txBody>
      </p:sp>
      <p:sp>
        <p:nvSpPr>
          <p:cNvPr id="33804" name="Line 10"/>
          <p:cNvSpPr>
            <a:spLocks noChangeShapeType="1"/>
          </p:cNvSpPr>
          <p:nvPr/>
        </p:nvSpPr>
        <p:spPr bwMode="auto">
          <a:xfrm>
            <a:off x="1447800" y="2743200"/>
            <a:ext cx="3200400" cy="320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3805" name="Text Box 12"/>
          <p:cNvSpPr txBox="1">
            <a:spLocks noChangeArrowheads="1"/>
          </p:cNvSpPr>
          <p:nvPr/>
        </p:nvSpPr>
        <p:spPr bwMode="auto">
          <a:xfrm>
            <a:off x="3032125" y="3646488"/>
            <a:ext cx="17875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x + y = 50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182A7D3-2952-4C5F-9E57-23A6A69F60B9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0F5047-FC12-4776-8395-3E882DC4E029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 eaLnBrk="1" hangingPunct="1">
              <a:buFontTx/>
              <a:buAutoNum type="arabicPeriod" startAt="4"/>
              <a:defRPr/>
            </a:pPr>
            <a:r>
              <a:rPr lang="es-MX" smtClean="0"/>
              <a:t>x &lt; 30.000</a:t>
            </a:r>
            <a:endParaRPr lang="en-US" smtClean="0"/>
          </a:p>
        </p:txBody>
      </p:sp>
      <p:sp>
        <p:nvSpPr>
          <p:cNvPr id="34822" name="Line 14"/>
          <p:cNvSpPr>
            <a:spLocks noChangeShapeType="1"/>
          </p:cNvSpPr>
          <p:nvPr/>
        </p:nvSpPr>
        <p:spPr bwMode="auto">
          <a:xfrm>
            <a:off x="1981200" y="5334000"/>
            <a:ext cx="3886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4823" name="Line 15"/>
          <p:cNvSpPr>
            <a:spLocks noChangeShapeType="1"/>
          </p:cNvSpPr>
          <p:nvPr/>
        </p:nvSpPr>
        <p:spPr bwMode="auto">
          <a:xfrm flipV="1">
            <a:off x="1981200" y="1676400"/>
            <a:ext cx="0" cy="3657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4824" name="Line 16"/>
          <p:cNvSpPr>
            <a:spLocks noChangeShapeType="1"/>
          </p:cNvSpPr>
          <p:nvPr/>
        </p:nvSpPr>
        <p:spPr bwMode="auto">
          <a:xfrm flipV="1">
            <a:off x="3140075" y="19812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4825" name="Text Box 18"/>
          <p:cNvSpPr txBox="1">
            <a:spLocks noChangeArrowheads="1"/>
          </p:cNvSpPr>
          <p:nvPr/>
        </p:nvSpPr>
        <p:spPr bwMode="auto">
          <a:xfrm>
            <a:off x="1584325" y="1589088"/>
            <a:ext cx="4206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Y</a:t>
            </a:r>
          </a:p>
        </p:txBody>
      </p:sp>
      <p:sp>
        <p:nvSpPr>
          <p:cNvPr id="34826" name="Text Box 21"/>
          <p:cNvSpPr txBox="1">
            <a:spLocks noChangeArrowheads="1"/>
          </p:cNvSpPr>
          <p:nvPr/>
        </p:nvSpPr>
        <p:spPr bwMode="auto">
          <a:xfrm>
            <a:off x="6003925" y="4941888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x</a:t>
            </a:r>
          </a:p>
        </p:txBody>
      </p:sp>
      <p:sp>
        <p:nvSpPr>
          <p:cNvPr id="34827" name="Text Box 23"/>
          <p:cNvSpPr txBox="1">
            <a:spLocks noChangeArrowheads="1"/>
          </p:cNvSpPr>
          <p:nvPr/>
        </p:nvSpPr>
        <p:spPr bwMode="auto">
          <a:xfrm>
            <a:off x="2971800" y="5446713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30</a:t>
            </a:r>
          </a:p>
        </p:txBody>
      </p:sp>
      <p:sp>
        <p:nvSpPr>
          <p:cNvPr id="34828" name="Text Box 24"/>
          <p:cNvSpPr txBox="1">
            <a:spLocks noChangeArrowheads="1"/>
          </p:cNvSpPr>
          <p:nvPr/>
        </p:nvSpPr>
        <p:spPr bwMode="auto">
          <a:xfrm>
            <a:off x="3946525" y="3465513"/>
            <a:ext cx="850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 = 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es-MX" sz="3600" dirty="0" err="1" smtClean="0"/>
              <a:t>Maksimasi</a:t>
            </a:r>
            <a:r>
              <a:rPr lang="es-MX" sz="3600" dirty="0" smtClean="0"/>
              <a:t> </a:t>
            </a:r>
            <a:r>
              <a:rPr lang="es-MX" sz="3600" dirty="0" err="1" smtClean="0"/>
              <a:t>fungsi</a:t>
            </a:r>
            <a:r>
              <a:rPr lang="es-MX" sz="3600" dirty="0" smtClean="0"/>
              <a:t> </a:t>
            </a:r>
            <a:r>
              <a:rPr lang="es-MX" sz="3600" dirty="0" err="1" smtClean="0"/>
              <a:t>tujuan</a:t>
            </a:r>
            <a:r>
              <a:rPr lang="es-MX" sz="3600" dirty="0" smtClean="0"/>
              <a:t> </a:t>
            </a:r>
            <a:r>
              <a:rPr lang="es-MX" sz="3600" dirty="0" smtClean="0">
                <a:solidFill>
                  <a:srgbClr val="FFFF66"/>
                </a:solidFill>
              </a:rPr>
              <a:t>Z=3x+1,5y</a:t>
            </a:r>
            <a:endParaRPr lang="id-ID" sz="36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4D65CD4-A186-419D-8E83-458905ABC07F}" type="datetime1">
              <a:rPr lang="en-US" smtClean="0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Jurusan Teknik Informatika UPN'V'YK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3E5F38-F73A-4A52-96A3-233C1AD899D8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1981200" y="5334000"/>
            <a:ext cx="3886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V="1">
            <a:off x="1981200" y="1676400"/>
            <a:ext cx="0" cy="3657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V="1">
            <a:off x="3581400" y="19812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1981200" y="2590800"/>
            <a:ext cx="312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584325" y="1589088"/>
            <a:ext cx="4206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Y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3641725" y="1941513"/>
            <a:ext cx="723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X=40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479925" y="2703513"/>
            <a:ext cx="723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Y=60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003925" y="4941888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x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1447800" y="2398713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60</a:t>
            </a:r>
          </a:p>
        </p:txBody>
      </p:sp>
      <p:sp>
        <p:nvSpPr>
          <p:cNvPr id="24" name="Line 20"/>
          <p:cNvSpPr>
            <a:spLocks noChangeShapeType="1"/>
          </p:cNvSpPr>
          <p:nvPr/>
        </p:nvSpPr>
        <p:spPr bwMode="auto">
          <a:xfrm>
            <a:off x="1600200" y="1981200"/>
            <a:ext cx="2438400" cy="411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2667000" y="3429000"/>
            <a:ext cx="23828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3x + 2y &lt; 120</a:t>
            </a:r>
          </a:p>
        </p:txBody>
      </p:sp>
      <p:sp>
        <p:nvSpPr>
          <p:cNvPr id="26" name="Line 30"/>
          <p:cNvSpPr>
            <a:spLocks noChangeShapeType="1"/>
          </p:cNvSpPr>
          <p:nvPr/>
        </p:nvSpPr>
        <p:spPr bwMode="auto">
          <a:xfrm>
            <a:off x="1447800" y="2743200"/>
            <a:ext cx="3200400" cy="32004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3165475" y="4052888"/>
            <a:ext cx="17875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x + y = 50</a:t>
            </a:r>
          </a:p>
        </p:txBody>
      </p:sp>
      <p:sp>
        <p:nvSpPr>
          <p:cNvPr id="28" name="Line 34"/>
          <p:cNvSpPr>
            <a:spLocks noChangeShapeType="1"/>
          </p:cNvSpPr>
          <p:nvPr/>
        </p:nvSpPr>
        <p:spPr bwMode="auto">
          <a:xfrm flipV="1">
            <a:off x="3140075" y="1981200"/>
            <a:ext cx="0" cy="3352800"/>
          </a:xfrm>
          <a:prstGeom prst="line">
            <a:avLst/>
          </a:prstGeom>
          <a:noFill/>
          <a:ln w="9525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29" name="Text Box 38"/>
          <p:cNvSpPr txBox="1">
            <a:spLocks noChangeArrowheads="1"/>
          </p:cNvSpPr>
          <p:nvPr/>
        </p:nvSpPr>
        <p:spPr bwMode="auto">
          <a:xfrm>
            <a:off x="3124200" y="1752600"/>
            <a:ext cx="850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CC00"/>
                </a:solidFill>
              </a:rPr>
              <a:t>X = 30</a:t>
            </a:r>
          </a:p>
        </p:txBody>
      </p:sp>
      <p:sp>
        <p:nvSpPr>
          <p:cNvPr id="30" name="Text Box 18"/>
          <p:cNvSpPr txBox="1">
            <a:spLocks noChangeArrowheads="1"/>
          </p:cNvSpPr>
          <p:nvPr/>
        </p:nvSpPr>
        <p:spPr bwMode="auto">
          <a:xfrm>
            <a:off x="1447800" y="2398713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60</a:t>
            </a:r>
          </a:p>
        </p:txBody>
      </p:sp>
      <p:sp>
        <p:nvSpPr>
          <p:cNvPr id="31" name="Text Box 19"/>
          <p:cNvSpPr txBox="1">
            <a:spLocks noChangeArrowheads="1"/>
          </p:cNvSpPr>
          <p:nvPr/>
        </p:nvSpPr>
        <p:spPr bwMode="auto">
          <a:xfrm>
            <a:off x="3413125" y="5446713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1447800" y="3138488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50</a:t>
            </a:r>
          </a:p>
        </p:txBody>
      </p:sp>
      <p:sp>
        <p:nvSpPr>
          <p:cNvPr id="33" name="Text Box 29"/>
          <p:cNvSpPr txBox="1">
            <a:spLocks noChangeArrowheads="1"/>
          </p:cNvSpPr>
          <p:nvPr/>
        </p:nvSpPr>
        <p:spPr bwMode="auto">
          <a:xfrm>
            <a:off x="3752850" y="5446713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50</a:t>
            </a:r>
          </a:p>
        </p:txBody>
      </p:sp>
      <p:sp>
        <p:nvSpPr>
          <p:cNvPr id="34" name="Text Box 37"/>
          <p:cNvSpPr txBox="1">
            <a:spLocks noChangeArrowheads="1"/>
          </p:cNvSpPr>
          <p:nvPr/>
        </p:nvSpPr>
        <p:spPr bwMode="auto">
          <a:xfrm>
            <a:off x="2971800" y="5446713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CC00"/>
                </a:solidFill>
              </a:rPr>
              <a:t>30</a:t>
            </a:r>
          </a:p>
        </p:txBody>
      </p:sp>
      <p:sp>
        <p:nvSpPr>
          <p:cNvPr id="35" name="Text Box 39"/>
          <p:cNvSpPr txBox="1">
            <a:spLocks noChangeArrowheads="1"/>
          </p:cNvSpPr>
          <p:nvPr/>
        </p:nvSpPr>
        <p:spPr bwMode="auto">
          <a:xfrm>
            <a:off x="1965325" y="2932113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36" name="Oval 45"/>
          <p:cNvSpPr>
            <a:spLocks noChangeArrowheads="1"/>
          </p:cNvSpPr>
          <p:nvPr/>
        </p:nvSpPr>
        <p:spPr bwMode="auto">
          <a:xfrm>
            <a:off x="1952625" y="32623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7" name="Text Box 40"/>
          <p:cNvSpPr txBox="1">
            <a:spLocks noChangeArrowheads="1"/>
          </p:cNvSpPr>
          <p:nvPr/>
        </p:nvSpPr>
        <p:spPr bwMode="auto">
          <a:xfrm>
            <a:off x="2635250" y="41148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38" name="Oval 47"/>
          <p:cNvSpPr>
            <a:spLocks noChangeArrowheads="1"/>
          </p:cNvSpPr>
          <p:nvPr/>
        </p:nvSpPr>
        <p:spPr bwMode="auto">
          <a:xfrm>
            <a:off x="2895600" y="4191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9" name="Text Box 41"/>
          <p:cNvSpPr txBox="1">
            <a:spLocks noChangeArrowheads="1"/>
          </p:cNvSpPr>
          <p:nvPr/>
        </p:nvSpPr>
        <p:spPr bwMode="auto">
          <a:xfrm>
            <a:off x="2819400" y="449580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40" name="Oval 46"/>
          <p:cNvSpPr>
            <a:spLocks noChangeArrowheads="1"/>
          </p:cNvSpPr>
          <p:nvPr/>
        </p:nvSpPr>
        <p:spPr bwMode="auto">
          <a:xfrm>
            <a:off x="3105150" y="45577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2819400" y="4989513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</a:t>
            </a:r>
          </a:p>
        </p:txBody>
      </p:sp>
      <p:sp>
        <p:nvSpPr>
          <p:cNvPr id="44" name="Oval 44"/>
          <p:cNvSpPr>
            <a:spLocks noChangeArrowheads="1"/>
          </p:cNvSpPr>
          <p:nvPr/>
        </p:nvSpPr>
        <p:spPr bwMode="auto">
          <a:xfrm>
            <a:off x="3095625" y="52863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5" name="Text Box 43"/>
          <p:cNvSpPr txBox="1">
            <a:spLocks noChangeArrowheads="1"/>
          </p:cNvSpPr>
          <p:nvPr/>
        </p:nvSpPr>
        <p:spPr bwMode="auto">
          <a:xfrm>
            <a:off x="1676400" y="51419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9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  <p:bldP spid="14" grpId="0"/>
      <p:bldP spid="24" grpId="0" animBg="1"/>
      <p:bldP spid="25" grpId="0"/>
      <p:bldP spid="26" grpId="0" animBg="1"/>
      <p:bldP spid="27" grpId="0"/>
      <p:bldP spid="28" grpId="0" animBg="1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 animBg="1"/>
      <p:bldP spid="37" grpId="0"/>
      <p:bldP spid="38" grpId="0" animBg="1"/>
      <p:bldP spid="39" grpId="0"/>
      <p:bldP spid="40" grpId="0" animBg="1"/>
      <p:bldP spid="43" grpId="0"/>
      <p:bldP spid="44" grpId="0" animBg="1"/>
      <p:bldP spid="4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0388F70-386C-49DC-A1B5-5781F0B95203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3B920F-0F68-4CC8-8ECE-90EB397EA155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v-SE" smtClean="0"/>
              <a:t>Alternatif keuntungan :</a:t>
            </a:r>
            <a:endParaRPr 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v-SE" sz="2800" smtClean="0">
                <a:solidFill>
                  <a:schemeClr val="accent1"/>
                </a:solidFill>
              </a:rPr>
              <a:t>Titik 0		x = 0 , y = 0 maka Z = 0 ribu</a:t>
            </a:r>
            <a:endParaRPr lang="es-MX" sz="2800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800" smtClean="0">
                <a:solidFill>
                  <a:srgbClr val="00CC00"/>
                </a:solidFill>
              </a:rPr>
              <a:t>Titik A		x = 0 , y = 50 maka Z = 75 ribu</a:t>
            </a:r>
          </a:p>
          <a:p>
            <a:pPr eaLnBrk="1" hangingPunct="1">
              <a:lnSpc>
                <a:spcPct val="90000"/>
              </a:lnSpc>
            </a:pPr>
            <a:r>
              <a:rPr lang="es-MX" sz="2800" smtClean="0">
                <a:solidFill>
                  <a:srgbClr val="FFFF00"/>
                </a:solidFill>
              </a:rPr>
              <a:t>Titik B		perpotongan kendala 2 dan 3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sz="2800" smtClean="0">
                <a:solidFill>
                  <a:srgbClr val="FFFF00"/>
                </a:solidFill>
              </a:rPr>
              <a:t>		3x + 2y = 120 maka x = 20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sz="2800" smtClean="0">
                <a:solidFill>
                  <a:srgbClr val="FFFF00"/>
                </a:solidFill>
              </a:rPr>
              <a:t>		x + y = 50 maka y = 30 dan Z = 105 ribu</a:t>
            </a:r>
          </a:p>
          <a:p>
            <a:pPr eaLnBrk="1" hangingPunct="1">
              <a:lnSpc>
                <a:spcPct val="90000"/>
              </a:lnSpc>
            </a:pPr>
            <a:r>
              <a:rPr lang="es-MX" sz="2800" smtClean="0">
                <a:solidFill>
                  <a:srgbClr val="FF9900"/>
                </a:solidFill>
              </a:rPr>
              <a:t>Titik C		perpotongan kendala 2 dan 1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sz="2800" smtClean="0">
                <a:solidFill>
                  <a:srgbClr val="FF9900"/>
                </a:solidFill>
              </a:rPr>
              <a:t>		3x + 2y = 120 maka y = 15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sz="2800" smtClean="0">
                <a:solidFill>
                  <a:srgbClr val="FF9900"/>
                </a:solidFill>
              </a:rPr>
              <a:t>		3x  = 90 maka x = 30 dan Z = 112,5 ribu</a:t>
            </a:r>
          </a:p>
          <a:p>
            <a:pPr eaLnBrk="1" hangingPunct="1">
              <a:lnSpc>
                <a:spcPct val="90000"/>
              </a:lnSpc>
            </a:pPr>
            <a:r>
              <a:rPr lang="es-MX" sz="2800" smtClean="0">
                <a:solidFill>
                  <a:srgbClr val="FF0000"/>
                </a:solidFill>
              </a:rPr>
              <a:t>Titik D 	x = 30 , y = 0 maka Z = 90 ribu</a:t>
            </a:r>
            <a:endParaRPr lang="en-US" sz="2800" smtClean="0">
              <a:solidFill>
                <a:srgbClr val="FF0000"/>
              </a:solidFill>
            </a:endParaRPr>
          </a:p>
        </p:txBody>
      </p:sp>
      <p:sp>
        <p:nvSpPr>
          <p:cNvPr id="26631" name="Oval 4"/>
          <p:cNvSpPr>
            <a:spLocks noChangeArrowheads="1"/>
          </p:cNvSpPr>
          <p:nvPr/>
        </p:nvSpPr>
        <p:spPr bwMode="auto">
          <a:xfrm>
            <a:off x="5791200" y="4724400"/>
            <a:ext cx="2133600" cy="685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  <p:bldP spid="2663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pPr algn="l"/>
            <a:r>
              <a:rPr lang="id-ID" dirty="0" smtClean="0"/>
              <a:t>latihan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686800" cy="5181600"/>
          </a:xfrm>
        </p:spPr>
        <p:txBody>
          <a:bodyPr/>
          <a:lstStyle/>
          <a:p>
            <a:r>
              <a:rPr lang="id-ID" sz="2800" dirty="0" smtClean="0"/>
              <a:t>Seorang pedagang komputer ingin membeli 25 komputer untuk di jual kembali. Ia ingin membeli netbook dengan harga Rp 1.500.000,- per buah dan komputer pc dengan harga Rp 2.000.000,- per buah. Rencana pengeluaran uang tidak lebih dari Rp 42.000.000</a:t>
            </a:r>
            <a:r>
              <a:rPr lang="id-ID" sz="2800" dirty="0" smtClean="0"/>
              <a:t>,- dan ia hanya bisa membeli maksimal netbook 20 buah. </a:t>
            </a:r>
            <a:r>
              <a:rPr lang="id-ID" sz="2800" dirty="0" smtClean="0"/>
              <a:t>Jika keuntungan netbook Rp 500.000,-/buah dan komputer pc Rp 600.000,-/buah.  berapa keuntungan maksimum yang diterima pedagang tersebut.</a:t>
            </a:r>
            <a:endParaRPr lang="id-ID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F50008-CE05-4556-AA37-EED0F9176226}" type="datetime1">
              <a:rPr lang="en-US" smtClean="0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Jurusan Teknik Informatika UPN'V'YK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78BEAA-8E8A-4983-BB8B-4E9B6106F27C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ADA06C1-4F3E-456D-93E4-4410F3D410B7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ECFC9F-ABDA-435F-AA16-7E5C6AAC5707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Times New Roman" pitchFamily="18" charset="0"/>
              </a:rPr>
              <a:t>Pengertian Umum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v-SE" smtClean="0">
                <a:latin typeface="Times New Roman" pitchFamily="18" charset="0"/>
              </a:rPr>
              <a:t>Secara umum pengertian teori pengambilan keputusan adalah, teknik pendekatan yang digunakan dalam proses pengambilan keputusan atau proses memilih tindakan sebagai cara pemecahan masalah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B8B3510-9FCB-4DF2-9F0C-3B90178F5EFD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4C6F89-DEDB-4C91-A8E0-FC293112F2F2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Times New Roman" pitchFamily="18" charset="0"/>
              </a:rPr>
              <a:t>FUNGSI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v-SE" smtClean="0">
                <a:latin typeface="Times New Roman" pitchFamily="18" charset="0"/>
              </a:rPr>
              <a:t>individual </a:t>
            </a:r>
          </a:p>
          <a:p>
            <a:pPr eaLnBrk="1" hangingPunct="1"/>
            <a:r>
              <a:rPr lang="sv-SE" smtClean="0">
                <a:latin typeface="Times New Roman" pitchFamily="18" charset="0"/>
              </a:rPr>
              <a:t>kelompok baik secara institusional ataupun organisasional, sifatnya  futuristik.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5C987B8-01FD-47BD-BE09-7BAEF0A09D56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4B884-E906-40AA-B92A-F29CA5A91462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Times New Roman" pitchFamily="18" charset="0"/>
              </a:rPr>
              <a:t>TUJUAN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v-SE" smtClean="0">
                <a:latin typeface="Times New Roman" pitchFamily="18" charset="0"/>
              </a:rPr>
              <a:t>Tujuan yang bersifat tunggal (hanya satu masalah dan tidak berkaitan dengan masalah lain)</a:t>
            </a:r>
          </a:p>
          <a:p>
            <a:pPr eaLnBrk="1" hangingPunct="1"/>
            <a:r>
              <a:rPr lang="sv-SE" smtClean="0">
                <a:latin typeface="Times New Roman" pitchFamily="18" charset="0"/>
              </a:rPr>
              <a:t>Tujuan yang bersifat ganda (masalah saling berkaitan, dapat bersifat kontradiktif ataupun tidak kontradiktif)</a:t>
            </a: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D70570F-8F4D-42F7-8115-0132DB7C6893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E643B5-43FC-4369-B0A2-D6119119892E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7388" y="438150"/>
            <a:ext cx="6615112" cy="482600"/>
          </a:xfrm>
        </p:spPr>
        <p:txBody>
          <a:bodyPr/>
          <a:lstStyle/>
          <a:p>
            <a:pPr eaLnBrk="1" hangingPunct="1">
              <a:defRPr/>
            </a:pPr>
            <a:r>
              <a:rPr lang="id-ID" sz="2400" b="1" smtClean="0">
                <a:solidFill>
                  <a:srgbClr val="CCCCFF"/>
                </a:solidFill>
              </a:rPr>
              <a:t>Pengambilan Keputusan dan Optimasi</a:t>
            </a:r>
            <a:endParaRPr lang="en-US" sz="2400" b="1" smtClean="0">
              <a:solidFill>
                <a:srgbClr val="CCCCFF"/>
              </a:solidFill>
            </a:endParaRP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84313"/>
            <a:ext cx="3598863" cy="31638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id-ID" b="1" smtClean="0">
                <a:latin typeface="Garamond" pitchFamily="18" charset="0"/>
              </a:rPr>
              <a:t>	Proses pengambilan keputusan ada yang melalui </a:t>
            </a:r>
            <a:r>
              <a:rPr lang="id-ID" b="1" smtClean="0">
                <a:solidFill>
                  <a:srgbClr val="FF6600"/>
                </a:solidFill>
                <a:latin typeface="Garamond" pitchFamily="18" charset="0"/>
              </a:rPr>
              <a:t>cara intuitif</a:t>
            </a:r>
            <a:r>
              <a:rPr lang="id-ID" b="1" smtClean="0">
                <a:solidFill>
                  <a:srgbClr val="CCCCFF"/>
                </a:solidFill>
                <a:latin typeface="Garamond" pitchFamily="18" charset="0"/>
              </a:rPr>
              <a:t> </a:t>
            </a:r>
            <a:r>
              <a:rPr lang="id-ID" b="1" smtClean="0">
                <a:latin typeface="Garamond" pitchFamily="18" charset="0"/>
              </a:rPr>
              <a:t>atau </a:t>
            </a:r>
            <a:r>
              <a:rPr lang="id-ID" b="1" smtClean="0">
                <a:solidFill>
                  <a:srgbClr val="FF6600"/>
                </a:solidFill>
                <a:latin typeface="Garamond" pitchFamily="18" charset="0"/>
              </a:rPr>
              <a:t>cara analitis</a:t>
            </a:r>
            <a:endParaRPr lang="en-US" b="1" smtClean="0">
              <a:solidFill>
                <a:srgbClr val="FF6600"/>
              </a:solidFill>
              <a:latin typeface="Garamond" pitchFamily="18" charset="0"/>
            </a:endParaRPr>
          </a:p>
        </p:txBody>
      </p:sp>
      <p:sp>
        <p:nvSpPr>
          <p:cNvPr id="9223" name="Oval 5"/>
          <p:cNvSpPr>
            <a:spLocks noChangeArrowheads="1"/>
          </p:cNvSpPr>
          <p:nvPr/>
        </p:nvSpPr>
        <p:spPr bwMode="auto">
          <a:xfrm>
            <a:off x="4549775" y="1398588"/>
            <a:ext cx="2384425" cy="506412"/>
          </a:xfrm>
          <a:prstGeom prst="ellipse">
            <a:avLst/>
          </a:prstGeom>
          <a:solidFill>
            <a:srgbClr val="EFFC72"/>
          </a:solidFill>
          <a:ln w="9525">
            <a:solidFill>
              <a:srgbClr val="CCCCFF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9224" name="Text Box 6"/>
          <p:cNvSpPr txBox="1">
            <a:spLocks noChangeArrowheads="1"/>
          </p:cNvSpPr>
          <p:nvPr/>
        </p:nvSpPr>
        <p:spPr bwMode="auto">
          <a:xfrm>
            <a:off x="5232400" y="1446213"/>
            <a:ext cx="99536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1600">
                <a:solidFill>
                  <a:schemeClr val="folHlink"/>
                </a:solidFill>
                <a:latin typeface="Comic Sans MS" pitchFamily="66" charset="0"/>
                <a:cs typeface="Arial" charset="0"/>
              </a:rPr>
              <a:t>Manusia</a:t>
            </a:r>
          </a:p>
        </p:txBody>
      </p:sp>
      <p:sp>
        <p:nvSpPr>
          <p:cNvPr id="9225" name="Oval 7"/>
          <p:cNvSpPr>
            <a:spLocks noChangeArrowheads="1"/>
          </p:cNvSpPr>
          <p:nvPr/>
        </p:nvSpPr>
        <p:spPr bwMode="auto">
          <a:xfrm>
            <a:off x="4495800" y="2363788"/>
            <a:ext cx="2428875" cy="836612"/>
          </a:xfrm>
          <a:prstGeom prst="ellipse">
            <a:avLst/>
          </a:prstGeom>
          <a:solidFill>
            <a:srgbClr val="EFFC72"/>
          </a:solidFill>
          <a:ln w="9525">
            <a:solidFill>
              <a:srgbClr val="CCCCFF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9226" name="Text Box 8"/>
          <p:cNvSpPr txBox="1">
            <a:spLocks noChangeArrowheads="1"/>
          </p:cNvSpPr>
          <p:nvPr/>
        </p:nvSpPr>
        <p:spPr bwMode="auto">
          <a:xfrm>
            <a:off x="4819650" y="2382838"/>
            <a:ext cx="180181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1600">
                <a:solidFill>
                  <a:schemeClr val="folHlink"/>
                </a:solidFill>
                <a:latin typeface="Comic Sans MS" pitchFamily="66" charset="0"/>
                <a:cs typeface="Arial" charset="0"/>
              </a:rPr>
              <a:t>lingkungan dan</a:t>
            </a:r>
          </a:p>
          <a:p>
            <a:pPr algn="ctr" eaLnBrk="1" hangingPunct="1"/>
            <a:r>
              <a:rPr lang="en-US" sz="1600">
                <a:solidFill>
                  <a:schemeClr val="folHlink"/>
                </a:solidFill>
                <a:latin typeface="Comic Sans MS" pitchFamily="66" charset="0"/>
                <a:cs typeface="Arial" charset="0"/>
              </a:rPr>
              <a:t>permasalahnnya</a:t>
            </a:r>
          </a:p>
        </p:txBody>
      </p:sp>
      <p:sp>
        <p:nvSpPr>
          <p:cNvPr id="9227" name="AutoShape 9"/>
          <p:cNvSpPr>
            <a:spLocks noChangeArrowheads="1"/>
          </p:cNvSpPr>
          <p:nvPr/>
        </p:nvSpPr>
        <p:spPr bwMode="auto">
          <a:xfrm>
            <a:off x="4686300" y="3503613"/>
            <a:ext cx="2135188" cy="760412"/>
          </a:xfrm>
          <a:prstGeom prst="flowChartDecision">
            <a:avLst/>
          </a:prstGeom>
          <a:solidFill>
            <a:srgbClr val="EFFC72"/>
          </a:solidFill>
          <a:ln w="12700">
            <a:solidFill>
              <a:srgbClr val="CCCCFF"/>
            </a:solidFill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9228" name="Text Box 10"/>
          <p:cNvSpPr txBox="1">
            <a:spLocks noChangeArrowheads="1"/>
          </p:cNvSpPr>
          <p:nvPr/>
        </p:nvSpPr>
        <p:spPr bwMode="auto">
          <a:xfrm>
            <a:off x="4876800" y="3725863"/>
            <a:ext cx="1801813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1600">
                <a:solidFill>
                  <a:schemeClr val="folHlink"/>
                </a:solidFill>
                <a:latin typeface="Comic Sans MS" pitchFamily="66" charset="0"/>
                <a:cs typeface="Arial" charset="0"/>
              </a:rPr>
              <a:t>keputusa</a:t>
            </a:r>
            <a:r>
              <a:rPr lang="en-US" sz="1600">
                <a:solidFill>
                  <a:schemeClr val="folHlink"/>
                </a:solidFill>
                <a:latin typeface="Times New Roman" pitchFamily="18" charset="0"/>
                <a:cs typeface="Arial" charset="0"/>
              </a:rPr>
              <a:t>n</a:t>
            </a:r>
          </a:p>
        </p:txBody>
      </p:sp>
      <p:sp>
        <p:nvSpPr>
          <p:cNvPr id="9229" name="Text Box 11"/>
          <p:cNvSpPr txBox="1">
            <a:spLocks noChangeArrowheads="1"/>
          </p:cNvSpPr>
          <p:nvPr/>
        </p:nvSpPr>
        <p:spPr bwMode="auto">
          <a:xfrm>
            <a:off x="3749675" y="5013325"/>
            <a:ext cx="995363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1600">
                <a:solidFill>
                  <a:srgbClr val="FF6600"/>
                </a:solidFill>
                <a:latin typeface="Times New Roman" pitchFamily="18" charset="0"/>
                <a:cs typeface="Arial" charset="0"/>
              </a:rPr>
              <a:t>intuitif</a:t>
            </a:r>
          </a:p>
        </p:txBody>
      </p:sp>
      <p:sp>
        <p:nvSpPr>
          <p:cNvPr id="9230" name="Text Box 12"/>
          <p:cNvSpPr txBox="1">
            <a:spLocks noChangeArrowheads="1"/>
          </p:cNvSpPr>
          <p:nvPr/>
        </p:nvSpPr>
        <p:spPr bwMode="auto">
          <a:xfrm>
            <a:off x="3124200" y="5657850"/>
            <a:ext cx="23622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1600">
                <a:solidFill>
                  <a:srgbClr val="FF6600"/>
                </a:solidFill>
                <a:latin typeface="Times New Roman" pitchFamily="18" charset="0"/>
                <a:cs typeface="Arial" charset="0"/>
              </a:rPr>
              <a:t>(alasan tidak jelas)</a:t>
            </a:r>
          </a:p>
        </p:txBody>
      </p:sp>
      <p:sp>
        <p:nvSpPr>
          <p:cNvPr id="9231" name="Text Box 13"/>
          <p:cNvSpPr txBox="1">
            <a:spLocks noChangeArrowheads="1"/>
          </p:cNvSpPr>
          <p:nvPr/>
        </p:nvSpPr>
        <p:spPr bwMode="auto">
          <a:xfrm>
            <a:off x="6988175" y="5013325"/>
            <a:ext cx="995363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1600">
                <a:solidFill>
                  <a:srgbClr val="FF6600"/>
                </a:solidFill>
                <a:latin typeface="Times New Roman" pitchFamily="18" charset="0"/>
                <a:cs typeface="Arial" charset="0"/>
              </a:rPr>
              <a:t>analitis</a:t>
            </a:r>
          </a:p>
        </p:txBody>
      </p:sp>
      <p:sp>
        <p:nvSpPr>
          <p:cNvPr id="9232" name="Text Box 14"/>
          <p:cNvSpPr txBox="1">
            <a:spLocks noChangeArrowheads="1"/>
          </p:cNvSpPr>
          <p:nvPr/>
        </p:nvSpPr>
        <p:spPr bwMode="auto">
          <a:xfrm>
            <a:off x="6062663" y="5657850"/>
            <a:ext cx="2846387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1600">
                <a:solidFill>
                  <a:srgbClr val="FF6600"/>
                </a:solidFill>
                <a:latin typeface="Times New Roman" pitchFamily="18" charset="0"/>
                <a:cs typeface="Arial" charset="0"/>
              </a:rPr>
              <a:t>(alasan jelas dan ada dasarnya)</a:t>
            </a:r>
          </a:p>
        </p:txBody>
      </p:sp>
      <p:sp>
        <p:nvSpPr>
          <p:cNvPr id="9233" name="Line 15"/>
          <p:cNvSpPr>
            <a:spLocks noChangeShapeType="1"/>
          </p:cNvSpPr>
          <p:nvPr/>
        </p:nvSpPr>
        <p:spPr bwMode="auto">
          <a:xfrm>
            <a:off x="5208588" y="1920875"/>
            <a:ext cx="0" cy="379413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9234" name="Line 16"/>
          <p:cNvSpPr>
            <a:spLocks noChangeShapeType="1"/>
          </p:cNvSpPr>
          <p:nvPr/>
        </p:nvSpPr>
        <p:spPr bwMode="auto">
          <a:xfrm>
            <a:off x="5468938" y="1920875"/>
            <a:ext cx="0" cy="379413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9235" name="Line 17"/>
          <p:cNvSpPr>
            <a:spLocks noChangeShapeType="1"/>
          </p:cNvSpPr>
          <p:nvPr/>
        </p:nvSpPr>
        <p:spPr bwMode="auto">
          <a:xfrm>
            <a:off x="5730875" y="1941513"/>
            <a:ext cx="0" cy="379412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9236" name="Line 18"/>
          <p:cNvSpPr>
            <a:spLocks noChangeShapeType="1"/>
          </p:cNvSpPr>
          <p:nvPr/>
        </p:nvSpPr>
        <p:spPr bwMode="auto">
          <a:xfrm>
            <a:off x="6227763" y="1930400"/>
            <a:ext cx="0" cy="38100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9237" name="Line 19"/>
          <p:cNvSpPr>
            <a:spLocks noChangeShapeType="1"/>
          </p:cNvSpPr>
          <p:nvPr/>
        </p:nvSpPr>
        <p:spPr bwMode="auto">
          <a:xfrm>
            <a:off x="5991225" y="1920875"/>
            <a:ext cx="0" cy="379413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cxnSp>
        <p:nvCxnSpPr>
          <p:cNvPr id="9238" name="AutoShape 28"/>
          <p:cNvCxnSpPr>
            <a:cxnSpLocks noChangeShapeType="1"/>
            <a:stCxn id="9227" idx="2"/>
            <a:endCxn id="9231" idx="0"/>
          </p:cNvCxnSpPr>
          <p:nvPr/>
        </p:nvCxnSpPr>
        <p:spPr bwMode="auto">
          <a:xfrm rot="16200000" flipH="1">
            <a:off x="6246019" y="3772694"/>
            <a:ext cx="749300" cy="1731962"/>
          </a:xfrm>
          <a:prstGeom prst="bentConnector3">
            <a:avLst>
              <a:gd name="adj1" fmla="val 50000"/>
            </a:avLst>
          </a:prstGeom>
          <a:noFill/>
          <a:ln w="57150">
            <a:solidFill>
              <a:srgbClr val="CCCCFF"/>
            </a:solidFill>
            <a:miter lim="800000"/>
            <a:headEnd/>
            <a:tailEnd type="triangle" w="med" len="med"/>
          </a:ln>
        </p:spPr>
      </p:cxnSp>
      <p:cxnSp>
        <p:nvCxnSpPr>
          <p:cNvPr id="9239" name="AutoShape 30"/>
          <p:cNvCxnSpPr>
            <a:cxnSpLocks noChangeShapeType="1"/>
            <a:endCxn id="9229" idx="0"/>
          </p:cNvCxnSpPr>
          <p:nvPr/>
        </p:nvCxnSpPr>
        <p:spPr bwMode="auto">
          <a:xfrm rot="5400000">
            <a:off x="3913981" y="4220369"/>
            <a:ext cx="1127125" cy="458788"/>
          </a:xfrm>
          <a:prstGeom prst="bentConnector3">
            <a:avLst>
              <a:gd name="adj1" fmla="val 50000"/>
            </a:avLst>
          </a:prstGeom>
          <a:noFill/>
          <a:ln w="57150">
            <a:solidFill>
              <a:srgbClr val="CCCCFF"/>
            </a:solidFill>
            <a:miter lim="800000"/>
            <a:headEnd/>
            <a:tailEnd type="triangle" w="med" len="med"/>
          </a:ln>
        </p:spPr>
      </p:cxnSp>
      <p:sp>
        <p:nvSpPr>
          <p:cNvPr id="9240" name="Line 31"/>
          <p:cNvSpPr>
            <a:spLocks noChangeShapeType="1"/>
          </p:cNvSpPr>
          <p:nvPr/>
        </p:nvSpPr>
        <p:spPr bwMode="auto">
          <a:xfrm>
            <a:off x="4267200" y="5410200"/>
            <a:ext cx="0" cy="228600"/>
          </a:xfrm>
          <a:prstGeom prst="line">
            <a:avLst/>
          </a:prstGeom>
          <a:noFill/>
          <a:ln w="57150">
            <a:solidFill>
              <a:srgbClr val="CCCC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9241" name="Line 32"/>
          <p:cNvSpPr>
            <a:spLocks noChangeShapeType="1"/>
          </p:cNvSpPr>
          <p:nvPr/>
        </p:nvSpPr>
        <p:spPr bwMode="auto">
          <a:xfrm>
            <a:off x="7467600" y="5410200"/>
            <a:ext cx="0" cy="228600"/>
          </a:xfrm>
          <a:prstGeom prst="line">
            <a:avLst/>
          </a:prstGeom>
          <a:noFill/>
          <a:ln w="57150">
            <a:solidFill>
              <a:srgbClr val="CCCC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9242" name="Line 33"/>
          <p:cNvSpPr>
            <a:spLocks noChangeShapeType="1"/>
          </p:cNvSpPr>
          <p:nvPr/>
        </p:nvSpPr>
        <p:spPr bwMode="auto">
          <a:xfrm>
            <a:off x="5791200" y="3200400"/>
            <a:ext cx="0" cy="304800"/>
          </a:xfrm>
          <a:prstGeom prst="line">
            <a:avLst/>
          </a:prstGeom>
          <a:noFill/>
          <a:ln w="57150">
            <a:solidFill>
              <a:srgbClr val="CCCC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8579390-23B7-447C-A8CC-4BCBE1CD74AC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EEEB5-45FC-4C93-AA07-7880C69DB388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92150" y="531813"/>
            <a:ext cx="7696200" cy="7366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2000" b="1" smtClean="0">
                <a:latin typeface="Garamond" pitchFamily="18" charset="0"/>
              </a:rPr>
              <a:t>1.1. 	</a:t>
            </a:r>
            <a:r>
              <a:rPr lang="id-ID" sz="2000" b="1" smtClean="0">
                <a:latin typeface="Garamond" pitchFamily="18" charset="0"/>
              </a:rPr>
              <a:t>Pengambilan keputusan secara analisis dapat digambarkan sebagi berikut:</a:t>
            </a:r>
            <a:endParaRPr lang="en-US" sz="2000" b="1" smtClean="0">
              <a:latin typeface="Garamond" pitchFamily="18" charset="0"/>
            </a:endParaRPr>
          </a:p>
        </p:txBody>
      </p:sp>
      <p:sp>
        <p:nvSpPr>
          <p:cNvPr id="10246" name="Text Box 4"/>
          <p:cNvSpPr txBox="1">
            <a:spLocks noChangeArrowheads="1"/>
          </p:cNvSpPr>
          <p:nvPr/>
        </p:nvSpPr>
        <p:spPr bwMode="auto">
          <a:xfrm>
            <a:off x="1452563" y="1752600"/>
            <a:ext cx="1552575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1600">
                <a:latin typeface="Times New Roman" pitchFamily="18" charset="0"/>
                <a:cs typeface="Arial" charset="0"/>
              </a:rPr>
              <a:t>Fakta dan opini yang relevan +</a:t>
            </a:r>
          </a:p>
        </p:txBody>
      </p:sp>
      <p:sp>
        <p:nvSpPr>
          <p:cNvPr id="10247" name="Text Box 5"/>
          <p:cNvSpPr txBox="1">
            <a:spLocks noChangeArrowheads="1"/>
          </p:cNvSpPr>
          <p:nvPr/>
        </p:nvSpPr>
        <p:spPr bwMode="auto">
          <a:xfrm>
            <a:off x="5686425" y="1603375"/>
            <a:ext cx="16938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1600">
                <a:latin typeface="Times New Roman" pitchFamily="18" charset="0"/>
                <a:cs typeface="Arial" charset="0"/>
              </a:rPr>
              <a:t>informasi, opini</a:t>
            </a:r>
          </a:p>
          <a:p>
            <a:pPr eaLnBrk="1" hangingPunct="1"/>
            <a:r>
              <a:rPr lang="en-US" sz="1600">
                <a:latin typeface="Times New Roman" pitchFamily="18" charset="0"/>
                <a:cs typeface="Arial" charset="0"/>
              </a:rPr>
              <a:t>dan tradisi yang</a:t>
            </a:r>
          </a:p>
          <a:p>
            <a:pPr eaLnBrk="1" hangingPunct="1"/>
            <a:r>
              <a:rPr lang="en-US" sz="1600">
                <a:latin typeface="Times New Roman" pitchFamily="18" charset="0"/>
                <a:cs typeface="Arial" charset="0"/>
              </a:rPr>
              <a:t>tidak relevan -</a:t>
            </a:r>
          </a:p>
        </p:txBody>
      </p:sp>
      <p:sp>
        <p:nvSpPr>
          <p:cNvPr id="10248" name="Text Box 6"/>
          <p:cNvSpPr txBox="1">
            <a:spLocks noChangeArrowheads="1"/>
          </p:cNvSpPr>
          <p:nvPr/>
        </p:nvSpPr>
        <p:spPr bwMode="auto">
          <a:xfrm>
            <a:off x="1452563" y="2847975"/>
            <a:ext cx="1835150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1600">
                <a:latin typeface="Times New Roman" pitchFamily="18" charset="0"/>
                <a:cs typeface="Arial" charset="0"/>
              </a:rPr>
              <a:t>berdasarkan </a:t>
            </a:r>
          </a:p>
          <a:p>
            <a:pPr eaLnBrk="1" hangingPunct="1"/>
            <a:r>
              <a:rPr lang="en-US" sz="1600">
                <a:latin typeface="Times New Roman" pitchFamily="18" charset="0"/>
                <a:cs typeface="Arial" charset="0"/>
              </a:rPr>
              <a:t>spesifikasi,restriksi,</a:t>
            </a:r>
          </a:p>
          <a:p>
            <a:pPr eaLnBrk="1" hangingPunct="1"/>
            <a:r>
              <a:rPr lang="en-US" sz="1600">
                <a:latin typeface="Times New Roman" pitchFamily="18" charset="0"/>
                <a:cs typeface="Arial" charset="0"/>
              </a:rPr>
              <a:t>kriteria, dsb.</a:t>
            </a:r>
          </a:p>
        </p:txBody>
      </p:sp>
      <p:sp>
        <p:nvSpPr>
          <p:cNvPr id="10249" name="Text Box 7"/>
          <p:cNvSpPr txBox="1">
            <a:spLocks noChangeArrowheads="1"/>
          </p:cNvSpPr>
          <p:nvPr/>
        </p:nvSpPr>
        <p:spPr bwMode="auto">
          <a:xfrm>
            <a:off x="4498975" y="2390775"/>
            <a:ext cx="1081088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1600">
                <a:latin typeface="Times New Roman" pitchFamily="18" charset="0"/>
                <a:cs typeface="Arial" charset="0"/>
              </a:rPr>
              <a:t>masalah</a:t>
            </a:r>
          </a:p>
        </p:txBody>
      </p:sp>
      <p:sp>
        <p:nvSpPr>
          <p:cNvPr id="10250" name="Text Box 8"/>
          <p:cNvSpPr txBox="1">
            <a:spLocks noChangeArrowheads="1"/>
          </p:cNvSpPr>
          <p:nvPr/>
        </p:nvSpPr>
        <p:spPr bwMode="auto">
          <a:xfrm>
            <a:off x="4475163" y="3314700"/>
            <a:ext cx="9874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1600">
                <a:latin typeface="Times New Roman" pitchFamily="18" charset="0"/>
                <a:cs typeface="Arial" charset="0"/>
              </a:rPr>
              <a:t>rumusan </a:t>
            </a:r>
          </a:p>
          <a:p>
            <a:pPr eaLnBrk="1" hangingPunct="1"/>
            <a:r>
              <a:rPr lang="en-US" sz="1600">
                <a:latin typeface="Times New Roman" pitchFamily="18" charset="0"/>
                <a:cs typeface="Arial" charset="0"/>
              </a:rPr>
              <a:t>masalah</a:t>
            </a:r>
          </a:p>
        </p:txBody>
      </p:sp>
      <p:sp>
        <p:nvSpPr>
          <p:cNvPr id="10251" name="Text Box 9"/>
          <p:cNvSpPr txBox="1">
            <a:spLocks noChangeArrowheads="1"/>
          </p:cNvSpPr>
          <p:nvPr/>
        </p:nvSpPr>
        <p:spPr bwMode="auto">
          <a:xfrm>
            <a:off x="4475163" y="4559300"/>
            <a:ext cx="12700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1600">
                <a:latin typeface="Times New Roman" pitchFamily="18" charset="0"/>
                <a:cs typeface="Arial" charset="0"/>
              </a:rPr>
              <a:t>solusi-solusi </a:t>
            </a:r>
          </a:p>
          <a:p>
            <a:pPr eaLnBrk="1" hangingPunct="1"/>
            <a:r>
              <a:rPr lang="en-US" sz="1600">
                <a:latin typeface="Times New Roman" pitchFamily="18" charset="0"/>
                <a:cs typeface="Arial" charset="0"/>
              </a:rPr>
              <a:t>alternatif</a:t>
            </a:r>
          </a:p>
        </p:txBody>
      </p:sp>
      <p:sp>
        <p:nvSpPr>
          <p:cNvPr id="10252" name="Text Box 10"/>
          <p:cNvSpPr txBox="1">
            <a:spLocks noChangeArrowheads="1"/>
          </p:cNvSpPr>
          <p:nvPr/>
        </p:nvSpPr>
        <p:spPr bwMode="auto">
          <a:xfrm>
            <a:off x="3781425" y="6042025"/>
            <a:ext cx="1128713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1600">
                <a:latin typeface="Times New Roman" pitchFamily="18" charset="0"/>
                <a:cs typeface="Arial" charset="0"/>
              </a:rPr>
              <a:t>keputusan</a:t>
            </a:r>
          </a:p>
        </p:txBody>
      </p:sp>
      <p:sp>
        <p:nvSpPr>
          <p:cNvPr id="10253" name="Oval 12"/>
          <p:cNvSpPr>
            <a:spLocks noChangeArrowheads="1"/>
          </p:cNvSpPr>
          <p:nvPr/>
        </p:nvSpPr>
        <p:spPr bwMode="auto">
          <a:xfrm>
            <a:off x="3405188" y="1463675"/>
            <a:ext cx="1693862" cy="8223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0254" name="Text Box 13"/>
          <p:cNvSpPr txBox="1">
            <a:spLocks noChangeArrowheads="1"/>
          </p:cNvSpPr>
          <p:nvPr/>
        </p:nvSpPr>
        <p:spPr bwMode="auto">
          <a:xfrm>
            <a:off x="3522663" y="1585913"/>
            <a:ext cx="1552575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1600">
                <a:latin typeface="Times New Roman" pitchFamily="18" charset="0"/>
                <a:cs typeface="Arial" charset="0"/>
              </a:rPr>
              <a:t>masyarakat</a:t>
            </a:r>
          </a:p>
          <a:p>
            <a:pPr algn="ctr" eaLnBrk="1" hangingPunct="1"/>
            <a:r>
              <a:rPr lang="en-US" sz="1600">
                <a:latin typeface="Times New Roman" pitchFamily="18" charset="0"/>
                <a:cs typeface="Arial" charset="0"/>
              </a:rPr>
              <a:t>dan lingkungan</a:t>
            </a:r>
          </a:p>
        </p:txBody>
      </p:sp>
      <p:sp>
        <p:nvSpPr>
          <p:cNvPr id="10255" name="Text Box 14"/>
          <p:cNvSpPr txBox="1">
            <a:spLocks noChangeArrowheads="1"/>
          </p:cNvSpPr>
          <p:nvPr/>
        </p:nvSpPr>
        <p:spPr bwMode="auto">
          <a:xfrm>
            <a:off x="3709988" y="2711450"/>
            <a:ext cx="1130300" cy="547688"/>
          </a:xfrm>
          <a:prstGeom prst="rect">
            <a:avLst/>
          </a:prstGeom>
          <a:solidFill>
            <a:srgbClr val="0000FF"/>
          </a:solidFill>
          <a:ln w="9525">
            <a:solidFill>
              <a:srgbClr val="CCCCFF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1600">
                <a:latin typeface="Times New Roman" pitchFamily="18" charset="0"/>
                <a:cs typeface="Arial" charset="0"/>
              </a:rPr>
              <a:t>analisis</a:t>
            </a:r>
          </a:p>
          <a:p>
            <a:pPr algn="ctr" eaLnBrk="1" hangingPunct="1"/>
            <a:r>
              <a:rPr lang="en-US" sz="1600">
                <a:latin typeface="Times New Roman" pitchFamily="18" charset="0"/>
                <a:cs typeface="Arial" charset="0"/>
              </a:rPr>
              <a:t>masalah</a:t>
            </a:r>
          </a:p>
        </p:txBody>
      </p:sp>
      <p:sp>
        <p:nvSpPr>
          <p:cNvPr id="10256" name="Text Box 15"/>
          <p:cNvSpPr txBox="1">
            <a:spLocks noChangeArrowheads="1"/>
          </p:cNvSpPr>
          <p:nvPr/>
        </p:nvSpPr>
        <p:spPr bwMode="auto">
          <a:xfrm>
            <a:off x="3511550" y="3943350"/>
            <a:ext cx="1550988" cy="547688"/>
          </a:xfrm>
          <a:prstGeom prst="rect">
            <a:avLst/>
          </a:prstGeom>
          <a:solidFill>
            <a:srgbClr val="0000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1600">
                <a:latin typeface="Times New Roman" pitchFamily="18" charset="0"/>
                <a:cs typeface="Arial" charset="0"/>
              </a:rPr>
              <a:t>mencari</a:t>
            </a:r>
          </a:p>
          <a:p>
            <a:pPr algn="ctr" eaLnBrk="1" hangingPunct="1"/>
            <a:r>
              <a:rPr lang="en-US" sz="1600">
                <a:latin typeface="Times New Roman" pitchFamily="18" charset="0"/>
                <a:cs typeface="Arial" charset="0"/>
              </a:rPr>
              <a:t>solusi alternatif</a:t>
            </a:r>
          </a:p>
        </p:txBody>
      </p:sp>
      <p:sp>
        <p:nvSpPr>
          <p:cNvPr id="10257" name="Text Box 16"/>
          <p:cNvSpPr txBox="1">
            <a:spLocks noChangeArrowheads="1"/>
          </p:cNvSpPr>
          <p:nvPr/>
        </p:nvSpPr>
        <p:spPr bwMode="auto">
          <a:xfrm>
            <a:off x="3709988" y="5175250"/>
            <a:ext cx="1271587" cy="547688"/>
          </a:xfrm>
          <a:prstGeom prst="rect">
            <a:avLst/>
          </a:prstGeom>
          <a:solidFill>
            <a:srgbClr val="0000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1600">
                <a:latin typeface="Times New Roman" pitchFamily="18" charset="0"/>
                <a:cs typeface="Arial" charset="0"/>
              </a:rPr>
              <a:t>pengambilan </a:t>
            </a:r>
          </a:p>
          <a:p>
            <a:pPr algn="ctr" eaLnBrk="1" hangingPunct="1"/>
            <a:r>
              <a:rPr lang="en-US" sz="1600">
                <a:latin typeface="Times New Roman" pitchFamily="18" charset="0"/>
                <a:cs typeface="Arial" charset="0"/>
              </a:rPr>
              <a:t>keputusan</a:t>
            </a:r>
          </a:p>
        </p:txBody>
      </p:sp>
      <p:sp>
        <p:nvSpPr>
          <p:cNvPr id="10258" name="Rectangle 23"/>
          <p:cNvSpPr>
            <a:spLocks noChangeArrowheads="1"/>
          </p:cNvSpPr>
          <p:nvPr/>
        </p:nvSpPr>
        <p:spPr bwMode="auto">
          <a:xfrm>
            <a:off x="6019800" y="3810000"/>
            <a:ext cx="3048000" cy="293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algn="r" eaLnBrk="1" hangingPunct="1">
              <a:spcBef>
                <a:spcPct val="20000"/>
              </a:spcBef>
              <a:buClr>
                <a:schemeClr val="tx2"/>
              </a:buClr>
            </a:pPr>
            <a:r>
              <a:rPr lang="id-ID" b="1">
                <a:latin typeface="Garamond" pitchFamily="18" charset="0"/>
              </a:rPr>
              <a:t>	Bila proses 1,2 dan 3 berlangsung sangat cepat, dapat dikatakan pengambilan keputusan bersifat intuitif </a:t>
            </a:r>
            <a:endParaRPr lang="en-US" b="1">
              <a:latin typeface="Garamond" pitchFamily="18" charset="0"/>
            </a:endParaRPr>
          </a:p>
          <a:p>
            <a:pPr marL="609600" indent="-609600" algn="r" eaLnBrk="1" hangingPunct="1">
              <a:spcBef>
                <a:spcPct val="20000"/>
              </a:spcBef>
              <a:buClr>
                <a:schemeClr val="tx2"/>
              </a:buClr>
            </a:pPr>
            <a:r>
              <a:rPr lang="id-ID" b="1">
                <a:latin typeface="Garamond" pitchFamily="18" charset="0"/>
              </a:rPr>
              <a:t>(misalnya karena latihan, pengalaman, dsb).</a:t>
            </a:r>
            <a:endParaRPr lang="en-US" b="1">
              <a:latin typeface="Garamond" pitchFamily="18" charset="0"/>
            </a:endParaRPr>
          </a:p>
        </p:txBody>
      </p:sp>
      <p:sp>
        <p:nvSpPr>
          <p:cNvPr id="10259" name="AutoShape 24"/>
          <p:cNvSpPr>
            <a:spLocks noChangeArrowheads="1"/>
          </p:cNvSpPr>
          <p:nvPr/>
        </p:nvSpPr>
        <p:spPr bwMode="auto">
          <a:xfrm rot="546938">
            <a:off x="5086350" y="1674813"/>
            <a:ext cx="609600" cy="1752600"/>
          </a:xfrm>
          <a:prstGeom prst="curvedLeftArrow">
            <a:avLst>
              <a:gd name="adj1" fmla="val 57500"/>
              <a:gd name="adj2" fmla="val 115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0260" name="AutoShape 27"/>
          <p:cNvSpPr>
            <a:spLocks noChangeArrowheads="1"/>
          </p:cNvSpPr>
          <p:nvPr/>
        </p:nvSpPr>
        <p:spPr bwMode="auto">
          <a:xfrm rot="-801710">
            <a:off x="2895600" y="1828800"/>
            <a:ext cx="533400" cy="1371600"/>
          </a:xfrm>
          <a:prstGeom prst="curvedRightArrow">
            <a:avLst>
              <a:gd name="adj1" fmla="val 51429"/>
              <a:gd name="adj2" fmla="val 10285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0261" name="AutoShape 29"/>
          <p:cNvSpPr>
            <a:spLocks noChangeArrowheads="1"/>
          </p:cNvSpPr>
          <p:nvPr/>
        </p:nvSpPr>
        <p:spPr bwMode="auto">
          <a:xfrm>
            <a:off x="4114800" y="2362200"/>
            <a:ext cx="5334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10262" name="AutoShape 31"/>
          <p:cNvSpPr>
            <a:spLocks noChangeArrowheads="1"/>
          </p:cNvSpPr>
          <p:nvPr/>
        </p:nvSpPr>
        <p:spPr bwMode="auto">
          <a:xfrm>
            <a:off x="3657600" y="3352800"/>
            <a:ext cx="8382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10263" name="AutoShape 32"/>
          <p:cNvSpPr>
            <a:spLocks noChangeArrowheads="1"/>
          </p:cNvSpPr>
          <p:nvPr/>
        </p:nvSpPr>
        <p:spPr bwMode="auto">
          <a:xfrm>
            <a:off x="3657600" y="4572000"/>
            <a:ext cx="8382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10264" name="AutoShape 33"/>
          <p:cNvSpPr>
            <a:spLocks noChangeArrowheads="1"/>
          </p:cNvSpPr>
          <p:nvPr/>
        </p:nvSpPr>
        <p:spPr bwMode="auto">
          <a:xfrm>
            <a:off x="3657600" y="5791200"/>
            <a:ext cx="8382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C4256BB-93C3-44A0-9AB4-7DB96072AED7}" type="datetime1">
              <a:rPr lang="en-US"/>
              <a:pPr>
                <a:defRPr/>
              </a:pPr>
              <a:t>11/28/2013</a:t>
            </a:fld>
            <a:endParaRPr lang="en-US"/>
          </a:p>
        </p:txBody>
      </p:sp>
      <p:sp>
        <p:nvSpPr>
          <p:cNvPr id="3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Jurusan Teknik Informatika UPN'V'YK</a:t>
            </a:r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4B21B6-2D96-4024-922D-A79886D3E4C1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333375"/>
            <a:ext cx="7696200" cy="66357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000" b="1" smtClean="0">
                <a:latin typeface="Garamond" pitchFamily="18" charset="0"/>
              </a:rPr>
              <a:t>1.2.	</a:t>
            </a:r>
            <a:r>
              <a:rPr lang="id-ID" sz="2000" b="1" smtClean="0">
                <a:latin typeface="Garamond" pitchFamily="18" charset="0"/>
              </a:rPr>
              <a:t>Pengambilan keputusan secara intuitif dapat digambarkan sebagai berikut :</a:t>
            </a:r>
            <a:endParaRPr lang="en-US" sz="2000" b="1" smtClean="0">
              <a:latin typeface="Garamond" pitchFamily="18" charset="0"/>
            </a:endParaRPr>
          </a:p>
        </p:txBody>
      </p:sp>
      <p:sp>
        <p:nvSpPr>
          <p:cNvPr id="11270" name="Line 7"/>
          <p:cNvSpPr>
            <a:spLocks noChangeShapeType="1"/>
          </p:cNvSpPr>
          <p:nvPr/>
        </p:nvSpPr>
        <p:spPr bwMode="auto">
          <a:xfrm flipH="1">
            <a:off x="5930900" y="4478338"/>
            <a:ext cx="149383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5930900" y="908050"/>
            <a:ext cx="1344613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1400">
                <a:latin typeface="Times New Roman" pitchFamily="18" charset="0"/>
                <a:cs typeface="Arial" charset="0"/>
              </a:rPr>
              <a:t>Lingkungan</a:t>
            </a:r>
          </a:p>
        </p:txBody>
      </p:sp>
      <p:sp>
        <p:nvSpPr>
          <p:cNvPr id="11272" name="Text Box 30"/>
          <p:cNvSpPr txBox="1">
            <a:spLocks noChangeArrowheads="1"/>
          </p:cNvSpPr>
          <p:nvPr/>
        </p:nvSpPr>
        <p:spPr bwMode="auto">
          <a:xfrm>
            <a:off x="2643188" y="908050"/>
            <a:ext cx="896937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1400">
                <a:latin typeface="Times New Roman" pitchFamily="18" charset="0"/>
                <a:cs typeface="Arial" charset="0"/>
              </a:rPr>
              <a:t>Reaksi</a:t>
            </a:r>
          </a:p>
        </p:txBody>
      </p:sp>
      <p:grpSp>
        <p:nvGrpSpPr>
          <p:cNvPr id="11273" name="Group 37"/>
          <p:cNvGrpSpPr>
            <a:grpSpLocks/>
          </p:cNvGrpSpPr>
          <p:nvPr/>
        </p:nvGrpSpPr>
        <p:grpSpPr bwMode="auto">
          <a:xfrm>
            <a:off x="2195513" y="1300163"/>
            <a:ext cx="5976937" cy="5224462"/>
            <a:chOff x="1383" y="819"/>
            <a:chExt cx="3765" cy="3291"/>
          </a:xfrm>
        </p:grpSpPr>
        <p:grpSp>
          <p:nvGrpSpPr>
            <p:cNvPr id="11274" name="Group 35"/>
            <p:cNvGrpSpPr>
              <a:grpSpLocks/>
            </p:cNvGrpSpPr>
            <p:nvPr/>
          </p:nvGrpSpPr>
          <p:grpSpPr bwMode="auto">
            <a:xfrm>
              <a:off x="1383" y="819"/>
              <a:ext cx="3765" cy="3291"/>
              <a:chOff x="1383" y="819"/>
              <a:chExt cx="3765" cy="3291"/>
            </a:xfrm>
          </p:grpSpPr>
          <p:sp>
            <p:nvSpPr>
              <p:cNvPr id="11276" name="Text Box 9"/>
              <p:cNvSpPr txBox="1">
                <a:spLocks noChangeArrowheads="1"/>
              </p:cNvSpPr>
              <p:nvPr/>
            </p:nvSpPr>
            <p:spPr bwMode="auto">
              <a:xfrm>
                <a:off x="3077" y="1744"/>
                <a:ext cx="847" cy="2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r>
                  <a:rPr lang="en-US" sz="1400">
                    <a:latin typeface="Times New Roman" pitchFamily="18" charset="0"/>
                    <a:cs typeface="Arial" charset="0"/>
                  </a:rPr>
                  <a:t>Kecerdasan</a:t>
                </a:r>
              </a:p>
            </p:txBody>
          </p:sp>
          <p:sp>
            <p:nvSpPr>
              <p:cNvPr id="11277" name="Text Box 10"/>
              <p:cNvSpPr txBox="1">
                <a:spLocks noChangeArrowheads="1"/>
              </p:cNvSpPr>
              <p:nvPr/>
            </p:nvSpPr>
            <p:spPr bwMode="auto">
              <a:xfrm>
                <a:off x="3924" y="1744"/>
                <a:ext cx="565" cy="2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r>
                  <a:rPr lang="en-US" sz="1400">
                    <a:latin typeface="Times New Roman" pitchFamily="18" charset="0"/>
                    <a:cs typeface="Arial" charset="0"/>
                  </a:rPr>
                  <a:t>persepsi</a:t>
                </a:r>
              </a:p>
            </p:txBody>
          </p:sp>
          <p:sp>
            <p:nvSpPr>
              <p:cNvPr id="11278" name="Text Box 11"/>
              <p:cNvSpPr txBox="1">
                <a:spLocks noChangeArrowheads="1"/>
              </p:cNvSpPr>
              <p:nvPr/>
            </p:nvSpPr>
            <p:spPr bwMode="auto">
              <a:xfrm>
                <a:off x="4583" y="1744"/>
                <a:ext cx="565" cy="2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r>
                  <a:rPr lang="en-US" sz="1400">
                    <a:latin typeface="Times New Roman" pitchFamily="18" charset="0"/>
                    <a:cs typeface="Arial" charset="0"/>
                  </a:rPr>
                  <a:t>falsafah</a:t>
                </a:r>
              </a:p>
            </p:txBody>
          </p:sp>
          <p:sp>
            <p:nvSpPr>
              <p:cNvPr id="11279" name="Text Box 12"/>
              <p:cNvSpPr txBox="1">
                <a:spLocks noChangeArrowheads="1"/>
              </p:cNvSpPr>
              <p:nvPr/>
            </p:nvSpPr>
            <p:spPr bwMode="auto">
              <a:xfrm>
                <a:off x="3736" y="3534"/>
                <a:ext cx="753" cy="2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r>
                  <a:rPr lang="en-US" sz="1400">
                    <a:latin typeface="Times New Roman" pitchFamily="18" charset="0"/>
                    <a:cs typeface="Arial" charset="0"/>
                  </a:rPr>
                  <a:t>Keputusan</a:t>
                </a:r>
              </a:p>
            </p:txBody>
          </p:sp>
          <p:sp>
            <p:nvSpPr>
              <p:cNvPr id="11280" name="Text Box 13"/>
              <p:cNvSpPr txBox="1">
                <a:spLocks noChangeArrowheads="1"/>
              </p:cNvSpPr>
              <p:nvPr/>
            </p:nvSpPr>
            <p:spPr bwMode="auto">
              <a:xfrm>
                <a:off x="3901" y="3863"/>
                <a:ext cx="470" cy="2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r>
                  <a:rPr lang="en-US" sz="1400">
                    <a:latin typeface="Times New Roman" pitchFamily="18" charset="0"/>
                    <a:cs typeface="Arial" charset="0"/>
                  </a:rPr>
                  <a:t>Hasil</a:t>
                </a:r>
              </a:p>
            </p:txBody>
          </p:sp>
          <p:sp>
            <p:nvSpPr>
              <p:cNvPr id="11281" name="Line 15"/>
              <p:cNvSpPr>
                <a:spLocks noChangeShapeType="1"/>
              </p:cNvSpPr>
              <p:nvPr/>
            </p:nvSpPr>
            <p:spPr bwMode="auto">
              <a:xfrm>
                <a:off x="4207" y="1559"/>
                <a:ext cx="0" cy="247"/>
              </a:xfrm>
              <a:prstGeom prst="line">
                <a:avLst/>
              </a:prstGeom>
              <a:noFill/>
              <a:ln w="57150">
                <a:solidFill>
                  <a:schemeClr val="accent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282" name="Line 16"/>
              <p:cNvSpPr>
                <a:spLocks noChangeShapeType="1"/>
              </p:cNvSpPr>
              <p:nvPr/>
            </p:nvSpPr>
            <p:spPr bwMode="auto">
              <a:xfrm flipV="1">
                <a:off x="3548" y="1642"/>
                <a:ext cx="0" cy="82"/>
              </a:xfrm>
              <a:prstGeom prst="line">
                <a:avLst/>
              </a:prstGeom>
              <a:noFill/>
              <a:ln w="5715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283" name="Line 17"/>
              <p:cNvSpPr>
                <a:spLocks noChangeShapeType="1"/>
              </p:cNvSpPr>
              <p:nvPr/>
            </p:nvSpPr>
            <p:spPr bwMode="auto">
              <a:xfrm>
                <a:off x="3548" y="1642"/>
                <a:ext cx="1318" cy="0"/>
              </a:xfrm>
              <a:prstGeom prst="line">
                <a:avLst/>
              </a:prstGeom>
              <a:noFill/>
              <a:ln w="5715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284" name="Line 18"/>
              <p:cNvSpPr>
                <a:spLocks noChangeShapeType="1"/>
              </p:cNvSpPr>
              <p:nvPr/>
            </p:nvSpPr>
            <p:spPr bwMode="auto">
              <a:xfrm>
                <a:off x="4866" y="1642"/>
                <a:ext cx="0" cy="82"/>
              </a:xfrm>
              <a:prstGeom prst="line">
                <a:avLst/>
              </a:prstGeom>
              <a:noFill/>
              <a:ln w="5715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285" name="Line 19"/>
              <p:cNvSpPr>
                <a:spLocks noChangeShapeType="1"/>
              </p:cNvSpPr>
              <p:nvPr/>
            </p:nvSpPr>
            <p:spPr bwMode="auto">
              <a:xfrm>
                <a:off x="4207" y="1971"/>
                <a:ext cx="0" cy="329"/>
              </a:xfrm>
              <a:prstGeom prst="line">
                <a:avLst/>
              </a:prstGeom>
              <a:noFill/>
              <a:ln w="57150">
                <a:solidFill>
                  <a:schemeClr val="accent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286" name="Line 20"/>
              <p:cNvSpPr>
                <a:spLocks noChangeShapeType="1"/>
              </p:cNvSpPr>
              <p:nvPr/>
            </p:nvSpPr>
            <p:spPr bwMode="auto">
              <a:xfrm>
                <a:off x="3579" y="1930"/>
                <a:ext cx="565" cy="329"/>
              </a:xfrm>
              <a:prstGeom prst="line">
                <a:avLst/>
              </a:prstGeom>
              <a:noFill/>
              <a:ln w="57150">
                <a:solidFill>
                  <a:schemeClr val="accent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287" name="Line 21"/>
              <p:cNvSpPr>
                <a:spLocks noChangeShapeType="1"/>
              </p:cNvSpPr>
              <p:nvPr/>
            </p:nvSpPr>
            <p:spPr bwMode="auto">
              <a:xfrm flipH="1">
                <a:off x="4262" y="1930"/>
                <a:ext cx="566" cy="329"/>
              </a:xfrm>
              <a:prstGeom prst="line">
                <a:avLst/>
              </a:prstGeom>
              <a:noFill/>
              <a:ln w="57150">
                <a:solidFill>
                  <a:schemeClr val="accent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288" name="Line 26"/>
              <p:cNvSpPr>
                <a:spLocks noChangeShapeType="1"/>
              </p:cNvSpPr>
              <p:nvPr/>
            </p:nvSpPr>
            <p:spPr bwMode="auto">
              <a:xfrm flipH="1">
                <a:off x="2607" y="3600"/>
                <a:ext cx="1041" cy="16"/>
              </a:xfrm>
              <a:prstGeom prst="line">
                <a:avLst/>
              </a:prstGeom>
              <a:noFill/>
              <a:ln w="57150">
                <a:solidFill>
                  <a:schemeClr val="accent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289" name="Line 27"/>
              <p:cNvSpPr>
                <a:spLocks noChangeShapeType="1"/>
              </p:cNvSpPr>
              <p:nvPr/>
            </p:nvSpPr>
            <p:spPr bwMode="auto">
              <a:xfrm>
                <a:off x="4113" y="3699"/>
                <a:ext cx="0" cy="246"/>
              </a:xfrm>
              <a:prstGeom prst="line">
                <a:avLst/>
              </a:prstGeom>
              <a:noFill/>
              <a:ln w="76200">
                <a:solidFill>
                  <a:schemeClr val="accent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290" name="Line 28"/>
              <p:cNvSpPr>
                <a:spLocks noChangeShapeType="1"/>
              </p:cNvSpPr>
              <p:nvPr/>
            </p:nvSpPr>
            <p:spPr bwMode="auto">
              <a:xfrm flipH="1">
                <a:off x="2607" y="3792"/>
                <a:ext cx="1329" cy="9"/>
              </a:xfrm>
              <a:prstGeom prst="line">
                <a:avLst/>
              </a:prstGeom>
              <a:noFill/>
              <a:ln w="57150">
                <a:solidFill>
                  <a:schemeClr val="accent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291" name="Line 29"/>
              <p:cNvSpPr>
                <a:spLocks noChangeShapeType="1"/>
              </p:cNvSpPr>
              <p:nvPr/>
            </p:nvSpPr>
            <p:spPr bwMode="auto">
              <a:xfrm flipV="1">
                <a:off x="2607" y="3936"/>
                <a:ext cx="1233" cy="30"/>
              </a:xfrm>
              <a:prstGeom prst="line">
                <a:avLst/>
              </a:prstGeom>
              <a:noFill/>
              <a:ln w="57150">
                <a:solidFill>
                  <a:schemeClr val="accent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292" name="Text Box 4"/>
              <p:cNvSpPr txBox="1">
                <a:spLocks noChangeArrowheads="1"/>
              </p:cNvSpPr>
              <p:nvPr/>
            </p:nvSpPr>
            <p:spPr bwMode="auto">
              <a:xfrm>
                <a:off x="1383" y="819"/>
                <a:ext cx="1224" cy="3291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288925" lvl="1" indent="-174625" eaLnBrk="1" hangingPunct="1">
                  <a:buFontTx/>
                  <a:buChar char="•"/>
                  <a:tabLst>
                    <a:tab pos="288925" algn="l"/>
                  </a:tabLst>
                </a:pPr>
                <a:r>
                  <a:rPr lang="en-US" sz="1400">
                    <a:latin typeface="Times New Roman" pitchFamily="18" charset="0"/>
                    <a:cs typeface="Arial" charset="0"/>
                  </a:rPr>
                  <a:t>Bingung</a:t>
                </a:r>
              </a:p>
              <a:p>
                <a:pPr eaLnBrk="1" hangingPunct="1">
                  <a:tabLst>
                    <a:tab pos="288925" algn="l"/>
                  </a:tabLst>
                </a:pPr>
                <a:r>
                  <a:rPr lang="en-US" sz="1400">
                    <a:latin typeface="Times New Roman" pitchFamily="18" charset="0"/>
                    <a:cs typeface="Arial" charset="0"/>
                  </a:rPr>
                  <a:t>  	dan </a:t>
                </a:r>
              </a:p>
              <a:p>
                <a:pPr eaLnBrk="1" hangingPunct="1">
                  <a:tabLst>
                    <a:tab pos="288925" algn="l"/>
                  </a:tabLst>
                </a:pPr>
                <a:r>
                  <a:rPr lang="en-US" sz="1400">
                    <a:latin typeface="Times New Roman" pitchFamily="18" charset="0"/>
                    <a:cs typeface="Arial" charset="0"/>
                  </a:rPr>
                  <a:t>   	cemas</a:t>
                </a:r>
              </a:p>
              <a:p>
                <a:pPr eaLnBrk="1" hangingPunct="1">
                  <a:tabLst>
                    <a:tab pos="288925" algn="l"/>
                  </a:tabLst>
                </a:pPr>
                <a:endParaRPr lang="en-US" sz="1400">
                  <a:latin typeface="Times New Roman" pitchFamily="18" charset="0"/>
                  <a:cs typeface="Arial" charset="0"/>
                </a:endParaRPr>
              </a:p>
              <a:p>
                <a:pPr eaLnBrk="1" hangingPunct="1">
                  <a:tabLst>
                    <a:tab pos="288925" algn="l"/>
                  </a:tabLst>
                </a:pPr>
                <a:endParaRPr lang="en-US" sz="1400">
                  <a:latin typeface="Times New Roman" pitchFamily="18" charset="0"/>
                  <a:cs typeface="Arial" charset="0"/>
                </a:endParaRPr>
              </a:p>
              <a:p>
                <a:pPr eaLnBrk="1" hangingPunct="1">
                  <a:tabLst>
                    <a:tab pos="288925" algn="l"/>
                  </a:tabLst>
                </a:pPr>
                <a:endParaRPr lang="en-US" sz="1400">
                  <a:latin typeface="Times New Roman" pitchFamily="18" charset="0"/>
                  <a:cs typeface="Arial" charset="0"/>
                </a:endParaRPr>
              </a:p>
              <a:p>
                <a:pPr eaLnBrk="1" hangingPunct="1">
                  <a:tabLst>
                    <a:tab pos="288925" algn="l"/>
                  </a:tabLst>
                </a:pPr>
                <a:endParaRPr lang="en-US" sz="1400">
                  <a:latin typeface="Times New Roman" pitchFamily="18" charset="0"/>
                  <a:cs typeface="Arial" charset="0"/>
                </a:endParaRPr>
              </a:p>
              <a:p>
                <a:pPr eaLnBrk="1" hangingPunct="1">
                  <a:tabLst>
                    <a:tab pos="288925" algn="l"/>
                  </a:tabLst>
                </a:pPr>
                <a:endParaRPr lang="en-US" sz="1400">
                  <a:latin typeface="Times New Roman" pitchFamily="18" charset="0"/>
                  <a:cs typeface="Arial" charset="0"/>
                </a:endParaRPr>
              </a:p>
              <a:p>
                <a:pPr marL="288925" lvl="1" indent="-174625" eaLnBrk="1" hangingPunct="1">
                  <a:buFont typeface="Symbol" pitchFamily="18" charset="2"/>
                  <a:buChar char="·"/>
                  <a:tabLst>
                    <a:tab pos="288925" algn="l"/>
                  </a:tabLst>
                </a:pPr>
                <a:r>
                  <a:rPr lang="en-US" sz="1400">
                    <a:latin typeface="Times New Roman" pitchFamily="18" charset="0"/>
                    <a:cs typeface="Arial" charset="0"/>
                  </a:rPr>
                  <a:t>Berfikir</a:t>
                </a:r>
              </a:p>
              <a:p>
                <a:pPr eaLnBrk="1" hangingPunct="1">
                  <a:tabLst>
                    <a:tab pos="288925" algn="l"/>
                  </a:tabLst>
                </a:pPr>
                <a:endParaRPr lang="en-US" sz="1400">
                  <a:latin typeface="Times New Roman" pitchFamily="18" charset="0"/>
                  <a:cs typeface="Arial" charset="0"/>
                </a:endParaRPr>
              </a:p>
              <a:p>
                <a:pPr eaLnBrk="1" hangingPunct="1">
                  <a:tabLst>
                    <a:tab pos="288925" algn="l"/>
                  </a:tabLst>
                </a:pPr>
                <a:endParaRPr lang="en-US" sz="1400">
                  <a:latin typeface="Times New Roman" pitchFamily="18" charset="0"/>
                  <a:cs typeface="Arial" charset="0"/>
                </a:endParaRPr>
              </a:p>
              <a:p>
                <a:pPr eaLnBrk="1" hangingPunct="1">
                  <a:tabLst>
                    <a:tab pos="288925" algn="l"/>
                  </a:tabLst>
                </a:pPr>
                <a:endParaRPr lang="en-US" sz="1400">
                  <a:latin typeface="Times New Roman" pitchFamily="18" charset="0"/>
                  <a:cs typeface="Arial" charset="0"/>
                </a:endParaRPr>
              </a:p>
              <a:p>
                <a:pPr eaLnBrk="1" hangingPunct="1">
                  <a:tabLst>
                    <a:tab pos="288925" algn="l"/>
                  </a:tabLst>
                </a:pPr>
                <a:endParaRPr lang="en-US" sz="1400">
                  <a:latin typeface="Times New Roman" pitchFamily="18" charset="0"/>
                  <a:cs typeface="Arial" charset="0"/>
                </a:endParaRPr>
              </a:p>
              <a:p>
                <a:pPr eaLnBrk="1" hangingPunct="1">
                  <a:tabLst>
                    <a:tab pos="288925" algn="l"/>
                  </a:tabLst>
                </a:pPr>
                <a:endParaRPr lang="en-US" sz="1400">
                  <a:latin typeface="Times New Roman" pitchFamily="18" charset="0"/>
                  <a:cs typeface="Arial" charset="0"/>
                </a:endParaRPr>
              </a:p>
              <a:p>
                <a:pPr eaLnBrk="1" hangingPunct="1">
                  <a:tabLst>
                    <a:tab pos="288925" algn="l"/>
                  </a:tabLst>
                </a:pPr>
                <a:endParaRPr lang="en-US" sz="1400">
                  <a:latin typeface="Times New Roman" pitchFamily="18" charset="0"/>
                  <a:cs typeface="Arial" charset="0"/>
                </a:endParaRPr>
              </a:p>
              <a:p>
                <a:pPr eaLnBrk="1" hangingPunct="1">
                  <a:tabLst>
                    <a:tab pos="288925" algn="l"/>
                  </a:tabLst>
                </a:pPr>
                <a:endParaRPr lang="en-US" sz="1400">
                  <a:latin typeface="Times New Roman" pitchFamily="18" charset="0"/>
                  <a:cs typeface="Arial" charset="0"/>
                </a:endParaRPr>
              </a:p>
              <a:p>
                <a:pPr marL="288925" lvl="1" indent="-174625" eaLnBrk="1" hangingPunct="1">
                  <a:buFont typeface="Symbol" pitchFamily="18" charset="2"/>
                  <a:buChar char="·"/>
                  <a:tabLst>
                    <a:tab pos="288925" algn="l"/>
                  </a:tabLst>
                </a:pPr>
                <a:r>
                  <a:rPr lang="en-US" sz="1400">
                    <a:latin typeface="Times New Roman" pitchFamily="18" charset="0"/>
                    <a:cs typeface="Arial" charset="0"/>
                  </a:rPr>
                  <a:t>Rasa tidak enak</a:t>
                </a:r>
              </a:p>
              <a:p>
                <a:pPr eaLnBrk="1" hangingPunct="1">
                  <a:tabLst>
                    <a:tab pos="288925" algn="l"/>
                  </a:tabLst>
                </a:pPr>
                <a:endParaRPr lang="en-US" sz="1400">
                  <a:latin typeface="Times New Roman" pitchFamily="18" charset="0"/>
                  <a:cs typeface="Arial" charset="0"/>
                </a:endParaRPr>
              </a:p>
              <a:p>
                <a:pPr eaLnBrk="1" hangingPunct="1">
                  <a:tabLst>
                    <a:tab pos="288925" algn="l"/>
                  </a:tabLst>
                </a:pPr>
                <a:endParaRPr lang="en-US" sz="1400">
                  <a:latin typeface="Times New Roman" pitchFamily="18" charset="0"/>
                  <a:cs typeface="Arial" charset="0"/>
                </a:endParaRPr>
              </a:p>
              <a:p>
                <a:pPr eaLnBrk="1" hangingPunct="1">
                  <a:tabLst>
                    <a:tab pos="288925" algn="l"/>
                  </a:tabLst>
                </a:pPr>
                <a:endParaRPr lang="en-US" sz="1400">
                  <a:latin typeface="Times New Roman" pitchFamily="18" charset="0"/>
                  <a:cs typeface="Arial" charset="0"/>
                </a:endParaRPr>
              </a:p>
              <a:p>
                <a:pPr eaLnBrk="1" hangingPunct="1">
                  <a:tabLst>
                    <a:tab pos="288925" algn="l"/>
                  </a:tabLst>
                </a:pPr>
                <a:endParaRPr lang="en-US" sz="1400">
                  <a:latin typeface="Times New Roman" pitchFamily="18" charset="0"/>
                  <a:cs typeface="Arial" charset="0"/>
                </a:endParaRPr>
              </a:p>
              <a:p>
                <a:pPr marL="288925" lvl="1" indent="-174625" eaLnBrk="1" hangingPunct="1">
                  <a:buFont typeface="Symbol" pitchFamily="18" charset="2"/>
                  <a:buChar char="·"/>
                  <a:tabLst>
                    <a:tab pos="288925" algn="l"/>
                  </a:tabLst>
                </a:pPr>
                <a:r>
                  <a:rPr lang="en-US" sz="1400">
                    <a:latin typeface="Times New Roman" pitchFamily="18" charset="0"/>
                    <a:cs typeface="Arial" charset="0"/>
                  </a:rPr>
                  <a:t>Bertindak</a:t>
                </a:r>
              </a:p>
              <a:p>
                <a:pPr marL="288925" lvl="1" indent="-174625" eaLnBrk="1" hangingPunct="1">
                  <a:buFont typeface="Symbol" pitchFamily="18" charset="2"/>
                  <a:buChar char="·"/>
                  <a:tabLst>
                    <a:tab pos="288925" algn="l"/>
                  </a:tabLst>
                </a:pPr>
                <a:r>
                  <a:rPr lang="en-US" sz="1400">
                    <a:latin typeface="Times New Roman" pitchFamily="18" charset="0"/>
                    <a:cs typeface="Arial" charset="0"/>
                  </a:rPr>
                  <a:t>Puji dan cela</a:t>
                </a:r>
              </a:p>
              <a:p>
                <a:pPr marL="288925" lvl="1" indent="-174625" eaLnBrk="1" hangingPunct="1">
                  <a:buFont typeface="Symbol" pitchFamily="18" charset="2"/>
                  <a:buChar char="·"/>
                  <a:tabLst>
                    <a:tab pos="288925" algn="l"/>
                  </a:tabLst>
                </a:pPr>
                <a:r>
                  <a:rPr lang="en-US" sz="1400">
                    <a:latin typeface="Times New Roman" pitchFamily="18" charset="0"/>
                    <a:cs typeface="Arial" charset="0"/>
                  </a:rPr>
                  <a:t>Senang dan sedih</a:t>
                </a:r>
              </a:p>
            </p:txBody>
          </p:sp>
          <p:sp>
            <p:nvSpPr>
              <p:cNvPr id="11293" name="Text Box 5"/>
              <p:cNvSpPr txBox="1">
                <a:spLocks noChangeArrowheads="1"/>
              </p:cNvSpPr>
              <p:nvPr/>
            </p:nvSpPr>
            <p:spPr bwMode="auto">
              <a:xfrm>
                <a:off x="3736" y="819"/>
                <a:ext cx="847" cy="740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114300" lvl="1" eaLnBrk="1" hangingPunct="1">
                  <a:buFontTx/>
                  <a:buChar char="•"/>
                </a:pPr>
                <a:r>
                  <a:rPr lang="en-US" sz="1400">
                    <a:latin typeface="Times New Roman" pitchFamily="18" charset="0"/>
                    <a:cs typeface="Arial" charset="0"/>
                  </a:rPr>
                  <a:t>Tidak Pasti</a:t>
                </a:r>
              </a:p>
              <a:p>
                <a:pPr marL="114300" lvl="1" eaLnBrk="1" hangingPunct="1">
                  <a:buFont typeface="Symbol" pitchFamily="18" charset="2"/>
                  <a:buChar char="·"/>
                </a:pPr>
                <a:r>
                  <a:rPr lang="en-US" sz="1400">
                    <a:latin typeface="Times New Roman" pitchFamily="18" charset="0"/>
                    <a:cs typeface="Arial" charset="0"/>
                  </a:rPr>
                  <a:t>Kompleks</a:t>
                </a:r>
              </a:p>
              <a:p>
                <a:pPr marL="114300" lvl="1" eaLnBrk="1" hangingPunct="1">
                  <a:buFont typeface="Symbol" pitchFamily="18" charset="2"/>
                  <a:buChar char="·"/>
                </a:pPr>
                <a:r>
                  <a:rPr lang="en-US" sz="1400">
                    <a:latin typeface="Times New Roman" pitchFamily="18" charset="0"/>
                    <a:cs typeface="Arial" charset="0"/>
                  </a:rPr>
                  <a:t>Dinamik</a:t>
                </a:r>
              </a:p>
              <a:p>
                <a:pPr marL="114300" lvl="1" eaLnBrk="1" hangingPunct="1">
                  <a:buFont typeface="Symbol" pitchFamily="18" charset="2"/>
                  <a:buChar char="·"/>
                </a:pPr>
                <a:r>
                  <a:rPr lang="en-US" sz="1400">
                    <a:latin typeface="Times New Roman" pitchFamily="18" charset="0"/>
                    <a:cs typeface="Arial" charset="0"/>
                  </a:rPr>
                  <a:t>Persaingan</a:t>
                </a:r>
              </a:p>
              <a:p>
                <a:pPr marL="114300" lvl="1" eaLnBrk="1" hangingPunct="1">
                  <a:buFont typeface="Symbol" pitchFamily="18" charset="2"/>
                  <a:buChar char="·"/>
                </a:pPr>
                <a:r>
                  <a:rPr lang="en-US" sz="1400">
                    <a:latin typeface="Times New Roman" pitchFamily="18" charset="0"/>
                    <a:cs typeface="Arial" charset="0"/>
                  </a:rPr>
                  <a:t>Terbatas</a:t>
                </a:r>
              </a:p>
              <a:p>
                <a:pPr eaLnBrk="1" hangingPunct="1"/>
                <a:endParaRPr lang="en-US" sz="1400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1294" name="Text Box 6"/>
              <p:cNvSpPr txBox="1">
                <a:spLocks noChangeArrowheads="1"/>
              </p:cNvSpPr>
              <p:nvPr/>
            </p:nvSpPr>
            <p:spPr bwMode="auto">
              <a:xfrm>
                <a:off x="3736" y="2300"/>
                <a:ext cx="941" cy="1069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236538" lvl="1" eaLnBrk="1" hangingPunct="1">
                  <a:buFontTx/>
                  <a:buChar char="•"/>
                </a:pPr>
                <a:r>
                  <a:rPr lang="en-US" sz="1400">
                    <a:latin typeface="Times New Roman" pitchFamily="18" charset="0"/>
                    <a:cs typeface="Arial" charset="0"/>
                  </a:rPr>
                  <a:t>Pilihan</a:t>
                </a:r>
              </a:p>
              <a:p>
                <a:pPr marL="236538" lvl="1" eaLnBrk="1" hangingPunct="1">
                  <a:buFont typeface="Symbol" pitchFamily="18" charset="2"/>
                  <a:buChar char="·"/>
                </a:pPr>
                <a:r>
                  <a:rPr lang="en-US" sz="1400">
                    <a:latin typeface="Times New Roman" pitchFamily="18" charset="0"/>
                    <a:cs typeface="Arial" charset="0"/>
                  </a:rPr>
                  <a:t>Informasi</a:t>
                </a:r>
              </a:p>
              <a:p>
                <a:pPr marL="236538" lvl="1" eaLnBrk="1" hangingPunct="1">
                  <a:buFont typeface="Symbol" pitchFamily="18" charset="2"/>
                  <a:buChar char="·"/>
                </a:pPr>
                <a:r>
                  <a:rPr lang="en-US" sz="1400">
                    <a:latin typeface="Times New Roman" pitchFamily="18" charset="0"/>
                    <a:cs typeface="Arial" charset="0"/>
                  </a:rPr>
                  <a:t>Preferensi</a:t>
                </a:r>
              </a:p>
              <a:p>
                <a:pPr eaLnBrk="1" hangingPunct="1"/>
                <a:endParaRPr lang="en-US" sz="1400">
                  <a:latin typeface="Times New Roman" pitchFamily="18" charset="0"/>
                  <a:cs typeface="Arial" charset="0"/>
                </a:endParaRPr>
              </a:p>
              <a:p>
                <a:pPr eaLnBrk="1" hangingPunct="1"/>
                <a:r>
                  <a:rPr lang="en-US" sz="1400">
                    <a:latin typeface="Times New Roman" pitchFamily="18" charset="0"/>
                    <a:cs typeface="Arial" charset="0"/>
                  </a:rPr>
                  <a:t>     Intuisi</a:t>
                </a:r>
              </a:p>
              <a:p>
                <a:pPr eaLnBrk="1" hangingPunct="1"/>
                <a:r>
                  <a:rPr lang="en-US" sz="1400">
                    <a:latin typeface="Times New Roman" pitchFamily="18" charset="0"/>
                    <a:cs typeface="Arial" charset="0"/>
                  </a:rPr>
                  <a:t>     logika tidak</a:t>
                </a:r>
              </a:p>
              <a:p>
                <a:pPr eaLnBrk="1" hangingPunct="1"/>
                <a:r>
                  <a:rPr lang="en-US" sz="1400">
                    <a:latin typeface="Times New Roman" pitchFamily="18" charset="0"/>
                    <a:cs typeface="Arial" charset="0"/>
                  </a:rPr>
                  <a:t>    dapat diperiksa</a:t>
                </a:r>
              </a:p>
            </p:txBody>
          </p:sp>
          <p:sp>
            <p:nvSpPr>
              <p:cNvPr id="11295" name="AutoShape 31"/>
              <p:cNvSpPr>
                <a:spLocks noChangeArrowheads="1"/>
              </p:cNvSpPr>
              <p:nvPr/>
            </p:nvSpPr>
            <p:spPr bwMode="auto">
              <a:xfrm>
                <a:off x="2736" y="912"/>
                <a:ext cx="864" cy="624"/>
              </a:xfrm>
              <a:prstGeom prst="leftArrow">
                <a:avLst>
                  <a:gd name="adj1" fmla="val 50000"/>
                  <a:gd name="adj2" fmla="val 34615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11296" name="AutoShape 32"/>
              <p:cNvSpPr>
                <a:spLocks noChangeArrowheads="1"/>
              </p:cNvSpPr>
              <p:nvPr/>
            </p:nvSpPr>
            <p:spPr bwMode="auto">
              <a:xfrm>
                <a:off x="2832" y="2928"/>
                <a:ext cx="816" cy="402"/>
              </a:xfrm>
              <a:prstGeom prst="leftArrow">
                <a:avLst>
                  <a:gd name="adj1" fmla="val 50000"/>
                  <a:gd name="adj2" fmla="val 50746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id-ID"/>
              </a:p>
            </p:txBody>
          </p:sp>
          <p:cxnSp>
            <p:nvCxnSpPr>
              <p:cNvPr id="11297" name="AutoShape 33"/>
              <p:cNvCxnSpPr>
                <a:cxnSpLocks noChangeShapeType="1"/>
                <a:stCxn id="11276" idx="1"/>
              </p:cNvCxnSpPr>
              <p:nvPr/>
            </p:nvCxnSpPr>
            <p:spPr bwMode="auto">
              <a:xfrm rot="10800000" flipH="1" flipV="1">
                <a:off x="3077" y="1868"/>
                <a:ext cx="606" cy="731"/>
              </a:xfrm>
              <a:prstGeom prst="bentConnector4">
                <a:avLst>
                  <a:gd name="adj1" fmla="val -23764"/>
                  <a:gd name="adj2" fmla="val 99588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</p:cxnSp>
        </p:grpSp>
        <p:sp>
          <p:nvSpPr>
            <p:cNvPr id="11275" name="Line 36"/>
            <p:cNvSpPr>
              <a:spLocks noChangeShapeType="1"/>
            </p:cNvSpPr>
            <p:nvPr/>
          </p:nvSpPr>
          <p:spPr bwMode="auto">
            <a:xfrm>
              <a:off x="3744" y="2832"/>
              <a:ext cx="933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716</TotalTime>
  <Words>1182</Words>
  <Application>Microsoft Office PowerPoint</Application>
  <PresentationFormat>On-screen Show (4:3)</PresentationFormat>
  <Paragraphs>367</Paragraphs>
  <Slides>35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Mountain Top</vt:lpstr>
      <vt:lpstr>PENGAMBILAN KEPUTUSAN</vt:lpstr>
      <vt:lpstr>Pengertian Pengambilan Keputusan </vt:lpstr>
      <vt:lpstr>Seorang pengambil keputusan haruslah memperhatikan </vt:lpstr>
      <vt:lpstr>Pengertian Umum</vt:lpstr>
      <vt:lpstr>FUNGSI</vt:lpstr>
      <vt:lpstr>TUJUAN</vt:lpstr>
      <vt:lpstr>Pengambilan Keputusan dan Optimasi</vt:lpstr>
      <vt:lpstr>Slide 8</vt:lpstr>
      <vt:lpstr>Slide 9</vt:lpstr>
      <vt:lpstr>Pengantar</vt:lpstr>
      <vt:lpstr>Tipe-tipe keputusan</vt:lpstr>
      <vt:lpstr>Teknik Keputusan Terprogram</vt:lpstr>
      <vt:lpstr>Teknik Keputusan Tak Terprogram</vt:lpstr>
      <vt:lpstr>Proses pembuatan keputusan</vt:lpstr>
      <vt:lpstr>Scope of Decision</vt:lpstr>
      <vt:lpstr>Proses pembuatan keputusan (2)</vt:lpstr>
      <vt:lpstr>Pembuatan keputusan secara kelompok : Keunggulan</vt:lpstr>
      <vt:lpstr>Pembuatan keputusan secara kelompok : kelemahan</vt:lpstr>
      <vt:lpstr>Alat bantu Pengambilan keputusan</vt:lpstr>
      <vt:lpstr>TAHAPAN PENGAMBILAN KEPUTUSAN SECARA ANALISTIS </vt:lpstr>
      <vt:lpstr>Pengertian</vt:lpstr>
      <vt:lpstr>OPTIMASI</vt:lpstr>
      <vt:lpstr>Program Linier</vt:lpstr>
      <vt:lpstr> Program Dinamik</vt:lpstr>
      <vt:lpstr>Metoda Antrian</vt:lpstr>
      <vt:lpstr>OPTIMASI (2)</vt:lpstr>
      <vt:lpstr>Contoh</vt:lpstr>
      <vt:lpstr>Jawab:</vt:lpstr>
      <vt:lpstr>x &lt; 40.000  dan y &lt; 60.000</vt:lpstr>
      <vt:lpstr>x / 5.000 + y / 7.500 &lt; 8</vt:lpstr>
      <vt:lpstr>x + y &lt; 50.000</vt:lpstr>
      <vt:lpstr>x &lt; 30.000</vt:lpstr>
      <vt:lpstr>Maksimasi fungsi tujuan Z=3x+1,5y</vt:lpstr>
      <vt:lpstr>Alternatif keuntungan :</vt:lpstr>
      <vt:lpstr>latihan</vt:lpstr>
    </vt:vector>
  </TitlesOfParts>
  <Company>- ETH0 -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PENGAMBILAN KEPUTUSAN</dc:title>
  <dc:creator>COMPAQ</dc:creator>
  <cp:lastModifiedBy>Toshiba</cp:lastModifiedBy>
  <cp:revision>19</cp:revision>
  <dcterms:created xsi:type="dcterms:W3CDTF">2008-04-12T12:48:27Z</dcterms:created>
  <dcterms:modified xsi:type="dcterms:W3CDTF">2013-11-28T06:00:50Z</dcterms:modified>
</cp:coreProperties>
</file>