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notesMasterIdLst>
    <p:notesMasterId r:id="rId35"/>
  </p:notesMasterIdLst>
  <p:sldIdLst>
    <p:sldId id="256" r:id="rId2"/>
    <p:sldId id="257" r:id="rId3"/>
    <p:sldId id="259" r:id="rId4"/>
    <p:sldId id="260" r:id="rId5"/>
    <p:sldId id="282" r:id="rId6"/>
    <p:sldId id="28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4" r:id="rId26"/>
    <p:sldId id="279" r:id="rId27"/>
    <p:sldId id="285" r:id="rId28"/>
    <p:sldId id="280" r:id="rId29"/>
    <p:sldId id="286" r:id="rId30"/>
    <p:sldId id="281" r:id="rId31"/>
    <p:sldId id="287" r:id="rId32"/>
    <p:sldId id="289" r:id="rId33"/>
    <p:sldId id="25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A592B3B-AA4F-4370-9A38-9BA080CB90E0}" type="datetimeFigureOut">
              <a:rPr lang="en-US"/>
              <a:pPr/>
              <a:t>16-Apr-18</a:t>
            </a:fld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D4970D9-D821-497A-BCDF-AB5CA7F95D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30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96D8-ED4D-4083-BED1-5DCB29C1F63C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9564-FF3A-4D90-8EB6-22A4B87B5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D704-ADBC-4FAF-B3B9-2CDAA3DED8FB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17D1-0869-4390-807E-492E8B24E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4315-9D6B-40E2-A91D-7CA7982A8C24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A943-5D63-43F6-B96F-5840F7AC0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F6C-F6FB-461D-A7A5-71534778ACD6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79A6-69C5-441F-B1D1-4F7AC72B0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43D-B3BB-45E1-B772-3761C062F737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6E9C-298A-4EC7-B629-9111A7A79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2768-2381-4048-AF40-60C2EE3170AA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AC6-9467-4B76-9141-9C822304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F3FC-8936-4C8F-A99A-BC9B07DF9176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F6E-92FF-464D-96F1-4D8A318E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CA5-2DFD-42E8-B1E5-6C4EE5AD8520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1CB7E-7675-4B44-9A32-133710305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874F-D02C-411B-B9EE-7C16AE376064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F6E2-64B6-4BA1-A652-0E5C788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13A3-F650-42A5-A5C3-C2A09038D890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BA3E5F-FDFC-4F19-8955-DEC0C808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CF9B3FC-BFC8-477C-B877-5F12000BF4F2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373F-301B-40D7-8888-AC29B21D8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7B4843-F9EE-4FE0-A99D-20DFE8CAD5B3}" type="datetimeFigureOut">
              <a:rPr lang="en-US" smtClean="0"/>
              <a:pPr/>
              <a:t>16-Apr-18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62505-9F9B-41C1-AD5B-EC8C71773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4294967295"/>
          </p:nvPr>
        </p:nvSpPr>
        <p:spPr>
          <a:xfrm>
            <a:off x="1828800" y="2286000"/>
            <a:ext cx="7315200" cy="685800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</a:pPr>
            <a:r>
              <a:rPr lang="en-US" sz="4300" b="1">
                <a:solidFill>
                  <a:schemeClr val="accent2"/>
                </a:solidFill>
              </a:rPr>
              <a:t>PROTOTYPING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2563" y="901700"/>
            <a:ext cx="87630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Dimensi Prototype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Executability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err="1" smtClean="0"/>
              <a:t>Dapatkah</a:t>
            </a:r>
            <a:r>
              <a:rPr lang="en-US" dirty="0" smtClean="0"/>
              <a:t> prototype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?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dikodekan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prototype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 Maturation (</a:t>
            </a:r>
            <a:r>
              <a:rPr lang="en-US" dirty="0" err="1" smtClean="0"/>
              <a:t>Pematangan</a:t>
            </a:r>
            <a:r>
              <a:rPr lang="en-US" dirty="0" smtClean="0"/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tahapan-tahapan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?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-  </a:t>
            </a:r>
            <a:r>
              <a:rPr lang="en-US" dirty="0" err="1" smtClean="0"/>
              <a:t>Revolusioner</a:t>
            </a:r>
            <a:r>
              <a:rPr lang="en-US" dirty="0" smtClean="0"/>
              <a:t>: </a:t>
            </a:r>
            <a:r>
              <a:rPr lang="en-US" dirty="0" err="1" smtClean="0"/>
              <a:t>mengganti</a:t>
            </a:r>
            <a:r>
              <a:rPr lang="en-US" dirty="0" smtClean="0"/>
              <a:t> yang lama.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-  </a:t>
            </a:r>
            <a:r>
              <a:rPr lang="en-US" dirty="0" err="1" smtClean="0"/>
              <a:t>Evolusioner</a:t>
            </a:r>
            <a:r>
              <a:rPr lang="en-US" dirty="0" smtClean="0"/>
              <a:t> :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Metode Pembuatan Prototyping Dengan Cepat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Non-Computer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			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Computer-Based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)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086600" y="1838325"/>
          <a:ext cx="14287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lip" r:id="rId4" imgW="1428571" imgH="1133333" progId="MS_ClipArt_Gallery.2">
                  <p:embed/>
                </p:oleObj>
              </mc:Choice>
              <mc:Fallback>
                <p:oleObj name="Clip" r:id="rId4" imgW="1428571" imgH="1133333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838325"/>
                        <a:ext cx="142875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14" descr="j02920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979863"/>
            <a:ext cx="12620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Metode Non-Computer (Manual)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/>
              <a:t>Tujuan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/>
              <a:t>Deskripsi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tekstual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-  </a:t>
            </a:r>
            <a:r>
              <a:rPr lang="en-US" dirty="0" err="1" smtClean="0"/>
              <a:t>Kelemahan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-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interface.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Metode Non-Computer (Manual)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Sketsa, Mock-ups</a:t>
            </a:r>
            <a:r>
              <a:rPr lang="en-US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Paper-Based “menggambarkan” interface.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Baik untuk mengungkapkan pendapat.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Difokuskan pada orang dengan desain tingkat tinggi.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Tidak terlalu baik untuk menggambarkan alur dan rinciannya.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Murah dan cepat       umpan balik sangat menolong.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701562" y="5181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Metode Non-Computer (Manual)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Storyboarding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Pensil dan simulasi catatan atau  walkthrough dari kemampuan dan tampilan sistem.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Menggunakan urutan diagram/gambar.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Menunjukkan kunci snap shots. </a:t>
            </a:r>
          </a:p>
          <a:p>
            <a:pPr eaLnBrk="1" hangingPunct="1">
              <a:buFontTx/>
              <a:buChar char="-"/>
            </a:pPr>
            <a:r>
              <a:rPr lang="en-US" smtClean="0"/>
              <a:t>Cepat dan mudah.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Contoh :</a:t>
            </a:r>
          </a:p>
        </p:txBody>
      </p:sp>
      <p:pic>
        <p:nvPicPr>
          <p:cNvPr id="25604" name="Picture 20" descr="j02690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0"/>
            <a:ext cx="186055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22" descr="story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505877"/>
            <a:ext cx="59817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Metode Non-Computer (Manual)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Skenario</a:t>
            </a:r>
            <a:r>
              <a:rPr lang="en-US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Hipotesis atau imajinasi penggunaan.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Biasanya menyertakan beberapa  orang, peristiwa, lingkungan dan situasi.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Menyediakan konteks operasi.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Terkadang dalam format naratif, tetapi juga dapat berupa sketsa atau bahkan video.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Metode Non-Computer (Manual)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Utilitas Skenario</a:t>
            </a:r>
            <a:r>
              <a:rPr lang="en-US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Menjanjikan dan menarik.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Mengijinkan perancang untuk melihat masalah dari pandangan orang lain.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Memudahkan umpan balik dan pendapat.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Dapat sangat kreatif dan modern.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Metode Non-Computer (Manual)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00B050"/>
                </a:solidFill>
              </a:rPr>
              <a:t>Teknik Lain</a:t>
            </a:r>
            <a:r>
              <a:rPr lang="en-US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Tutorial dan Manual</a:t>
            </a:r>
            <a:r>
              <a:rPr lang="en-US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Mungkin menuliskannya lebih  berguna daripada disimpan dalam kepala.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Memaksa perancang untuk membuat keputusan dengan tegas.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Menulis/meletakkannya di atas kertas jauh lebih berharga.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Metode Komputer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Menirukan lebih banyak kemampuan sistem.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Pada umumnya hanya baru beberapa aspek atau fitur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 Dapat berpusat pada lebih banyak detail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- Bahaya: Para pemakai jadi  lebih segan untuk menyarankan perubahan sekali ketika mereka melihat prototype yang lebih realistis.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1625" y="3048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Terminologi Prototipe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1.   Prototype Horisontal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Sangat luas, mengerjakan atau menunjukkan sebagian besar interface, tetapi tidak mendalam.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2.  Prototype Vertikal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Lebih sedikit aspek atau fitur dari interface yang disimulasikan, tetapi dilaksanakan dengan rincian yang sangat baik.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Pendahuluan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Prototipe  merupakan simulasi atau animasi dari bakal sistem.</a:t>
            </a:r>
          </a:p>
          <a:p>
            <a:pPr eaLnBrk="1" hangingPunct="1"/>
            <a:r>
              <a:rPr lang="en-US" smtClean="0"/>
              <a:t>Prototipe merupakan suatu metode dlm pengembangan sistem yg menggunakan pendekatan utk membuat sesuatu program dg cepat &amp; bertahap shg segera dpt dievaluasi oleh pemakai</a:t>
            </a:r>
          </a:p>
          <a:p>
            <a:pPr eaLnBrk="1" hangingPunct="1"/>
            <a:r>
              <a:rPr lang="en-US" smtClean="0"/>
              <a:t>Prototipe ini memang benar-benar cocok utk user yg awam IT. </a:t>
            </a:r>
          </a:p>
          <a:p>
            <a:pPr eaLnBrk="1" hangingPunct="1"/>
            <a:r>
              <a:rPr lang="en-US" smtClean="0"/>
              <a:t>Dalam pembuatan prototipe kita dpt menerapkan UCD (User Centered Design).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Terminologi Prototipe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1624" y="1371600"/>
            <a:ext cx="8689976" cy="52578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Wingdings 2" pitchFamily="18" charset="2"/>
              <a:buAutoNum type="arabicPeriod" startAt="3"/>
            </a:pPr>
            <a:r>
              <a:rPr lang="en-US" sz="2400" smtClean="0"/>
              <a:t>Early Prototyping (prototipe cepat)</a:t>
            </a:r>
          </a:p>
          <a:p>
            <a:pPr marL="514350" indent="-514350" eaLnBrk="1" hangingPunct="1">
              <a:buFont typeface="Wingdings 2" pitchFamily="18" charset="2"/>
              <a:buAutoNum type="arabicPeriod" startAt="3"/>
            </a:pPr>
            <a:r>
              <a:rPr lang="en-US" sz="2400" smtClean="0"/>
              <a:t>Late Prototyping (prototipe lambat)</a:t>
            </a:r>
          </a:p>
          <a:p>
            <a:pPr marL="514350" indent="-514350" eaLnBrk="1" hangingPunct="1">
              <a:buFont typeface="Wingdings 2" pitchFamily="18" charset="2"/>
              <a:buAutoNum type="arabicPeriod" startAt="3"/>
            </a:pPr>
            <a:r>
              <a:rPr lang="en-US" sz="2400" smtClean="0"/>
              <a:t>Low-fidelity Prototyping (prototype dengan tingkat ketepatan yang rendah)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	Contoh (1) storyboard: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	-  Digunakan di awal desain.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	-  Biasanya digunakan dengan skenario, lebih terinci, dan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	    dapat diputar ulang.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	-  Kumpulan dari sketsa/frame individual.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	-  menyajikan urutan inti cerita.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	-  menunjukkan bagaimana kemungkinan user dapat mengalami peningkatan melalui setiap aktifitas.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Terminologi Prototipe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(2) </a:t>
            </a:r>
            <a:r>
              <a:rPr lang="en-US" dirty="0" err="1" smtClean="0"/>
              <a:t>sketsa</a:t>
            </a:r>
            <a:r>
              <a:rPr lang="en-US" dirty="0" smtClean="0"/>
              <a:t>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low-fidelity prototyping.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 </a:t>
            </a:r>
            <a:r>
              <a:rPr lang="en-US" dirty="0" err="1" smtClean="0"/>
              <a:t>Menyajikan</a:t>
            </a:r>
            <a:r>
              <a:rPr lang="en-US" dirty="0" smtClean="0"/>
              <a:t> “</a:t>
            </a:r>
            <a:r>
              <a:rPr lang="en-US" dirty="0" err="1" smtClean="0"/>
              <a:t>tampilan</a:t>
            </a:r>
            <a:r>
              <a:rPr lang="en-US" dirty="0" smtClean="0"/>
              <a:t>”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interface,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(3) “wizard-of-oz”: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/>
              <a:t>	   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maket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err="1" smtClean="0"/>
              <a:t>dengan</a:t>
            </a:r>
            <a:r>
              <a:rPr lang="en-US" smtClean="0"/>
              <a:t> </a:t>
            </a:r>
            <a:r>
              <a:rPr lang="en-US" smtClean="0"/>
              <a:t>pemakai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/>
              <a:t>	  -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mensimulasikan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Terminologi Prototipe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 startAt="6"/>
              <a:defRPr/>
            </a:pPr>
            <a:r>
              <a:rPr lang="en-US" dirty="0" smtClean="0"/>
              <a:t>Mid-fidelity prototyping (prototype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) </a:t>
            </a:r>
          </a:p>
          <a:p>
            <a:pPr marL="758952" lvl="1" indent="-457200">
              <a:defRPr/>
            </a:pPr>
            <a:r>
              <a:rPr lang="en-US" smtClean="0"/>
              <a:t>Form </a:t>
            </a:r>
            <a:r>
              <a:rPr lang="en-US" dirty="0" err="1" smtClean="0"/>
              <a:t>skematik</a:t>
            </a:r>
            <a:r>
              <a:rPr lang="en-US" dirty="0" smtClean="0"/>
              <a:t>. </a:t>
            </a:r>
          </a:p>
          <a:p>
            <a:pPr marL="758952" lvl="1" indent="-457200">
              <a:defRPr/>
            </a:pPr>
            <a:r>
              <a:rPr lang="en-US" smtClean="0"/>
              <a:t>Navigasi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err="1" smtClean="0"/>
              <a:t>disimulasikan</a:t>
            </a:r>
            <a:r>
              <a:rPr lang="en-US" smtClean="0"/>
              <a:t>  </a:t>
            </a:r>
            <a:r>
              <a:rPr lang="en-US" smtClean="0"/>
              <a:t>biasanya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err="1" smtClean="0"/>
              <a:t>apa</a:t>
            </a:r>
            <a:r>
              <a:rPr lang="en-US" smtClean="0"/>
              <a:t> </a:t>
            </a:r>
            <a:r>
              <a:rPr lang="en-US" smtClean="0"/>
              <a:t>yang tampil </a:t>
            </a:r>
            <a:r>
              <a:rPr lang="en-US" err="1" smtClean="0"/>
              <a:t>pada</a:t>
            </a:r>
            <a:r>
              <a:rPr lang="en-US" smtClean="0"/>
              <a:t> </a:t>
            </a:r>
            <a:r>
              <a:rPr lang="en-US" smtClean="0"/>
              <a:t>layar atau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 </a:t>
            </a:r>
          </a:p>
          <a:p>
            <a:pPr marL="758952" lvl="1" indent="-457200">
              <a:defRPr/>
            </a:pPr>
            <a:r>
              <a:rPr lang="en-US" smtClean="0"/>
              <a:t>Contoh </a:t>
            </a:r>
            <a:r>
              <a:rPr lang="en-US" dirty="0" smtClean="0"/>
              <a:t>tools yang </a:t>
            </a:r>
            <a:r>
              <a:rPr lang="en-US" dirty="0" err="1" smtClean="0"/>
              <a:t>digunakan</a:t>
            </a:r>
            <a:r>
              <a:rPr lang="en-US" dirty="0" smtClean="0"/>
              <a:t>: </a:t>
            </a:r>
            <a:r>
              <a:rPr lang="en-US" dirty="0" err="1" smtClean="0"/>
              <a:t>powerpoint</a:t>
            </a:r>
            <a:r>
              <a:rPr lang="en-US" dirty="0" smtClean="0"/>
              <a:t>, illustrator,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Terminologi Prototipe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 startAt="7"/>
              <a:defRPr/>
            </a:pPr>
            <a:r>
              <a:rPr lang="en-US" dirty="0" smtClean="0"/>
              <a:t>High-fidelity prototyping (prototype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) </a:t>
            </a:r>
          </a:p>
          <a:p>
            <a:pPr marL="457200" indent="-457200">
              <a:defRPr/>
            </a:pPr>
            <a:r>
              <a:rPr lang="en-US" smtClean="0"/>
              <a:t>Hi-fi </a:t>
            </a:r>
            <a:r>
              <a:rPr lang="en-US" dirty="0" smtClean="0"/>
              <a:t>prototype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</a:p>
          <a:p>
            <a:pPr marL="457200" indent="-457200">
              <a:defRPr/>
            </a:pPr>
            <a:r>
              <a:rPr lang="en-US" smtClean="0"/>
              <a:t>Menggunakan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smtClean="0"/>
              <a:t>yang </a:t>
            </a:r>
            <a:r>
              <a:rPr lang="en-US" smtClean="0"/>
              <a:t>sama seperti produk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</a:p>
          <a:p>
            <a:pPr marL="457200" indent="-457200">
              <a:defRPr/>
            </a:pPr>
            <a:r>
              <a:rPr lang="en-US" smtClean="0"/>
              <a:t>Tools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: Macromedia Director, Visual Basic,  Flash.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Prototyping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Draw/Paint Program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</a:t>
            </a:r>
            <a:r>
              <a:rPr lang="en-US" dirty="0" err="1" smtClean="0"/>
              <a:t>contoh</a:t>
            </a:r>
            <a:r>
              <a:rPr lang="en-US" dirty="0" smtClean="0"/>
              <a:t>: Photoshop, </a:t>
            </a:r>
            <a:r>
              <a:rPr lang="en-US" dirty="0" err="1" smtClean="0"/>
              <a:t>Coreldraw</a:t>
            </a:r>
            <a:r>
              <a:rPr lang="en-US" dirty="0" smtClean="0"/>
              <a:t> </a:t>
            </a:r>
          </a:p>
          <a:p>
            <a:pPr marL="457200" indent="-457200">
              <a:defRPr/>
            </a:pPr>
            <a:r>
              <a:rPr lang="en-US" smtClean="0"/>
              <a:t>Menggambar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, </a:t>
            </a:r>
            <a:r>
              <a:rPr lang="en-US" err="1" smtClean="0"/>
              <a:t>baik</a:t>
            </a:r>
            <a:r>
              <a:rPr lang="en-US" smtClean="0"/>
              <a:t> </a:t>
            </a:r>
            <a:r>
              <a:rPr lang="en-US" smtClean="0"/>
              <a:t>untuk</a:t>
            </a:r>
            <a:r>
              <a:rPr lang="en-US" dirty="0"/>
              <a:t> </a:t>
            </a:r>
            <a:r>
              <a:rPr lang="en-US" smtClean="0"/>
              <a:t>dilihat</a:t>
            </a:r>
            <a:r>
              <a:rPr lang="en-US" dirty="0" smtClean="0"/>
              <a:t>. </a:t>
            </a:r>
          </a:p>
          <a:p>
            <a:pPr marL="457200" indent="-457200">
              <a:defRPr/>
            </a:pPr>
            <a:r>
              <a:rPr lang="en-US" smtClean="0"/>
              <a:t>Prototype </a:t>
            </a:r>
            <a:r>
              <a:rPr lang="en-US" dirty="0" err="1" smtClean="0"/>
              <a:t>horisontal</a:t>
            </a:r>
            <a:r>
              <a:rPr lang="en-US" dirty="0" smtClean="0"/>
              <a:t>, </a:t>
            </a:r>
            <a:r>
              <a:rPr lang="en-US" dirty="0" err="1" smtClean="0"/>
              <a:t>tipis</a:t>
            </a:r>
            <a:r>
              <a:rPr lang="en-US" dirty="0" smtClean="0"/>
              <a:t>. </a:t>
            </a:r>
          </a:p>
          <a:p>
            <a:pPr marL="457200" indent="-457200">
              <a:defRPr/>
            </a:pPr>
            <a:r>
              <a:rPr lang="en-US" smtClean="0"/>
              <a:t>Adobe </a:t>
            </a:r>
            <a:r>
              <a:rPr lang="en-US" dirty="0" smtClean="0"/>
              <a:t>Photoshop.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Contoh</a:t>
            </a:r>
          </a:p>
        </p:txBody>
      </p:sp>
      <p:pic>
        <p:nvPicPr>
          <p:cNvPr id="36867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64" y="1600200"/>
            <a:ext cx="6246072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Prototyping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 startAt="2"/>
              <a:defRPr/>
            </a:pPr>
            <a:r>
              <a:rPr lang="en-US" dirty="0" smtClean="0"/>
              <a:t>Scripted Simulations/Slide Show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Powerpoint</a:t>
            </a:r>
            <a:r>
              <a:rPr lang="en-US" dirty="0" smtClean="0"/>
              <a:t>, </a:t>
            </a:r>
            <a:r>
              <a:rPr lang="en-US" dirty="0" err="1" smtClean="0"/>
              <a:t>Hypercard</a:t>
            </a:r>
            <a:r>
              <a:rPr lang="en-US" dirty="0" smtClean="0"/>
              <a:t>,  Macromedia Director, HTML.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 </a:t>
            </a:r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storyboard </a:t>
            </a:r>
            <a:r>
              <a:rPr lang="en-US" err="1" smtClean="0"/>
              <a:t>dengan</a:t>
            </a:r>
            <a:r>
              <a:rPr lang="en-US" smtClean="0"/>
              <a:t> </a:t>
            </a:r>
            <a:r>
              <a:rPr lang="en-US" smtClean="0"/>
              <a:t>(</a:t>
            </a:r>
            <a:r>
              <a:rPr lang="en-US" dirty="0" err="1" smtClean="0"/>
              <a:t>animasi</a:t>
            </a:r>
            <a:r>
              <a:rPr lang="en-US" dirty="0" smtClean="0"/>
              <a:t>)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user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err="1" smtClean="0"/>
              <a:t>sangat</a:t>
            </a:r>
            <a:r>
              <a:rPr lang="en-US" smtClean="0"/>
              <a:t> </a:t>
            </a:r>
            <a:r>
              <a:rPr lang="en-US" smtClean="0"/>
              <a:t>spesifik</a:t>
            </a:r>
            <a:r>
              <a:rPr lang="en-US" dirty="0" smtClean="0"/>
              <a:t>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Macromedia Director.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Contoh </a:t>
            </a:r>
          </a:p>
        </p:txBody>
      </p:sp>
      <p:pic>
        <p:nvPicPr>
          <p:cNvPr id="38915" name="Picture 20" descr="tmp-directo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37" y="1600200"/>
            <a:ext cx="6279926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Prototyping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en-US" dirty="0" smtClean="0"/>
              <a:t>Interface Builders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Visual Basic, Delphi.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 Tools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, </a:t>
            </a:r>
            <a:r>
              <a:rPr lang="en-US" dirty="0" err="1" smtClean="0"/>
              <a:t>kendali</a:t>
            </a:r>
            <a:r>
              <a:rPr lang="en-US" dirty="0" smtClean="0"/>
              <a:t>,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smtClean="0"/>
              <a:t>lain-lain </a:t>
            </a:r>
            <a:r>
              <a:rPr lang="en-US" dirty="0" err="1" smtClean="0"/>
              <a:t>dari</a:t>
            </a:r>
            <a:r>
              <a:rPr lang="en-US" dirty="0" smtClean="0"/>
              <a:t>  interface.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Contoh</a:t>
            </a:r>
          </a:p>
        </p:txBody>
      </p:sp>
      <p:pic>
        <p:nvPicPr>
          <p:cNvPr id="40963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Tahapan Prototipe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87450" y="1371600"/>
          <a:ext cx="68405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4" imgW="2630091" imgH="2239804" progId="Visio.Drawing.11">
                  <p:embed/>
                </p:oleObj>
              </mc:Choice>
              <mc:Fallback>
                <p:oleObj name="Visio" r:id="rId4" imgW="2630091" imgH="2239804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371600"/>
                        <a:ext cx="68405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Kelebihan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interface yang </a:t>
            </a:r>
            <a:r>
              <a:rPr lang="en-US" dirty="0" err="1" smtClean="0"/>
              <a:t>dikembangkan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device </a:t>
            </a:r>
            <a:r>
              <a:rPr lang="en-US" dirty="0" err="1" smtClean="0"/>
              <a:t>Input/Output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Mengijinkan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Mengijinkan</a:t>
            </a:r>
            <a:r>
              <a:rPr lang="en-US" dirty="0" smtClean="0"/>
              <a:t> </a:t>
            </a:r>
            <a:r>
              <a:rPr lang="en-US" dirty="0" err="1" smtClean="0"/>
              <a:t>mengimpor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, media lain.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Dukungan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vendor.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Pemodelan</a:t>
            </a:r>
          </a:p>
        </p:txBody>
      </p:sp>
      <p:sp>
        <p:nvSpPr>
          <p:cNvPr id="43011" name="Line 35"/>
          <p:cNvSpPr>
            <a:spLocks noChangeShapeType="1"/>
          </p:cNvSpPr>
          <p:nvPr/>
        </p:nvSpPr>
        <p:spPr bwMode="auto">
          <a:xfrm>
            <a:off x="990600" y="2438400"/>
            <a:ext cx="66294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WordArt 36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1066800" cy="965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Early</a:t>
            </a:r>
          </a:p>
        </p:txBody>
      </p:sp>
      <p:sp>
        <p:nvSpPr>
          <p:cNvPr id="43013" name="WordArt 37"/>
          <p:cNvSpPr>
            <a:spLocks noChangeArrowheads="1" noChangeShapeType="1" noTextEdit="1"/>
          </p:cNvSpPr>
          <p:nvPr/>
        </p:nvSpPr>
        <p:spPr bwMode="auto">
          <a:xfrm>
            <a:off x="7686675" y="5257800"/>
            <a:ext cx="847725" cy="965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Late</a:t>
            </a:r>
          </a:p>
        </p:txBody>
      </p:sp>
      <p:sp>
        <p:nvSpPr>
          <p:cNvPr id="43014" name="Text Box 38"/>
          <p:cNvSpPr txBox="1">
            <a:spLocks noChangeArrowheads="1"/>
          </p:cNvSpPr>
          <p:nvPr/>
        </p:nvSpPr>
        <p:spPr bwMode="auto">
          <a:xfrm>
            <a:off x="1219200" y="2133600"/>
            <a:ext cx="18653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200" b="1">
                <a:latin typeface="Tahoma" pitchFamily="34" charset="0"/>
              </a:rPr>
              <a:t>Low-fidelity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43015" name="Rectangle 39"/>
          <p:cNvSpPr>
            <a:spLocks noChangeArrowheads="1"/>
          </p:cNvSpPr>
          <p:nvPr/>
        </p:nvSpPr>
        <p:spPr bwMode="auto">
          <a:xfrm>
            <a:off x="4352925" y="3429000"/>
            <a:ext cx="220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ahoma" pitchFamily="34" charset="0"/>
              </a:rPr>
              <a:t>Medium-fidelity</a:t>
            </a:r>
          </a:p>
        </p:txBody>
      </p:sp>
      <p:sp>
        <p:nvSpPr>
          <p:cNvPr id="43016" name="Rectangle 40"/>
          <p:cNvSpPr>
            <a:spLocks noChangeArrowheads="1"/>
          </p:cNvSpPr>
          <p:nvPr/>
        </p:nvSpPr>
        <p:spPr bwMode="auto">
          <a:xfrm>
            <a:off x="7208838" y="4754563"/>
            <a:ext cx="19351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200" b="1">
                <a:latin typeface="Tahoma" pitchFamily="34" charset="0"/>
              </a:rPr>
              <a:t>High-fidelity</a:t>
            </a:r>
          </a:p>
        </p:txBody>
      </p:sp>
      <p:sp>
        <p:nvSpPr>
          <p:cNvPr id="43017" name="Rectangle 41"/>
          <p:cNvSpPr>
            <a:spLocks noChangeArrowheads="1"/>
          </p:cNvSpPr>
          <p:nvPr/>
        </p:nvSpPr>
        <p:spPr bwMode="auto">
          <a:xfrm>
            <a:off x="990600" y="2971800"/>
            <a:ext cx="1217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Sketches, </a:t>
            </a:r>
          </a:p>
          <a:p>
            <a:pPr eaLnBrk="0" hangingPunct="0"/>
            <a:r>
              <a:rPr lang="en-US">
                <a:latin typeface="Tahoma" pitchFamily="34" charset="0"/>
              </a:rPr>
              <a:t>mock-ups</a:t>
            </a:r>
          </a:p>
        </p:txBody>
      </p:sp>
      <p:sp>
        <p:nvSpPr>
          <p:cNvPr id="43018" name="Rectangle 42"/>
          <p:cNvSpPr>
            <a:spLocks noChangeArrowheads="1"/>
          </p:cNvSpPr>
          <p:nvPr/>
        </p:nvSpPr>
        <p:spPr bwMode="auto">
          <a:xfrm>
            <a:off x="3886200" y="4419600"/>
            <a:ext cx="1358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Slide shows</a:t>
            </a:r>
          </a:p>
        </p:txBody>
      </p:sp>
      <p:sp>
        <p:nvSpPr>
          <p:cNvPr id="43019" name="Rectangle 43"/>
          <p:cNvSpPr>
            <a:spLocks noChangeArrowheads="1"/>
          </p:cNvSpPr>
          <p:nvPr/>
        </p:nvSpPr>
        <p:spPr bwMode="auto">
          <a:xfrm>
            <a:off x="5105400" y="5105400"/>
            <a:ext cx="1336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Simulations</a:t>
            </a:r>
          </a:p>
        </p:txBody>
      </p:sp>
      <p:sp>
        <p:nvSpPr>
          <p:cNvPr id="43020" name="Rectangle 45"/>
          <p:cNvSpPr>
            <a:spLocks noChangeArrowheads="1"/>
          </p:cNvSpPr>
          <p:nvPr/>
        </p:nvSpPr>
        <p:spPr bwMode="auto">
          <a:xfrm>
            <a:off x="2209800" y="3505200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Scenarios</a:t>
            </a:r>
          </a:p>
        </p:txBody>
      </p:sp>
      <p:sp>
        <p:nvSpPr>
          <p:cNvPr id="43021" name="Rectangle 46"/>
          <p:cNvSpPr>
            <a:spLocks noChangeArrowheads="1"/>
          </p:cNvSpPr>
          <p:nvPr/>
        </p:nvSpPr>
        <p:spPr bwMode="auto">
          <a:xfrm>
            <a:off x="2438400" y="39624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Storyboards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1625" y="1371600"/>
            <a:ext cx="8504238" cy="4572000"/>
          </a:xfrm>
        </p:spPr>
        <p:txBody>
          <a:bodyPr>
            <a:normAutofit fontScale="92500"/>
          </a:bodyPr>
          <a:lstStyle/>
          <a:p>
            <a:r>
              <a:rPr lang="en-US" sz="2600" smtClean="0"/>
              <a:t>Prototipe merupakan suatu metode dalam pengembangan sistem yang menggunakan pendekatan untuk membuat sesuatu program dengan cepat dan bertahap</a:t>
            </a:r>
          </a:p>
          <a:p>
            <a:r>
              <a:rPr lang="en-US" sz="2600" smtClean="0"/>
              <a:t>Tahapan prototipe yaitu identifikasi kebutuhan pemakai, membuat prototipe, menguji prototipe, memperbaiki prototipe, mengembangkan versi produksi.</a:t>
            </a:r>
          </a:p>
          <a:p>
            <a:r>
              <a:rPr lang="en-US" sz="2600" smtClean="0"/>
              <a:t>Dimensi prototipe terdiri dari penyajian, lingkup, executability dan maturation.</a:t>
            </a:r>
          </a:p>
          <a:p>
            <a:r>
              <a:rPr lang="en-US" sz="2600" smtClean="0"/>
              <a:t>Metode prototipe dibedakan menjadi metode </a:t>
            </a:r>
            <a:r>
              <a:rPr lang="en-US" sz="2600" i="1" smtClean="0"/>
              <a:t>non-computer </a:t>
            </a:r>
            <a:r>
              <a:rPr lang="en-US" sz="2600" smtClean="0"/>
              <a:t>dan metode </a:t>
            </a:r>
            <a:r>
              <a:rPr lang="en-US" sz="2600" i="1" smtClean="0"/>
              <a:t>computer-based.</a:t>
            </a:r>
            <a:endParaRPr lang="en-US" sz="2600" smtClean="0"/>
          </a:p>
          <a:p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Daftar Pustaka</a:t>
            </a:r>
          </a:p>
        </p:txBody>
      </p:sp>
      <p:sp>
        <p:nvSpPr>
          <p:cNvPr id="4608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Surbakti, Irfan; </a:t>
            </a:r>
            <a:r>
              <a:rPr lang="id-ID" sz="2800" smtClean="0"/>
              <a:t>Santosa</a:t>
            </a:r>
            <a:r>
              <a:rPr lang="en-US" sz="2800" smtClean="0"/>
              <a:t>, </a:t>
            </a:r>
            <a:r>
              <a:rPr lang="id-ID" sz="2800" smtClean="0"/>
              <a:t>Insap</a:t>
            </a:r>
            <a:r>
              <a:rPr lang="en-US" sz="2800" smtClean="0"/>
              <a:t>; Interaksi Manusia Dan Komputer, Edisi Jurusan Teknik Informatika-ITS, 2006</a:t>
            </a:r>
          </a:p>
          <a:p>
            <a:r>
              <a:rPr lang="en-US" sz="2800" smtClean="0"/>
              <a:t>Sudarmawan; Ariyus, Dony; Interaksi Manusia dan Komputer, Andi Offset Yogyakarta,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Karakteristik dalam Proses UCD</a:t>
            </a: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Memahami user dan kebutuhannya. </a:t>
            </a:r>
          </a:p>
          <a:p>
            <a:pPr eaLnBrk="1" hangingPunct="1"/>
            <a:r>
              <a:rPr lang="en-US" smtClean="0"/>
              <a:t>Fokus pada user pada tahap awal  desain dan mengevaluasi hasil desain. </a:t>
            </a:r>
          </a:p>
          <a:p>
            <a:pPr eaLnBrk="1" hangingPunct="1"/>
            <a:r>
              <a:rPr lang="en-US" smtClean="0"/>
              <a:t>Mengidentifikasi, membuat dokumentasi dan menyetujui kegunaan dan tujuan pengalaman user. </a:t>
            </a:r>
          </a:p>
          <a:p>
            <a:pPr eaLnBrk="1" hangingPunct="1"/>
            <a:r>
              <a:rPr lang="en-US" smtClean="0"/>
              <a:t>Perulangan hampir dapat dipastikan. Para perancang tidak pernah berhasil hanya dalam satu kali proses.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Keunggulan Prototipe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mtClean="0"/>
              <a:t>Adanya komunikasi yang baik antara pengembang dan pelanggan 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mtClean="0"/>
              <a:t>Pengembang dapat bekerja lebih baik dalam menentukan kebutuhan pelanggan 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mtClean="0"/>
              <a:t>Pelanggan berperan aktif dalam pengembangan sistem 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mtClean="0"/>
              <a:t>Lebih menghemat waktu dalam pengembangan sistem 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mtClean="0"/>
              <a:t>Penerapan menjadi lebih mudah karena pemakai mengetahui apa yang diharapkannya.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Kelemahan Prototipe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257800"/>
          </a:xfrm>
        </p:spPr>
        <p:txBody>
          <a:bodyPr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Pengembang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prototyping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 </a:t>
            </a:r>
            <a:r>
              <a:rPr lang="en-US" dirty="0" err="1" smtClean="0"/>
              <a:t>mungkin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Mengapa menggunakan Prototipe 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9460" name="Picture 4" descr="AN00790_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2432050"/>
            <a:ext cx="3292475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48262"/>
          </a:xfrm>
        </p:spPr>
        <p:txBody>
          <a:bodyPr/>
          <a:lstStyle/>
          <a:p>
            <a:pPr eaLnBrk="1" hangingPunct="1"/>
            <a:r>
              <a:rPr lang="en-US" sz="2400" smtClean="0"/>
              <a:t>Evaluasi dan feedback pada rancangan interaktif. </a:t>
            </a:r>
          </a:p>
          <a:p>
            <a:pPr eaLnBrk="1" hangingPunct="1"/>
            <a:r>
              <a:rPr lang="en-US" sz="2400" smtClean="0"/>
              <a:t>Stakeholder (dalam hal ini user) dapat melihat, menyentuh, berinteraksi dengan prototype. </a:t>
            </a:r>
          </a:p>
          <a:p>
            <a:pPr eaLnBrk="1" hangingPunct="1"/>
            <a:r>
              <a:rPr lang="en-US" sz="2400" smtClean="0"/>
              <a:t>Anggota tim dapat berkomunikasi secara efektif. </a:t>
            </a:r>
          </a:p>
          <a:p>
            <a:pPr eaLnBrk="1" hangingPunct="1"/>
            <a:r>
              <a:rPr lang="en-US" sz="2400" smtClean="0"/>
              <a:t>Para perancang dapat mengeluarkan ide-idenya. </a:t>
            </a:r>
          </a:p>
          <a:p>
            <a:pPr eaLnBrk="1" hangingPunct="1"/>
            <a:r>
              <a:rPr lang="en-US" sz="2400" smtClean="0"/>
              <a:t>Memunculkan ide-ide secara visual dan mengembangkannya. </a:t>
            </a:r>
          </a:p>
          <a:p>
            <a:pPr eaLnBrk="1" hangingPunct="1"/>
            <a:r>
              <a:rPr lang="en-US" sz="2400" smtClean="0"/>
              <a:t>Dapat menjawab pertanyaan              membantu pemilihan di antara alternatif-alternatif.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876800" y="4545013"/>
            <a:ext cx="609600" cy="255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301625" y="231775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CF5716"/>
                </a:solidFill>
              </a:rPr>
              <a:t>Dimensi Prototype</a:t>
            </a:r>
          </a:p>
        </p:txBody>
      </p:sp>
      <p:sp>
        <p:nvSpPr>
          <p:cNvPr id="21507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1. Penyajian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Bagaimana desain dilukiskan atau diwakili?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Dapat berupa uraian tekstual atau dapat visual dan diagram.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2. Lingkup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Apakah hanya interface atau apakah mencakup komponen komputasi?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494</TotalTime>
  <Words>875</Words>
  <Application>Microsoft Office PowerPoint</Application>
  <PresentationFormat>On-screen Show (4:3)</PresentationFormat>
  <Paragraphs>187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Technic</vt:lpstr>
      <vt:lpstr>Visio</vt:lpstr>
      <vt:lpstr>Clip</vt:lpstr>
      <vt:lpstr>PowerPoint Presentation</vt:lpstr>
      <vt:lpstr>Pendahuluan</vt:lpstr>
      <vt:lpstr>Tahapan Prototipe</vt:lpstr>
      <vt:lpstr>Karakteristik dalam Proses UCD</vt:lpstr>
      <vt:lpstr>Keunggulan Prototipe</vt:lpstr>
      <vt:lpstr>Kelemahan Prototipe</vt:lpstr>
      <vt:lpstr>PowerPoint Presentation</vt:lpstr>
      <vt:lpstr>PowerPoint Presentation</vt:lpstr>
      <vt:lpstr>Dimensi Prototype</vt:lpstr>
      <vt:lpstr>Dimensi Prototype</vt:lpstr>
      <vt:lpstr>Metode Pembuatan Prototyping Dengan Cepat</vt:lpstr>
      <vt:lpstr>Metode Non-Computer (Manual) </vt:lpstr>
      <vt:lpstr>Metode Non-Computer (Manual)</vt:lpstr>
      <vt:lpstr>Metode Non-Computer (Manual)</vt:lpstr>
      <vt:lpstr>Metode Non-Computer (Manual)</vt:lpstr>
      <vt:lpstr>Metode Non-Computer (Manual)</vt:lpstr>
      <vt:lpstr>Metode Non-Computer (Manual)</vt:lpstr>
      <vt:lpstr>Metode Komputer</vt:lpstr>
      <vt:lpstr>Terminologi Prototipe</vt:lpstr>
      <vt:lpstr>Terminologi Prototipe</vt:lpstr>
      <vt:lpstr>Terminologi Prototipe</vt:lpstr>
      <vt:lpstr>Terminologi Prototipe</vt:lpstr>
      <vt:lpstr>Terminologi Prototipe</vt:lpstr>
      <vt:lpstr>Prototyping Tools</vt:lpstr>
      <vt:lpstr>Contoh</vt:lpstr>
      <vt:lpstr>Prototyping Tools</vt:lpstr>
      <vt:lpstr>Contoh </vt:lpstr>
      <vt:lpstr>Prototyping Tools</vt:lpstr>
      <vt:lpstr>Contoh</vt:lpstr>
      <vt:lpstr>Kelebihan</vt:lpstr>
      <vt:lpstr>Pemodelan</vt:lpstr>
      <vt:lpstr>Rangkuman</vt:lpstr>
      <vt:lpstr>Daftar Pustaka</vt:lpstr>
    </vt:vector>
  </TitlesOfParts>
  <Company>Trunojoyo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M. Latif</dc:creator>
  <cp:lastModifiedBy>Hafsah</cp:lastModifiedBy>
  <cp:revision>84</cp:revision>
  <dcterms:created xsi:type="dcterms:W3CDTF">2009-04-28T01:59:34Z</dcterms:created>
  <dcterms:modified xsi:type="dcterms:W3CDTF">2018-04-16T15:25:37Z</dcterms:modified>
</cp:coreProperties>
</file>