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32"/>
  </p:notesMasterIdLst>
  <p:handoutMasterIdLst>
    <p:handoutMasterId r:id="rId33"/>
  </p:handoutMasterIdLst>
  <p:sldIdLst>
    <p:sldId id="257" r:id="rId2"/>
    <p:sldId id="276" r:id="rId3"/>
    <p:sldId id="272" r:id="rId4"/>
    <p:sldId id="394" r:id="rId5"/>
    <p:sldId id="401" r:id="rId6"/>
    <p:sldId id="384" r:id="rId7"/>
    <p:sldId id="395" r:id="rId8"/>
    <p:sldId id="396" r:id="rId9"/>
    <p:sldId id="399" r:id="rId10"/>
    <p:sldId id="397" r:id="rId11"/>
    <p:sldId id="400" r:id="rId12"/>
    <p:sldId id="404" r:id="rId13"/>
    <p:sldId id="405" r:id="rId14"/>
    <p:sldId id="408" r:id="rId15"/>
    <p:sldId id="409" r:id="rId16"/>
    <p:sldId id="419" r:id="rId17"/>
    <p:sldId id="422" r:id="rId18"/>
    <p:sldId id="420" r:id="rId19"/>
    <p:sldId id="421" r:id="rId20"/>
    <p:sldId id="423" r:id="rId21"/>
    <p:sldId id="424" r:id="rId22"/>
    <p:sldId id="425" r:id="rId23"/>
    <p:sldId id="426" r:id="rId24"/>
    <p:sldId id="427" r:id="rId25"/>
    <p:sldId id="428" r:id="rId26"/>
    <p:sldId id="429" r:id="rId27"/>
    <p:sldId id="430" r:id="rId28"/>
    <p:sldId id="406" r:id="rId29"/>
    <p:sldId id="338" r:id="rId30"/>
    <p:sldId id="280" r:id="rId31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01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FF"/>
    <a:srgbClr val="666699"/>
    <a:srgbClr val="009900"/>
    <a:srgbClr val="CC0000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7" autoAdjust="0"/>
    <p:restoredTop sz="94290" autoAdjust="0"/>
  </p:normalViewPr>
  <p:slideViewPr>
    <p:cSldViewPr>
      <p:cViewPr varScale="1">
        <p:scale>
          <a:sx n="83" d="100"/>
          <a:sy n="83" d="100"/>
        </p:scale>
        <p:origin x="144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164FADD4-330D-4974-9BDD-F4E06CF328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3AD6C6DB-0C41-4517-B3D4-B24964FE17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A1CD3D-5CB2-4FF6-B984-D047C7DA8410}" type="slidenum">
              <a:rPr lang="en-US"/>
              <a:pPr/>
              <a:t>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C47571-CECB-4466-83C6-6960A5DCB37B}" type="slidenum">
              <a:rPr lang="en-US"/>
              <a:pPr/>
              <a:t>13</a:t>
            </a:fld>
            <a:endParaRPr lang="en-US"/>
          </a:p>
        </p:txBody>
      </p:sp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212C19-EC9A-404B-9960-D30A9F23EDAB}" type="slidenum">
              <a:rPr lang="en-US"/>
              <a:pPr/>
              <a:t>14</a:t>
            </a:fld>
            <a:endParaRPr lang="en-US"/>
          </a:p>
        </p:txBody>
      </p:sp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3F01E-FF19-49C9-BE14-40ACA5AD8D37}" type="slidenum">
              <a:rPr lang="en-US"/>
              <a:pPr/>
              <a:t>15</a:t>
            </a:fld>
            <a:endParaRPr lang="en-US"/>
          </a:p>
        </p:txBody>
      </p:sp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091CE8-EEB7-4CE7-8740-7E2BF52F94CA}" type="slidenum">
              <a:rPr lang="en-US"/>
              <a:pPr/>
              <a:t>16</a:t>
            </a:fld>
            <a:endParaRPr lang="en-US"/>
          </a:p>
        </p:txBody>
      </p:sp>
      <p:sp>
        <p:nvSpPr>
          <p:cNvPr id="557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490604-2D09-4D1B-A402-AFDDD6E38C97}" type="slidenum">
              <a:rPr lang="en-US"/>
              <a:pPr/>
              <a:t>17</a:t>
            </a:fld>
            <a:endParaRPr lang="en-US"/>
          </a:p>
        </p:txBody>
      </p:sp>
      <p:sp>
        <p:nvSpPr>
          <p:cNvPr id="563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81789B-52A8-4E3E-8BFA-3E8398C6A23A}" type="slidenum">
              <a:rPr lang="en-US"/>
              <a:pPr/>
              <a:t>18</a:t>
            </a:fld>
            <a:endParaRPr lang="en-US"/>
          </a:p>
        </p:txBody>
      </p:sp>
      <p:sp>
        <p:nvSpPr>
          <p:cNvPr id="559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F33156-0FCC-44D9-9FDC-D4998EDCE5F8}" type="slidenum">
              <a:rPr lang="en-US"/>
              <a:pPr/>
              <a:t>19</a:t>
            </a:fld>
            <a:endParaRPr lang="en-US"/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C6946-A81C-4413-8C13-875A33E95F62}" type="slidenum">
              <a:rPr lang="en-US"/>
              <a:pPr/>
              <a:t>20</a:t>
            </a:fld>
            <a:endParaRPr lang="en-US"/>
          </a:p>
        </p:txBody>
      </p:sp>
      <p:sp>
        <p:nvSpPr>
          <p:cNvPr id="565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75BFEB-5D1B-4334-97D7-4820B8812569}" type="slidenum">
              <a:rPr lang="en-US"/>
              <a:pPr/>
              <a:t>21</a:t>
            </a:fld>
            <a:endParaRPr lang="en-US"/>
          </a:p>
        </p:txBody>
      </p:sp>
      <p:sp>
        <p:nvSpPr>
          <p:cNvPr id="567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992C69-B99C-44EB-8310-084CEA8DFD2B}" type="slidenum">
              <a:rPr lang="en-US"/>
              <a:pPr/>
              <a:t>22</a:t>
            </a:fld>
            <a:endParaRPr lang="en-US"/>
          </a:p>
        </p:txBody>
      </p:sp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A3719-0404-4592-9F29-AA7D174853C6}" type="slidenum">
              <a:rPr lang="en-US"/>
              <a:pPr/>
              <a:t>5</a:t>
            </a:fld>
            <a:endParaRPr lang="en-US"/>
          </a:p>
        </p:txBody>
      </p:sp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5E803E-B679-4B9A-83C4-B6BE1F1993D5}" type="slidenum">
              <a:rPr lang="en-US"/>
              <a:pPr/>
              <a:t>23</a:t>
            </a:fld>
            <a:endParaRPr lang="en-US"/>
          </a:p>
        </p:txBody>
      </p:sp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6AF498-3CD7-4171-A09F-92B36666357B}" type="slidenum">
              <a:rPr lang="en-US"/>
              <a:pPr/>
              <a:t>24</a:t>
            </a:fld>
            <a:endParaRPr lang="en-US"/>
          </a:p>
        </p:txBody>
      </p:sp>
      <p:sp>
        <p:nvSpPr>
          <p:cNvPr id="573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EE3AF-8C78-46DF-8A69-B5E0D216BA5E}" type="slidenum">
              <a:rPr lang="en-US"/>
              <a:pPr/>
              <a:t>25</a:t>
            </a:fld>
            <a:endParaRPr lang="en-US"/>
          </a:p>
        </p:txBody>
      </p:sp>
      <p:sp>
        <p:nvSpPr>
          <p:cNvPr id="575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588AFD-2028-4083-9872-3880D72BF116}" type="slidenum">
              <a:rPr lang="en-US"/>
              <a:pPr/>
              <a:t>26</a:t>
            </a:fld>
            <a:endParaRPr lang="en-US"/>
          </a:p>
        </p:txBody>
      </p:sp>
      <p:sp>
        <p:nvSpPr>
          <p:cNvPr id="577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76C856-AEF7-4962-9756-1B92A53648B4}" type="slidenum">
              <a:rPr lang="en-US"/>
              <a:pPr/>
              <a:t>27</a:t>
            </a:fld>
            <a:endParaRPr lang="en-US"/>
          </a:p>
        </p:txBody>
      </p:sp>
      <p:sp>
        <p:nvSpPr>
          <p:cNvPr id="579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9A2AA-3E01-4D19-BE37-CBF91C8F08B9}" type="slidenum">
              <a:rPr lang="en-US"/>
              <a:pPr/>
              <a:t>6</a:t>
            </a:fld>
            <a:endParaRPr lang="en-US"/>
          </a:p>
        </p:txBody>
      </p:sp>
      <p:sp>
        <p:nvSpPr>
          <p:cNvPr id="4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02157-D577-40D9-A1B3-369EB9A9C40A}" type="slidenum">
              <a:rPr lang="en-US"/>
              <a:pPr/>
              <a:t>7</a:t>
            </a:fld>
            <a:endParaRPr lang="en-US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4E6BB-B149-4BC5-B3D0-699A00E5DCB5}" type="slidenum">
              <a:rPr lang="en-US"/>
              <a:pPr/>
              <a:t>8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E137E7-706B-47B0-9119-90DAB231B4E7}" type="slidenum">
              <a:rPr lang="en-US"/>
              <a:pPr/>
              <a:t>9</a:t>
            </a:fld>
            <a:endParaRPr lang="en-US"/>
          </a:p>
        </p:txBody>
      </p:sp>
      <p:sp>
        <p:nvSpPr>
          <p:cNvPr id="51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689FC-CC27-49AF-B0D8-EC8720F24E09}" type="slidenum">
              <a:rPr lang="en-US"/>
              <a:pPr/>
              <a:t>10</a:t>
            </a:fld>
            <a:endParaRPr lang="en-US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A9327-A535-4BC6-AD29-08B1AAA4899D}" type="slidenum">
              <a:rPr lang="en-US"/>
              <a:pPr/>
              <a:t>11</a:t>
            </a:fld>
            <a:endParaRPr lang="en-US"/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20219-C715-4B06-A670-5F7D6321CAAB}" type="slidenum">
              <a:rPr lang="en-US"/>
              <a:pPr/>
              <a:t>12</a:t>
            </a:fld>
            <a:endParaRPr lang="en-US"/>
          </a:p>
        </p:txBody>
      </p:sp>
      <p:sp>
        <p:nvSpPr>
          <p:cNvPr id="52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D13F81-783E-44BB-A9D4-28ADB3E10FB6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221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2221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2220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AF9B9-A240-4C75-BCF1-B89E86C473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Teknik Informatika - UPN[V]Yk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A3ADB-A4EA-4C4F-A296-8687FC57BF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Teknik Informatika - UPN[V]Yk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889BE56-C65D-4AC6-85CA-3A04AF6DB1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44B7725-76DE-4E94-ABAD-E39EA51925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15B1A-D80D-4A4B-A54C-5885EFDB705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3058E-506C-4487-B89C-352AFAB4ED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64D2C-DBA9-4BA5-BA0B-6251347E8E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21B4A-F1ED-47FB-A70E-24F3611FFDA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6DB98-D57B-4C70-86B2-B5FB061A39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A27F2-2BF7-47E3-922C-5857BA4A83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D755E-BAD4-4556-8A42-03E4E811B6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5437A-A3D3-4486-BEB8-C03FDD894D3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91EFC50-BF38-4292-88FA-F1909170407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pic>
        <p:nvPicPr>
          <p:cNvPr id="221195" name="Picture 11" descr="LogoUPN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ebdings" pitchFamily="18" charset="2"/>
        <a:buChar char="¿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609BCA1-540F-44A4-AA05-B1EDB88B605A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r>
              <a:rPr lang="id-ID"/>
              <a:t>Sistem Basis Data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 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Pertemuan Ke-8</a:t>
            </a:r>
          </a:p>
          <a:p>
            <a:pPr>
              <a:lnSpc>
                <a:spcPct val="90000"/>
              </a:lnSpc>
            </a:pPr>
            <a:r>
              <a:rPr lang="en-US" b="1"/>
              <a:t>Structure Query Language</a:t>
            </a:r>
          </a:p>
          <a:p>
            <a:pPr>
              <a:lnSpc>
                <a:spcPct val="90000"/>
              </a:lnSpc>
            </a:pPr>
            <a:r>
              <a:rPr lang="en-US" b="1"/>
              <a:t>(SQL) Lanjut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B924-80C1-49F9-9313-1BD22C6EF37F}" type="slidenum">
              <a:rPr lang="en-US"/>
              <a:pPr/>
              <a:t>10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06883" name="Rectangle 3"/>
          <p:cNvSpPr>
            <a:spLocks noChangeArrowheads="1"/>
          </p:cNvSpPr>
          <p:nvPr/>
        </p:nvSpPr>
        <p:spPr bwMode="auto">
          <a:xfrm>
            <a:off x="990600" y="1752600"/>
            <a:ext cx="74676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 </a:t>
            </a:r>
            <a:r>
              <a:rPr lang="en-US" sz="2200" b="1">
                <a:latin typeface="Arial" charset="0"/>
              </a:rPr>
              <a:t>Menghapus Record (Baris Tabel)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DELETE  FROM &lt;nama tabel&gt;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&lt;kondisi&gt;;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tx1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DELETE FROM Wali WHERE id_wali=2;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DELETE FROM Wali WHERE fungsional=‘Lektor’;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DELETE FROM Wali WHERE nip=‘095067120’;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DELETE FROM Mahasiswa WHERE ipk&lt;2.00;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8B16-F3BF-4DE7-84E4-83FB58ECC8D8}" type="slidenum">
              <a:rPr lang="en-US"/>
              <a:pPr/>
              <a:t>11</a:t>
            </a:fld>
            <a:endParaRPr lang="en-US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13027" name="Rectangle 3"/>
          <p:cNvSpPr>
            <a:spLocks noChangeArrowheads="1"/>
          </p:cNvSpPr>
          <p:nvPr/>
        </p:nvSpPr>
        <p:spPr bwMode="auto">
          <a:xfrm>
            <a:off x="990600" y="1752600"/>
            <a:ext cx="7239000" cy="373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000" b="1">
                <a:latin typeface="Arial" charset="0"/>
              </a:rPr>
              <a:t>Menampilkan Sebagian Isi Tabel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&lt;daftar atribut&gt; FROM &lt;nama tabel&gt;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&lt;kondisi&gt;;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tx1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nip,  nama  FROM Wali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fungsional=‘Lektor’;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id_wali, nip FROM Wali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fungsional=‘Asisten Ahli’;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08683-00E2-4DB2-B43B-18B93C5995BB}" type="slidenum">
              <a:rPr lang="en-US"/>
              <a:pPr/>
              <a:t>12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21219" name="Rectangle 3"/>
          <p:cNvSpPr>
            <a:spLocks noChangeArrowheads="1"/>
          </p:cNvSpPr>
          <p:nvPr/>
        </p:nvSpPr>
        <p:spPr bwMode="auto">
          <a:xfrm>
            <a:off x="914400" y="1828800"/>
            <a:ext cx="72390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id_wali, nip, nama  FROM Wali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fungsional&lt;&gt;‘Lektor’;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nip,  nama, fungsional  FROM Wali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id_wali&gt;5;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nomhs,  nama, sks FROM Mahasiswa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ipk&gt;2.5;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nomhs,  nama, ipk FROM Mahasiswa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sks&lt;18;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D76-4418-4F08-A42E-048E096BA996}" type="slidenum">
              <a:rPr lang="en-US"/>
              <a:pPr/>
              <a:t>13</a:t>
            </a:fld>
            <a:endParaRPr 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23267" name="Rectangle 3"/>
          <p:cNvSpPr>
            <a:spLocks noChangeArrowheads="1"/>
          </p:cNvSpPr>
          <p:nvPr/>
        </p:nvSpPr>
        <p:spPr bwMode="auto">
          <a:xfrm>
            <a:off x="1143000" y="1981200"/>
            <a:ext cx="7239000" cy="220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nomhs,  nama, sks  FROM Mahasiswa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ipk&gt;3.00 AND sks&gt;20;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nomhs,  nama, ipk  FROM Mahasiswa 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sks&lt;18 OR ipk&lt;2.00;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ADA8-1A98-4562-BAD2-7AE8C6F2C825}" type="slidenum">
              <a:rPr lang="en-US"/>
              <a:pPr/>
              <a:t>14</a:t>
            </a:fld>
            <a:endParaRPr lang="en-US"/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31459" name="Rectangle 3"/>
          <p:cNvSpPr>
            <a:spLocks noChangeArrowheads="1"/>
          </p:cNvSpPr>
          <p:nvPr/>
        </p:nvSpPr>
        <p:spPr bwMode="auto">
          <a:xfrm>
            <a:off x="977900" y="1752600"/>
            <a:ext cx="72390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Operator Khusus</a:t>
            </a:r>
          </a:p>
          <a:p>
            <a:pPr marL="684213" lvl="1" indent="-339725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chemeClr val="tx1"/>
              </a:buClr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Perintah-perintah SQL untuk manipulasi data dilengkapi dengan operator khusus antara lain: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BETWEEN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IS NULL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EXIST 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LIKE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IN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DISTINCT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GROUP BY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ORDER BY</a:t>
            </a:r>
          </a:p>
          <a:p>
            <a:pPr marL="1014413" lvl="2" indent="-315913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5038-6858-422F-81B9-98AB1875304D}" type="slidenum">
              <a:rPr lang="en-US"/>
              <a:pPr/>
              <a:t>15</a:t>
            </a:fld>
            <a:endParaRPr lang="en-US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33507" name="Rectangle 3"/>
          <p:cNvSpPr>
            <a:spLocks noChangeArrowheads="1"/>
          </p:cNvSpPr>
          <p:nvPr/>
        </p:nvSpPr>
        <p:spPr bwMode="auto">
          <a:xfrm>
            <a:off x="977900" y="1752600"/>
            <a:ext cx="72390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BETWEEN</a:t>
            </a:r>
          </a:p>
          <a:p>
            <a:pPr marL="684213" lvl="1" indent="-339725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menentukan range nilai</a:t>
            </a:r>
            <a:endParaRPr lang="en-US" sz="2000" u="sng">
              <a:latin typeface="Arial" charset="0"/>
            </a:endParaRPr>
          </a:p>
          <a:p>
            <a:pPr marL="684213" lvl="1" indent="-339725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684213" lvl="1" indent="-339725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684213" lvl="1" indent="-339725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 </a:t>
            </a:r>
          </a:p>
          <a:p>
            <a:pPr marL="684213" lvl="1" indent="-339725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ipk  BETWEEN  2.00  AND  3.00;</a:t>
            </a:r>
          </a:p>
          <a:p>
            <a:pPr marL="684213" lvl="1" indent="-339725"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684213" lvl="1" indent="-339725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 </a:t>
            </a:r>
          </a:p>
          <a:p>
            <a:pPr marL="684213" lvl="1" indent="-339725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ipk&gt;=2.00  AND  ipk&lt;= 3.00;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5B2A-34B2-4DAD-9E90-A5AA04D7D72D}" type="slidenum">
              <a:rPr lang="en-US"/>
              <a:pPr/>
              <a:t>16</a:t>
            </a:fld>
            <a:endParaRPr lang="en-US"/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56035" name="Rectangle 3"/>
          <p:cNvSpPr>
            <a:spLocks noChangeArrowheads="1"/>
          </p:cNvSpPr>
          <p:nvPr/>
        </p:nvSpPr>
        <p:spPr bwMode="auto">
          <a:xfrm>
            <a:off x="977900" y="1752600"/>
            <a:ext cx="72390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IS NULL</a:t>
            </a: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mengecek apakah suatu atribut bernilai kosong (NULL)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Wali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fungsional  IS NULL;</a:t>
            </a: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endParaRPr lang="en-US" sz="2000">
              <a:latin typeface="Arial" charset="0"/>
            </a:endParaRP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alamat IS NULL;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9DDF7-B7CE-42A8-A820-FA9E085E6880}" type="slidenum">
              <a:rPr lang="en-US"/>
              <a:pPr/>
              <a:t>17</a:t>
            </a:fld>
            <a:endParaRPr lang="en-US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62179" name="Rectangle 3"/>
          <p:cNvSpPr>
            <a:spLocks noChangeArrowheads="1"/>
          </p:cNvSpPr>
          <p:nvPr/>
        </p:nvSpPr>
        <p:spPr bwMode="auto">
          <a:xfrm>
            <a:off x="977900" y="1752600"/>
            <a:ext cx="72390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EXIST</a:t>
            </a:r>
          </a:p>
          <a:p>
            <a:pPr marL="344488" lvl="1" eaLnBrk="1" hangingPunct="1"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mengecek apakah suatu atribut memiliki nilai.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3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Wali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fungsional  EXIST;</a:t>
            </a: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endParaRPr lang="en-US" sz="2000">
              <a:latin typeface="Arial" charset="0"/>
            </a:endParaRP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alamat EXIST;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36517-76DE-4B81-807A-BC18C9BB502E}" type="slidenum">
              <a:rPr lang="en-US"/>
              <a:pPr/>
              <a:t>18</a:t>
            </a:fld>
            <a:endParaRPr lang="en-US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58083" name="Rectangle 3"/>
          <p:cNvSpPr>
            <a:spLocks noChangeArrowheads="1"/>
          </p:cNvSpPr>
          <p:nvPr/>
        </p:nvSpPr>
        <p:spPr bwMode="auto">
          <a:xfrm>
            <a:off x="762000" y="1752600"/>
            <a:ext cx="76962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LIKE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mengecek apakah suatu atribut mengandung string/karaker yang mirip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30000"/>
              </a:spcBef>
              <a:spcAft>
                <a:spcPct val="5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Wali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nama  LIKE  ‘%Santo%’;</a:t>
            </a: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endParaRPr lang="en-US" sz="2000">
              <a:latin typeface="Arial" charset="0"/>
            </a:endParaRP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alamat LIKE ‘Komplek%;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ADCE-6598-4242-9D08-B26098A4E754}" type="slidenum">
              <a:rPr lang="en-US"/>
              <a:pPr/>
              <a:t>19</a:t>
            </a:fld>
            <a:endParaRPr lang="en-US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60131" name="Rectangle 3"/>
          <p:cNvSpPr>
            <a:spLocks noChangeArrowheads="1"/>
          </p:cNvSpPr>
          <p:nvPr/>
        </p:nvSpPr>
        <p:spPr bwMode="auto">
          <a:xfrm>
            <a:off x="838200" y="1752600"/>
            <a:ext cx="75438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IN</a:t>
            </a:r>
          </a:p>
          <a:p>
            <a:pPr marL="344488" lvl="1" eaLnBrk="1" hangingPunct="1">
              <a:lnSpc>
                <a:spcPct val="90000"/>
              </a:lnSpc>
              <a:spcBef>
                <a:spcPct val="40000"/>
              </a:spcBef>
              <a:spcAft>
                <a:spcPct val="5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mengecek apakah suatu nilai suatu atribut terdapat dalam suatu daftar himpunan nilai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2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Wali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 fungsional  IN (‘Asisten Ahli’, ‘Lektor’);</a:t>
            </a: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endParaRPr lang="en-US" sz="2000">
              <a:latin typeface="Arial" charset="0"/>
            </a:endParaRP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* 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ipk  IN (2.00, 2.50, 3.00, 3.50);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87C3-293B-4514-97B9-AD35605D3FC1}" type="slidenum">
              <a:rPr lang="en-US"/>
              <a:pPr/>
              <a:t>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Deskripsi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886200"/>
          </a:xfrm>
        </p:spPr>
        <p:txBody>
          <a:bodyPr/>
          <a:lstStyle/>
          <a:p>
            <a:r>
              <a:rPr lang="en-US" sz="2400"/>
              <a:t>Perintah-perintah DML</a:t>
            </a:r>
          </a:p>
          <a:p>
            <a:r>
              <a:rPr lang="en-US" sz="2400"/>
              <a:t>Penggunaan operator khusus pada SQL</a:t>
            </a:r>
          </a:p>
          <a:p>
            <a:r>
              <a:rPr lang="en-US" sz="2400"/>
              <a:t>Penggunaan fungsi-fungsi agregasi pada SQL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6FA-C875-4E13-A322-3B797DE7B765}" type="slidenum">
              <a:rPr lang="en-US"/>
              <a:pPr/>
              <a:t>20</a:t>
            </a:fld>
            <a:endParaRPr 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64227" name="Rectangle 3"/>
          <p:cNvSpPr>
            <a:spLocks noChangeArrowheads="1"/>
          </p:cNvSpPr>
          <p:nvPr/>
        </p:nvSpPr>
        <p:spPr bwMode="auto">
          <a:xfrm>
            <a:off x="685800" y="1676400"/>
            <a:ext cx="76200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90000"/>
              </a:lnSpc>
              <a:spcAft>
                <a:spcPct val="25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DISTINCT</a:t>
            </a:r>
          </a:p>
          <a:p>
            <a:pPr marL="344488" lvl="1" eaLnBrk="1" hangingPunct="1">
              <a:lnSpc>
                <a:spcPct val="90000"/>
              </a:lnSpc>
              <a:spcAft>
                <a:spcPct val="5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menghilangkan duplikasi pada saat menampilkan data.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Aft>
                <a:spcPct val="5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 b="1">
                <a:latin typeface="Arial" charset="0"/>
              </a:rPr>
              <a:t>:</a:t>
            </a:r>
          </a:p>
          <a:p>
            <a:pPr marL="344488" lvl="1" eaLnBrk="1" hangingPunct="1">
              <a:spcAft>
                <a:spcPct val="1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DISTINCT fungsional FROM  Wali</a:t>
            </a:r>
          </a:p>
          <a:p>
            <a:pPr marL="344488" lvl="1" eaLnBrk="1" hangingPunct="1">
              <a:spcAft>
                <a:spcPct val="1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DISTINCT nilai FROM  Nilaimhs</a:t>
            </a:r>
          </a:p>
          <a:p>
            <a:pPr marL="342900" indent="-342900" algn="just" eaLnBrk="1" hangingPunct="1">
              <a:lnSpc>
                <a:spcPct val="60000"/>
              </a:lnSpc>
              <a:buClr>
                <a:srgbClr val="0000CC"/>
              </a:buClr>
              <a:buSzPct val="80000"/>
              <a:buFont typeface="Webdings" pitchFamily="18" charset="2"/>
              <a:buNone/>
            </a:pPr>
            <a:endParaRPr lang="en-US" sz="2000" b="1">
              <a:latin typeface="Arial" charset="0"/>
            </a:endParaRPr>
          </a:p>
          <a:p>
            <a:pPr marL="342900" indent="-342900" algn="just" eaLnBrk="1" hangingPunct="1">
              <a:lnSpc>
                <a:spcPct val="90000"/>
              </a:lnSpc>
              <a:spcAft>
                <a:spcPct val="1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TOP</a:t>
            </a:r>
          </a:p>
          <a:p>
            <a:pPr marL="344488" lvl="1" eaLnBrk="1" hangingPunct="1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menampilkan data sebanyak </a:t>
            </a:r>
            <a:r>
              <a:rPr lang="en-US" sz="2000" i="1">
                <a:latin typeface="Arial" charset="0"/>
              </a:rPr>
              <a:t>n</a:t>
            </a:r>
            <a:r>
              <a:rPr lang="en-US" sz="2000">
                <a:latin typeface="Arial" charset="0"/>
              </a:rPr>
              <a:t> baris pertama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spcAft>
                <a:spcPct val="5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TOP 10 nama, nip FROM Wali</a:t>
            </a: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TOP 10 nomhs, nama, ipk FROM Mahasiswa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2DFF6-B79B-4050-9879-A4B3AD4717CC}" type="slidenum">
              <a:rPr lang="en-US"/>
              <a:pPr/>
              <a:t>21</a:t>
            </a:fld>
            <a:endParaRPr lang="en-US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533400" y="1676400"/>
            <a:ext cx="83820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  <a:tabLst>
                <a:tab pos="749300" algn="l"/>
              </a:tabLst>
            </a:pPr>
            <a:r>
              <a:rPr lang="en-US" sz="2200" b="1">
                <a:latin typeface="Arial" charset="0"/>
              </a:rPr>
              <a:t>GROUP BY</a:t>
            </a:r>
          </a:p>
          <a:p>
            <a:pPr marL="344488" lvl="1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Digunakan untuk mengelompokkan data berdasarkan kolom tertentu.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SELECT  kd_barang, SUM(stock)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       FROM  Barang GROUP BY kd_barang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SELECT  kd_barang, harga, SUM(stock)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       FROM  Barang WHERE harga&lt;=5000 GROUP BY kd_barang, harga</a:t>
            </a:r>
            <a:endParaRPr lang="en-US" sz="2000" b="1">
              <a:latin typeface="Arial" charset="0"/>
            </a:endParaRPr>
          </a:p>
          <a:p>
            <a:pPr marL="342900" indent="-342900" algn="just" eaLnBrk="1" hangingPunct="1">
              <a:buClr>
                <a:srgbClr val="0000CC"/>
              </a:buClr>
              <a:buSzPct val="80000"/>
              <a:buFont typeface="Webdings" pitchFamily="18" charset="2"/>
              <a:buChar char="¿"/>
              <a:tabLst>
                <a:tab pos="749300" algn="l"/>
              </a:tabLst>
            </a:pPr>
            <a:r>
              <a:rPr lang="en-US" sz="2200" b="1">
                <a:latin typeface="Arial" charset="0"/>
              </a:rPr>
              <a:t>HAVING</a:t>
            </a:r>
          </a:p>
          <a:p>
            <a:pPr marL="344488" lvl="1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Digunakan untuk memfilter baris-baris hasil dari pengelompokkan.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 b="1" u="sng">
                <a:latin typeface="Arial" charset="0"/>
              </a:rPr>
              <a:t>Contoh: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SELECT  kd_barang, harga, SUM(stock)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       FROM  Barang GROUP BY kd_barang, harga 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>
                <a:latin typeface="Arial" charset="0"/>
              </a:rPr>
              <a:t>	HAVING  sum(stock)&lt;=10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EB5-2650-4406-9AA1-F0ECC5824555}" type="slidenum">
              <a:rPr lang="en-US"/>
              <a:pPr/>
              <a:t>22</a:t>
            </a:fld>
            <a:endParaRPr lang="en-US"/>
          </a:p>
        </p:txBody>
      </p:sp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68323" name="Rectangle 3"/>
          <p:cNvSpPr>
            <a:spLocks noChangeArrowheads="1"/>
          </p:cNvSpPr>
          <p:nvPr/>
        </p:nvSpPr>
        <p:spPr bwMode="auto">
          <a:xfrm>
            <a:off x="533400" y="1676400"/>
            <a:ext cx="82296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  <a:tabLst>
                <a:tab pos="749300" algn="l"/>
              </a:tabLst>
            </a:pPr>
            <a:r>
              <a:rPr lang="en-US" sz="2200" b="1">
                <a:latin typeface="Arial" charset="0"/>
              </a:rPr>
              <a:t>ORDER BY</a:t>
            </a:r>
          </a:p>
          <a:p>
            <a:pPr marL="344488" lvl="1" eaLnBrk="1" hangingPunct="1">
              <a:lnSpc>
                <a:spcPct val="90000"/>
              </a:lnSpc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Digunakan untuk mengurutkan data berdasarkan kolom tertentu.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SELECT  kd_barang, nama_barang, stock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       FROM  Barang ORDER BY nama_barang ASC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SELECT  kd_barang, nama_barang, stock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749300" algn="l"/>
              </a:tabLst>
            </a:pPr>
            <a:r>
              <a:rPr lang="en-US" sz="2000">
                <a:latin typeface="Arial" charset="0"/>
              </a:rPr>
              <a:t>       FROM  Barang ORDER BY stock DESC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8A80-1022-4E0A-83BC-5F4F8D4A1103}" type="slidenum">
              <a:rPr lang="en-US"/>
              <a:pPr/>
              <a:t>23</a:t>
            </a:fld>
            <a:endParaRPr lang="en-US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70371" name="Rectangle 3"/>
          <p:cNvSpPr>
            <a:spLocks noChangeArrowheads="1"/>
          </p:cNvSpPr>
          <p:nvPr/>
        </p:nvSpPr>
        <p:spPr bwMode="auto">
          <a:xfrm>
            <a:off x="977900" y="1752600"/>
            <a:ext cx="72390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Fungsi Agregasi</a:t>
            </a:r>
          </a:p>
          <a:p>
            <a:pPr marL="684213" lvl="1" indent="-339725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chemeClr val="tx1"/>
              </a:buClr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Fungsi agregasi yang biasa digunakan antara lain: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200">
                <a:latin typeface="Arial" charset="0"/>
              </a:rPr>
              <a:t>AVG 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200">
                <a:latin typeface="Arial" charset="0"/>
              </a:rPr>
              <a:t>COUNT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200">
                <a:latin typeface="Arial" charset="0"/>
              </a:rPr>
              <a:t>MAX 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200">
                <a:latin typeface="Arial" charset="0"/>
              </a:rPr>
              <a:t>MIN </a:t>
            </a:r>
          </a:p>
          <a:p>
            <a:pPr marL="1014413" lvl="2" indent="-315913" algn="just" eaLnBrk="1" hangingPunct="1">
              <a:lnSpc>
                <a:spcPct val="90000"/>
              </a:lnSpc>
              <a:spcAft>
                <a:spcPct val="2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r>
              <a:rPr lang="en-US" sz="2200">
                <a:latin typeface="Arial" charset="0"/>
              </a:rPr>
              <a:t>SUM </a:t>
            </a:r>
          </a:p>
          <a:p>
            <a:pPr marL="1014413" lvl="2" indent="-315913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chemeClr val="tx1"/>
              </a:buClr>
              <a:buSzPct val="120000"/>
              <a:buFont typeface="Wingdings" pitchFamily="2" charset="2"/>
              <a:buChar char=""/>
            </a:pPr>
            <a:endParaRPr lang="en-US" sz="2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44F92-BF7F-4FA3-B99E-B3EB837BB007}" type="slidenum">
              <a:rPr lang="en-US"/>
              <a:pPr/>
              <a:t>24</a:t>
            </a:fld>
            <a:endParaRPr lang="en-US"/>
          </a:p>
        </p:txBody>
      </p:sp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72419" name="Rectangle 3"/>
          <p:cNvSpPr>
            <a:spLocks noChangeArrowheads="1"/>
          </p:cNvSpPr>
          <p:nvPr/>
        </p:nvSpPr>
        <p:spPr bwMode="auto">
          <a:xfrm>
            <a:off x="838200" y="1752600"/>
            <a:ext cx="75438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AVG</a:t>
            </a:r>
          </a:p>
          <a:p>
            <a:pPr marL="344488" lvl="1" eaLnBrk="1" hangingPunct="1">
              <a:lnSpc>
                <a:spcPct val="90000"/>
              </a:lnSpc>
              <a:spcBef>
                <a:spcPct val="40000"/>
              </a:spcBef>
              <a:spcAft>
                <a:spcPct val="5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menentukan nilai rata-rata suatu kolom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80000"/>
              </a:lnSpc>
              <a:spcBef>
                <a:spcPct val="20000"/>
              </a:spcBef>
              <a:spcAft>
                <a:spcPct val="4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AVG(harga)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   FROM  Barang;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AVG(ipk)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6731-B6F6-4C95-89B9-E28C6DF7642D}" type="slidenum">
              <a:rPr lang="en-US"/>
              <a:pPr/>
              <a:t>25</a:t>
            </a:fld>
            <a:endParaRPr lang="en-US"/>
          </a:p>
        </p:txBody>
      </p:sp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74467" name="Rectangle 3"/>
          <p:cNvSpPr>
            <a:spLocks noChangeArrowheads="1"/>
          </p:cNvSpPr>
          <p:nvPr/>
        </p:nvSpPr>
        <p:spPr bwMode="auto">
          <a:xfrm>
            <a:off x="838200" y="1752600"/>
            <a:ext cx="75438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1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SUM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menentukan jumlah nilai suatu kolom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SUM(harga)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   FROM  Barang;</a:t>
            </a:r>
          </a:p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1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AVG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menentukan nilai rata-rata suatu kolom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AVG(harga)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   FROM  Barang;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AVG(ipk)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7D69-C0EF-4B91-9FAD-EBFF096A5BEE}" type="slidenum">
              <a:rPr lang="en-US"/>
              <a:pPr/>
              <a:t>26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76515" name="Rectangle 3"/>
          <p:cNvSpPr>
            <a:spLocks noChangeArrowheads="1"/>
          </p:cNvSpPr>
          <p:nvPr/>
        </p:nvSpPr>
        <p:spPr bwMode="auto">
          <a:xfrm>
            <a:off x="838200" y="1600200"/>
            <a:ext cx="75438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1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COUNT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menghitung jumlah baris (record) pada tabel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COUNT(nama_barang)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   FROM  Barang;</a:t>
            </a:r>
          </a:p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1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MAX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mencari nilai maksimun dari suatu kolom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MAX(harga)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   FROM  Barang;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MAX(ipk)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B84A-7BE0-4CF4-A0DC-B278C1FFD88B}" type="slidenum">
              <a:rPr lang="en-US"/>
              <a:pPr/>
              <a:t>27</a:t>
            </a:fld>
            <a:endParaRPr lang="en-US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78563" name="Rectangle 3"/>
          <p:cNvSpPr>
            <a:spLocks noChangeArrowheads="1"/>
          </p:cNvSpPr>
          <p:nvPr/>
        </p:nvSpPr>
        <p:spPr bwMode="auto">
          <a:xfrm>
            <a:off x="838200" y="1600200"/>
            <a:ext cx="75438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1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MIN</a:t>
            </a:r>
          </a:p>
          <a:p>
            <a:pPr marL="344488" lvl="1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Digunakan untuk mencari nilai minimu dari suatu kolom</a:t>
            </a:r>
            <a:endParaRPr lang="en-US" sz="2000" u="sng">
              <a:latin typeface="Arial" charset="0"/>
            </a:endParaRPr>
          </a:p>
          <a:p>
            <a:pPr marL="344488" lvl="1" eaLnBrk="1" hangingPunct="1">
              <a:lnSpc>
                <a:spcPct val="90000"/>
              </a:lnSpc>
              <a:spcBef>
                <a:spcPct val="1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 MIN(harga)</a:t>
            </a:r>
          </a:p>
          <a:p>
            <a:pPr marL="344488" lvl="1" eaLnBrk="1" hangingPunct="1">
              <a:spcAft>
                <a:spcPct val="3000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   FROM  Barang;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MIN(ipk)</a:t>
            </a:r>
          </a:p>
          <a:p>
            <a:pPr marL="344488" lvl="1" eaLnBrk="1" hangingPunct="1"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FROM  Mahasiswa;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31FA-3B1F-42AA-807A-2D307CF2544F}" type="slidenum">
              <a:rPr lang="en-US"/>
              <a:pPr/>
              <a:t>28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Ringkasan Materi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Clr>
                <a:srgbClr val="0000CC"/>
              </a:buClr>
              <a:buSzPct val="90000"/>
            </a:pPr>
            <a:r>
              <a:rPr lang="en-US"/>
              <a:t>DML berfungsi untuk memanipulasi data dalam suatu basis data.</a:t>
            </a:r>
          </a:p>
          <a:p>
            <a:pPr algn="just">
              <a:buClr>
                <a:srgbClr val="0000CC"/>
              </a:buClr>
              <a:buSzPct val="90000"/>
            </a:pPr>
            <a:r>
              <a:rPr lang="en-US"/>
              <a:t>Perintah-perintah dasar DML antara lain adalah: </a:t>
            </a:r>
            <a:r>
              <a:rPr lang="en-US" i="1"/>
              <a:t>insert</a:t>
            </a:r>
            <a:r>
              <a:rPr lang="en-US"/>
              <a:t>, </a:t>
            </a:r>
            <a:r>
              <a:rPr lang="en-US" i="1"/>
              <a:t>select</a:t>
            </a:r>
            <a:r>
              <a:rPr lang="en-US"/>
              <a:t>, </a:t>
            </a:r>
            <a:r>
              <a:rPr lang="en-US" i="1"/>
              <a:t>update, delete </a:t>
            </a:r>
            <a:r>
              <a:rPr lang="en-US"/>
              <a:t>dan </a:t>
            </a:r>
            <a:r>
              <a:rPr lang="en-US" i="1"/>
              <a:t>commit</a:t>
            </a:r>
            <a:r>
              <a:rPr lang="en-US"/>
              <a:t>.</a:t>
            </a:r>
          </a:p>
          <a:p>
            <a:pPr algn="just">
              <a:buClr>
                <a:srgbClr val="0000CC"/>
              </a:buClr>
              <a:buSzPct val="90000"/>
            </a:pPr>
            <a:r>
              <a:rPr lang="en-US"/>
              <a:t>Operator aritmatika yang biasa digunakan antar lain adalah =, &gt;, &gt;=, &lt;, &lt;= dan &lt;&gt;.</a:t>
            </a:r>
          </a:p>
          <a:p>
            <a:pPr algn="just">
              <a:buClr>
                <a:srgbClr val="0000CC"/>
              </a:buClr>
              <a:buSzPct val="90000"/>
            </a:pPr>
            <a:r>
              <a:rPr lang="en-US"/>
              <a:t>Operator khusus antara lain  adalah: </a:t>
            </a:r>
            <a:r>
              <a:rPr lang="en-US" i="1"/>
              <a:t>between</a:t>
            </a:r>
            <a:r>
              <a:rPr lang="en-US"/>
              <a:t>, </a:t>
            </a:r>
            <a:r>
              <a:rPr lang="en-US" i="1"/>
              <a:t>is null, exist, like, in, distinct, group by </a:t>
            </a:r>
            <a:r>
              <a:rPr lang="en-US"/>
              <a:t>dan </a:t>
            </a:r>
            <a:r>
              <a:rPr lang="en-US" i="1"/>
              <a:t>order by.</a:t>
            </a:r>
          </a:p>
          <a:p>
            <a:pPr algn="just">
              <a:buClr>
                <a:srgbClr val="0000CC"/>
              </a:buClr>
              <a:buSzPct val="90000"/>
            </a:pPr>
            <a:r>
              <a:rPr lang="en-US"/>
              <a:t>Fungsi agregasi yang biasa digunakan antara lain adalah: </a:t>
            </a:r>
            <a:r>
              <a:rPr lang="en-US" i="1"/>
              <a:t>avg, count, max, min </a:t>
            </a:r>
            <a:r>
              <a:rPr lang="en-US"/>
              <a:t>dan </a:t>
            </a:r>
            <a:r>
              <a:rPr lang="en-US" i="1"/>
              <a:t>sum</a:t>
            </a:r>
            <a:r>
              <a:rPr lang="en-US"/>
              <a:t>.</a:t>
            </a:r>
            <a:r>
              <a:rPr lang="en-US" i="1"/>
              <a:t> 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5DC5-AE47-489C-A51B-24BC1C37674F}" type="slidenum">
              <a:rPr lang="en-US"/>
              <a:pPr/>
              <a:t>29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Soal Latihan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530725"/>
          </a:xfrm>
        </p:spPr>
        <p:txBody>
          <a:bodyPr/>
          <a:lstStyle/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None/>
            </a:pPr>
            <a:r>
              <a:rPr lang="en-US"/>
              <a:t>Tuliskan perintah-perintah SQL-nya:</a:t>
            </a:r>
          </a:p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Char char="¨"/>
            </a:pPr>
            <a:r>
              <a:rPr lang="en-US"/>
              <a:t>Tampilkan data NIM, nama, kelas dan nilai dari tabel Nilai</a:t>
            </a:r>
          </a:p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Char char="¨"/>
            </a:pPr>
            <a:r>
              <a:rPr lang="en-US"/>
              <a:t>Tampilkan data NIM, nama, kelas dan nilai diurutkan berdasarkan nama dari tabel Nilai.</a:t>
            </a:r>
          </a:p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Char char="¨"/>
            </a:pPr>
            <a:r>
              <a:rPr lang="en-US"/>
              <a:t>Tampilkan nilai rata-rata dari tabel Nilai</a:t>
            </a:r>
          </a:p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Char char="¨"/>
            </a:pPr>
            <a:r>
              <a:rPr lang="en-US"/>
              <a:t>Tampilkan NIM dan nama mahasiswa yang memilki nilai terendah dari tabel Nilai</a:t>
            </a:r>
          </a:p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Char char="¨"/>
            </a:pPr>
            <a:r>
              <a:rPr lang="en-US"/>
              <a:t>Tampilkan semua data mahasiswa yang memilki nilai lebih besar dari 60 dan lebih kecil dari 85.</a:t>
            </a:r>
          </a:p>
          <a:p>
            <a:pPr marL="419100" indent="-419100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Char char="¨"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F77F3-542E-4C57-82D9-EC34B5D819E4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Instruksional Khusus (TIK)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302125"/>
          </a:xfrm>
        </p:spPr>
        <p:txBody>
          <a:bodyPr/>
          <a:lstStyle/>
          <a:p>
            <a:r>
              <a:rPr lang="en-US" sz="2400"/>
              <a:t>Mahasiswa dapat menggunakan perintah-perintah DML untuk memanipulasi data.</a:t>
            </a:r>
          </a:p>
          <a:p>
            <a:r>
              <a:rPr lang="en-US" sz="2400"/>
              <a:t>Mahasiswa dapat menggunakan operator-operator khusus dan fungsi-fungsi agregasi pada DML.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7AA0-BAB6-4FF6-8079-8FEAD611CB2C}" type="slidenum">
              <a:rPr lang="en-US"/>
              <a:pPr/>
              <a:t>30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000" b="1" dirty="0" err="1"/>
              <a:t>Buku</a:t>
            </a:r>
            <a:r>
              <a:rPr lang="en-US" sz="2000" b="1" dirty="0"/>
              <a:t> </a:t>
            </a:r>
            <a:r>
              <a:rPr lang="en-US" sz="2000" b="1" dirty="0" err="1"/>
              <a:t>Teks</a:t>
            </a:r>
            <a:r>
              <a:rPr lang="en-US" sz="2000" b="1" dirty="0"/>
              <a:t> (</a:t>
            </a:r>
            <a:r>
              <a:rPr lang="en-US" sz="2000" b="1" i="1" dirty="0"/>
              <a:t>Textbook</a:t>
            </a:r>
            <a:r>
              <a:rPr lang="en-US" sz="2000" b="1" dirty="0"/>
              <a:t>)</a:t>
            </a:r>
            <a:endParaRPr lang="en-US" sz="2000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  </a:t>
            </a:r>
            <a:r>
              <a:rPr lang="en-US" sz="2000" dirty="0"/>
              <a:t>1.   Date, C.J. 2000, </a:t>
            </a:r>
            <a:r>
              <a:rPr lang="en-US" sz="2000" i="1" dirty="0"/>
              <a:t>An Introduction to Database System</a:t>
            </a:r>
            <a:r>
              <a:rPr lang="en-US" sz="2000" dirty="0"/>
              <a:t>,</a:t>
            </a:r>
          </a:p>
          <a:p>
            <a:pPr>
              <a:spcBef>
                <a:spcPct val="0"/>
              </a:spcBef>
              <a:spcAft>
                <a:spcPct val="3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Addison Wesley Publishing Company, Vol. 7, New York.</a:t>
            </a:r>
            <a:endParaRPr lang="id-ID" sz="2000" dirty="0"/>
          </a:p>
          <a:p>
            <a:pPr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   </a:t>
            </a:r>
            <a:r>
              <a:rPr lang="en-US" sz="2000" dirty="0"/>
              <a:t>2. </a:t>
            </a:r>
            <a:r>
              <a:rPr lang="en-US" sz="2000" dirty="0" err="1"/>
              <a:t>Fathansyah</a:t>
            </a:r>
            <a:r>
              <a:rPr lang="en-US" sz="2000" dirty="0"/>
              <a:t>, 1999, </a:t>
            </a:r>
            <a:r>
              <a:rPr lang="en-US" sz="2000" i="1" dirty="0"/>
              <a:t>Basis Data</a:t>
            </a:r>
            <a:r>
              <a:rPr lang="en-US" sz="2000" dirty="0"/>
              <a:t>, </a:t>
            </a:r>
            <a:r>
              <a:rPr lang="en-US" sz="2000" dirty="0" err="1"/>
              <a:t>Informatika</a:t>
            </a:r>
            <a:r>
              <a:rPr lang="en-US" sz="2000" dirty="0"/>
              <a:t>, Bandung.</a:t>
            </a:r>
            <a:endParaRPr lang="id-ID" sz="2000" dirty="0"/>
          </a:p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000" b="1" dirty="0" err="1"/>
              <a:t>Referensi</a:t>
            </a:r>
            <a:endParaRPr lang="en-US" sz="2000" b="1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</a:t>
            </a:r>
            <a:r>
              <a:rPr lang="en-US" sz="2000" dirty="0"/>
              <a:t>	3. </a:t>
            </a:r>
            <a:r>
              <a:rPr lang="en-US" sz="2000" dirty="0" err="1"/>
              <a:t>Elmasri</a:t>
            </a:r>
            <a:r>
              <a:rPr lang="en-US" sz="2000" dirty="0"/>
              <a:t>, </a:t>
            </a:r>
            <a:r>
              <a:rPr lang="en-US" sz="2000" dirty="0" err="1"/>
              <a:t>Ramez</a:t>
            </a:r>
            <a:r>
              <a:rPr lang="en-US" sz="2000" dirty="0"/>
              <a:t>; </a:t>
            </a:r>
            <a:r>
              <a:rPr lang="en-US" sz="2000" dirty="0" err="1"/>
              <a:t>Navathe</a:t>
            </a:r>
            <a:r>
              <a:rPr lang="en-US" sz="2000" dirty="0"/>
              <a:t>, </a:t>
            </a:r>
            <a:r>
              <a:rPr lang="en-US" sz="2000" dirty="0" err="1"/>
              <a:t>Shamkant</a:t>
            </a:r>
            <a:r>
              <a:rPr lang="en-US" sz="2000" dirty="0"/>
              <a:t> B., 2001, 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F</a:t>
            </a:r>
            <a:r>
              <a:rPr lang="en-US" sz="2000" i="1" dirty="0"/>
              <a:t>undamentals of Database Systems</a:t>
            </a:r>
            <a:r>
              <a:rPr lang="en-US" sz="2000" dirty="0"/>
              <a:t>, The Benjamin/ 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Cummings Publishing Company, Inc., California</a:t>
            </a:r>
            <a:r>
              <a:rPr lang="en-US" sz="2000" dirty="0" smtClean="0"/>
              <a:t>.</a:t>
            </a:r>
          </a:p>
          <a:p>
            <a:pPr>
              <a:spcBef>
                <a:spcPct val="0"/>
              </a:spcBef>
              <a:buNone/>
              <a:tabLst>
                <a:tab pos="682625" algn="l"/>
              </a:tabLst>
            </a:pP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Kroenke, Auer, 2016,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Database Processing 	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fundamentals,Design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and Implementation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Pearson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endParaRPr lang="id-ID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6A64-DBA8-4B6D-8918-CF086401D3C1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50074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447800" y="3051175"/>
          <a:ext cx="6332538" cy="319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741" name="Document" r:id="rId3" imgW="7690446" imgH="3878569" progId="Word.Document.8">
                  <p:embed/>
                </p:oleObj>
              </mc:Choice>
              <mc:Fallback>
                <p:oleObj name="Document" r:id="rId3" imgW="7690446" imgH="3878569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051175"/>
                        <a:ext cx="6332538" cy="319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10668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20000"/>
              </a:spcAft>
              <a:buFont typeface="Webdings" pitchFamily="18" charset="2"/>
              <a:buNone/>
            </a:pPr>
            <a:r>
              <a:rPr lang="en-US" sz="2400" b="1" i="1"/>
              <a:t>Data Manipulation Language</a:t>
            </a:r>
            <a:r>
              <a:rPr lang="en-US" sz="2400" b="1"/>
              <a:t> (DML)</a:t>
            </a:r>
          </a:p>
          <a:p>
            <a:pPr>
              <a:lnSpc>
                <a:spcPct val="80000"/>
              </a:lnSpc>
            </a:pPr>
            <a:r>
              <a:rPr lang="en-US" sz="2000" b="1"/>
              <a:t>DML</a:t>
            </a:r>
            <a:r>
              <a:rPr lang="en-US" sz="2000"/>
              <a:t> berkaitan dengan perintah-perintah untuk memanipulasi  data terdapat dalam suatu basis data.</a:t>
            </a:r>
            <a:r>
              <a:rPr lang="en-US" sz="1800"/>
              <a:t>  </a:t>
            </a:r>
            <a:endParaRPr lang="en-US" sz="1800" b="1"/>
          </a:p>
        </p:txBody>
      </p:sp>
      <p:sp>
        <p:nvSpPr>
          <p:cNvPr id="500742" name="Rectangle 6"/>
          <p:cNvSpPr>
            <a:spLocks noChangeArrowheads="1"/>
          </p:cNvSpPr>
          <p:nvPr/>
        </p:nvSpPr>
        <p:spPr bwMode="auto">
          <a:xfrm>
            <a:off x="2057400" y="2692400"/>
            <a:ext cx="5181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19100" indent="-419100" algn="ctr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r>
              <a:rPr lang="en-US" sz="1600" b="1">
                <a:latin typeface="Arial" charset="0"/>
              </a:rPr>
              <a:t>Tabel 8.1. Perintah-perintah Dasar</a:t>
            </a:r>
            <a:r>
              <a:rPr lang="en-US" sz="1600">
                <a:latin typeface="Arial" charset="0"/>
              </a:rPr>
              <a:t> </a:t>
            </a:r>
            <a:r>
              <a:rPr lang="en-US" sz="1600" b="1">
                <a:latin typeface="Arial" charset="0"/>
              </a:rPr>
              <a:t>DML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7710A-9DF7-4B35-B108-B1946762D2A5}" type="slidenum">
              <a:rPr lang="en-US"/>
              <a:pPr/>
              <a:t>5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</a:t>
            </a:r>
          </a:p>
        </p:txBody>
      </p:sp>
      <p:graphicFrame>
        <p:nvGraphicFramePr>
          <p:cNvPr id="515119" name="Group 47"/>
          <p:cNvGraphicFramePr>
            <a:graphicFrameLocks noGrp="1"/>
          </p:cNvGraphicFramePr>
          <p:nvPr>
            <p:ph idx="1"/>
          </p:nvPr>
        </p:nvGraphicFramePr>
        <p:xfrm>
          <a:off x="1600200" y="2362200"/>
          <a:ext cx="5943600" cy="3352801"/>
        </p:xfrm>
        <a:graphic>
          <a:graphicData uri="http://schemas.openxmlformats.org/drawingml/2006/table">
            <a:tbl>
              <a:tblPr/>
              <a:tblGrid>
                <a:gridCol w="260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Simbol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Sama dengan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Lebih kecil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&lt;=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Lebih kecil sama dengan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Lebih besar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&gt;=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Lebih besar sama dengan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&lt;&gt;  Atau 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Tidak sama dengan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5120" name="Text Box 48"/>
          <p:cNvSpPr txBox="1">
            <a:spLocks noChangeArrowheads="1"/>
          </p:cNvSpPr>
          <p:nvPr/>
        </p:nvSpPr>
        <p:spPr bwMode="auto">
          <a:xfrm>
            <a:off x="4556125" y="1860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5121" name="Rectangle 49"/>
          <p:cNvSpPr>
            <a:spLocks noChangeArrowheads="1"/>
          </p:cNvSpPr>
          <p:nvPr/>
        </p:nvSpPr>
        <p:spPr bwMode="auto">
          <a:xfrm>
            <a:off x="1981200" y="1828800"/>
            <a:ext cx="518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19100" indent="-419100" algn="ctr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r>
              <a:rPr lang="en-US" sz="2000" b="1">
                <a:latin typeface="Arial" charset="0"/>
              </a:rPr>
              <a:t>Tabel 8.2. Operator matematika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BF5EE-072B-4B74-9FBC-58BB927F1408}" type="slidenum">
              <a:rPr lang="en-US"/>
              <a:pPr/>
              <a:t>6</a:t>
            </a:fld>
            <a:endParaRPr lang="en-US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4884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77200" cy="4267200"/>
          </a:xfrm>
          <a:noFill/>
          <a:ln/>
        </p:spPr>
        <p:txBody>
          <a:bodyPr/>
          <a:lstStyle/>
          <a:p>
            <a:pPr algn="just">
              <a:lnSpc>
                <a:spcPct val="80000"/>
              </a:lnSpc>
              <a:spcBef>
                <a:spcPct val="40000"/>
              </a:spcBef>
              <a:spcAft>
                <a:spcPct val="20000"/>
              </a:spcAft>
              <a:buClr>
                <a:srgbClr val="0000CC"/>
              </a:buClr>
              <a:tabLst>
                <a:tab pos="2235200" algn="l"/>
                <a:tab pos="4064000" algn="l"/>
              </a:tabLst>
            </a:pPr>
            <a:r>
              <a:rPr lang="en-US" sz="2000" b="1"/>
              <a:t>Menyisipkan Data</a:t>
            </a:r>
          </a:p>
          <a:p>
            <a:pPr algn="just">
              <a:lnSpc>
                <a:spcPct val="80000"/>
              </a:lnSpc>
              <a:spcBef>
                <a:spcPct val="40000"/>
              </a:spcBef>
              <a:buClr>
                <a:srgbClr val="0000CC"/>
              </a:buClr>
              <a:buFont typeface="Webdings" pitchFamily="18" charset="2"/>
              <a:buNone/>
              <a:tabLst>
                <a:tab pos="2235200" algn="l"/>
                <a:tab pos="4064000" algn="l"/>
              </a:tabLst>
            </a:pPr>
            <a:r>
              <a:rPr lang="en-US" sz="2000"/>
              <a:t>	INSERT INTO &lt;nama tabel&gt; VALUES(harga atribut1,</a:t>
            </a:r>
          </a:p>
          <a:p>
            <a:pPr lvl="1" algn="just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Char char=" "/>
              <a:tabLst>
                <a:tab pos="2235200" algn="l"/>
                <a:tab pos="4064000" algn="l"/>
              </a:tabLst>
            </a:pPr>
            <a:r>
              <a:rPr lang="en-US"/>
              <a:t>harga atribut2, . . . . dan seterusnya);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2235200" algn="l"/>
                <a:tab pos="4064000" algn="l"/>
              </a:tabLst>
            </a:pPr>
            <a:r>
              <a:rPr lang="en-US" b="1" u="sng"/>
              <a:t>Contoh</a:t>
            </a:r>
            <a:r>
              <a:rPr lang="en-US"/>
              <a:t>: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2235200" algn="l"/>
                <a:tab pos="4064000" algn="l"/>
              </a:tabLst>
            </a:pPr>
            <a:r>
              <a:rPr lang="en-US"/>
              <a:t>INSERT INTO Wali VALUES (5, ‘095065123’,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2235200" algn="l"/>
                <a:tab pos="4064000" algn="l"/>
              </a:tabLst>
            </a:pPr>
            <a:r>
              <a:rPr lang="en-US"/>
              <a:t>     ’ Ir. Satriyo Madya, MSc.’, ’Lektor Kepala’);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accent2"/>
              </a:buClr>
              <a:buFont typeface="Symbol" pitchFamily="18" charset="2"/>
              <a:buNone/>
              <a:tabLst>
                <a:tab pos="2235200" algn="l"/>
                <a:tab pos="4064000" algn="l"/>
              </a:tabLst>
            </a:pPr>
            <a:r>
              <a:rPr lang="en-US" b="1" u="sng"/>
              <a:t>Contoh</a:t>
            </a:r>
            <a:r>
              <a:rPr lang="en-US"/>
              <a:t>: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2235200" algn="l"/>
                <a:tab pos="4064000" algn="l"/>
              </a:tabLst>
            </a:pPr>
            <a:r>
              <a:rPr lang="en-US"/>
              <a:t>INSERT INTO Mahasiswa VALUES (‘111900555’,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  <a:tabLst>
                <a:tab pos="2235200" algn="l"/>
                <a:tab pos="4064000" algn="l"/>
              </a:tabLst>
            </a:pPr>
            <a:r>
              <a:rPr lang="en-US"/>
              <a:t>     ’ Siswanto’, 18, 2.48, 5);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76D82-7974-41F3-9929-861C8A41821E}" type="slidenum">
              <a:rPr lang="en-US"/>
              <a:pPr/>
              <a:t>7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02787" name="Rectangle 3"/>
          <p:cNvSpPr>
            <a:spLocks noChangeArrowheads="1"/>
          </p:cNvSpPr>
          <p:nvPr/>
        </p:nvSpPr>
        <p:spPr bwMode="auto">
          <a:xfrm>
            <a:off x="1371600" y="1600200"/>
            <a:ext cx="6240463" cy="436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Form Input Data Wali</a:t>
            </a:r>
          </a:p>
        </p:txBody>
      </p:sp>
      <p:sp>
        <p:nvSpPr>
          <p:cNvPr id="502788" name="Text Box 4"/>
          <p:cNvSpPr txBox="1">
            <a:spLocks noChangeArrowheads="1"/>
          </p:cNvSpPr>
          <p:nvPr/>
        </p:nvSpPr>
        <p:spPr bwMode="auto">
          <a:xfrm>
            <a:off x="2362200" y="5715000"/>
            <a:ext cx="46482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3.1. Form input data wali</a:t>
            </a:r>
          </a:p>
        </p:txBody>
      </p:sp>
      <p:pic>
        <p:nvPicPr>
          <p:cNvPr id="502790" name="Picture 6" descr="dosenwal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133600"/>
            <a:ext cx="6324600" cy="3467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C1C2-9FED-402D-93D8-204D13B4C208}" type="slidenum">
              <a:rPr lang="en-US"/>
              <a:pPr/>
              <a:t>8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04835" name="Rectangle 3"/>
          <p:cNvSpPr>
            <a:spLocks noChangeArrowheads="1"/>
          </p:cNvSpPr>
          <p:nvPr/>
        </p:nvSpPr>
        <p:spPr bwMode="auto">
          <a:xfrm>
            <a:off x="914400" y="1752600"/>
            <a:ext cx="7239000" cy="403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Menyimpan Isi Tabel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COMMIT &lt;nama tabel&gt;;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tx1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 b="1">
                <a:latin typeface="Arial" charset="0"/>
              </a:rPr>
              <a:t>: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COMMIT Wali;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50000"/>
              </a:spcBef>
              <a:spcAft>
                <a:spcPct val="3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Menampilkan Isi Tabel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&lt;daftar atribut&gt; FROM &lt;nama tabel&gt;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&lt;kondisi&gt;;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  <a:buClr>
                <a:schemeClr val="tx1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 b="1">
                <a:latin typeface="Arial" charset="0"/>
              </a:rPr>
              <a:t>: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SELECT * FROM Wali;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3E64-D1F6-4AA2-970B-3A2A2E2E7568}" type="slidenum">
              <a:rPr lang="en-US"/>
              <a:pPr/>
              <a:t>9</a:t>
            </a:fld>
            <a:endParaRPr lang="en-US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SQL</a:t>
            </a:r>
          </a:p>
        </p:txBody>
      </p:sp>
      <p:sp>
        <p:nvSpPr>
          <p:cNvPr id="510980" name="Rectangle 4"/>
          <p:cNvSpPr>
            <a:spLocks noChangeArrowheads="1"/>
          </p:cNvSpPr>
          <p:nvPr/>
        </p:nvSpPr>
        <p:spPr bwMode="auto">
          <a:xfrm>
            <a:off x="990600" y="1828800"/>
            <a:ext cx="7162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Mengedit Isi Tabel</a:t>
            </a:r>
          </a:p>
          <a:p>
            <a:pPr marL="742950" lvl="1" indent="-285750" eaLnBrk="1" hangingPunct="1">
              <a:lnSpc>
                <a:spcPct val="7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UPDATE &lt;nama tabel&gt; 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SET &lt;atribut&gt; = &lt;harga baru&gt;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    WHERE &lt;kondisi&gt;;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Symbol" pitchFamily="18" charset="2"/>
              <a:buNone/>
            </a:pPr>
            <a:r>
              <a:rPr lang="en-US" sz="2000" b="1" u="sng">
                <a:latin typeface="Arial" charset="0"/>
              </a:rPr>
              <a:t>Contoh</a:t>
            </a:r>
            <a:r>
              <a:rPr lang="en-US" sz="2000">
                <a:latin typeface="Arial" charset="0"/>
              </a:rPr>
              <a:t>:</a:t>
            </a:r>
          </a:p>
          <a:p>
            <a:pPr marL="742950" lvl="1" indent="-285750" eaLnBrk="1" hangingPunct="1">
              <a:lnSpc>
                <a:spcPct val="90000"/>
              </a:lnSpc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UPDATE Wali SET id_wali=7  WHERE id_wali=5;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40000"/>
              </a:spcBef>
              <a:spcAft>
                <a:spcPct val="30000"/>
              </a:spcAft>
              <a:buClr>
                <a:srgbClr val="0000CC"/>
              </a:buClr>
              <a:buFont typeface="Webdings" pitchFamily="18" charset="2"/>
              <a:buChar char="¿"/>
            </a:pPr>
            <a:r>
              <a:rPr lang="en-US" sz="2000" b="1">
                <a:latin typeface="Arial" charset="0"/>
              </a:rPr>
              <a:t>Mengembalikan Isi Tabel</a:t>
            </a:r>
          </a:p>
          <a:p>
            <a:pPr marL="742950" lvl="1" indent="-285750" eaLnBrk="1" hangingPunct="1">
              <a:lnSpc>
                <a:spcPct val="7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en-US" sz="2000">
                <a:latin typeface="Arial" charset="0"/>
              </a:rPr>
              <a:t>ROLLBACK;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Symbol" pitchFamily="18" charset="2"/>
              <a:buNone/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5347</TotalTime>
  <Words>1154</Words>
  <Application>Microsoft Office PowerPoint</Application>
  <PresentationFormat>On-screen Show (4:3)</PresentationFormat>
  <Paragraphs>322</Paragraphs>
  <Slides>30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Garamond</vt:lpstr>
      <vt:lpstr>Symbol</vt:lpstr>
      <vt:lpstr>Times New Roman</vt:lpstr>
      <vt:lpstr>Verdana</vt:lpstr>
      <vt:lpstr>Webdings</vt:lpstr>
      <vt:lpstr>Wingdings</vt:lpstr>
      <vt:lpstr>Level</vt:lpstr>
      <vt:lpstr>Document</vt:lpstr>
      <vt:lpstr>Sistem Basis Data  (1240043)</vt:lpstr>
      <vt:lpstr>Deskripsi</vt:lpstr>
      <vt:lpstr>Tujuan Instruksional Khusus (TIK)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SQL</vt:lpstr>
      <vt:lpstr>Ringkasan Materi</vt:lpstr>
      <vt:lpstr>Soal Latihan</vt:lpstr>
      <vt:lpstr>Referensi</vt:lpstr>
    </vt:vector>
  </TitlesOfParts>
  <Company>FTI - UAJY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Windows User</cp:lastModifiedBy>
  <cp:revision>123</cp:revision>
  <cp:lastPrinted>2002-09-06T05:14:34Z</cp:lastPrinted>
  <dcterms:created xsi:type="dcterms:W3CDTF">2002-08-30T16:30:15Z</dcterms:created>
  <dcterms:modified xsi:type="dcterms:W3CDTF">2018-08-16T07:03:04Z</dcterms:modified>
</cp:coreProperties>
</file>