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1" r:id="rId2"/>
    <p:sldMasterId id="2147483733" r:id="rId3"/>
    <p:sldMasterId id="2147483745" r:id="rId4"/>
    <p:sldMasterId id="2147483757" r:id="rId5"/>
    <p:sldMasterId id="2147483769" r:id="rId6"/>
    <p:sldMasterId id="2147483781" r:id="rId7"/>
    <p:sldMasterId id="2147483793" r:id="rId8"/>
    <p:sldMasterId id="2147483805" r:id="rId9"/>
    <p:sldMasterId id="2147483817" r:id="rId10"/>
    <p:sldMasterId id="2147483829" r:id="rId11"/>
    <p:sldMasterId id="2147483841" r:id="rId12"/>
    <p:sldMasterId id="2147483853" r:id="rId13"/>
    <p:sldMasterId id="2147483865" r:id="rId14"/>
    <p:sldMasterId id="2147483877" r:id="rId15"/>
    <p:sldMasterId id="2147483889" r:id="rId16"/>
    <p:sldMasterId id="2147483901" r:id="rId17"/>
    <p:sldMasterId id="2147483913" r:id="rId18"/>
    <p:sldMasterId id="2147483925" r:id="rId19"/>
    <p:sldMasterId id="2147483937" r:id="rId20"/>
    <p:sldMasterId id="2147483949" r:id="rId21"/>
    <p:sldMasterId id="2147483961" r:id="rId22"/>
    <p:sldMasterId id="2147483973" r:id="rId23"/>
    <p:sldMasterId id="2147483985" r:id="rId24"/>
    <p:sldMasterId id="2147483997" r:id="rId25"/>
    <p:sldMasterId id="2147484009" r:id="rId26"/>
    <p:sldMasterId id="2147484021" r:id="rId27"/>
    <p:sldMasterId id="2147484033" r:id="rId28"/>
    <p:sldMasterId id="2147484045" r:id="rId29"/>
    <p:sldMasterId id="2147484057" r:id="rId30"/>
    <p:sldMasterId id="2147484069" r:id="rId31"/>
    <p:sldMasterId id="2147484081" r:id="rId32"/>
    <p:sldMasterId id="2147484093" r:id="rId33"/>
    <p:sldMasterId id="2147484105" r:id="rId34"/>
    <p:sldMasterId id="2147484117" r:id="rId35"/>
    <p:sldMasterId id="2147484129" r:id="rId36"/>
    <p:sldMasterId id="2147484141" r:id="rId37"/>
    <p:sldMasterId id="2147484153" r:id="rId38"/>
    <p:sldMasterId id="2147484165" r:id="rId39"/>
    <p:sldMasterId id="2147484177" r:id="rId40"/>
    <p:sldMasterId id="2147484189" r:id="rId41"/>
    <p:sldMasterId id="2147484201" r:id="rId42"/>
    <p:sldMasterId id="2147484213" r:id="rId43"/>
    <p:sldMasterId id="2147484225" r:id="rId44"/>
    <p:sldMasterId id="2147484237" r:id="rId45"/>
    <p:sldMasterId id="2147484249" r:id="rId46"/>
    <p:sldMasterId id="2147484261" r:id="rId47"/>
    <p:sldMasterId id="2147484273" r:id="rId48"/>
    <p:sldMasterId id="2147484285" r:id="rId49"/>
    <p:sldMasterId id="2147484297" r:id="rId50"/>
    <p:sldMasterId id="2147484309" r:id="rId51"/>
    <p:sldMasterId id="2147484321" r:id="rId52"/>
    <p:sldMasterId id="2147484333" r:id="rId53"/>
    <p:sldMasterId id="2147484345" r:id="rId54"/>
  </p:sldMasterIdLst>
  <p:notesMasterIdLst>
    <p:notesMasterId r:id="rId107"/>
  </p:notesMasterIdLst>
  <p:handoutMasterIdLst>
    <p:handoutMasterId r:id="rId108"/>
  </p:handoutMasterIdLst>
  <p:sldIdLst>
    <p:sldId id="256" r:id="rId55"/>
    <p:sldId id="291" r:id="rId56"/>
    <p:sldId id="264" r:id="rId57"/>
    <p:sldId id="265" r:id="rId58"/>
    <p:sldId id="285" r:id="rId59"/>
    <p:sldId id="286" r:id="rId60"/>
    <p:sldId id="266" r:id="rId61"/>
    <p:sldId id="287" r:id="rId62"/>
    <p:sldId id="288" r:id="rId63"/>
    <p:sldId id="271" r:id="rId64"/>
    <p:sldId id="272" r:id="rId65"/>
    <p:sldId id="332" r:id="rId66"/>
    <p:sldId id="292" r:id="rId67"/>
    <p:sldId id="293" r:id="rId68"/>
    <p:sldId id="294" r:id="rId69"/>
    <p:sldId id="295" r:id="rId70"/>
    <p:sldId id="296" r:id="rId71"/>
    <p:sldId id="297" r:id="rId72"/>
    <p:sldId id="298" r:id="rId73"/>
    <p:sldId id="311" r:id="rId74"/>
    <p:sldId id="299" r:id="rId75"/>
    <p:sldId id="300" r:id="rId76"/>
    <p:sldId id="301" r:id="rId77"/>
    <p:sldId id="302" r:id="rId78"/>
    <p:sldId id="338" r:id="rId79"/>
    <p:sldId id="336" r:id="rId80"/>
    <p:sldId id="337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17" r:id="rId94"/>
    <p:sldId id="318" r:id="rId95"/>
    <p:sldId id="304" r:id="rId96"/>
    <p:sldId id="312" r:id="rId97"/>
    <p:sldId id="310" r:id="rId98"/>
    <p:sldId id="335" r:id="rId99"/>
    <p:sldId id="334" r:id="rId100"/>
    <p:sldId id="327" r:id="rId101"/>
    <p:sldId id="328" r:id="rId102"/>
    <p:sldId id="329" r:id="rId103"/>
    <p:sldId id="330" r:id="rId104"/>
    <p:sldId id="325" r:id="rId105"/>
    <p:sldId id="326" r:id="rId10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20" y="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9.xml"/><Relationship Id="rId68" Type="http://schemas.openxmlformats.org/officeDocument/2006/relationships/slide" Target="slides/slide14.xml"/><Relationship Id="rId84" Type="http://schemas.openxmlformats.org/officeDocument/2006/relationships/slide" Target="slides/slide30.xml"/><Relationship Id="rId89" Type="http://schemas.openxmlformats.org/officeDocument/2006/relationships/slide" Target="slides/slide35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07" Type="http://schemas.openxmlformats.org/officeDocument/2006/relationships/notesMaster" Target="notesMasters/notesMaster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4.xml"/><Relationship Id="rId66" Type="http://schemas.openxmlformats.org/officeDocument/2006/relationships/slide" Target="slides/slide12.xml"/><Relationship Id="rId74" Type="http://schemas.openxmlformats.org/officeDocument/2006/relationships/slide" Target="slides/slide20.xml"/><Relationship Id="rId79" Type="http://schemas.openxmlformats.org/officeDocument/2006/relationships/slide" Target="slides/slide25.xml"/><Relationship Id="rId87" Type="http://schemas.openxmlformats.org/officeDocument/2006/relationships/slide" Target="slides/slide33.xml"/><Relationship Id="rId102" Type="http://schemas.openxmlformats.org/officeDocument/2006/relationships/slide" Target="slides/slide48.xml"/><Relationship Id="rId11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7.xml"/><Relationship Id="rId82" Type="http://schemas.openxmlformats.org/officeDocument/2006/relationships/slide" Target="slides/slide28.xml"/><Relationship Id="rId90" Type="http://schemas.openxmlformats.org/officeDocument/2006/relationships/slide" Target="slides/slide36.xml"/><Relationship Id="rId95" Type="http://schemas.openxmlformats.org/officeDocument/2006/relationships/slide" Target="slides/slide4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2.xml"/><Relationship Id="rId64" Type="http://schemas.openxmlformats.org/officeDocument/2006/relationships/slide" Target="slides/slide10.xml"/><Relationship Id="rId69" Type="http://schemas.openxmlformats.org/officeDocument/2006/relationships/slide" Target="slides/slide15.xml"/><Relationship Id="rId77" Type="http://schemas.openxmlformats.org/officeDocument/2006/relationships/slide" Target="slides/slide23.xml"/><Relationship Id="rId100" Type="http://schemas.openxmlformats.org/officeDocument/2006/relationships/slide" Target="slides/slide46.xml"/><Relationship Id="rId105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8.xml"/><Relationship Id="rId80" Type="http://schemas.openxmlformats.org/officeDocument/2006/relationships/slide" Target="slides/slide26.xml"/><Relationship Id="rId85" Type="http://schemas.openxmlformats.org/officeDocument/2006/relationships/slide" Target="slides/slide31.xml"/><Relationship Id="rId93" Type="http://schemas.openxmlformats.org/officeDocument/2006/relationships/slide" Target="slides/slide39.xml"/><Relationship Id="rId98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5.xml"/><Relationship Id="rId67" Type="http://schemas.openxmlformats.org/officeDocument/2006/relationships/slide" Target="slides/slide13.xml"/><Relationship Id="rId103" Type="http://schemas.openxmlformats.org/officeDocument/2006/relationships/slide" Target="slides/slide49.xml"/><Relationship Id="rId108" Type="http://schemas.openxmlformats.org/officeDocument/2006/relationships/handoutMaster" Target="handoutMasters/handoutMaster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8.xml"/><Relationship Id="rId70" Type="http://schemas.openxmlformats.org/officeDocument/2006/relationships/slide" Target="slides/slide16.xml"/><Relationship Id="rId75" Type="http://schemas.openxmlformats.org/officeDocument/2006/relationships/slide" Target="slides/slide21.xml"/><Relationship Id="rId83" Type="http://schemas.openxmlformats.org/officeDocument/2006/relationships/slide" Target="slides/slide29.xml"/><Relationship Id="rId88" Type="http://schemas.openxmlformats.org/officeDocument/2006/relationships/slide" Target="slides/slide34.xml"/><Relationship Id="rId91" Type="http://schemas.openxmlformats.org/officeDocument/2006/relationships/slide" Target="slides/slide37.xml"/><Relationship Id="rId96" Type="http://schemas.openxmlformats.org/officeDocument/2006/relationships/slide" Target="slides/slide42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3.xml"/><Relationship Id="rId106" Type="http://schemas.openxmlformats.org/officeDocument/2006/relationships/slide" Target="slides/slide52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6.xml"/><Relationship Id="rId65" Type="http://schemas.openxmlformats.org/officeDocument/2006/relationships/slide" Target="slides/slide11.xml"/><Relationship Id="rId73" Type="http://schemas.openxmlformats.org/officeDocument/2006/relationships/slide" Target="slides/slide19.xml"/><Relationship Id="rId78" Type="http://schemas.openxmlformats.org/officeDocument/2006/relationships/slide" Target="slides/slide24.xml"/><Relationship Id="rId81" Type="http://schemas.openxmlformats.org/officeDocument/2006/relationships/slide" Target="slides/slide27.xml"/><Relationship Id="rId86" Type="http://schemas.openxmlformats.org/officeDocument/2006/relationships/slide" Target="slides/slide32.xml"/><Relationship Id="rId94" Type="http://schemas.openxmlformats.org/officeDocument/2006/relationships/slide" Target="slides/slide40.xml"/><Relationship Id="rId99" Type="http://schemas.openxmlformats.org/officeDocument/2006/relationships/slide" Target="slides/slide45.xml"/><Relationship Id="rId101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presProps" Target="presProps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1.xml"/><Relationship Id="rId76" Type="http://schemas.openxmlformats.org/officeDocument/2006/relationships/slide" Target="slides/slide22.xml"/><Relationship Id="rId97" Type="http://schemas.openxmlformats.org/officeDocument/2006/relationships/slide" Target="slides/slide43.xml"/><Relationship Id="rId104" Type="http://schemas.openxmlformats.org/officeDocument/2006/relationships/slide" Target="slides/slide5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7.xml"/><Relationship Id="rId92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98829-FAD1-4454-ABB1-A8852637FE04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B1CDC-3969-4C55-926D-ADF12EC96A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27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E77AA-69BB-42FB-ADBC-4E996921833E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85B3-2415-4CE0-A80C-9874493B31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2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Sriyanto. SE., MM                                Teori Ekonomi 2</a:t>
            </a:r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37339D-BA35-424E-9A70-CE557044E40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Sriyanto. SE., MM                                Teori Ekonomi 2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3C0BED-1AEC-4930-828E-5C381A5789A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Sriyanto. SE., MM                                Teori Ekonomi 2</a:t>
            </a: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50CC5-5026-44BB-BC86-268089B1F0A0}" type="slidenum">
              <a:rPr 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7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EA239-514C-4BC7-8C6D-72B92927B3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597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95EFA-742C-476B-B10B-9A3CD77033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286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BA4A-CDCB-47E2-B5D4-C54A8F1D1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83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C0594-6C0D-48B9-BB1A-F5C8930773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514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539FC-3D33-4A19-830E-9BAA2903FD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710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4BFEE-CEEA-4CB8-8A0C-C88E5B1E3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25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21EE7-106F-4259-A100-24D7116F8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077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4B4BF-5F39-48D0-B69B-DCF21995E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011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B690F-D0A2-46C6-A4FD-64B82077AB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69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A840E-06C8-46F1-BF1F-C70150848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3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457200"/>
            <a:ext cx="211455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9125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68267-10EC-4AC4-A1FA-FF6C40F1B7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412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4844-2FD4-49AD-A5AD-B6019CC0FA70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3BAF-529A-41EC-BC7A-5B4560AD05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233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933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83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430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670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543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791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69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62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355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834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228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6258C-746A-4737-A51E-CE097D5EF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023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6B2DC-55BC-4669-8779-D252C071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523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3405F-070E-4F4E-9BAF-87F99F965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898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F73FA-CE22-470E-A40F-4154B27440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378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4C82C-A133-4B9C-BB55-D2DC603759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699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8886-15C1-4478-A46B-12FC8CF24A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433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C3ED3-5C31-4E75-94BB-21424EA4F5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201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EAFF5-AF44-4384-AD54-C884F1D33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85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795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47A28-8F8A-4A91-9473-6E9033C90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581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F248E-04CB-4BFF-9E08-D41AEE973A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910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21145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912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2174B-ECE3-445B-999F-4C94A3DBA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667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4844-2FD4-49AD-A5AD-B6019CC0FA70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3BAF-529A-41EC-BC7A-5B4560AD05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742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512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65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832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753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207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89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0194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826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9315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9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574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09F8A-BF89-4CE8-8106-BB4B7CA2EC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649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74342-A4A1-4729-97F6-4A7E7AC5CF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9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5112E-B336-4F1B-871B-CE107E3C3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122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80ABF-9316-4002-8100-4F12D1A041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82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711B8-64CF-4B5D-A3BD-141A7E8A50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2363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1EF18-9616-436F-8289-E5145F5D5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37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886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56796-52E8-4798-9984-9509A12354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860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5A219-E66F-4F51-A651-EB2017DAF6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073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19834-8B7D-408D-9459-A403AFC44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907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9D6D6-3455-471D-8B3E-7D81891A32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022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2C5D0-7401-43A1-8EF4-74BC233E2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82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2E288-2DA4-4A1C-BF5E-687AE97670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0599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04A7F-08ED-4AFF-8444-96A69D92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027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7E1E7-3D79-4C85-8EED-1BE0D2B9F3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290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0A5FD-6F5B-4D86-A868-6AEB684E1F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3257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17855-A8A7-433D-A5AC-A96485AA0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710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A6EA7-399B-4AD3-B7E5-96FFCC6BF3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359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D1732-4C9B-48C7-BF6C-0A77AC34F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352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A662E-B76B-46D0-B53C-D936A5EF4E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8417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A9C77-0A65-455F-8E8C-0D82BA6B38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7851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08B90-4BE7-4ED9-A4CD-DA69C6DB4F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7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94383-20FB-4F69-BE72-0CCE2914C5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707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51D31-5DEF-4019-8646-7CEEB01880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6119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C75F6-EFC8-4DA6-ABF6-AE317774F2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669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3462A-4204-489A-888A-ABE50D7A95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464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1E329-8EBB-4E58-A852-D1F3C795B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32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1002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9724A-1F83-494C-AC41-6EC5F91964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691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E3A44-63CA-4D1E-84BC-FC0335AC1C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8937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2532C-AD3D-4E24-9589-DA22EF89C2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5264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E21B1-CEF9-4092-9227-B443D795B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382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8DA70-EFF4-44A1-AA04-8D7180826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7797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1E5F1-8B95-493A-A50F-248E53B390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831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456D4-CDDE-44C8-AA66-642DC6AF45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3043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46448-528A-490E-BA3A-E41B2993A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284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32E03-DA88-4F54-B55E-290A3DE91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3483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89692-5CA5-4C48-8BC7-080B960056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83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9206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4A6CD-D3D2-4F5B-9206-DF15FDFDD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7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910D3-ABD6-47FB-9A9B-46D6C1855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1228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769CE-D1EE-4EC3-9004-CC55F03714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7221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FFB2A-B434-4541-AE23-D455F1C466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004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7C3D6-2D7E-4386-9C7C-5DC061ED12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7535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0CBF-EBC8-451B-B9CA-FE03E5DB93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0398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E2C50-CB77-41D0-8756-E9FFACF6CE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9527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5C504-0AB6-4176-9AE5-11FA2684D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2620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15802-302F-4784-974F-BBD9737AE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7514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1BD15-B966-4FA1-A2D1-8337A6ABB4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74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3730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3DF24-8A14-4480-8FE6-2EA091341B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263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CDB4B-84E9-42E5-942D-D46C755CA5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1515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43F98-C55C-4015-844E-1F53626C7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3341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2387B-BB20-4252-BD8C-B0A6BDA5BF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6924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7A156-A28E-45E3-A293-F28635F498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2071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4BFAB-9450-4F04-87C4-0CE0817B32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9889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82D78-7690-4940-B4C2-7520A0DE0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162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819A5-6581-43CB-AF5E-1EC75B278A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2630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B0CBE-1564-47B6-A78B-8DA5544CD7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463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4844-2FD4-49AD-A5AD-B6019CC0FA70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3BAF-529A-41EC-BC7A-5B4560AD05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0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8929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7005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568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3580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8412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290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7957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1916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8510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8742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0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6052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C6F27-E7F6-4580-A80F-6655C84567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6264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75508-CEB6-45FE-B162-91329383C8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6297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AEE4E-9668-4AC3-AD43-90CD4FF8E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3363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A3A8F-C1FF-4802-B8EC-F7D67F33B3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0904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BD737-8A5C-4F9C-8824-417E0A4B3F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9850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FDF83-F90A-43E1-910E-EF07749B6A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8640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6EAA8-6C87-4C1B-B0AF-D0D18C5C4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5875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5B8DE-5CF2-4E72-9221-BE035D4DF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8917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D70A1-81F9-4E03-B7AC-84C7AE3A17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1386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657B5-30BF-4A98-A1D5-3C7DFA7713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01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481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A9951-B782-4707-BD8F-709686DA2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5500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20DC3-8246-47EE-8FC5-3A99C7156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5085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12D5A-D419-49D5-943E-F37D746696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535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E3EC0-4EC3-46DA-9A0E-B4990BDCA1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7304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46B07-B913-4DC3-AC55-04F5103CF3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5013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10DAA-CD1F-4E29-9D25-D5BAE2F49C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05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30FBD-B970-46E3-A126-34CB1C6F58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2126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288F6-DD2B-4478-8862-8264E4375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0312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40648-C83E-49B1-A9A3-3CFE9AB04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141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E1AA1-47BC-412F-8E2A-9A466A1A5C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84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7088A-62CE-4B70-8106-F335984D6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7312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AA694-A511-4EAC-8364-1E947BC44C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0569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C3E9E-9BEC-4732-8385-0668613944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2926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04AE2-A854-43D5-99CA-33CD43EAF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1233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C04C6-7DFE-452B-A131-BDF5C209D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5143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38A29-E8E7-4F1E-9F5B-DD3ABC908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4411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48329-D386-4A60-A52A-9874C423F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8801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94301-5930-4873-B9E5-723903FD5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7747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4E4F0-F3A2-41F9-A951-3D34FF8EC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1171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DD9F6-C058-4697-A520-E376E7DFE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0050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56083-BA29-4587-B90C-D18598AA93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91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331A0-60DE-4E58-ADC8-5A840A6355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6927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88379-7DC4-4B20-97F7-F2D4EA6042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302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3E071-AD68-49DE-BE62-EFCABAB80B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5579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F2BD8-0342-4F77-BE0A-1B31FADC79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892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0C597-E5C4-407C-B085-50A7F33EA2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9789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9EC9D-A409-4C9E-90BA-2D68D41FF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964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00A93-85E5-4457-B6CD-74E98D061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057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2EB39-0550-46A9-AA3D-BD01A492CB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7283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A9453-341B-4DA5-9794-5139EBCC4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7845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C7E29-5407-4F8E-8370-833FE96C59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3703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29D50-0F4F-40ED-B63E-1CA85FD773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32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E5E6D-02F5-46BA-9486-D8A2F6FCB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86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774EF-58A1-479B-95B7-983EE1B057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8086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41846-1E15-4B46-9D88-D4DABCFAE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5784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114E2-F225-4DC8-A675-A1ACCA63FA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3625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30ABA-D137-4D3C-B209-AD7C9F9B95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5422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4844-2FD4-49AD-A5AD-B6019CC0FA70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3BAF-529A-41EC-BC7A-5B4560AD05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604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527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947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1079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0041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72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A1BC3-0909-40F3-ABFD-758A448183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6671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5182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9285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1977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4845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3989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61BED-4FC1-4DB5-9629-9C33113F88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1186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59487-1255-4944-B7A6-17539B5D78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7151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78298-FCC9-4ACB-99E9-E97691EB9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361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67392-9CB2-4BEA-B657-DB4FD255B6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3510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29F02-886A-447F-B20F-702A186805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58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09E80-7AC1-48D7-913B-14E178B288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070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0E0-655D-4703-8B22-A67E8ACB8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4924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0D025-24AB-468B-874B-5C73CCD43F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8798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05BEC-DA49-46F0-B1D0-E66264E80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543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88654-BF95-4467-91FA-6FBD7DFFA4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8774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C5A60-7D66-4DCD-9810-7F5E490AB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202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84F72-B307-418B-AB2E-CE61E4049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3331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DBD13-84A3-403A-AF8E-2BCBBE4957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9802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E0FBF-3CC7-4FA8-8124-AD4E58F508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771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E33EE-65DB-4437-977A-A0070B3266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5876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EB118-5901-4EE5-8BDA-31C0C90649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69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F0AAC-FB7B-4DBC-89B1-C33AF67A5D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0231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23643-6647-47AA-846F-413898C39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3482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1A45-24E1-4274-8CD9-61B04C8529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6349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48687-5F6C-4C44-8135-2F6B64F17B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4495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0C1BA-AEA0-4517-A195-222CAF3501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762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CC522-7043-42F1-8668-B21D7BB975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6686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B1950-BBD8-4C5A-875B-9E068BC62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0640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DDEA-E5AB-40EB-BC63-10859A6F32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6639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2F9C1-DEBD-4798-8737-66E134140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1744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6900" y="838200"/>
            <a:ext cx="1638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47625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15CD4-14AE-465B-BEA4-C616067570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4779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id-ID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35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8C318-A1BD-45BE-B17A-982FF8A0CB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259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7959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0194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886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7105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1002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9206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3730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8929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6052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4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4F04F-F4CD-42D3-9DA3-F61E70A175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6785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7088A-62CE-4B70-8106-F335984D6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7312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331A0-60DE-4E58-ADC8-5A840A6355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6927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E5E6D-02F5-46BA-9486-D8A2F6FCB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86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A1BC3-0909-40F3-ABFD-758A448183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6671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09E80-7AC1-48D7-913B-14E178B288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070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F0AAC-FB7B-4DBC-89B1-C33AF67A5D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0231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2F9C1-DEBD-4798-8737-66E134140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1744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15CD4-14AE-465B-BEA4-C616067570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4779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8C318-A1BD-45BE-B17A-982FF8A0CB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259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4F04F-F4CD-42D3-9DA3-F61E70A175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67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133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951C9-2F06-4B1D-9BF0-133D5179D3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307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133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951C9-2F06-4B1D-9BF0-133D5179D3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3072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4127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9348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842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9163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04507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0822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9358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898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660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4127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9914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182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253E7-E5BE-4C1B-90B5-C5EBFD65B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4384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94BED-7A84-4AFC-BC49-D8D4FE86E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02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14021-8CD0-4411-8B32-BB8210C448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074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D24AC-9728-471B-A614-676622212A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8462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F79A1-3A7A-443A-98AE-C31E08A7E0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2412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A1E10-C73F-4A3F-B5F2-1DA93891ED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0191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BBB85-2430-4C50-BE0D-1F23EA3CF1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5218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CD215-7E28-4E33-91FE-592B73045C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06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9348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E03F0-BB46-4A60-A981-04D0203BA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5256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5F29B-92B7-4E2E-BAD9-1156D404F6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0870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76830-6D2F-4ADB-B0A0-8A41A01A1E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1412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F5210-7B4E-49FF-B8EC-35A913DD18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4503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FF432-9FCA-4600-B199-F0C0DE181F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0545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35C46-E436-431F-B8DE-81576C8794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550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69B8B-5A2E-4FA1-AC2C-A7AAD83E1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8377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34799-0261-4E6A-B43D-80658A184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4589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B73F4-69ED-4695-9FBA-EDEC53F1BC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18982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06D94-5A99-49E9-A6C8-C8EAE6937D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66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842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7DCE0-E9EB-4A7B-8E6D-12C960E07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9261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9641C-2532-46AE-BF56-699440F76F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9986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2B392-F566-47B8-BF57-5940F52F81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20179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0E184-49BE-4439-87DE-C888AC4F0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34948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60BCB-1137-48DA-AC72-116ACFA50C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884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B8D18-79F4-44C5-A9B3-A9B85A292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518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BB57B-DE15-4730-802C-A4AF24580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892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D776B-336F-4596-8172-D15C4299F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8552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AC052-CF59-41C3-9229-0BFF218BB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5535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996FF-0FBF-4C9B-99BC-9EA188580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90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9163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CE73B-05EF-4749-B59B-7451B73D57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44004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84976-6D9B-4FED-BAEA-E2DF35CFA1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099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7367E-942A-4E0E-8843-544549855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9930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BA509-250F-4F23-A5E1-B8A513C48A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1736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96875"/>
            <a:ext cx="21145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1912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9F2AB-5382-40C1-A429-4C36E23EA8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4841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48033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0784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85328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4891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72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04507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1085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8703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7856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9666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1016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1349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CF678-3890-49E2-B773-F7C2B2767B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84169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27795-95FF-4543-9402-3C6876264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1348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5C757-FC0F-478F-BDD4-23939FE75D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07671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972B4-0919-498B-9CFB-0B5C12C75F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70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08223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1BE42-5CA6-442C-9C47-365419D1CF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27326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30503-245E-4255-8F70-AD9EFF43F9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39135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A20BC-B0BB-4108-ACE4-F8C27A0A15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8189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C736-BB52-4BC6-B83B-39023169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90618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97BAD-8298-4122-8DBA-F43696E579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3649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A55E6-AA50-4992-AC4B-4C7F0366B7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20017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6DD17-4563-4A9B-9E96-0AA1AA328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09387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EA239-514C-4BC7-8C6D-72B92927B3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59723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95EFA-742C-476B-B10B-9A3CD77033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28626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BA4A-CDCB-47E2-B5D4-C54A8F1D1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9358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C0594-6C0D-48B9-BB1A-F5C8930773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5142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539FC-3D33-4A19-830E-9BAA2903FD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7100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4BFEE-CEEA-4CB8-8A0C-C88E5B1E3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2541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21EE7-106F-4259-A100-24D7116F8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07792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4B4BF-5F39-48D0-B69B-DCF21995E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01140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B690F-D0A2-46C6-A4FD-64B82077AB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693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A840E-06C8-46F1-BF1F-C70150848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3561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457200"/>
            <a:ext cx="211455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9125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68267-10EC-4AC4-A1FA-FF6C40F1B7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41201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4844-2FD4-49AD-A5AD-B6019CC0FA70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3BAF-529A-41EC-BC7A-5B4560AD05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2332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93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8980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8354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43061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67047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5434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79119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6960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62822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83473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22870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6258C-746A-4737-A51E-CE097D5EF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02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66042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6B2DC-55BC-4669-8779-D252C071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52334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3405F-070E-4F4E-9BAF-87F99F965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89814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F73FA-CE22-470E-A40F-4154B27440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37872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4C82C-A133-4B9C-BB55-D2DC603759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69948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8886-15C1-4478-A46B-12FC8CF24A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4332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C3ED3-5C31-4E75-94BB-21424EA4F5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20134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EAFF5-AF44-4384-AD54-C884F1D33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8554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47A28-8F8A-4A91-9473-6E9033C90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58148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F248E-04CB-4BFF-9E08-D41AEE973A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91066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21145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912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2174B-ECE3-445B-999F-4C94A3DBA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66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99143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4844-2FD4-49AD-A5AD-B6019CC0FA70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3BAF-529A-41EC-BC7A-5B4560AD05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74272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51222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6503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83219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75351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20796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89574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82638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93152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1822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57485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09F8A-BF89-4CE8-8106-BB4B7CA2EC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64956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74342-A4A1-4729-97F6-4A7E7AC5CF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904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5112E-B336-4F1B-871B-CE107E3C3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1228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80ABF-9316-4002-8100-4F12D1A041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821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711B8-64CF-4B5D-A3BD-141A7E8A50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23637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1EF18-9616-436F-8289-E5145F5D5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37858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56796-52E8-4798-9984-9509A12354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860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5A219-E66F-4F51-A651-EB2017DAF6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0736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19834-8B7D-408D-9459-A403AFC44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90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253E7-E5BE-4C1B-90B5-C5EBFD65B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438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9D6D6-3455-471D-8B3E-7D81891A32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02213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2C5D0-7401-43A1-8EF4-74BC233E2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8268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2E288-2DA4-4A1C-BF5E-687AE97670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05991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04A7F-08ED-4AFF-8444-96A69D92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02703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7E1E7-3D79-4C85-8EED-1BE0D2B9F3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29002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0A5FD-6F5B-4D86-A868-6AEB684E1F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32574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17855-A8A7-433D-A5AC-A96485AA0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1002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A6EA7-399B-4AD3-B7E5-96FFCC6BF3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35914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D1732-4C9B-48C7-BF6C-0A77AC34F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35250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A662E-B76B-46D0-B53C-D936A5EF4E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84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94BED-7A84-4AFC-BC49-D8D4FE86E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02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A9C77-0A65-455F-8E8C-0D82BA6B38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7851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08B90-4BE7-4ED9-A4CD-DA69C6DB4F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748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94383-20FB-4F69-BE72-0CCE2914C5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70788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51D31-5DEF-4019-8646-7CEEB01880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6119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C75F6-EFC8-4DA6-ABF6-AE317774F2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6695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3462A-4204-489A-888A-ABE50D7A95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46457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1E329-8EBB-4E58-A852-D1F3C795B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32766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9724A-1F83-494C-AC41-6EC5F91964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6912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E3A44-63CA-4D1E-84BC-FC0335AC1C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89373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2532C-AD3D-4E24-9589-DA22EF89C2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526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14021-8CD0-4411-8B32-BB8210C448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07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E21B1-CEF9-4092-9227-B443D795B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38239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8DA70-EFF4-44A1-AA04-8D7180826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77970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1E5F1-8B95-493A-A50F-248E53B390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831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456D4-CDDE-44C8-AA66-642DC6AF45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3043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46448-528A-490E-BA3A-E41B2993A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28438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32E03-DA88-4F54-B55E-290A3DE91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34835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89692-5CA5-4C48-8BC7-080B960056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8305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4A6CD-D3D2-4F5B-9206-DF15FDFDD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75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910D3-ABD6-47FB-9A9B-46D6C1855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12281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769CE-D1EE-4EC3-9004-CC55F03714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72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D24AC-9728-471B-A614-676622212A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84624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FFB2A-B434-4541-AE23-D455F1C466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0041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7C3D6-2D7E-4386-9C7C-5DC061ED12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75355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0CBF-EBC8-451B-B9CA-FE03E5DB93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03980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E2C50-CB77-41D0-8756-E9FFACF6CE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95270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5C504-0AB6-4176-9AE5-11FA2684D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26202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15802-302F-4784-974F-BBD9737AE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75146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1BD15-B966-4FA1-A2D1-8337A6ABB4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7412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3DF24-8A14-4480-8FE6-2EA091341B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2633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CDB4B-84E9-42E5-942D-D46C755CA5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1515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43F98-C55C-4015-844E-1F53626C7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33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F79A1-3A7A-443A-98AE-C31E08A7E0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24120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2387B-BB20-4252-BD8C-B0A6BDA5BF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69241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7A156-A28E-45E3-A293-F28635F498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20718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4BFAB-9450-4F04-87C4-0CE0817B32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98893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82D78-7690-4940-B4C2-7520A0DE0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1621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819A5-6581-43CB-AF5E-1EC75B278A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26300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B0CBE-1564-47B6-A78B-8DA5544CD7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46390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4844-2FD4-49AD-A5AD-B6019CC0FA70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3BAF-529A-41EC-BC7A-5B4560AD05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09672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70055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5684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3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A1E10-C73F-4A3F-B5F2-1DA93891ED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01912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84128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2904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79572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19164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85103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87427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0838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C6F27-E7F6-4580-A80F-6655C84567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62646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75508-CEB6-45FE-B162-91329383C8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62973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AEE4E-9668-4AC3-AD43-90CD4FF8E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33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BBB85-2430-4C50-BE0D-1F23EA3CF1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52184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A3A8F-C1FF-4802-B8EC-F7D67F33B3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0904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BD737-8A5C-4F9C-8824-417E0A4B3F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98505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FDF83-F90A-43E1-910E-EF07749B6A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86407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6EAA8-6C87-4C1B-B0AF-D0D18C5C4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58750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5B8DE-5CF2-4E72-9221-BE035D4DF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89175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D70A1-81F9-4E03-B7AC-84C7AE3A17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13866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657B5-30BF-4A98-A1D5-3C7DFA7713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01486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A9951-B782-4707-BD8F-709686DA2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55001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20DC3-8246-47EE-8FC5-3A99C7156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50854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12D5A-D419-49D5-943E-F37D746696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5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CD215-7E28-4E33-91FE-592B73045C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0632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E3EC0-4EC3-46DA-9A0E-B4990BDCA1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73043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46B07-B913-4DC3-AC55-04F5103CF3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50131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10DAA-CD1F-4E29-9D25-D5BAE2F49C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053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30FBD-B970-46E3-A126-34CB1C6F58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21264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288F6-DD2B-4478-8862-8264E4375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03122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40648-C83E-49B1-A9A3-3CFE9AB04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1418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E1AA1-47BC-412F-8E2A-9A466A1A5C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84451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AA694-A511-4EAC-8364-1E947BC44C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05694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C3E9E-9BEC-4732-8385-0668613944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2926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04AE2-A854-43D5-99CA-33CD43EAF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123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E03F0-BB46-4A60-A981-04D0203BA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52566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C04C6-7DFE-452B-A131-BDF5C209D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51432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38A29-E8E7-4F1E-9F5B-DD3ABC908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44113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48329-D386-4A60-A52A-9874C423F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88012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94301-5930-4873-B9E5-723903FD5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77479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4E4F0-F3A2-41F9-A951-3D34FF8EC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11710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DD9F6-C058-4697-A520-E376E7DFE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00500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56083-BA29-4587-B90C-D18598AA93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91739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88379-7DC4-4B20-97F7-F2D4EA6042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30277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3E071-AD68-49DE-BE62-EFCABAB80B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55795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F2BD8-0342-4F77-BE0A-1B31FADC79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89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5F29B-92B7-4E2E-BAD9-1156D404F6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08704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0C597-E5C4-407C-B085-50A7F33EA2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97890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9EC9D-A409-4C9E-90BA-2D68D41FF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9645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00A93-85E5-4457-B6CD-74E98D061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0577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2EB39-0550-46A9-AA3D-BD01A492CB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72837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A9453-341B-4DA5-9794-5139EBCC4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78456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C7E29-5407-4F8E-8370-833FE96C59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37036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29D50-0F4F-40ED-B63E-1CA85FD773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32925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774EF-58A1-479B-95B7-983EE1B057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80868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41846-1E15-4B46-9D88-D4DABCFAE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57840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114E2-F225-4DC8-A675-A1ACCA63FA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362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76830-6D2F-4ADB-B0A0-8A41A01A1E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14121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30ABA-D137-4D3C-B209-AD7C9F9B95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54226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4844-2FD4-49AD-A5AD-B6019CC0FA70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3BAF-529A-41EC-BC7A-5B4560AD05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604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5277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9476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10796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00413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72138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51829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92859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19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F5210-7B4E-49FF-B8EC-35A913DD18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45035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48451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39897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61BED-4FC1-4DB5-9629-9C33113F88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11863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59487-1255-4944-B7A6-17539B5D78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71518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78298-FCC9-4ACB-99E9-E97691EB9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3619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67392-9CB2-4BEA-B657-DB4FD255B6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3510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29F02-886A-447F-B20F-702A186805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58244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0E0-655D-4703-8B22-A67E8ACB8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49249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0D025-24AB-468B-874B-5C73CCD43F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87982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05BEC-DA49-46F0-B1D0-E66264E80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54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FF432-9FCA-4600-B199-F0C0DE181F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05451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88654-BF95-4467-91FA-6FBD7DFFA4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87741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C5A60-7D66-4DCD-9810-7F5E490AB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2026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84F72-B307-418B-AB2E-CE61E4049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33311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DBD13-84A3-403A-AF8E-2BCBBE4957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98020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E0FBF-3CC7-4FA8-8124-AD4E58F508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7712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E33EE-65DB-4437-977A-A0070B3266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5876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EB118-5901-4EE5-8BDA-31C0C90649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69713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23643-6647-47AA-846F-413898C39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34821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1A45-24E1-4274-8CD9-61B04C8529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63494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48687-5F6C-4C44-8135-2F6B64F17B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44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35C46-E436-431F-B8DE-81576C8794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5503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0C1BA-AEA0-4517-A195-222CAF3501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762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CC522-7043-42F1-8668-B21D7BB975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66864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B1950-BBD8-4C5A-875B-9E068BC62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06408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DDEA-E5AB-40EB-BC63-10859A6F32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66394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69B8B-5A2E-4FA1-AC2C-A7AAD83E1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8377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6900" y="838200"/>
            <a:ext cx="1638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47625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34799-0261-4E6A-B43D-80658A184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458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B73F4-69ED-4695-9FBA-EDEC53F1BC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189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06D94-5A99-49E9-A6C8-C8EAE6937D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663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7DCE0-E9EB-4A7B-8E6D-12C960E07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926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9641C-2532-46AE-BF56-699440F76F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998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2B392-F566-47B8-BF57-5940F52F81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201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0E184-49BE-4439-87DE-C888AC4F0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349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60BCB-1137-48DA-AC72-116ACFA50C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88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B8D18-79F4-44C5-A9B3-A9B85A292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51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BB57B-DE15-4730-802C-A4AF24580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D776B-336F-4596-8172-D15C4299F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855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AC052-CF59-41C3-9229-0BFF218BB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55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996FF-0FBF-4C9B-99BC-9EA188580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90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CE73B-05EF-4749-B59B-7451B73D57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440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84976-6D9B-4FED-BAEA-E2DF35CFA1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09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7367E-942A-4E0E-8843-544549855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993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BA509-250F-4F23-A5E1-B8A513C48A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173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96875"/>
            <a:ext cx="21145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1912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9F2AB-5382-40C1-A429-4C36E23EA8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484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480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853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489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729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108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870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785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966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101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134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CF678-3890-49E2-B773-F7C2B2767B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8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27795-95FF-4543-9402-3C6876264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13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5C757-FC0F-478F-BDD4-23939FE75D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076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972B4-0919-498B-9CFB-0B5C12C75F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701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1BE42-5CA6-442C-9C47-365419D1CF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273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30503-245E-4255-8F70-AD9EFF43F9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391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A20BC-B0BB-4108-ACE4-F8C27A0A15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818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C736-BB52-4BC6-B83B-39023169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906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97BAD-8298-4122-8DBA-F43696E579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36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A55E6-AA50-4992-AC4B-4C7F0366B7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200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6DD17-4563-4A9B-9E96-0AA1AA328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0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F11F41-86E6-46BF-AC7B-766BBD7E47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FD4B45-9BF8-47F8-A420-A3A4A6B70F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AF2E3A-53B3-49EB-81F4-E886FAF47B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F3F8A2-6F77-4559-A638-DB8A102960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6249F5-206D-400E-B870-C58887FEC5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15211D-FBF7-4E07-9984-C7D7A7A7B9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86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485062-F883-4422-9896-F3D0665A8C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B8CCAF-6E5A-4D29-8ACE-C5C40CA3E6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B4E369-52AE-4F50-ABCD-D502F46062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633304-E414-448C-A43A-EAB0436F79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2F1481-5C87-4A8A-B49E-707DD66E22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64B22F-E36E-4C14-8FE8-F2F56EC93F8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C43908-1885-4143-8EEC-5E60E3DF68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AAAB8AD-A07B-46EF-A93A-2710E0A838E5}" type="datetimeFigureOut">
              <a:rPr lang="id-ID" smtClean="0"/>
              <a:pPr/>
              <a:t>12/07/2016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87CDF35-560A-489C-8C90-5B728E636B4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7CA9DDD-EA9C-443B-B33D-407E075FD42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62298D-2963-47EB-8E1A-3B00D8617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64DFCC-8565-484A-8784-3D3352C5FA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64DFCC-8565-484A-8784-3D3352C5FA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880159-FB67-4A6A-A4C3-60C3F4FE7D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0A95E6-ACD8-4752-86B0-0ABC1E8935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968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7DE351-9C60-4591-9DB7-D55A24BD0D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63A00F-083E-45CB-9616-A6C8892D19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F11F41-86E6-46BF-AC7B-766BBD7E47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FD4B45-9BF8-47F8-A420-A3A4A6B70F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AF2E3A-53B3-49EB-81F4-E886FAF47B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F3F8A2-6F77-4559-A638-DB8A102960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6249F5-206D-400E-B870-C58887FEC5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15211D-FBF7-4E07-9984-C7D7A7A7B9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86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485062-F883-4422-9896-F3D0665A8C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B8CCAF-6E5A-4D29-8ACE-C5C40CA3E6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B4E369-52AE-4F50-ABCD-D502F46062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633304-E414-448C-A43A-EAB0436F79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880159-FB67-4A6A-A4C3-60C3F4FE7D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2F1481-5C87-4A8A-B49E-707DD66E22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64B22F-E36E-4C14-8FE8-F2F56EC93F8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C43908-1885-4143-8EEC-5E60E3DF68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0A95E6-ACD8-4752-86B0-0ABC1E8935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968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7DE351-9C60-4591-9DB7-D55A24BD0D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BE7678-63E6-44C9-B696-A42EAC0EFCE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008D98-0C3D-4FFB-B731-988E34990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63A00F-083E-45CB-9616-A6C8892D19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9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30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300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0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0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9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3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6840760" cy="2224838"/>
          </a:xfrm>
        </p:spPr>
        <p:txBody>
          <a:bodyPr>
            <a:noAutofit/>
          </a:bodyPr>
          <a:lstStyle/>
          <a:p>
            <a:pPr marL="1698625" indent="-1698625" algn="ctr"/>
            <a:r>
              <a:rPr lang="en-US" sz="4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BAGIAN SATU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7241458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l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JasmineUPC" pitchFamily="18" charset="-34"/>
              </a:rPr>
              <a:t>EKONOMI MAKRO</a:t>
            </a:r>
            <a:endParaRPr lang="id-ID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JasmineUPC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 rot="2448055">
            <a:off x="5455028" y="1705902"/>
            <a:ext cx="3000364" cy="5786478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6572232" y="2214554"/>
            <a:ext cx="2571768" cy="2571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6286512" y="3500438"/>
            <a:ext cx="1714512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4499992" y="3759575"/>
            <a:ext cx="432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JUARINI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0537" y="214290"/>
            <a:ext cx="4082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PELAKU EKONOMI</a:t>
            </a:r>
            <a:endParaRPr lang="id-ID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67544" y="1412776"/>
            <a:ext cx="3096344" cy="1008112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RUMAH TANGGA</a:t>
            </a:r>
            <a:r>
              <a:rPr lang="id-ID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id-ID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1357298"/>
            <a:ext cx="471490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MENERIMA PENGHASILAN DARI PRODUSEN ATAS PENJUALAN TK (UPAH)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MENERIMA PENGHASILAN ATAS BUNGA DAN DIVIDEN DARI LEMBAGA KEUANGAN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BELANJA DI PASAR PRODUK PRODUSEN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MENABUNG DAN BERINVENSTASI DI LEMBAGA KEUANGAN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MEMBAYAR PAJAK PADA PEMERINTAH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4581128"/>
            <a:ext cx="6357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PRODUKSI BARANG DAN JASA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MENYEWA TENAGA DAN FAKTOR PRODUKSI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PEMBELIAN BARANG MODAL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PENERIMA KREDIT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MEMBAYAR PAJAK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467544" y="3429000"/>
            <a:ext cx="3495902" cy="1078410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PERUSAHAAN</a:t>
            </a:r>
          </a:p>
          <a:p>
            <a:pPr algn="ctr"/>
            <a:endParaRPr lang="id-ID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00034" y="428604"/>
            <a:ext cx="3500462" cy="912164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PEMERINTAH</a:t>
            </a:r>
          </a:p>
          <a:p>
            <a:pPr algn="ctr"/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id-ID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357166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MENARIK PAJAK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BELANJA UNTUK KEPENTINGAN PEMERINTAH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PINJAM KE LUAR NEGERI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MENYEWA TENAGA KERJA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MENYEDIAKAN UANG CHARTAL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500034" y="2996952"/>
            <a:ext cx="3495902" cy="932114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LEMBAGA KEUANGAN</a:t>
            </a:r>
          </a:p>
          <a:p>
            <a:pPr algn="ctr"/>
            <a:endParaRPr lang="id-ID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2708920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SIMPANAN: DEPOSITO, GIRO, TABUNGAN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MENYEDIAKAN KREDIT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MENYEDIAKAN UANG CHARTAL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MEMBAYAR PAJAK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571472" y="5373216"/>
            <a:ext cx="3643338" cy="984742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LUAR NEGERI</a:t>
            </a:r>
          </a:p>
          <a:p>
            <a:pPr algn="ctr"/>
            <a:endParaRPr lang="id-ID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5157192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MENJUAL BARANG-BARANG IMPORT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MEMBELI BARANG-BARANG EKSPORT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KREDIT SWASTA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PENYALUR DEVISA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228600"/>
            <a:ext cx="7491412" cy="6794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</a:rPr>
              <a:t>PERMINTAAN DAN PENAWARAN PASAR MAKRO</a:t>
            </a:r>
          </a:p>
        </p:txBody>
      </p:sp>
      <p:graphicFrame>
        <p:nvGraphicFramePr>
          <p:cNvPr id="26683" name="Group 59"/>
          <p:cNvGraphicFramePr>
            <a:graphicFrameLocks noGrp="1"/>
          </p:cNvGraphicFramePr>
          <p:nvPr>
            <p:ph idx="1"/>
          </p:nvPr>
        </p:nvGraphicFramePr>
        <p:xfrm>
          <a:off x="395288" y="1125538"/>
          <a:ext cx="8596312" cy="5619434"/>
        </p:xfrm>
        <a:graphic>
          <a:graphicData uri="http://schemas.openxmlformats.org/drawingml/2006/table">
            <a:tbl>
              <a:tblPr/>
              <a:tblGrid>
                <a:gridCol w="2016125"/>
                <a:gridCol w="3240087"/>
                <a:gridCol w="3340100"/>
              </a:tblGrid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JENIS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PERMINTAAN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(DEMAND)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PENAWARAN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(SUPPLY)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BARANG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MASYARAKAT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PRODUSEN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UANG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MASYARAKAT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(GIRAL &amp; CHARTAL)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LEMBAGA KEUANGAN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TENAKER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DUNIA USAHA 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PEMERINTAH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ANGKATAN KERJA YANG TERSEDIA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L.N.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HASIL EKSPOR NEGARA KITA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PENAWARAN DARI EKSPORTIR NEGARA KITA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Pengantar Ekonomi_Suyastiri Y.P_Program Studi  Magister Agribisnis-UPN[V] Yk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3568" y="764704"/>
            <a:ext cx="6253162" cy="2520280"/>
          </a:xfrm>
        </p:spPr>
        <p:txBody>
          <a:bodyPr/>
          <a:lstStyle/>
          <a:p>
            <a:pPr eaLnBrk="1" hangingPunct="1"/>
            <a:r>
              <a:rPr lang="en-US" sz="6600" b="1" dirty="0" smtClean="0">
                <a:latin typeface="Tahoma" pitchFamily="34" charset="0"/>
              </a:rPr>
              <a:t/>
            </a:r>
            <a:br>
              <a:rPr lang="en-US" sz="6600" b="1" dirty="0" smtClean="0">
                <a:latin typeface="Tahoma" pitchFamily="34" charset="0"/>
              </a:rPr>
            </a:br>
            <a:r>
              <a:rPr lang="en-US" sz="6600" b="1" dirty="0" smtClean="0">
                <a:latin typeface="Tahoma" pitchFamily="34" charset="0"/>
              </a:rPr>
              <a:t/>
            </a:r>
            <a:br>
              <a:rPr lang="en-US" sz="6600" b="1" dirty="0" smtClean="0">
                <a:latin typeface="Tahoma" pitchFamily="34" charset="0"/>
              </a:rPr>
            </a:br>
            <a:r>
              <a:rPr lang="en-US" sz="6600" b="1" dirty="0" smtClean="0">
                <a:latin typeface="Tahoma" pitchFamily="34" charset="0"/>
              </a:rPr>
              <a:t/>
            </a:r>
            <a:br>
              <a:rPr lang="en-US" sz="6600" b="1" dirty="0" smtClean="0">
                <a:latin typeface="Tahoma" pitchFamily="34" charset="0"/>
              </a:rPr>
            </a:br>
            <a:r>
              <a:rPr lang="en-US" sz="6600" b="1" dirty="0" smtClean="0">
                <a:latin typeface="Tahoma" pitchFamily="34" charset="0"/>
              </a:rPr>
              <a:t>PENDAPATAN NASIONAL</a:t>
            </a:r>
            <a:br>
              <a:rPr lang="en-US" sz="6600" b="1" dirty="0" smtClean="0">
                <a:latin typeface="Tahoma" pitchFamily="34" charset="0"/>
              </a:rPr>
            </a:br>
            <a:endParaRPr lang="en-US" sz="6600" b="1" dirty="0" smtClean="0">
              <a:latin typeface="Tahoma" pitchFamily="34" charset="0"/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Pengantar Ekonomi_Suyastiri Y.P_Program Studi  Magister Agribisnis-UPN[V] Yk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11560" y="2852936"/>
            <a:ext cx="6643687" cy="3024336"/>
          </a:xfrm>
          <a:prstGeom prst="rect">
            <a:avLst/>
          </a:prstGeom>
          <a:solidFill>
            <a:schemeClr val="accent4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1. </a:t>
            </a:r>
            <a:r>
              <a:rPr lang="en-US" sz="3200" dirty="0" smtClean="0">
                <a:solidFill>
                  <a:srgbClr val="FF0000"/>
                </a:solidFill>
              </a:rPr>
              <a:t>KONSEP PERHITUNGAN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 PENDAPATAN    	NASIONAL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2. </a:t>
            </a:r>
            <a:r>
              <a:rPr lang="en-US" sz="3200" dirty="0" smtClean="0">
                <a:solidFill>
                  <a:srgbClr val="FF0000"/>
                </a:solidFill>
              </a:rPr>
              <a:t>PENGUKURAN </a:t>
            </a:r>
            <a:r>
              <a:rPr lang="en-US" sz="3200" dirty="0">
                <a:solidFill>
                  <a:srgbClr val="FF0000"/>
                </a:solidFill>
              </a:rPr>
              <a:t>PENDAPATAN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     NASIONAL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2543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Pengantar Ekonomi_Suyastiri Y.P_Program Studi  Magister Agribisnis-UPN[V] Yk</a:t>
            </a:r>
          </a:p>
        </p:txBody>
      </p:sp>
      <p:sp>
        <p:nvSpPr>
          <p:cNvPr id="22531" name="WordArt 5"/>
          <p:cNvSpPr>
            <a:spLocks noChangeArrowheads="1" noChangeShapeType="1" noTextEdit="1"/>
          </p:cNvSpPr>
          <p:nvPr/>
        </p:nvSpPr>
        <p:spPr bwMode="auto">
          <a:xfrm>
            <a:off x="1907704" y="548680"/>
            <a:ext cx="4392612" cy="609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200" kern="10" spc="-32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Konsep</a:t>
            </a:r>
            <a:r>
              <a:rPr lang="en-US" sz="3200" kern="10" spc="-32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en-US" sz="3200" kern="10" spc="-32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Pendapatan</a:t>
            </a:r>
            <a:r>
              <a:rPr lang="en-US" sz="3200" kern="10" spc="-32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en-US" sz="3200" kern="10" spc="-32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Nasional</a:t>
            </a:r>
            <a:endParaRPr lang="en-US" sz="3200" kern="10" spc="-32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755576" y="1340768"/>
            <a:ext cx="7499350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/>
              <a:t>Tujuan Mempelajari Pendapatan Nasional</a:t>
            </a:r>
            <a:r>
              <a:rPr lang="en-US" sz="2000"/>
              <a:t>:</a:t>
            </a:r>
          </a:p>
          <a:p>
            <a:pPr>
              <a:buFontTx/>
              <a:buChar char="•"/>
              <a:defRPr/>
            </a:pPr>
            <a:r>
              <a:rPr lang="en-US" sz="2000"/>
              <a:t>Mengukur kinerja perekonomian</a:t>
            </a:r>
          </a:p>
          <a:p>
            <a:pPr>
              <a:buFontTx/>
              <a:buChar char="•"/>
              <a:defRPr/>
            </a:pPr>
            <a:r>
              <a:rPr lang="en-US" sz="2000"/>
              <a:t>Mengukur Kesejahteraan Masyarakat dalam suatu negara</a:t>
            </a:r>
          </a:p>
          <a:p>
            <a:pPr>
              <a:buFontTx/>
              <a:buChar char="•"/>
              <a:defRPr/>
            </a:pPr>
            <a:r>
              <a:rPr lang="en-US" sz="2000"/>
              <a:t>Perkembangan dan pertumbuhan ekonomi suatu negara</a:t>
            </a:r>
          </a:p>
        </p:txBody>
      </p:sp>
      <p:sp>
        <p:nvSpPr>
          <p:cNvPr id="22533" name="WordArt 8"/>
          <p:cNvSpPr>
            <a:spLocks noChangeArrowheads="1" noChangeShapeType="1" noTextEdit="1"/>
          </p:cNvSpPr>
          <p:nvPr/>
        </p:nvSpPr>
        <p:spPr bwMode="auto">
          <a:xfrm>
            <a:off x="4429125" y="2643188"/>
            <a:ext cx="40386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Pendapatan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Perkapita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6507163" y="3770313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1600200" y="4038600"/>
            <a:ext cx="269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6" name="Rectangle 18"/>
          <p:cNvSpPr>
            <a:spLocks noChangeArrowheads="1"/>
          </p:cNvSpPr>
          <p:nvPr/>
        </p:nvSpPr>
        <p:spPr bwMode="auto">
          <a:xfrm>
            <a:off x="1285875" y="5500688"/>
            <a:ext cx="44196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Pendapatan yang siap dibelanjakan </a:t>
            </a:r>
          </a:p>
          <a:p>
            <a:pPr algn="ctr"/>
            <a:r>
              <a:rPr lang="en-US"/>
              <a:t>(setelah dikurangi pajak)</a:t>
            </a:r>
          </a:p>
        </p:txBody>
      </p:sp>
      <p:sp>
        <p:nvSpPr>
          <p:cNvPr id="22537" name="WordArt 19"/>
          <p:cNvSpPr>
            <a:spLocks noChangeArrowheads="1" noChangeShapeType="1" noTextEdit="1"/>
          </p:cNvSpPr>
          <p:nvPr/>
        </p:nvSpPr>
        <p:spPr bwMode="auto">
          <a:xfrm>
            <a:off x="1285875" y="4357688"/>
            <a:ext cx="4114800" cy="6572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normalizeH="1">
                <a:ln w="12700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Disposible income</a:t>
            </a:r>
          </a:p>
        </p:txBody>
      </p:sp>
      <p:sp>
        <p:nvSpPr>
          <p:cNvPr id="22538" name="Line 20"/>
          <p:cNvSpPr>
            <a:spLocks noChangeShapeType="1"/>
          </p:cNvSpPr>
          <p:nvPr/>
        </p:nvSpPr>
        <p:spPr bwMode="auto">
          <a:xfrm>
            <a:off x="2438400" y="99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22"/>
          <p:cNvSpPr>
            <a:spLocks noChangeShapeType="1"/>
          </p:cNvSpPr>
          <p:nvPr/>
        </p:nvSpPr>
        <p:spPr bwMode="auto">
          <a:xfrm>
            <a:off x="3000375" y="51435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Text Box 23"/>
          <p:cNvSpPr txBox="1">
            <a:spLocks noChangeArrowheads="1"/>
          </p:cNvSpPr>
          <p:nvPr/>
        </p:nvSpPr>
        <p:spPr bwMode="auto">
          <a:xfrm>
            <a:off x="5318125" y="3694113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5" name="Rectangle 27"/>
          <p:cNvSpPr>
            <a:spLocks noChangeArrowheads="1"/>
          </p:cNvSpPr>
          <p:nvPr/>
        </p:nvSpPr>
        <p:spPr bwMode="auto">
          <a:xfrm>
            <a:off x="5643563" y="3789040"/>
            <a:ext cx="3500437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/>
              <a:t>Rasio pendapatan nasional dg</a:t>
            </a:r>
          </a:p>
          <a:p>
            <a:pPr algn="ctr">
              <a:defRPr/>
            </a:pPr>
            <a:r>
              <a:rPr lang="en-US"/>
              <a:t>jumlah penduduk</a:t>
            </a:r>
          </a:p>
        </p:txBody>
      </p:sp>
      <p:sp>
        <p:nvSpPr>
          <p:cNvPr id="22542" name="Line 29"/>
          <p:cNvSpPr>
            <a:spLocks noChangeShapeType="1"/>
          </p:cNvSpPr>
          <p:nvPr/>
        </p:nvSpPr>
        <p:spPr bwMode="auto">
          <a:xfrm>
            <a:off x="6858000" y="3286125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 rot="-5400000">
            <a:off x="2247106" y="873919"/>
            <a:ext cx="4587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838200" y="3276600"/>
            <a:ext cx="2895600" cy="1066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Konsep Kewilayahan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5216525" y="3276600"/>
            <a:ext cx="3213100" cy="11398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Konsep Kewarganegaraan</a:t>
            </a:r>
          </a:p>
        </p:txBody>
      </p:sp>
      <p:sp>
        <p:nvSpPr>
          <p:cNvPr id="23557" name="Line 11"/>
          <p:cNvSpPr>
            <a:spLocks noChangeShapeType="1"/>
          </p:cNvSpPr>
          <p:nvPr/>
        </p:nvSpPr>
        <p:spPr bwMode="auto">
          <a:xfrm>
            <a:off x="45720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12"/>
          <p:cNvSpPr>
            <a:spLocks noChangeShapeType="1"/>
          </p:cNvSpPr>
          <p:nvPr/>
        </p:nvSpPr>
        <p:spPr bwMode="auto">
          <a:xfrm>
            <a:off x="2057400" y="28956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13"/>
          <p:cNvSpPr>
            <a:spLocks noChangeShapeType="1"/>
          </p:cNvSpPr>
          <p:nvPr/>
        </p:nvSpPr>
        <p:spPr bwMode="auto">
          <a:xfrm>
            <a:off x="20574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14"/>
          <p:cNvSpPr>
            <a:spLocks noChangeShapeType="1"/>
          </p:cNvSpPr>
          <p:nvPr/>
        </p:nvSpPr>
        <p:spPr bwMode="auto">
          <a:xfrm>
            <a:off x="6858000" y="2895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5257800" y="4953000"/>
            <a:ext cx="1295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00FF"/>
                </a:solidFill>
              </a:rPr>
              <a:t>GNP</a:t>
            </a:r>
          </a:p>
          <a:p>
            <a:pPr algn="ctr">
              <a:defRPr/>
            </a:pPr>
            <a:r>
              <a:rPr lang="en-US">
                <a:solidFill>
                  <a:srgbClr val="0000FF"/>
                </a:solidFill>
              </a:rPr>
              <a:t>NOMINAL</a:t>
            </a:r>
          </a:p>
        </p:txBody>
      </p:sp>
      <p:sp>
        <p:nvSpPr>
          <p:cNvPr id="23562" name="WordArt 18"/>
          <p:cNvSpPr>
            <a:spLocks noChangeArrowheads="1" noChangeShapeType="1" noTextEdit="1"/>
          </p:cNvSpPr>
          <p:nvPr/>
        </p:nvSpPr>
        <p:spPr bwMode="auto">
          <a:xfrm>
            <a:off x="1905000" y="914400"/>
            <a:ext cx="51054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KONSEP PERHITUNGAN</a:t>
            </a:r>
          </a:p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PENDAPATAN NASIONAL</a:t>
            </a:r>
          </a:p>
        </p:txBody>
      </p:sp>
      <p:sp>
        <p:nvSpPr>
          <p:cNvPr id="23563" name="Line 19"/>
          <p:cNvSpPr>
            <a:spLocks noChangeShapeType="1"/>
          </p:cNvSpPr>
          <p:nvPr/>
        </p:nvSpPr>
        <p:spPr bwMode="auto">
          <a:xfrm>
            <a:off x="3733800" y="3810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Rectangle 20"/>
          <p:cNvSpPr>
            <a:spLocks noChangeArrowheads="1"/>
          </p:cNvSpPr>
          <p:nvPr/>
        </p:nvSpPr>
        <p:spPr bwMode="auto">
          <a:xfrm>
            <a:off x="4038600" y="4114800"/>
            <a:ext cx="9144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NFIA</a:t>
            </a:r>
          </a:p>
        </p:txBody>
      </p:sp>
      <p:sp>
        <p:nvSpPr>
          <p:cNvPr id="23565" name="Line 22"/>
          <p:cNvSpPr>
            <a:spLocks noChangeShapeType="1"/>
          </p:cNvSpPr>
          <p:nvPr/>
        </p:nvSpPr>
        <p:spPr bwMode="auto">
          <a:xfrm>
            <a:off x="45720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Rectangle 24"/>
          <p:cNvSpPr>
            <a:spLocks noChangeArrowheads="1"/>
          </p:cNvSpPr>
          <p:nvPr/>
        </p:nvSpPr>
        <p:spPr bwMode="auto">
          <a:xfrm>
            <a:off x="7315200" y="4953000"/>
            <a:ext cx="1143000" cy="838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GNP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RIIL</a:t>
            </a:r>
          </a:p>
        </p:txBody>
      </p:sp>
      <p:sp>
        <p:nvSpPr>
          <p:cNvPr id="23567" name="Line 25"/>
          <p:cNvSpPr>
            <a:spLocks noChangeShapeType="1"/>
          </p:cNvSpPr>
          <p:nvPr/>
        </p:nvSpPr>
        <p:spPr bwMode="auto">
          <a:xfrm>
            <a:off x="6858000" y="4419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26"/>
          <p:cNvSpPr>
            <a:spLocks noChangeShapeType="1"/>
          </p:cNvSpPr>
          <p:nvPr/>
        </p:nvSpPr>
        <p:spPr bwMode="auto">
          <a:xfrm>
            <a:off x="5867400" y="47244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27"/>
          <p:cNvSpPr>
            <a:spLocks noChangeShapeType="1"/>
          </p:cNvSpPr>
          <p:nvPr/>
        </p:nvSpPr>
        <p:spPr bwMode="auto">
          <a:xfrm>
            <a:off x="5867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28"/>
          <p:cNvSpPr>
            <a:spLocks noChangeShapeType="1"/>
          </p:cNvSpPr>
          <p:nvPr/>
        </p:nvSpPr>
        <p:spPr bwMode="auto">
          <a:xfrm>
            <a:off x="7848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Rectangle 31"/>
          <p:cNvSpPr>
            <a:spLocks noChangeArrowheads="1"/>
          </p:cNvSpPr>
          <p:nvPr/>
        </p:nvSpPr>
        <p:spPr bwMode="auto">
          <a:xfrm>
            <a:off x="1371600" y="4953000"/>
            <a:ext cx="1371600" cy="762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GDP</a:t>
            </a:r>
          </a:p>
        </p:txBody>
      </p:sp>
      <p:sp>
        <p:nvSpPr>
          <p:cNvPr id="23572" name="Line 33"/>
          <p:cNvSpPr>
            <a:spLocks noChangeShapeType="1"/>
          </p:cNvSpPr>
          <p:nvPr/>
        </p:nvSpPr>
        <p:spPr bwMode="auto">
          <a:xfrm>
            <a:off x="19812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73" name="Picture 16" descr="bird0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1214438"/>
            <a:ext cx="12239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16" descr="bird0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14438"/>
            <a:ext cx="12239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5" name="Footer Placeholder 2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Pengantar Ekonomi_Suyastiri Y.P_Program Studi  Magister Agribisnis-UPN[V] Yk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0"/>
            <a:ext cx="8305800" cy="632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lvl="2" eaLnBrk="1" hangingPunct="1">
              <a:buFont typeface="Wingdings" pitchFamily="2" charset="2"/>
              <a:buNone/>
            </a:pPr>
            <a:endParaRPr lang="en-US" sz="3100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4589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Pengantar Ekonomi_Suyastiri Y.P_Program Studi  Magister Agribisnis-UPN[V] Yk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214438" y="1500188"/>
            <a:ext cx="7391400" cy="1600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Hasil bersih dari semua kegiatan produksi yang</a:t>
            </a:r>
          </a:p>
          <a:p>
            <a:pPr algn="ctr"/>
            <a:r>
              <a:rPr lang="en-US" b="1"/>
              <a:t> dilakukan </a:t>
            </a:r>
            <a:r>
              <a:rPr lang="en-US" b="1">
                <a:solidFill>
                  <a:schemeClr val="folHlink"/>
                </a:solidFill>
              </a:rPr>
              <a:t>semua produsen</a:t>
            </a:r>
            <a:r>
              <a:rPr lang="en-US" b="1"/>
              <a:t> dalam suatu negara </a:t>
            </a:r>
          </a:p>
          <a:p>
            <a:pPr algn="ctr"/>
            <a:r>
              <a:rPr lang="en-US" b="1"/>
              <a:t>dari berbagai sektor ekonomi (dalam suatu wilayah)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63246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Gross Domestic Product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2667000" y="5181600"/>
            <a:ext cx="43434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GDP DAN GNP merupakan ukuran</a:t>
            </a:r>
          </a:p>
          <a:p>
            <a:pPr algn="ctr"/>
            <a:r>
              <a:rPr lang="en-US"/>
              <a:t>Produksi (bukan penjualan)</a:t>
            </a:r>
          </a:p>
        </p:txBody>
      </p:sp>
      <p:sp>
        <p:nvSpPr>
          <p:cNvPr id="8" name="5-Point Star 7"/>
          <p:cNvSpPr/>
          <p:nvPr/>
        </p:nvSpPr>
        <p:spPr bwMode="auto">
          <a:xfrm>
            <a:off x="304800" y="228600"/>
            <a:ext cx="914400" cy="9144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990600" y="3810000"/>
            <a:ext cx="2590800" cy="1143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GDP Aktual </a:t>
            </a: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5486400" y="3810000"/>
            <a:ext cx="2590800" cy="1143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GDP  Riil </a:t>
            </a:r>
          </a:p>
        </p:txBody>
      </p:sp>
      <p:cxnSp>
        <p:nvCxnSpPr>
          <p:cNvPr id="24585" name="Straight Connector 11"/>
          <p:cNvCxnSpPr>
            <a:cxnSpLocks noChangeShapeType="1"/>
          </p:cNvCxnSpPr>
          <p:nvPr/>
        </p:nvCxnSpPr>
        <p:spPr bwMode="auto">
          <a:xfrm>
            <a:off x="2514600" y="3505200"/>
            <a:ext cx="403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6" name="Straight Arrow Connector 13"/>
          <p:cNvCxnSpPr>
            <a:cxnSpLocks noChangeShapeType="1"/>
          </p:cNvCxnSpPr>
          <p:nvPr/>
        </p:nvCxnSpPr>
        <p:spPr bwMode="auto">
          <a:xfrm rot="5400000">
            <a:off x="6438901" y="3619500"/>
            <a:ext cx="228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587" name="Straight Arrow Connector 15"/>
          <p:cNvCxnSpPr>
            <a:cxnSpLocks noChangeShapeType="1"/>
          </p:cNvCxnSpPr>
          <p:nvPr/>
        </p:nvCxnSpPr>
        <p:spPr bwMode="auto">
          <a:xfrm rot="5400000">
            <a:off x="2400301" y="3619500"/>
            <a:ext cx="228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588" name="Straight Arrow Connector 23"/>
          <p:cNvCxnSpPr>
            <a:cxnSpLocks noChangeShapeType="1"/>
            <a:stCxn id="24579" idx="2"/>
          </p:cNvCxnSpPr>
          <p:nvPr/>
        </p:nvCxnSpPr>
        <p:spPr bwMode="auto">
          <a:xfrm rot="16200000" flipH="1">
            <a:off x="4791075" y="3219451"/>
            <a:ext cx="257175" cy="19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701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Pengantar Ekonomi_Suyastiri Y.P_Program Studi  Magister Agribisnis-UPN[V] Yk</a:t>
            </a:r>
          </a:p>
        </p:txBody>
      </p:sp>
      <p:sp>
        <p:nvSpPr>
          <p:cNvPr id="25604" name="WordArt 5"/>
          <p:cNvSpPr>
            <a:spLocks noChangeArrowheads="1" noChangeShapeType="1" noTextEdit="1"/>
          </p:cNvSpPr>
          <p:nvPr/>
        </p:nvSpPr>
        <p:spPr bwMode="auto">
          <a:xfrm>
            <a:off x="1295400" y="381000"/>
            <a:ext cx="57912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Gross National Product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071563" y="1357313"/>
            <a:ext cx="7848600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Nilai barang-jasa yang dihasilkan dalam suatu </a:t>
            </a:r>
          </a:p>
          <a:p>
            <a:pPr algn="ctr"/>
            <a:r>
              <a:rPr lang="en-US"/>
              <a:t>perekonomian selama satu tahun (warga negara sendiri)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33400" y="3124200"/>
            <a:ext cx="7772400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GNP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dapat</a:t>
            </a:r>
            <a:endParaRPr lang="en-US" dirty="0"/>
          </a:p>
          <a:p>
            <a:pPr algn="ctr"/>
            <a:r>
              <a:rPr lang="en-US" dirty="0" err="1"/>
              <a:t>dipasarkan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diperjualbelikan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533400" y="5105400"/>
            <a:ext cx="3048000" cy="81121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GNP Riil</a:t>
            </a:r>
          </a:p>
          <a:p>
            <a:pPr algn="ctr"/>
            <a:r>
              <a:rPr lang="en-US"/>
              <a:t>GNP Nominal</a:t>
            </a:r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4343400" y="5105400"/>
            <a:ext cx="3657600" cy="1066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GNP Bruto vs GNP Netto</a:t>
            </a:r>
          </a:p>
        </p:txBody>
      </p:sp>
      <p:sp>
        <p:nvSpPr>
          <p:cNvPr id="25609" name="Curved Right Arrow 16"/>
          <p:cNvSpPr>
            <a:spLocks noChangeArrowheads="1"/>
          </p:cNvSpPr>
          <p:nvPr/>
        </p:nvSpPr>
        <p:spPr bwMode="auto">
          <a:xfrm>
            <a:off x="0" y="4495800"/>
            <a:ext cx="381000" cy="987425"/>
          </a:xfrm>
          <a:prstGeom prst="curvedRightArrow">
            <a:avLst>
              <a:gd name="adj1" fmla="val 24993"/>
              <a:gd name="adj2" fmla="val 49998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Curved Right Arrow 17"/>
          <p:cNvSpPr>
            <a:spLocks noChangeArrowheads="1"/>
          </p:cNvSpPr>
          <p:nvPr/>
        </p:nvSpPr>
        <p:spPr bwMode="auto">
          <a:xfrm>
            <a:off x="0" y="2514600"/>
            <a:ext cx="457200" cy="1063625"/>
          </a:xfrm>
          <a:prstGeom prst="curvedRightArrow">
            <a:avLst>
              <a:gd name="adj1" fmla="val 24987"/>
              <a:gd name="adj2" fmla="val 49996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5-Point Star 18"/>
          <p:cNvSpPr/>
          <p:nvPr/>
        </p:nvSpPr>
        <p:spPr bwMode="auto">
          <a:xfrm>
            <a:off x="0" y="457200"/>
            <a:ext cx="914400" cy="9144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52400"/>
            <a:ext cx="7386638" cy="632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lvl="2" eaLnBrk="1" hangingPunct="1">
              <a:buFont typeface="Wingdings" pitchFamily="2" charset="2"/>
              <a:buNone/>
            </a:pPr>
            <a:endParaRPr lang="en-US" sz="3200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6640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Pengantar Ekonomi_Suyastiri Y.P_Program Studi  Magister Agribisnis-UPN[V] Yk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09600" y="1828800"/>
            <a:ext cx="4267200" cy="914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GDP = GNP -NFIA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12750" y="4197350"/>
            <a:ext cx="461645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GDP &gt; GNP maka NFIA &lt; 0</a:t>
            </a:r>
          </a:p>
          <a:p>
            <a:pPr algn="ctr"/>
            <a:r>
              <a:rPr lang="en-US" sz="2800"/>
              <a:t>GDP &lt; GNP maka NFIA &gt; 0</a:t>
            </a:r>
          </a:p>
          <a:p>
            <a:pPr algn="ctr"/>
            <a:r>
              <a:rPr lang="en-US" sz="2800"/>
              <a:t>GDP = GNP maka NFIA = 0</a:t>
            </a:r>
          </a:p>
        </p:txBody>
      </p:sp>
      <p:sp>
        <p:nvSpPr>
          <p:cNvPr id="26629" name="WordArt 6"/>
          <p:cNvSpPr>
            <a:spLocks noChangeArrowheads="1" noChangeShapeType="1" noTextEdit="1"/>
          </p:cNvSpPr>
          <p:nvPr/>
        </p:nvSpPr>
        <p:spPr bwMode="auto">
          <a:xfrm>
            <a:off x="3810000" y="2667000"/>
            <a:ext cx="46482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Gross National Product</a:t>
            </a: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 flipH="1">
            <a:off x="2133600" y="2819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6172200" y="1447800"/>
            <a:ext cx="2209800" cy="1143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GDP Aktual</a:t>
            </a:r>
          </a:p>
          <a:p>
            <a:pPr algn="ctr"/>
            <a:r>
              <a:rPr lang="en-US" sz="2000"/>
              <a:t>GDP Potensial</a:t>
            </a:r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6362700" y="4067175"/>
            <a:ext cx="1974850" cy="81121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GNP Riil</a:t>
            </a:r>
          </a:p>
          <a:p>
            <a:pPr algn="ctr"/>
            <a:r>
              <a:rPr lang="en-US"/>
              <a:t>GNP Nominal</a:t>
            </a:r>
          </a:p>
        </p:txBody>
      </p:sp>
      <p:sp>
        <p:nvSpPr>
          <p:cNvPr id="26633" name="Line 11"/>
          <p:cNvSpPr>
            <a:spLocks noChangeShapeType="1"/>
          </p:cNvSpPr>
          <p:nvPr/>
        </p:nvSpPr>
        <p:spPr bwMode="auto">
          <a:xfrm>
            <a:off x="5334000" y="4724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5791200" y="5334000"/>
            <a:ext cx="2743200" cy="762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GNP Bruto vs GNP netto</a:t>
            </a:r>
          </a:p>
        </p:txBody>
      </p:sp>
      <p:sp>
        <p:nvSpPr>
          <p:cNvPr id="26635" name="Line 14"/>
          <p:cNvSpPr>
            <a:spLocks noChangeShapeType="1"/>
          </p:cNvSpPr>
          <p:nvPr/>
        </p:nvSpPr>
        <p:spPr bwMode="auto">
          <a:xfrm>
            <a:off x="5334000" y="3810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5"/>
          <p:cNvSpPr>
            <a:spLocks noChangeShapeType="1"/>
          </p:cNvSpPr>
          <p:nvPr/>
        </p:nvSpPr>
        <p:spPr bwMode="auto">
          <a:xfrm>
            <a:off x="5334000" y="4724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Line 16"/>
          <p:cNvSpPr>
            <a:spLocks noChangeShapeType="1"/>
          </p:cNvSpPr>
          <p:nvPr/>
        </p:nvSpPr>
        <p:spPr bwMode="auto">
          <a:xfrm>
            <a:off x="5334000" y="571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WordArt 5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5410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GDP vs GNP</a:t>
            </a:r>
          </a:p>
        </p:txBody>
      </p:sp>
      <p:sp>
        <p:nvSpPr>
          <p:cNvPr id="26639" name="Notched Right Arrow 18"/>
          <p:cNvSpPr>
            <a:spLocks noChangeArrowheads="1"/>
          </p:cNvSpPr>
          <p:nvPr/>
        </p:nvSpPr>
        <p:spPr bwMode="auto">
          <a:xfrm>
            <a:off x="5029200" y="1905000"/>
            <a:ext cx="977900" cy="484188"/>
          </a:xfrm>
          <a:prstGeom prst="notched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0438" y="6143625"/>
            <a:ext cx="3143250" cy="457200"/>
          </a:xfrm>
          <a:noFill/>
        </p:spPr>
        <p:txBody>
          <a:bodyPr/>
          <a:lstStyle/>
          <a:p>
            <a:r>
              <a:rPr lang="en-US" smtClean="0"/>
              <a:t>Pengantar Ekonomi_Suyastiri Y.P_Program Studi  Magister Agribisnis-UPN[V] Yk</a:t>
            </a:r>
          </a:p>
        </p:txBody>
      </p:sp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1652588" y="228600"/>
            <a:ext cx="7491412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GNP Nominal vs GNP Riil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251521" y="1071563"/>
            <a:ext cx="8892480" cy="530976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GNP Nominal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GNP yang </a:t>
            </a:r>
            <a:r>
              <a:rPr lang="en-US" sz="2800" dirty="0" err="1" smtClean="0"/>
              <a:t>diperhitungkan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harga</a:t>
            </a:r>
            <a:r>
              <a:rPr lang="en-US" sz="2800" dirty="0" smtClean="0"/>
              <a:t> </a:t>
            </a:r>
            <a:r>
              <a:rPr lang="en-US" sz="2800" dirty="0" err="1" smtClean="0"/>
              <a:t>pasar</a:t>
            </a:r>
            <a:r>
              <a:rPr lang="en-US" sz="2800" dirty="0" smtClean="0"/>
              <a:t> (</a:t>
            </a:r>
            <a:r>
              <a:rPr lang="en-US" sz="2800" dirty="0" err="1" smtClean="0"/>
              <a:t>harga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berlaku</a:t>
            </a:r>
            <a:r>
              <a:rPr lang="en-US" sz="2800" dirty="0" smtClean="0"/>
              <a:t> )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menjumlahkan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produksi</a:t>
            </a:r>
            <a:r>
              <a:rPr lang="en-US" sz="2800" dirty="0" smtClean="0"/>
              <a:t> </a:t>
            </a:r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 smtClean="0"/>
              <a:t>menjumlahkan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dihasilkan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GNP </a:t>
            </a:r>
            <a:r>
              <a:rPr lang="en-US" sz="2800" dirty="0" err="1" smtClean="0"/>
              <a:t>Riil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GNP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harga</a:t>
            </a:r>
            <a:r>
              <a:rPr lang="en-US" sz="2800" dirty="0" smtClean="0"/>
              <a:t> </a:t>
            </a:r>
            <a:r>
              <a:rPr lang="en-US" sz="2800" dirty="0" err="1" smtClean="0"/>
              <a:t>konstan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GNP – DEPRESIASI =NNP (Net National Product)</a:t>
            </a:r>
          </a:p>
          <a:p>
            <a:pPr eaLnBrk="1" hangingPunct="1"/>
            <a:r>
              <a:rPr lang="en-US" sz="2800" dirty="0" smtClean="0"/>
              <a:t>NNP- PAJAK TAK LANGSUNG = NI (National Income)</a:t>
            </a:r>
          </a:p>
          <a:p>
            <a:pPr eaLnBrk="1" hangingPunct="1"/>
            <a:r>
              <a:rPr lang="en-US" sz="2800" smtClean="0"/>
              <a:t>NI – Pajak</a:t>
            </a:r>
            <a:r>
              <a:rPr lang="en-US" sz="2800" dirty="0" smtClean="0"/>
              <a:t>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+ </a:t>
            </a:r>
            <a:r>
              <a:rPr lang="en-US" sz="2800" dirty="0" err="1" smtClean="0"/>
              <a:t>Pembayaran</a:t>
            </a:r>
            <a:r>
              <a:rPr lang="en-US" sz="2800" dirty="0" smtClean="0"/>
              <a:t> Transfer = </a:t>
            </a:r>
            <a:r>
              <a:rPr lang="en-US" sz="2800" dirty="0" err="1" smtClean="0"/>
              <a:t>Pendapatan</a:t>
            </a:r>
            <a:r>
              <a:rPr lang="en-US" sz="2800" dirty="0" smtClean="0"/>
              <a:t> </a:t>
            </a:r>
            <a:r>
              <a:rPr lang="en-US" sz="2800" dirty="0" err="1" smtClean="0"/>
              <a:t>siap</a:t>
            </a:r>
            <a:r>
              <a:rPr lang="en-US" sz="2800" dirty="0" smtClean="0"/>
              <a:t> </a:t>
            </a:r>
            <a:r>
              <a:rPr lang="en-US" sz="2800" dirty="0" err="1" smtClean="0"/>
              <a:t>pakai</a:t>
            </a:r>
            <a:r>
              <a:rPr lang="en-US" sz="2800" dirty="0" smtClean="0"/>
              <a:t> (</a:t>
            </a:r>
            <a:r>
              <a:rPr lang="en-US" sz="2800" dirty="0" err="1" smtClean="0"/>
              <a:t>Yd</a:t>
            </a:r>
            <a:r>
              <a:rPr lang="en-US" sz="2800" dirty="0" smtClean="0"/>
              <a:t>/</a:t>
            </a:r>
            <a:r>
              <a:rPr lang="en-US" sz="2800" dirty="0" err="1" smtClean="0"/>
              <a:t>Pendapatan</a:t>
            </a:r>
            <a:r>
              <a:rPr lang="en-US" sz="2800" dirty="0" smtClean="0"/>
              <a:t> </a:t>
            </a:r>
            <a:r>
              <a:rPr lang="en-US" sz="2800" dirty="0" err="1" smtClean="0"/>
              <a:t>pribadi</a:t>
            </a:r>
            <a:r>
              <a:rPr lang="en-US" sz="2800" dirty="0" smtClean="0"/>
              <a:t>)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115700D4-4ADC-435F-98EF-7AC68C530959}" type="slidenum"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ctr">
                <a:defRPr/>
              </a:pPr>
              <a:t>19</a:t>
            </a:fld>
            <a:endParaRPr lang="en-US" sz="100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55576" y="980728"/>
            <a:ext cx="6229896" cy="3960193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MATERI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  <a:t>RUANG LINGKUP DAN PENGERTIAN EKONOMI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PENDAPATAN NASIOAL</a:t>
            </a:r>
            <a:r>
              <a:rPr lang="en-US" sz="3600" dirty="0" smtClean="0">
                <a:solidFill>
                  <a:schemeClr val="hlink"/>
                </a:solidFill>
                <a:latin typeface="Adobe Fan Heiti Std B" pitchFamily="34" charset="-128"/>
                <a:ea typeface="Adobe Fan Heiti Std B" pitchFamily="34" charset="-128"/>
              </a:rPr>
              <a:t/>
            </a:r>
            <a:br>
              <a:rPr lang="en-US" sz="3600" dirty="0" smtClean="0">
                <a:solidFill>
                  <a:schemeClr val="hlink"/>
                </a:solidFill>
                <a:latin typeface="Adobe Fan Heiti Std B" pitchFamily="34" charset="-128"/>
                <a:ea typeface="Adobe Fan Heiti Std B" pitchFamily="34" charset="-128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PASAR BARANG</a:t>
            </a:r>
            <a:endParaRPr lang="en-US" sz="3600" b="1" dirty="0" smtClean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12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43250" y="6000750"/>
            <a:ext cx="2928938" cy="642938"/>
          </a:xfrm>
          <a:noFill/>
        </p:spPr>
        <p:txBody>
          <a:bodyPr lIns="91440" tIns="45720" rIns="91440" bIns="45720" anchor="t"/>
          <a:lstStyle/>
          <a:p>
            <a:r>
              <a:rPr lang="en-US" smtClean="0"/>
              <a:t>Pengantar Ekonomi_Suyastiri Y.P_Program Studi  Magister Agribisnis-UPN[V] Yk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357562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Jumlah Penduduk, GDP Perkapita, dan Harapan Hidup di Negara-negara ASEAN tahun 1986</a:t>
            </a:r>
            <a:endParaRPr lang="id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2976" y="4143380"/>
          <a:ext cx="7500991" cy="23774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875248"/>
                <a:gridCol w="1875248"/>
                <a:gridCol w="1821668"/>
                <a:gridCol w="19288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Negara</a:t>
                      </a:r>
                      <a:endParaRPr lang="id-ID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6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Jumlah Penduduk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jt</a:t>
                      </a:r>
                      <a:r>
                        <a:rPr lang="en-US" dirty="0" smtClean="0"/>
                        <a:t>)</a:t>
                      </a:r>
                      <a:endParaRPr lang="id-ID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6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GNP perkapita ($)</a:t>
                      </a:r>
                      <a:endParaRPr lang="id-ID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6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Harapan</a:t>
                      </a:r>
                      <a:r>
                        <a:rPr lang="id-ID" baseline="0" dirty="0" smtClean="0"/>
                        <a:t> Hidup (th)</a:t>
                      </a:r>
                      <a:endParaRPr lang="id-ID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6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Indonesia</a:t>
                      </a:r>
                    </a:p>
                    <a:p>
                      <a:r>
                        <a:rPr lang="id-ID" dirty="0" smtClean="0"/>
                        <a:t>Filipina</a:t>
                      </a:r>
                    </a:p>
                    <a:p>
                      <a:r>
                        <a:rPr lang="id-ID" dirty="0" smtClean="0"/>
                        <a:t>Thailand</a:t>
                      </a:r>
                    </a:p>
                    <a:p>
                      <a:r>
                        <a:rPr lang="id-ID" dirty="0" smtClean="0"/>
                        <a:t>Malaysia</a:t>
                      </a:r>
                    </a:p>
                    <a:p>
                      <a:r>
                        <a:rPr lang="id-ID" dirty="0" smtClean="0"/>
                        <a:t>Singapore</a:t>
                      </a:r>
                    </a:p>
                    <a:p>
                      <a:r>
                        <a:rPr lang="id-ID" dirty="0" smtClean="0"/>
                        <a:t>Brunei</a:t>
                      </a:r>
                      <a:endParaRPr lang="id-ID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166,4</a:t>
                      </a:r>
                    </a:p>
                    <a:p>
                      <a:pPr algn="ctr"/>
                      <a:r>
                        <a:rPr lang="id-ID" dirty="0" smtClean="0"/>
                        <a:t>57,3</a:t>
                      </a:r>
                    </a:p>
                    <a:p>
                      <a:pPr algn="ctr"/>
                      <a:r>
                        <a:rPr lang="id-ID" dirty="0" smtClean="0"/>
                        <a:t>52,6</a:t>
                      </a:r>
                    </a:p>
                    <a:p>
                      <a:pPr algn="ctr"/>
                      <a:r>
                        <a:rPr lang="id-ID" dirty="0" smtClean="0"/>
                        <a:t>16,1</a:t>
                      </a:r>
                    </a:p>
                    <a:p>
                      <a:pPr algn="ctr"/>
                      <a:r>
                        <a:rPr lang="id-ID" dirty="0" smtClean="0"/>
                        <a:t>2,6</a:t>
                      </a:r>
                    </a:p>
                    <a:p>
                      <a:pPr algn="ctr"/>
                      <a:r>
                        <a:rPr lang="id-ID" dirty="0" smtClean="0"/>
                        <a:t>0,232</a:t>
                      </a:r>
                      <a:endParaRPr lang="id-ID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1077913" algn="l"/>
                        </a:tabLst>
                      </a:pPr>
                      <a:r>
                        <a:rPr lang="id-ID" dirty="0" smtClean="0"/>
                        <a:t>490</a:t>
                      </a:r>
                    </a:p>
                    <a:p>
                      <a:pPr marL="0" indent="0" algn="ctr">
                        <a:tabLst>
                          <a:tab pos="1077913" algn="l"/>
                        </a:tabLst>
                      </a:pPr>
                      <a:r>
                        <a:rPr lang="id-ID" dirty="0" smtClean="0"/>
                        <a:t>560</a:t>
                      </a:r>
                    </a:p>
                    <a:p>
                      <a:pPr marL="0" indent="0" algn="ctr">
                        <a:tabLst>
                          <a:tab pos="1077913" algn="l"/>
                        </a:tabLst>
                      </a:pPr>
                      <a:r>
                        <a:rPr lang="id-ID" dirty="0" smtClean="0"/>
                        <a:t>610</a:t>
                      </a:r>
                    </a:p>
                    <a:p>
                      <a:pPr marL="0" indent="0" algn="ctr">
                        <a:tabLst>
                          <a:tab pos="1077913" algn="l"/>
                        </a:tabLst>
                      </a:pPr>
                      <a:r>
                        <a:rPr lang="id-ID" dirty="0" smtClean="0"/>
                        <a:t>1830</a:t>
                      </a:r>
                    </a:p>
                    <a:p>
                      <a:pPr marL="0" indent="0" algn="ctr">
                        <a:tabLst>
                          <a:tab pos="1077913" algn="l"/>
                        </a:tabLst>
                      </a:pPr>
                      <a:r>
                        <a:rPr lang="id-ID" dirty="0" smtClean="0"/>
                        <a:t>7410</a:t>
                      </a:r>
                    </a:p>
                    <a:p>
                      <a:pPr marL="0" indent="0" algn="ctr">
                        <a:tabLst>
                          <a:tab pos="1077913" algn="l"/>
                        </a:tabLst>
                      </a:pPr>
                      <a:r>
                        <a:rPr lang="id-ID" dirty="0" smtClean="0"/>
                        <a:t>15400</a:t>
                      </a:r>
                      <a:endParaRPr lang="id-ID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57</a:t>
                      </a:r>
                    </a:p>
                    <a:p>
                      <a:pPr algn="ctr"/>
                      <a:r>
                        <a:rPr lang="id-ID" dirty="0" smtClean="0"/>
                        <a:t>63</a:t>
                      </a:r>
                    </a:p>
                    <a:p>
                      <a:pPr algn="ctr"/>
                      <a:r>
                        <a:rPr lang="id-ID" dirty="0" smtClean="0"/>
                        <a:t>64</a:t>
                      </a:r>
                    </a:p>
                    <a:p>
                      <a:pPr algn="ctr"/>
                      <a:r>
                        <a:rPr lang="id-ID" dirty="0" smtClean="0"/>
                        <a:t>69</a:t>
                      </a:r>
                    </a:p>
                    <a:p>
                      <a:pPr algn="ctr"/>
                      <a:r>
                        <a:rPr lang="id-ID" dirty="0" smtClean="0"/>
                        <a:t>73</a:t>
                      </a:r>
                    </a:p>
                    <a:p>
                      <a:pPr algn="ctr"/>
                      <a:r>
                        <a:rPr lang="id-ID" dirty="0" smtClean="0"/>
                        <a:t>74</a:t>
                      </a:r>
                      <a:endParaRPr lang="id-ID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429124" y="214290"/>
            <a:ext cx="4429156" cy="107157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FF0000"/>
                </a:solidFill>
                <a:latin typeface="Hobo Std" pitchFamily="50" charset="0"/>
              </a:rPr>
              <a:t>Produk Domestik Bruto Perkapita (Pendapatan Perkapita)</a:t>
            </a:r>
            <a:endParaRPr lang="id-ID" b="1" dirty="0">
              <a:solidFill>
                <a:srgbClr val="FF0000"/>
              </a:solidFill>
              <a:latin typeface="Hobo Std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1428736"/>
            <a:ext cx="6786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Blip>
                <a:blip r:embed="rId2"/>
              </a:buBlip>
            </a:pPr>
            <a:r>
              <a:rPr lang="id-ID" dirty="0" smtClean="0"/>
              <a:t>PDBP merupakan jumlah GDP dibagi dengan jumlah penduduk</a:t>
            </a:r>
          </a:p>
          <a:p>
            <a:pPr marL="273050" indent="-273050">
              <a:buBlip>
                <a:blip r:embed="rId2"/>
              </a:buBlip>
            </a:pPr>
            <a:r>
              <a:rPr lang="id-ID" dirty="0" smtClean="0"/>
              <a:t>Lebih tepat mencerminkan kesejahteraan penduduk suatu negara dibanding GDP saja</a:t>
            </a:r>
          </a:p>
          <a:p>
            <a:pPr marL="273050" indent="-273050">
              <a:buBlip>
                <a:blip r:embed="rId2"/>
              </a:buBlip>
            </a:pPr>
            <a:r>
              <a:rPr lang="id-ID" dirty="0" smtClean="0"/>
              <a:t>Bank Dunia menggunakan GDP perkapita dalam mengukur perkembangan ekonomi suatu negara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3638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/>
              <a:t>Pengantar Ekonomi_Suyastiri Y.P_Program Studi  Magister Agribisnis-UPN[V] Yk</a:t>
            </a:r>
          </a:p>
        </p:txBody>
      </p:sp>
      <p:sp>
        <p:nvSpPr>
          <p:cNvPr id="28675" name="WordArt 6"/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73914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2. Pengukuran Pendapatan Nasional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81000" y="1600200"/>
            <a:ext cx="57912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742950" indent="-742950" algn="ctr">
              <a:buFontTx/>
              <a:buAutoNum type="arabicPeriod"/>
              <a:defRPr/>
            </a:pP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Metode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Produksi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marL="742950" indent="-742950" algn="ctr">
              <a:defRPr/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(Production Approach)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762000" y="3124200"/>
            <a:ext cx="7848600" cy="1143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Jumlah nilai barang atau jasa yang dihasilkan oleh </a:t>
            </a:r>
          </a:p>
          <a:p>
            <a:pPr algn="ctr"/>
            <a:r>
              <a:rPr lang="en-US"/>
              <a:t>berbagai sektor perekonomian dalam </a:t>
            </a:r>
          </a:p>
          <a:p>
            <a:pPr algn="ctr"/>
            <a:r>
              <a:rPr lang="en-US"/>
              <a:t>satu periode tertentu</a:t>
            </a:r>
          </a:p>
        </p:txBody>
      </p:sp>
      <p:cxnSp>
        <p:nvCxnSpPr>
          <p:cNvPr id="28678" name="Curved Connector 14"/>
          <p:cNvCxnSpPr>
            <a:cxnSpLocks noChangeShapeType="1"/>
          </p:cNvCxnSpPr>
          <p:nvPr/>
        </p:nvCxnSpPr>
        <p:spPr bwMode="auto">
          <a:xfrm rot="16200000" flipH="1">
            <a:off x="2971800" y="2438400"/>
            <a:ext cx="609600" cy="6096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762000" y="5029200"/>
            <a:ext cx="7848600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cs typeface="Arial" pitchFamily="34" charset="0"/>
              </a:rPr>
              <a:t>GDP = ∑ Qi Pi = Q1 + Q2 + ……… Qn</a:t>
            </a:r>
            <a:endParaRPr lang="en-US"/>
          </a:p>
        </p:txBody>
      </p:sp>
      <p:sp>
        <p:nvSpPr>
          <p:cNvPr id="28680" name="Down Arrow 17"/>
          <p:cNvSpPr>
            <a:spLocks noChangeArrowheads="1"/>
          </p:cNvSpPr>
          <p:nvPr/>
        </p:nvSpPr>
        <p:spPr bwMode="auto">
          <a:xfrm>
            <a:off x="4267200" y="4343400"/>
            <a:ext cx="484188" cy="609600"/>
          </a:xfrm>
          <a:prstGeom prst="down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Right Arrow 18"/>
          <p:cNvSpPr>
            <a:spLocks noChangeArrowheads="1"/>
          </p:cNvSpPr>
          <p:nvPr/>
        </p:nvSpPr>
        <p:spPr bwMode="auto">
          <a:xfrm>
            <a:off x="6172200" y="1828800"/>
            <a:ext cx="685800" cy="484188"/>
          </a:xfrm>
          <a:prstGeom prst="right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WordArt 5"/>
          <p:cNvSpPr>
            <a:spLocks noChangeArrowheads="1" noChangeShapeType="1" noTextEdit="1"/>
          </p:cNvSpPr>
          <p:nvPr/>
        </p:nvSpPr>
        <p:spPr bwMode="auto">
          <a:xfrm>
            <a:off x="7010400" y="1600200"/>
            <a:ext cx="1524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3638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/>
              <a:t>Pengantar Ekonomi_Suyastiri Y.P_Program Studi  Magister Agribisnis-UPN[V] Yk</a:t>
            </a:r>
          </a:p>
        </p:txBody>
      </p:sp>
      <p:sp>
        <p:nvSpPr>
          <p:cNvPr id="18436" name="WordArt 5"/>
          <p:cNvSpPr>
            <a:spLocks noGrp="1" noChangeArrowheads="1" noChangeShapeType="1" noTextEdit="1"/>
          </p:cNvSpPr>
          <p:nvPr/>
        </p:nvSpPr>
        <p:spPr bwMode="auto">
          <a:xfrm>
            <a:off x="457200" y="277813"/>
            <a:ext cx="7086600" cy="1139825"/>
          </a:xfrm>
          <a:prstGeom prst="rect">
            <a:avLst/>
          </a:prstGeom>
        </p:spPr>
        <p:txBody>
          <a:bodyPr wrap="none" fromWordArt="1" anchor="ctr" anchorCtr="1"/>
          <a:lstStyle/>
          <a:p>
            <a:pPr algn="ctr">
              <a:defRPr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j-ea"/>
                <a:cs typeface="+mj-cs"/>
              </a:rPr>
              <a:t>2. Metode Pendapatan</a:t>
            </a:r>
            <a:b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j-ea"/>
                <a:cs typeface="+mj-cs"/>
              </a:rPr>
            </a:b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j-ea"/>
                <a:cs typeface="+mj-cs"/>
              </a:rPr>
              <a:t>(Income Approach)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838200" y="2133600"/>
            <a:ext cx="78486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Jumlah semua pendapatan dari upah, sewa, </a:t>
            </a:r>
          </a:p>
          <a:p>
            <a:pPr algn="ctr"/>
            <a:r>
              <a:rPr lang="en-US"/>
              <a:t>bunga dan keuntungan dari berbagai sektor </a:t>
            </a:r>
          </a:p>
          <a:p>
            <a:pPr algn="ctr"/>
            <a:r>
              <a:rPr lang="en-US"/>
              <a:t>perekonomian  pada periode tertentu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762000" y="4419600"/>
            <a:ext cx="7848600" cy="1752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cs typeface="Arial" pitchFamily="34" charset="0"/>
              </a:rPr>
              <a:t>NI = w + r + i + </a:t>
            </a:r>
            <a:r>
              <a:rPr lang="el-GR" b="1">
                <a:cs typeface="Arial" pitchFamily="34" charset="0"/>
              </a:rPr>
              <a:t>π</a:t>
            </a:r>
            <a:endParaRPr lang="en-US" b="1">
              <a:cs typeface="Arial" pitchFamily="34" charset="0"/>
            </a:endParaRPr>
          </a:p>
          <a:p>
            <a:r>
              <a:rPr lang="en-US">
                <a:cs typeface="Arial" pitchFamily="34" charset="0"/>
              </a:rPr>
              <a:t>Keterangan : NI = national income</a:t>
            </a:r>
          </a:p>
          <a:p>
            <a:r>
              <a:rPr lang="en-US">
                <a:cs typeface="Arial" pitchFamily="34" charset="0"/>
              </a:rPr>
              <a:t>w = wage (upah) ;  i = interest rate (tingkat bunga) </a:t>
            </a:r>
          </a:p>
          <a:p>
            <a:r>
              <a:rPr lang="en-US">
                <a:cs typeface="Arial" pitchFamily="34" charset="0"/>
              </a:rPr>
              <a:t>r = rent (sewa)     ; </a:t>
            </a:r>
            <a:r>
              <a:rPr lang="el-GR">
                <a:cs typeface="Arial" pitchFamily="34" charset="0"/>
              </a:rPr>
              <a:t>π</a:t>
            </a:r>
            <a:r>
              <a:rPr lang="en-US">
                <a:cs typeface="Arial" pitchFamily="34" charset="0"/>
              </a:rPr>
              <a:t> = profit (keuntungan)</a:t>
            </a:r>
            <a:endParaRPr lang="en-US"/>
          </a:p>
        </p:txBody>
      </p:sp>
      <p:cxnSp>
        <p:nvCxnSpPr>
          <p:cNvPr id="29702" name="Curved Connector 9"/>
          <p:cNvCxnSpPr>
            <a:cxnSpLocks noChangeShapeType="1"/>
          </p:cNvCxnSpPr>
          <p:nvPr/>
        </p:nvCxnSpPr>
        <p:spPr bwMode="auto">
          <a:xfrm rot="16200000" flipH="1">
            <a:off x="3314700" y="1409700"/>
            <a:ext cx="533400" cy="4572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03" name="Down Arrow 12"/>
          <p:cNvSpPr>
            <a:spLocks noChangeArrowheads="1"/>
          </p:cNvSpPr>
          <p:nvPr/>
        </p:nvSpPr>
        <p:spPr bwMode="auto">
          <a:xfrm>
            <a:off x="4419600" y="3505200"/>
            <a:ext cx="484188" cy="762000"/>
          </a:xfrm>
          <a:prstGeom prst="downArrow">
            <a:avLst>
              <a:gd name="adj1" fmla="val 50000"/>
              <a:gd name="adj2" fmla="val 5004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WordArt 5"/>
          <p:cNvSpPr>
            <a:spLocks noChangeArrowheads="1" noChangeShapeType="1" noTextEdit="1"/>
          </p:cNvSpPr>
          <p:nvPr/>
        </p:nvSpPr>
        <p:spPr bwMode="auto">
          <a:xfrm>
            <a:off x="7696200" y="9144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NI</a:t>
            </a:r>
          </a:p>
        </p:txBody>
      </p:sp>
      <p:sp>
        <p:nvSpPr>
          <p:cNvPr id="29705" name="Curved Up Arrow 14"/>
          <p:cNvSpPr>
            <a:spLocks noChangeArrowheads="1"/>
          </p:cNvSpPr>
          <p:nvPr/>
        </p:nvSpPr>
        <p:spPr bwMode="auto">
          <a:xfrm>
            <a:off x="6705600" y="1600200"/>
            <a:ext cx="914400" cy="3048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3638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/>
              <a:t>Pengantar Ekonomi_Suyastiri Y.P_Program Studi  Magister Agribisnis-UPN[V] Yk</a:t>
            </a:r>
          </a:p>
        </p:txBody>
      </p:sp>
      <p:sp>
        <p:nvSpPr>
          <p:cNvPr id="19460" name="WordArt 5"/>
          <p:cNvSpPr>
            <a:spLocks noGrp="1" noChangeArrowheads="1" noChangeShapeType="1" noTextEdit="1"/>
          </p:cNvSpPr>
          <p:nvPr/>
        </p:nvSpPr>
        <p:spPr bwMode="auto">
          <a:xfrm>
            <a:off x="457200" y="277813"/>
            <a:ext cx="5410200" cy="1139825"/>
          </a:xfrm>
          <a:prstGeom prst="rect">
            <a:avLst/>
          </a:prstGeom>
        </p:spPr>
        <p:txBody>
          <a:bodyPr wrap="none" fromWordArt="1" anchor="ctr" anchorCtr="1"/>
          <a:lstStyle/>
          <a:p>
            <a:pPr algn="ctr">
              <a:defRPr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j-ea"/>
                <a:cs typeface="+mj-cs"/>
              </a:rPr>
              <a:t>3.  Metode Pengeluaran</a:t>
            </a:r>
            <a:b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j-ea"/>
                <a:cs typeface="+mj-cs"/>
              </a:rPr>
            </a:b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j-ea"/>
                <a:cs typeface="+mj-cs"/>
              </a:rPr>
              <a:t>(Expenditure Approach)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685800" y="4419600"/>
            <a:ext cx="7848600" cy="17526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cs typeface="Arial" pitchFamily="34" charset="0"/>
              </a:rPr>
              <a:t>GNP = C + I + G + (X-M)</a:t>
            </a:r>
          </a:p>
          <a:p>
            <a:r>
              <a:rPr lang="en-US">
                <a:cs typeface="Arial" pitchFamily="34" charset="0"/>
              </a:rPr>
              <a:t>Keterangan :     C = Konsumsi</a:t>
            </a:r>
          </a:p>
          <a:p>
            <a:r>
              <a:rPr lang="en-US">
                <a:cs typeface="Arial" pitchFamily="34" charset="0"/>
              </a:rPr>
              <a:t> I = Investasi   ; G = Pengeluaran Pemerintah</a:t>
            </a:r>
          </a:p>
          <a:p>
            <a:r>
              <a:rPr lang="en-US">
                <a:cs typeface="Arial" pitchFamily="34" charset="0"/>
              </a:rPr>
              <a:t>(X-M) = Ekspor neto</a:t>
            </a:r>
            <a:endParaRPr lang="en-US"/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7010400" y="8382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GNP</a:t>
            </a:r>
          </a:p>
        </p:txBody>
      </p:sp>
      <p:sp>
        <p:nvSpPr>
          <p:cNvPr id="30726" name="Right Arrow 8"/>
          <p:cNvSpPr>
            <a:spLocks noChangeArrowheads="1"/>
          </p:cNvSpPr>
          <p:nvPr/>
        </p:nvSpPr>
        <p:spPr bwMode="auto">
          <a:xfrm>
            <a:off x="5943600" y="7620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685800" y="1981200"/>
            <a:ext cx="7848600" cy="152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cs typeface="Arial" pitchFamily="34" charset="0"/>
              </a:rPr>
              <a:t>Jumlah seluruh pengeluaran dari berbagai </a:t>
            </a:r>
          </a:p>
          <a:p>
            <a:pPr algn="ctr"/>
            <a:r>
              <a:rPr lang="en-US" b="1">
                <a:cs typeface="Arial" pitchFamily="34" charset="0"/>
              </a:rPr>
              <a:t>sektor perekonomian</a:t>
            </a:r>
            <a:endParaRPr lang="en-US"/>
          </a:p>
        </p:txBody>
      </p:sp>
      <p:cxnSp>
        <p:nvCxnSpPr>
          <p:cNvPr id="30728" name="Curved Connector 11"/>
          <p:cNvCxnSpPr>
            <a:cxnSpLocks noChangeShapeType="1"/>
          </p:cNvCxnSpPr>
          <p:nvPr/>
        </p:nvCxnSpPr>
        <p:spPr bwMode="auto">
          <a:xfrm>
            <a:off x="2057400" y="1447800"/>
            <a:ext cx="685800" cy="4572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29" name="Down Arrow 13"/>
          <p:cNvSpPr>
            <a:spLocks noChangeArrowheads="1"/>
          </p:cNvSpPr>
          <p:nvPr/>
        </p:nvSpPr>
        <p:spPr bwMode="auto">
          <a:xfrm>
            <a:off x="4648200" y="3733800"/>
            <a:ext cx="484188" cy="609600"/>
          </a:xfrm>
          <a:prstGeom prst="down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571500" y="0"/>
            <a:ext cx="7386638" cy="632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lvl="2" eaLnBrk="1" hangingPunct="1">
              <a:buFont typeface="Wingdings" pitchFamily="2" charset="2"/>
              <a:buNone/>
            </a:pPr>
            <a:endParaRPr lang="en-US" sz="3100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62000" y="1905000"/>
            <a:ext cx="7391400" cy="1295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Hasil bersih dari semua kegiatan produksi yang</a:t>
            </a:r>
          </a:p>
          <a:p>
            <a:pPr algn="ctr"/>
            <a:r>
              <a:rPr lang="en-US"/>
              <a:t> dilakukan </a:t>
            </a:r>
            <a:r>
              <a:rPr lang="en-US">
                <a:solidFill>
                  <a:schemeClr val="folHlink"/>
                </a:solidFill>
              </a:rPr>
              <a:t>semua produsen</a:t>
            </a:r>
            <a:r>
              <a:rPr lang="en-US"/>
              <a:t> dalam suatu negara </a:t>
            </a:r>
          </a:p>
          <a:p>
            <a:pPr algn="ctr"/>
            <a:r>
              <a:rPr lang="en-US"/>
              <a:t>dari berbagai sektor ekonomi (dalam suatu wilayah)</a:t>
            </a:r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304800" y="609600"/>
            <a:ext cx="55626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Gross Domestic Product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228600" y="3429000"/>
            <a:ext cx="57912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Gross National Product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85800" y="4495800"/>
            <a:ext cx="7772400" cy="914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Nilai barang-jasa yang dihasilkan dalam suatu </a:t>
            </a:r>
          </a:p>
          <a:p>
            <a:pPr algn="ctr"/>
            <a:r>
              <a:rPr lang="en-US"/>
              <a:t>Perekonomian selama satu tahun (warga negara sendiri)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071688" y="5572125"/>
            <a:ext cx="4343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GDP DAN GNP merupakan ukuran</a:t>
            </a:r>
          </a:p>
          <a:p>
            <a:pPr algn="ctr"/>
            <a:r>
              <a:rPr lang="en-US"/>
              <a:t>Produksi (bukan penjualan)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PASAR BARANG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16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DESKRIPSI</a:t>
            </a:r>
          </a:p>
          <a:p>
            <a:pPr marL="514350" indent="-514350">
              <a:buAutoNum type="arabicPeriod"/>
            </a:pPr>
            <a:r>
              <a:rPr lang="en-GB" sz="2800" dirty="0" err="1" smtClean="0"/>
              <a:t>Fungsi</a:t>
            </a:r>
            <a:r>
              <a:rPr lang="en-GB" sz="2800" dirty="0" smtClean="0"/>
              <a:t> IS</a:t>
            </a:r>
          </a:p>
          <a:p>
            <a:pPr marL="514350" indent="-514350">
              <a:buAutoNum type="arabicPeriod"/>
            </a:pPr>
            <a:r>
              <a:rPr lang="en-GB" sz="2800" dirty="0" err="1" smtClean="0"/>
              <a:t>Fungsin</a:t>
            </a:r>
            <a:r>
              <a:rPr lang="en-GB" sz="2800" dirty="0" smtClean="0"/>
              <a:t> IS </a:t>
            </a:r>
            <a:r>
              <a:rPr lang="en-GB" sz="2800" dirty="0" err="1" smtClean="0"/>
              <a:t>dalam</a:t>
            </a:r>
            <a:r>
              <a:rPr lang="en-GB" sz="2800" dirty="0" smtClean="0"/>
              <a:t> model 2 </a:t>
            </a:r>
            <a:r>
              <a:rPr lang="en-GB" sz="2800" dirty="0" err="1" smtClean="0"/>
              <a:t>sektor</a:t>
            </a:r>
            <a:endParaRPr lang="en-GB" sz="2800" dirty="0" smtClean="0"/>
          </a:p>
          <a:p>
            <a:pPr marL="514350" indent="-514350">
              <a:buAutoNum type="arabicPeriod"/>
            </a:pPr>
            <a:r>
              <a:rPr lang="en-GB" sz="2800" dirty="0" err="1" smtClean="0"/>
              <a:t>Fungsi</a:t>
            </a:r>
            <a:r>
              <a:rPr lang="en-GB" sz="2800" dirty="0" smtClean="0"/>
              <a:t> IS </a:t>
            </a:r>
            <a:r>
              <a:rPr lang="en-GB" sz="2800" dirty="0" err="1" smtClean="0"/>
              <a:t>dalam</a:t>
            </a:r>
            <a:r>
              <a:rPr lang="en-GB" sz="2800" dirty="0" smtClean="0"/>
              <a:t> model 3 </a:t>
            </a:r>
            <a:r>
              <a:rPr lang="en-GB" sz="2800" dirty="0" err="1" smtClean="0"/>
              <a:t>sektor</a:t>
            </a:r>
            <a:endParaRPr lang="en-GB" sz="2800" dirty="0" smtClean="0"/>
          </a:p>
          <a:p>
            <a:pPr marL="514350" indent="-514350">
              <a:buAutoNum type="arabicPeriod"/>
            </a:pPr>
            <a:r>
              <a:rPr lang="en-GB" sz="2800" dirty="0" err="1" smtClean="0"/>
              <a:t>Hubungan</a:t>
            </a:r>
            <a:r>
              <a:rPr lang="en-GB" sz="2800" dirty="0" smtClean="0"/>
              <a:t> </a:t>
            </a:r>
            <a:r>
              <a:rPr lang="en-GB" sz="2800" dirty="0" smtClean="0"/>
              <a:t>Tingkat </a:t>
            </a:r>
            <a:r>
              <a:rPr lang="en-GB" sz="2800" dirty="0" err="1" smtClean="0"/>
              <a:t>Bunga</a:t>
            </a:r>
            <a:r>
              <a:rPr lang="en-GB" sz="2800" dirty="0" smtClean="0"/>
              <a:t> </a:t>
            </a:r>
            <a:r>
              <a:rPr lang="en-GB" sz="2800" dirty="0" err="1" smtClean="0"/>
              <a:t>dengan</a:t>
            </a:r>
            <a:r>
              <a:rPr lang="en-GB" sz="2800" dirty="0" smtClean="0"/>
              <a:t> </a:t>
            </a:r>
            <a:r>
              <a:rPr lang="en-GB" sz="2800" dirty="0" err="1" smtClean="0"/>
              <a:t>Investasi</a:t>
            </a:r>
            <a:r>
              <a:rPr lang="en-GB" sz="2800" dirty="0" smtClean="0"/>
              <a:t> </a:t>
            </a:r>
            <a:r>
              <a:rPr lang="en-GB" sz="2800" dirty="0" err="1" smtClean="0"/>
              <a:t>dan</a:t>
            </a:r>
            <a:r>
              <a:rPr lang="en-GB" sz="2800" dirty="0" smtClean="0"/>
              <a:t> </a:t>
            </a:r>
            <a:r>
              <a:rPr lang="en-GB" sz="2800" dirty="0" err="1" smtClean="0"/>
              <a:t>Pendapatan</a:t>
            </a:r>
            <a:r>
              <a:rPr lang="en-GB" sz="2800" dirty="0" smtClean="0"/>
              <a:t> </a:t>
            </a:r>
            <a:r>
              <a:rPr lang="en-GB" sz="2800" dirty="0" err="1" smtClean="0"/>
              <a:t>Nasional</a:t>
            </a:r>
            <a:endParaRPr lang="en-GB" sz="2800" dirty="0" smtClean="0"/>
          </a:p>
          <a:p>
            <a:pPr marL="514350" indent="-514350">
              <a:buFont typeface="Wingdings" pitchFamily="2" charset="2"/>
              <a:buAutoNum type="arabicPeriod"/>
            </a:pPr>
            <a:r>
              <a:rPr lang="en-GB" sz="2800" dirty="0" err="1"/>
              <a:t>Menurunkan</a:t>
            </a:r>
            <a:r>
              <a:rPr lang="en-GB" sz="2800" dirty="0"/>
              <a:t> </a:t>
            </a:r>
            <a:r>
              <a:rPr lang="en-GB" sz="2800" dirty="0" err="1"/>
              <a:t>fungsi</a:t>
            </a:r>
            <a:r>
              <a:rPr lang="en-GB" sz="2800" dirty="0"/>
              <a:t> IS </a:t>
            </a:r>
            <a:r>
              <a:rPr lang="en-GB" sz="2800" dirty="0" err="1"/>
              <a:t>secara</a:t>
            </a:r>
            <a:r>
              <a:rPr lang="en-GB" sz="2800" dirty="0"/>
              <a:t> </a:t>
            </a:r>
            <a:r>
              <a:rPr lang="en-GB" sz="2800" dirty="0" err="1"/>
              <a:t>matematis</a:t>
            </a:r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 err="1" smtClean="0"/>
              <a:t>Analisis</a:t>
            </a:r>
            <a:r>
              <a:rPr lang="en-GB" sz="2800" dirty="0" smtClean="0"/>
              <a:t> </a:t>
            </a:r>
            <a:r>
              <a:rPr lang="en-GB" sz="2800" dirty="0" err="1" smtClean="0"/>
              <a:t>Perekonomian</a:t>
            </a:r>
            <a:r>
              <a:rPr lang="en-GB" sz="2800" dirty="0" smtClean="0"/>
              <a:t> Terbuka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41336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/>
              <a:t>PENDAHULUAN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Dalam</a:t>
            </a:r>
            <a:r>
              <a:rPr lang="en-GB" sz="2800" dirty="0" smtClean="0"/>
              <a:t> </a:t>
            </a:r>
            <a:r>
              <a:rPr lang="en-GB" sz="2800" dirty="0" err="1" smtClean="0"/>
              <a:t>ekonomi</a:t>
            </a:r>
            <a:r>
              <a:rPr lang="en-GB" sz="2800" dirty="0" smtClean="0"/>
              <a:t> </a:t>
            </a:r>
            <a:r>
              <a:rPr lang="en-GB" sz="2800" dirty="0" err="1" smtClean="0"/>
              <a:t>makro</a:t>
            </a:r>
            <a:r>
              <a:rPr lang="en-GB" sz="2800" dirty="0" smtClean="0"/>
              <a:t> </a:t>
            </a:r>
            <a:r>
              <a:rPr lang="en-GB" sz="2800" dirty="0" err="1" smtClean="0"/>
              <a:t>pasar</a:t>
            </a:r>
            <a:r>
              <a:rPr lang="en-GB" sz="2800" dirty="0" smtClean="0"/>
              <a:t> </a:t>
            </a:r>
            <a:r>
              <a:rPr lang="en-GB" sz="2800" dirty="0" err="1" smtClean="0"/>
              <a:t>dibedakan</a:t>
            </a:r>
            <a:r>
              <a:rPr lang="en-GB" sz="2800" dirty="0" smtClean="0"/>
              <a:t> </a:t>
            </a:r>
            <a:r>
              <a:rPr lang="en-GB" sz="2800" dirty="0" err="1" smtClean="0"/>
              <a:t>menjadi</a:t>
            </a:r>
            <a:r>
              <a:rPr lang="en-GB" sz="2800" dirty="0" smtClean="0"/>
              <a:t> </a:t>
            </a:r>
            <a:r>
              <a:rPr lang="en-GB" sz="2800" dirty="0" err="1" smtClean="0"/>
              <a:t>tiga</a:t>
            </a:r>
            <a:r>
              <a:rPr lang="en-GB" sz="2800" dirty="0" smtClean="0"/>
              <a:t> </a:t>
            </a:r>
            <a:r>
              <a:rPr lang="en-GB" sz="2800" dirty="0" err="1" smtClean="0"/>
              <a:t>yaitu</a:t>
            </a:r>
            <a:r>
              <a:rPr lang="en-GB" sz="2800" dirty="0" smtClean="0"/>
              <a:t>: </a:t>
            </a:r>
          </a:p>
          <a:p>
            <a:r>
              <a:rPr lang="en-GB" sz="2800" dirty="0" err="1" smtClean="0"/>
              <a:t>Pasar</a:t>
            </a:r>
            <a:r>
              <a:rPr lang="en-GB" sz="2800" dirty="0" smtClean="0"/>
              <a:t> </a:t>
            </a:r>
            <a:r>
              <a:rPr lang="en-GB" sz="2800" dirty="0" err="1" smtClean="0"/>
              <a:t>barang</a:t>
            </a:r>
            <a:r>
              <a:rPr lang="en-GB" sz="2800" dirty="0" smtClean="0"/>
              <a:t>, </a:t>
            </a:r>
            <a:r>
              <a:rPr lang="en-GB" sz="2800" dirty="0" err="1" smtClean="0"/>
              <a:t>pasar</a:t>
            </a:r>
            <a:r>
              <a:rPr lang="en-GB" sz="2800" dirty="0" smtClean="0"/>
              <a:t> </a:t>
            </a:r>
            <a:r>
              <a:rPr lang="en-GB" sz="2800" dirty="0" err="1" smtClean="0"/>
              <a:t>uang</a:t>
            </a:r>
            <a:r>
              <a:rPr lang="en-GB" sz="2800" dirty="0" smtClean="0"/>
              <a:t> </a:t>
            </a:r>
            <a:r>
              <a:rPr lang="en-GB" sz="2800" dirty="0" err="1" smtClean="0"/>
              <a:t>dan</a:t>
            </a:r>
            <a:r>
              <a:rPr lang="en-GB" sz="2800" dirty="0" smtClean="0"/>
              <a:t> </a:t>
            </a:r>
            <a:r>
              <a:rPr lang="en-GB" sz="2800" dirty="0" err="1" smtClean="0"/>
              <a:t>pasar</a:t>
            </a:r>
            <a:r>
              <a:rPr lang="en-GB" sz="2800" dirty="0" smtClean="0"/>
              <a:t> </a:t>
            </a:r>
            <a:r>
              <a:rPr lang="en-GB" sz="2800" dirty="0" err="1" smtClean="0"/>
              <a:t>faktor</a:t>
            </a:r>
            <a:r>
              <a:rPr lang="en-GB" sz="2800" dirty="0" smtClean="0"/>
              <a:t> </a:t>
            </a:r>
            <a:r>
              <a:rPr lang="en-GB" sz="2800" dirty="0" err="1" smtClean="0"/>
              <a:t>produksi</a:t>
            </a:r>
            <a:r>
              <a:rPr lang="en-GB" sz="2800" dirty="0" smtClean="0"/>
              <a:t> (</a:t>
            </a:r>
            <a:r>
              <a:rPr lang="en-GB" sz="2800" dirty="0" err="1" smtClean="0"/>
              <a:t>Pasar</a:t>
            </a:r>
            <a:r>
              <a:rPr lang="en-GB" sz="2800" dirty="0" smtClean="0"/>
              <a:t> </a:t>
            </a:r>
            <a:r>
              <a:rPr lang="en-GB" sz="2800" dirty="0" err="1" smtClean="0"/>
              <a:t>saham</a:t>
            </a:r>
            <a:r>
              <a:rPr lang="en-GB" sz="2800" dirty="0" smtClean="0"/>
              <a:t>/modal </a:t>
            </a:r>
            <a:r>
              <a:rPr lang="en-GB" sz="2800" dirty="0" err="1" smtClean="0"/>
              <a:t>dan</a:t>
            </a:r>
            <a:r>
              <a:rPr lang="en-GB" sz="2800" dirty="0" smtClean="0"/>
              <a:t> </a:t>
            </a:r>
            <a:r>
              <a:rPr lang="en-GB" sz="2800" dirty="0" err="1" smtClean="0"/>
              <a:t>pasar</a:t>
            </a:r>
            <a:r>
              <a:rPr lang="en-GB" sz="2800" dirty="0" smtClean="0"/>
              <a:t> </a:t>
            </a:r>
            <a:r>
              <a:rPr lang="en-GB" sz="2800" dirty="0" err="1" smtClean="0"/>
              <a:t>tenaga</a:t>
            </a:r>
            <a:r>
              <a:rPr lang="en-GB" sz="2800" dirty="0" smtClean="0"/>
              <a:t> </a:t>
            </a:r>
            <a:r>
              <a:rPr lang="en-GB" sz="2800" dirty="0" err="1" smtClean="0"/>
              <a:t>kerka</a:t>
            </a:r>
            <a:r>
              <a:rPr lang="en-GB" sz="2800" dirty="0" smtClean="0"/>
              <a:t>)</a:t>
            </a:r>
          </a:p>
          <a:p>
            <a:r>
              <a:rPr lang="en-GB" sz="2800" dirty="0" err="1" smtClean="0"/>
              <a:t>Pasar</a:t>
            </a:r>
            <a:r>
              <a:rPr lang="en-GB" sz="2800" dirty="0" smtClean="0"/>
              <a:t> </a:t>
            </a:r>
            <a:r>
              <a:rPr lang="en-GB" sz="2800" dirty="0" err="1" smtClean="0"/>
              <a:t>barang</a:t>
            </a:r>
            <a:r>
              <a:rPr lang="en-GB" sz="2800" dirty="0" smtClean="0"/>
              <a:t> </a:t>
            </a:r>
            <a:r>
              <a:rPr lang="en-GB" sz="2800" dirty="0" err="1" smtClean="0"/>
              <a:t>adalah</a:t>
            </a:r>
            <a:r>
              <a:rPr lang="en-GB" sz="2800" dirty="0" smtClean="0"/>
              <a:t> </a:t>
            </a:r>
            <a:r>
              <a:rPr lang="en-GB" sz="2800" dirty="0" err="1" smtClean="0"/>
              <a:t>interaksi</a:t>
            </a:r>
            <a:r>
              <a:rPr lang="en-GB" sz="2800" dirty="0" smtClean="0"/>
              <a:t> </a:t>
            </a:r>
            <a:r>
              <a:rPr lang="en-GB" sz="2800" dirty="0" err="1" smtClean="0"/>
              <a:t>antara</a:t>
            </a:r>
            <a:r>
              <a:rPr lang="en-GB" sz="2800" dirty="0" smtClean="0"/>
              <a:t> </a:t>
            </a:r>
            <a:r>
              <a:rPr lang="en-GB" sz="2800" dirty="0" err="1" smtClean="0"/>
              <a:t>permintaan</a:t>
            </a:r>
            <a:r>
              <a:rPr lang="en-GB" sz="2800" dirty="0" smtClean="0"/>
              <a:t> </a:t>
            </a:r>
            <a:r>
              <a:rPr lang="en-GB" sz="2800" dirty="0" err="1" smtClean="0"/>
              <a:t>dan</a:t>
            </a:r>
            <a:r>
              <a:rPr lang="en-GB" sz="2800" dirty="0" smtClean="0"/>
              <a:t> </a:t>
            </a:r>
            <a:r>
              <a:rPr lang="en-GB" sz="2800" dirty="0" err="1" smtClean="0"/>
              <a:t>penawaran</a:t>
            </a:r>
            <a:r>
              <a:rPr lang="en-GB" sz="2800" dirty="0" smtClean="0"/>
              <a:t> </a:t>
            </a:r>
            <a:r>
              <a:rPr lang="en-GB" sz="2800" dirty="0" err="1" smtClean="0"/>
              <a:t>barang</a:t>
            </a:r>
            <a:r>
              <a:rPr lang="en-GB" sz="2800" dirty="0" smtClean="0"/>
              <a:t> . Dari </a:t>
            </a:r>
            <a:r>
              <a:rPr lang="en-GB" sz="2800" dirty="0" err="1" smtClean="0"/>
              <a:t>interaksi</a:t>
            </a:r>
            <a:r>
              <a:rPr lang="en-GB" sz="2800" dirty="0" smtClean="0"/>
              <a:t> </a:t>
            </a:r>
            <a:r>
              <a:rPr lang="en-GB" sz="2800" dirty="0" err="1" smtClean="0"/>
              <a:t>ini</a:t>
            </a:r>
            <a:r>
              <a:rPr lang="en-GB" sz="2800" dirty="0" smtClean="0"/>
              <a:t> </a:t>
            </a:r>
            <a:r>
              <a:rPr lang="en-GB" sz="2800" dirty="0" err="1" smtClean="0"/>
              <a:t>akan</a:t>
            </a:r>
            <a:r>
              <a:rPr lang="en-GB" sz="2800" dirty="0" smtClean="0"/>
              <a:t> </a:t>
            </a:r>
            <a:r>
              <a:rPr lang="en-GB" sz="2800" dirty="0" err="1" smtClean="0"/>
              <a:t>terbentuk</a:t>
            </a:r>
            <a:r>
              <a:rPr lang="en-GB" sz="2800" dirty="0" smtClean="0"/>
              <a:t> </a:t>
            </a:r>
            <a:r>
              <a:rPr lang="en-GB" sz="2800" dirty="0" err="1" smtClean="0"/>
              <a:t>harga</a:t>
            </a:r>
            <a:r>
              <a:rPr lang="en-GB" sz="2800" dirty="0" smtClean="0"/>
              <a:t> </a:t>
            </a:r>
            <a:r>
              <a:rPr lang="en-GB" sz="2800" dirty="0" err="1" smtClean="0"/>
              <a:t>barang</a:t>
            </a:r>
            <a:r>
              <a:rPr lang="en-GB" sz="2800" dirty="0" smtClean="0"/>
              <a:t> </a:t>
            </a:r>
            <a:r>
              <a:rPr lang="en-GB" sz="2800" dirty="0" err="1" smtClean="0"/>
              <a:t>dan</a:t>
            </a:r>
            <a:r>
              <a:rPr lang="en-GB" sz="2800" dirty="0" smtClean="0"/>
              <a:t> </a:t>
            </a:r>
            <a:r>
              <a:rPr lang="en-GB" sz="2800" dirty="0" err="1" smtClean="0"/>
              <a:t>kuantitas</a:t>
            </a:r>
            <a:r>
              <a:rPr lang="en-GB" sz="2800" dirty="0" smtClean="0"/>
              <a:t> </a:t>
            </a:r>
            <a:r>
              <a:rPr lang="en-GB" sz="2800" dirty="0" err="1" smtClean="0"/>
              <a:t>barang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72144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FUNGSI    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Fungsi</a:t>
            </a:r>
            <a:r>
              <a:rPr lang="en-GB" sz="2800" dirty="0" smtClean="0"/>
              <a:t> IS </a:t>
            </a:r>
            <a:r>
              <a:rPr lang="en-GB" sz="2800" dirty="0" err="1" smtClean="0"/>
              <a:t>adalah</a:t>
            </a:r>
            <a:r>
              <a:rPr lang="en-GB" sz="2800" dirty="0" smtClean="0"/>
              <a:t> </a:t>
            </a:r>
            <a:r>
              <a:rPr lang="en-GB" sz="2800" dirty="0" err="1" smtClean="0"/>
              <a:t>fUngsi</a:t>
            </a:r>
            <a:r>
              <a:rPr lang="en-GB" sz="2800" dirty="0" smtClean="0"/>
              <a:t> yang </a:t>
            </a:r>
            <a:r>
              <a:rPr lang="en-GB" sz="2800" dirty="0" err="1" smtClean="0"/>
              <a:t>menunjukkan</a:t>
            </a:r>
            <a:r>
              <a:rPr lang="en-GB" sz="2800" dirty="0" smtClean="0"/>
              <a:t> </a:t>
            </a:r>
            <a:r>
              <a:rPr lang="en-GB" sz="2800" dirty="0" err="1" smtClean="0"/>
              <a:t>hubungan</a:t>
            </a:r>
            <a:r>
              <a:rPr lang="en-GB" sz="2800" dirty="0" smtClean="0"/>
              <a:t> </a:t>
            </a:r>
            <a:r>
              <a:rPr lang="en-GB" sz="2800" dirty="0" err="1" smtClean="0"/>
              <a:t>antara</a:t>
            </a:r>
            <a:r>
              <a:rPr lang="en-GB" sz="2800" dirty="0" smtClean="0"/>
              <a:t> </a:t>
            </a:r>
            <a:r>
              <a:rPr lang="en-GB" sz="2800" dirty="0" err="1" smtClean="0"/>
              <a:t>tingkat</a:t>
            </a:r>
            <a:r>
              <a:rPr lang="en-GB" sz="2800" dirty="0" smtClean="0"/>
              <a:t> </a:t>
            </a:r>
            <a:r>
              <a:rPr lang="en-GB" sz="2800" dirty="0" err="1" smtClean="0"/>
              <a:t>bunga</a:t>
            </a:r>
            <a:r>
              <a:rPr lang="en-GB" sz="2800" dirty="0" smtClean="0"/>
              <a:t> </a:t>
            </a:r>
            <a:r>
              <a:rPr lang="en-GB" sz="2800" dirty="0" err="1" smtClean="0"/>
              <a:t>dan</a:t>
            </a:r>
            <a:r>
              <a:rPr lang="en-GB" sz="2800" dirty="0" smtClean="0"/>
              <a:t> </a:t>
            </a:r>
            <a:r>
              <a:rPr lang="en-GB" sz="2800" dirty="0" err="1" smtClean="0"/>
              <a:t>pendapatn</a:t>
            </a:r>
            <a:r>
              <a:rPr lang="en-GB" sz="2800" dirty="0" smtClean="0"/>
              <a:t> </a:t>
            </a:r>
            <a:r>
              <a:rPr lang="en-GB" sz="2800" dirty="0" err="1" smtClean="0"/>
              <a:t>nasional</a:t>
            </a:r>
            <a:r>
              <a:rPr lang="en-GB" sz="2800" dirty="0" smtClean="0"/>
              <a:t> </a:t>
            </a:r>
            <a:r>
              <a:rPr lang="en-GB" sz="2800" dirty="0" err="1" smtClean="0"/>
              <a:t>pada</a:t>
            </a:r>
            <a:r>
              <a:rPr lang="en-GB" sz="2800" dirty="0" smtClean="0"/>
              <a:t> </a:t>
            </a:r>
            <a:r>
              <a:rPr lang="en-GB" sz="2800" dirty="0" err="1" smtClean="0"/>
              <a:t>keseimbangan</a:t>
            </a:r>
            <a:r>
              <a:rPr lang="en-GB" sz="2800" dirty="0" smtClean="0"/>
              <a:t> </a:t>
            </a:r>
            <a:r>
              <a:rPr lang="en-GB" sz="2800" dirty="0" err="1" smtClean="0"/>
              <a:t>pasar</a:t>
            </a:r>
            <a:r>
              <a:rPr lang="en-GB" sz="2800" dirty="0" smtClean="0"/>
              <a:t> </a:t>
            </a:r>
            <a:r>
              <a:rPr lang="en-GB" sz="2800" dirty="0" err="1" smtClean="0"/>
              <a:t>barang</a:t>
            </a:r>
            <a:endParaRPr lang="en-GB" sz="2800" dirty="0" smtClean="0"/>
          </a:p>
          <a:p>
            <a:r>
              <a:rPr lang="en-GB" sz="2800" dirty="0" err="1" smtClean="0"/>
              <a:t>Investasi</a:t>
            </a:r>
            <a:r>
              <a:rPr lang="en-GB" sz="2800" dirty="0" smtClean="0"/>
              <a:t> </a:t>
            </a:r>
            <a:r>
              <a:rPr lang="en-GB" sz="2800" dirty="0" err="1" smtClean="0"/>
              <a:t>dikelompokan</a:t>
            </a:r>
            <a:r>
              <a:rPr lang="en-GB" sz="2800" dirty="0" smtClean="0"/>
              <a:t> </a:t>
            </a:r>
            <a:r>
              <a:rPr lang="en-GB" sz="2800" dirty="0" err="1" smtClean="0"/>
              <a:t>menjadi</a:t>
            </a:r>
            <a:r>
              <a:rPr lang="en-GB" sz="2800" dirty="0" smtClean="0"/>
              <a:t> 2 </a:t>
            </a:r>
            <a:r>
              <a:rPr lang="en-GB" sz="2800" dirty="0" err="1" smtClean="0"/>
              <a:t>yaitu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err="1" smtClean="0"/>
              <a:t>Investasi</a:t>
            </a:r>
            <a:r>
              <a:rPr lang="en-GB" sz="2800" dirty="0" smtClean="0"/>
              <a:t> </a:t>
            </a:r>
            <a:r>
              <a:rPr lang="en-GB" sz="2800" dirty="0" err="1" smtClean="0"/>
              <a:t>sebagai</a:t>
            </a:r>
            <a:r>
              <a:rPr lang="en-GB" sz="2800" dirty="0" smtClean="0"/>
              <a:t> </a:t>
            </a:r>
            <a:r>
              <a:rPr lang="en-GB" sz="2800" dirty="0" err="1" smtClean="0"/>
              <a:t>variabel</a:t>
            </a:r>
            <a:r>
              <a:rPr lang="en-GB" sz="2800" dirty="0" smtClean="0"/>
              <a:t> </a:t>
            </a:r>
            <a:r>
              <a:rPr lang="en-GB" sz="2800" dirty="0" err="1" smtClean="0"/>
              <a:t>eksogen</a:t>
            </a:r>
            <a:r>
              <a:rPr lang="en-GB" sz="2800" dirty="0" smtClean="0"/>
              <a:t> : I = Io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err="1" smtClean="0"/>
              <a:t>Investasi</a:t>
            </a:r>
            <a:r>
              <a:rPr lang="en-GB" sz="2800" dirty="0" smtClean="0"/>
              <a:t> </a:t>
            </a:r>
            <a:r>
              <a:rPr lang="en-GB" sz="2800" dirty="0" err="1" smtClean="0"/>
              <a:t>sebagai</a:t>
            </a:r>
            <a:r>
              <a:rPr lang="en-GB" sz="2800" dirty="0" smtClean="0"/>
              <a:t> </a:t>
            </a:r>
            <a:r>
              <a:rPr lang="en-GB" sz="2800" dirty="0" err="1" smtClean="0"/>
              <a:t>variabel</a:t>
            </a:r>
            <a:r>
              <a:rPr lang="en-GB" sz="2800" dirty="0" smtClean="0"/>
              <a:t> endogen: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I = f(</a:t>
            </a:r>
            <a:r>
              <a:rPr lang="en-GB" sz="2800" dirty="0" err="1" smtClean="0"/>
              <a:t>i</a:t>
            </a:r>
            <a:r>
              <a:rPr lang="en-GB" sz="2800" dirty="0" smtClean="0"/>
              <a:t>) </a:t>
            </a:r>
            <a:r>
              <a:rPr lang="en-GB" sz="2800" dirty="0" err="1" smtClean="0"/>
              <a:t>atau</a:t>
            </a:r>
            <a:r>
              <a:rPr lang="en-GB" sz="2800" dirty="0" smtClean="0"/>
              <a:t> I = Io - </a:t>
            </a:r>
            <a:r>
              <a:rPr lang="en-GB" sz="2800" dirty="0" err="1" smtClean="0"/>
              <a:t>gi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43976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FUNGSI IS DALAM MODEL 2 SEKTOR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Syarat</a:t>
            </a:r>
            <a:r>
              <a:rPr lang="en-GB" sz="2800" dirty="0" smtClean="0"/>
              <a:t> </a:t>
            </a:r>
            <a:r>
              <a:rPr lang="en-GB" sz="2800" dirty="0" err="1" smtClean="0"/>
              <a:t>keseimbangan</a:t>
            </a:r>
            <a:r>
              <a:rPr lang="en-GB" sz="2800" dirty="0" smtClean="0"/>
              <a:t> </a:t>
            </a:r>
            <a:r>
              <a:rPr lang="en-GB" sz="2800" dirty="0" err="1" smtClean="0"/>
              <a:t>pendapatan</a:t>
            </a:r>
            <a:r>
              <a:rPr lang="en-GB" sz="2800" dirty="0" smtClean="0"/>
              <a:t> </a:t>
            </a:r>
            <a:r>
              <a:rPr lang="en-GB" sz="2800" dirty="0" err="1" smtClean="0"/>
              <a:t>nasional</a:t>
            </a:r>
            <a:r>
              <a:rPr lang="en-GB" sz="2800" dirty="0" smtClean="0"/>
              <a:t>: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I = S</a:t>
            </a:r>
          </a:p>
          <a:p>
            <a:pPr marL="0" indent="0">
              <a:buNone/>
            </a:pPr>
            <a:r>
              <a:rPr lang="en-GB" sz="2800" dirty="0" smtClean="0"/>
              <a:t>          AD = AS</a:t>
            </a:r>
          </a:p>
          <a:p>
            <a:pPr marL="514350" indent="-514350">
              <a:buAutoNum type="arabicPeriod"/>
            </a:pPr>
            <a:r>
              <a:rPr lang="en-GB" sz="2800" dirty="0" err="1" smtClean="0"/>
              <a:t>Jika</a:t>
            </a:r>
            <a:r>
              <a:rPr lang="en-GB" sz="2800" dirty="0" smtClean="0"/>
              <a:t> </a:t>
            </a:r>
            <a:r>
              <a:rPr lang="en-GB" sz="2800" dirty="0" err="1" smtClean="0"/>
              <a:t>investasi</a:t>
            </a:r>
            <a:r>
              <a:rPr lang="en-GB" sz="2800" dirty="0" smtClean="0"/>
              <a:t> </a:t>
            </a:r>
            <a:r>
              <a:rPr lang="en-GB" sz="2800" dirty="0" err="1" smtClean="0"/>
              <a:t>merupakan</a:t>
            </a:r>
            <a:r>
              <a:rPr lang="en-GB" sz="2800" dirty="0" smtClean="0"/>
              <a:t> </a:t>
            </a:r>
            <a:r>
              <a:rPr lang="en-GB" sz="2800" dirty="0" err="1" smtClean="0"/>
              <a:t>variabel</a:t>
            </a:r>
            <a:r>
              <a:rPr lang="en-GB" sz="2800" dirty="0" smtClean="0"/>
              <a:t> </a:t>
            </a:r>
            <a:r>
              <a:rPr lang="en-GB" sz="2800" dirty="0" err="1" smtClean="0"/>
              <a:t>eksogen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err="1" smtClean="0"/>
              <a:t>Keseimbangan</a:t>
            </a:r>
            <a:r>
              <a:rPr lang="en-GB" sz="2800" dirty="0" smtClean="0"/>
              <a:t> </a:t>
            </a:r>
            <a:r>
              <a:rPr lang="en-GB" sz="2800" dirty="0" err="1" smtClean="0"/>
              <a:t>pendapatan</a:t>
            </a:r>
            <a:r>
              <a:rPr lang="en-GB" sz="2800" dirty="0" smtClean="0"/>
              <a:t> </a:t>
            </a:r>
            <a:r>
              <a:rPr lang="en-GB" sz="2800" dirty="0" err="1" smtClean="0"/>
              <a:t>nasional</a:t>
            </a:r>
            <a:r>
              <a:rPr lang="en-GB" sz="2800" dirty="0" smtClean="0"/>
              <a:t>: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Y = (Co + Io)/(1-b)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17923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indent="-363538">
              <a:buNone/>
            </a:pPr>
            <a:r>
              <a:rPr lang="en-GB" sz="2800" dirty="0" smtClean="0"/>
              <a:t>2. </a:t>
            </a:r>
            <a:r>
              <a:rPr lang="en-GB" sz="2800" dirty="0" err="1" smtClean="0"/>
              <a:t>Jika</a:t>
            </a:r>
            <a:r>
              <a:rPr lang="en-GB" sz="2800" dirty="0" smtClean="0"/>
              <a:t> </a:t>
            </a:r>
            <a:r>
              <a:rPr lang="en-GB" sz="2800" dirty="0" err="1" smtClean="0"/>
              <a:t>investasi</a:t>
            </a:r>
            <a:r>
              <a:rPr lang="en-GB" sz="2800" dirty="0" smtClean="0"/>
              <a:t> </a:t>
            </a:r>
            <a:r>
              <a:rPr lang="en-GB" sz="2800" dirty="0" err="1" smtClean="0"/>
              <a:t>sebagai</a:t>
            </a:r>
            <a:r>
              <a:rPr lang="en-GB" sz="2800" dirty="0" smtClean="0"/>
              <a:t> </a:t>
            </a:r>
            <a:r>
              <a:rPr lang="en-GB" sz="2800" dirty="0" err="1" smtClean="0"/>
              <a:t>variabel</a:t>
            </a:r>
            <a:r>
              <a:rPr lang="en-GB" sz="2800" dirty="0" smtClean="0"/>
              <a:t>  endogenous , </a:t>
            </a:r>
            <a:r>
              <a:rPr lang="en-GB" sz="2800" dirty="0" err="1" smtClean="0"/>
              <a:t>maka</a:t>
            </a:r>
            <a:r>
              <a:rPr lang="en-GB" sz="2800" dirty="0" smtClean="0"/>
              <a:t> </a:t>
            </a:r>
            <a:r>
              <a:rPr lang="en-GB" sz="2800" dirty="0" err="1" smtClean="0"/>
              <a:t>keseimbangan</a:t>
            </a:r>
            <a:r>
              <a:rPr lang="en-GB" sz="2800" dirty="0" smtClean="0"/>
              <a:t> income:</a:t>
            </a:r>
          </a:p>
          <a:p>
            <a:pPr marL="363538" indent="-363538">
              <a:buNone/>
            </a:pPr>
            <a:r>
              <a:rPr lang="en-GB" sz="2800" dirty="0"/>
              <a:t>	</a:t>
            </a:r>
            <a:r>
              <a:rPr lang="en-GB" sz="2800" dirty="0" smtClean="0"/>
              <a:t>Y=C + I </a:t>
            </a:r>
            <a:r>
              <a:rPr lang="en-GB" sz="2800" dirty="0" err="1" smtClean="0"/>
              <a:t>dimana</a:t>
            </a:r>
            <a:r>
              <a:rPr lang="en-GB" sz="2800" dirty="0" smtClean="0"/>
              <a:t> C = Co + </a:t>
            </a:r>
            <a:r>
              <a:rPr lang="en-GB" sz="2800" dirty="0" err="1" smtClean="0"/>
              <a:t>bY</a:t>
            </a:r>
            <a:endParaRPr lang="en-GB" sz="2800" dirty="0" smtClean="0"/>
          </a:p>
          <a:p>
            <a:pPr marL="363538" indent="-363538">
              <a:buNone/>
            </a:pPr>
            <a:r>
              <a:rPr lang="en-GB" sz="2800" dirty="0"/>
              <a:t>	</a:t>
            </a:r>
            <a:r>
              <a:rPr lang="en-GB" sz="2800" dirty="0" err="1" smtClean="0"/>
              <a:t>dan</a:t>
            </a:r>
            <a:r>
              <a:rPr lang="en-GB" sz="2800" dirty="0" smtClean="0"/>
              <a:t> I = Io – </a:t>
            </a:r>
            <a:r>
              <a:rPr lang="en-GB" sz="2800" dirty="0" err="1" smtClean="0"/>
              <a:t>gi</a:t>
            </a:r>
            <a:endParaRPr lang="en-GB" sz="2800" dirty="0" smtClean="0"/>
          </a:p>
          <a:p>
            <a:pPr marL="363538" indent="-363538">
              <a:buNone/>
            </a:pPr>
            <a:r>
              <a:rPr lang="en-GB" sz="2800" dirty="0"/>
              <a:t>	</a:t>
            </a:r>
            <a:r>
              <a:rPr lang="en-GB" sz="2800" dirty="0" smtClean="0"/>
              <a:t>Y = (Co + </a:t>
            </a:r>
            <a:r>
              <a:rPr lang="en-GB" sz="2800" dirty="0" err="1" smtClean="0"/>
              <a:t>bY</a:t>
            </a:r>
            <a:r>
              <a:rPr lang="en-GB" sz="2800" dirty="0" smtClean="0"/>
              <a:t>) + (Io – </a:t>
            </a:r>
            <a:r>
              <a:rPr lang="en-GB" sz="2800" dirty="0" err="1" smtClean="0"/>
              <a:t>gi</a:t>
            </a:r>
            <a:r>
              <a:rPr lang="en-GB" sz="2800" dirty="0" smtClean="0"/>
              <a:t>)</a:t>
            </a:r>
          </a:p>
          <a:p>
            <a:pPr marL="363538" indent="-363538">
              <a:buNone/>
            </a:pPr>
            <a:r>
              <a:rPr lang="en-GB" sz="2800" dirty="0"/>
              <a:t>	</a:t>
            </a:r>
            <a:r>
              <a:rPr lang="en-GB" sz="2800" dirty="0" err="1" smtClean="0"/>
              <a:t>Sehingga</a:t>
            </a:r>
            <a:r>
              <a:rPr lang="en-GB" sz="2800" dirty="0" smtClean="0"/>
              <a:t> </a:t>
            </a:r>
            <a:r>
              <a:rPr lang="en-GB" sz="2800" dirty="0" err="1" smtClean="0"/>
              <a:t>Keseimbangan</a:t>
            </a:r>
            <a:r>
              <a:rPr lang="en-GB" sz="2800" dirty="0" smtClean="0"/>
              <a:t> </a:t>
            </a:r>
            <a:r>
              <a:rPr lang="en-GB" sz="2800" dirty="0" err="1" smtClean="0"/>
              <a:t>pendapatan</a:t>
            </a:r>
            <a:r>
              <a:rPr lang="en-GB" sz="2800" dirty="0" smtClean="0"/>
              <a:t> </a:t>
            </a:r>
            <a:r>
              <a:rPr lang="en-GB" sz="2800" dirty="0" err="1" smtClean="0"/>
              <a:t>nasional</a:t>
            </a:r>
            <a:r>
              <a:rPr lang="en-GB" sz="2800" dirty="0" smtClean="0"/>
              <a:t> </a:t>
            </a:r>
          </a:p>
          <a:p>
            <a:pPr marL="363538" indent="-363538">
              <a:buNone/>
            </a:pPr>
            <a:r>
              <a:rPr lang="en-GB" sz="2800" dirty="0"/>
              <a:t>	</a:t>
            </a:r>
            <a:r>
              <a:rPr lang="en-GB" sz="2800" dirty="0" smtClean="0"/>
              <a:t>Y = (Co + Io- </a:t>
            </a:r>
            <a:r>
              <a:rPr lang="en-GB" sz="2800" dirty="0" err="1" smtClean="0"/>
              <a:t>gi</a:t>
            </a:r>
            <a:r>
              <a:rPr lang="en-GB" sz="2800" smtClean="0"/>
              <a:t>)/(1-b)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7601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00232" y="428604"/>
            <a:ext cx="5020040" cy="928694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V Boli" pitchFamily="2" charset="0"/>
                <a:ea typeface="Tahoma" pitchFamily="34" charset="0"/>
                <a:cs typeface="MV Boli" pitchFamily="2" charset="0"/>
              </a:rPr>
              <a:t>PENGERTIAN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480" y="2000240"/>
            <a:ext cx="71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u="sng" dirty="0" err="1" smtClean="0">
                <a:solidFill>
                  <a:srgbClr val="B0001D"/>
                </a:solidFill>
              </a:rPr>
              <a:t>Ilmu</a:t>
            </a:r>
            <a:r>
              <a:rPr lang="en-US" sz="2400" u="sng" dirty="0" smtClean="0">
                <a:solidFill>
                  <a:srgbClr val="B0001D"/>
                </a:solidFill>
              </a:rPr>
              <a:t> </a:t>
            </a:r>
            <a:r>
              <a:rPr lang="en-US" sz="2400" u="sng" dirty="0" err="1" smtClean="0">
                <a:solidFill>
                  <a:srgbClr val="B0001D"/>
                </a:solidFill>
              </a:rPr>
              <a:t>Ekonomi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adalah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suatu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kajian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tentang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bagaimana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masyarakat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mengelola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sumberdayanya</a:t>
            </a:r>
            <a:r>
              <a:rPr lang="en-US" sz="2400" dirty="0" smtClean="0">
                <a:solidFill>
                  <a:srgbClr val="000099"/>
                </a:solidFill>
              </a:rPr>
              <a:t> yang </a:t>
            </a:r>
            <a:r>
              <a:rPr lang="en-US" sz="2400" dirty="0" err="1" smtClean="0">
                <a:solidFill>
                  <a:srgbClr val="000099"/>
                </a:solidFill>
              </a:rPr>
              <a:t>terbatas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untuk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memenuhi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kebutuhan</a:t>
            </a:r>
            <a:r>
              <a:rPr lang="en-US" sz="2400" dirty="0" smtClean="0">
                <a:solidFill>
                  <a:srgbClr val="000099"/>
                </a:solidFill>
              </a:rPr>
              <a:t> yang </a:t>
            </a:r>
            <a:r>
              <a:rPr lang="en-US" sz="2400" dirty="0" err="1" smtClean="0">
                <a:solidFill>
                  <a:srgbClr val="000099"/>
                </a:solidFill>
              </a:rPr>
              <a:t>tidak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terbatas</a:t>
            </a:r>
            <a:endParaRPr lang="en-US" sz="2400" dirty="0" smtClean="0">
              <a:solidFill>
                <a:srgbClr val="000099"/>
              </a:solidFill>
            </a:endParaRPr>
          </a:p>
          <a:p>
            <a:pPr algn="just"/>
            <a:endParaRPr lang="en-US" sz="2400" dirty="0" smtClean="0">
              <a:solidFill>
                <a:srgbClr val="000099"/>
              </a:solidFill>
            </a:endParaRPr>
          </a:p>
          <a:p>
            <a:pPr marL="273050" indent="-273050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474A81"/>
                </a:solidFill>
              </a:rPr>
              <a:t>Pengelolaan</a:t>
            </a:r>
            <a:r>
              <a:rPr lang="en-US" sz="2400" dirty="0" smtClean="0">
                <a:solidFill>
                  <a:srgbClr val="474A81"/>
                </a:solidFill>
              </a:rPr>
              <a:t> </a:t>
            </a:r>
            <a:r>
              <a:rPr lang="en-US" sz="2400" dirty="0" err="1" smtClean="0">
                <a:solidFill>
                  <a:srgbClr val="474A81"/>
                </a:solidFill>
              </a:rPr>
              <a:t>sumberdaya</a:t>
            </a:r>
            <a:r>
              <a:rPr lang="en-US" sz="2400" dirty="0" smtClean="0">
                <a:solidFill>
                  <a:srgbClr val="474A81"/>
                </a:solidFill>
              </a:rPr>
              <a:t> yang </a:t>
            </a:r>
            <a:r>
              <a:rPr lang="en-US" sz="2400" dirty="0" err="1" smtClean="0">
                <a:solidFill>
                  <a:srgbClr val="474A81"/>
                </a:solidFill>
              </a:rPr>
              <a:t>dimiliki</a:t>
            </a:r>
            <a:r>
              <a:rPr lang="en-US" sz="2400" dirty="0" smtClean="0">
                <a:solidFill>
                  <a:srgbClr val="474A81"/>
                </a:solidFill>
              </a:rPr>
              <a:t> </a:t>
            </a:r>
            <a:r>
              <a:rPr lang="en-US" sz="2400" dirty="0" err="1" smtClean="0">
                <a:solidFill>
                  <a:srgbClr val="474A81"/>
                </a:solidFill>
              </a:rPr>
              <a:t>masyarakat</a:t>
            </a:r>
            <a:r>
              <a:rPr lang="en-US" sz="2400" dirty="0" smtClean="0">
                <a:solidFill>
                  <a:srgbClr val="474A81"/>
                </a:solidFill>
              </a:rPr>
              <a:t> </a:t>
            </a:r>
            <a:r>
              <a:rPr lang="en-US" sz="2400" dirty="0" err="1" smtClean="0">
                <a:solidFill>
                  <a:srgbClr val="474A81"/>
                </a:solidFill>
              </a:rPr>
              <a:t>merupakan</a:t>
            </a:r>
            <a:r>
              <a:rPr lang="en-US" sz="2400" dirty="0" smtClean="0">
                <a:solidFill>
                  <a:srgbClr val="474A81"/>
                </a:solidFill>
              </a:rPr>
              <a:t> </a:t>
            </a:r>
            <a:r>
              <a:rPr lang="en-US" sz="2400" dirty="0" err="1" smtClean="0">
                <a:solidFill>
                  <a:srgbClr val="474A81"/>
                </a:solidFill>
              </a:rPr>
              <a:t>suatu</a:t>
            </a:r>
            <a:r>
              <a:rPr lang="en-US" sz="2400" dirty="0" smtClean="0">
                <a:solidFill>
                  <a:srgbClr val="474A81"/>
                </a:solidFill>
              </a:rPr>
              <a:t> </a:t>
            </a:r>
            <a:r>
              <a:rPr lang="en-US" sz="2400" dirty="0" err="1" smtClean="0">
                <a:solidFill>
                  <a:srgbClr val="474A81"/>
                </a:solidFill>
              </a:rPr>
              <a:t>hal</a:t>
            </a:r>
            <a:r>
              <a:rPr lang="en-US" sz="2400" dirty="0" smtClean="0">
                <a:solidFill>
                  <a:srgbClr val="474A81"/>
                </a:solidFill>
              </a:rPr>
              <a:t> yang </a:t>
            </a:r>
            <a:r>
              <a:rPr lang="en-US" sz="2400" dirty="0" err="1" smtClean="0">
                <a:solidFill>
                  <a:srgbClr val="474A81"/>
                </a:solidFill>
              </a:rPr>
              <a:t>penting</a:t>
            </a:r>
            <a:r>
              <a:rPr lang="en-US" sz="2400" dirty="0" smtClean="0">
                <a:solidFill>
                  <a:srgbClr val="474A81"/>
                </a:solidFill>
              </a:rPr>
              <a:t> </a:t>
            </a:r>
            <a:r>
              <a:rPr lang="en-US" sz="2400" dirty="0" err="1" smtClean="0">
                <a:solidFill>
                  <a:srgbClr val="474A81"/>
                </a:solidFill>
              </a:rPr>
              <a:t>karena</a:t>
            </a:r>
            <a:r>
              <a:rPr lang="en-US" sz="2400" dirty="0" smtClean="0">
                <a:solidFill>
                  <a:srgbClr val="474A81"/>
                </a:solidFill>
              </a:rPr>
              <a:t> </a:t>
            </a:r>
            <a:r>
              <a:rPr lang="en-US" sz="2400" dirty="0" err="1" smtClean="0">
                <a:solidFill>
                  <a:srgbClr val="474A81"/>
                </a:solidFill>
              </a:rPr>
              <a:t>sumberdaya</a:t>
            </a:r>
            <a:r>
              <a:rPr lang="en-US" sz="2400" dirty="0" smtClean="0">
                <a:solidFill>
                  <a:srgbClr val="474A81"/>
                </a:solidFill>
              </a:rPr>
              <a:t> </a:t>
            </a:r>
            <a:r>
              <a:rPr lang="en-US" sz="2400" dirty="0" err="1" smtClean="0">
                <a:solidFill>
                  <a:srgbClr val="474A81"/>
                </a:solidFill>
              </a:rPr>
              <a:t>jumlahnya</a:t>
            </a:r>
            <a:r>
              <a:rPr lang="en-US" sz="2400" dirty="0" smtClean="0">
                <a:solidFill>
                  <a:srgbClr val="474A81"/>
                </a:solidFill>
              </a:rPr>
              <a:t> </a:t>
            </a:r>
            <a:r>
              <a:rPr lang="en-US" sz="2400" dirty="0" err="1" smtClean="0">
                <a:solidFill>
                  <a:srgbClr val="474A81"/>
                </a:solidFill>
              </a:rPr>
              <a:t>terbatas</a:t>
            </a:r>
            <a:endParaRPr lang="id-ID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Picture 2" descr="D:\sampingan\bu wur\adelaide\gHnEjJVr6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0" y="0"/>
            <a:ext cx="2000240" cy="200024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0"/>
            <a:ext cx="1500182" cy="6858000"/>
          </a:xfrm>
          <a:prstGeom prst="rect">
            <a:avLst/>
          </a:prstGeom>
          <a:solidFill>
            <a:srgbClr val="C00000"/>
          </a:solidFill>
          <a:ln w="34925"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Misal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I = 55 – 200i</a:t>
            </a:r>
          </a:p>
          <a:p>
            <a:r>
              <a:rPr lang="en-GB" sz="2400" dirty="0" smtClean="0"/>
              <a:t>S = -40+ 0,2 Y</a:t>
            </a:r>
          </a:p>
          <a:p>
            <a:r>
              <a:rPr lang="en-GB" sz="2400" dirty="0" err="1" smtClean="0"/>
              <a:t>Carilah</a:t>
            </a:r>
            <a:r>
              <a:rPr lang="en-GB" sz="2400" dirty="0" smtClean="0"/>
              <a:t> </a:t>
            </a:r>
            <a:r>
              <a:rPr lang="en-GB" sz="2400" dirty="0" err="1" smtClean="0"/>
              <a:t>keseimbangan</a:t>
            </a:r>
            <a:r>
              <a:rPr lang="en-GB" sz="2400" dirty="0" smtClean="0"/>
              <a:t> </a:t>
            </a:r>
            <a:r>
              <a:rPr lang="en-GB" sz="2400" dirty="0" err="1" smtClean="0"/>
              <a:t>pendapatan</a:t>
            </a:r>
            <a:r>
              <a:rPr lang="en-GB" sz="2400" dirty="0" smtClean="0"/>
              <a:t> </a:t>
            </a:r>
            <a:r>
              <a:rPr lang="en-GB" sz="2400" dirty="0" err="1" smtClean="0"/>
              <a:t>nasional</a:t>
            </a:r>
            <a:r>
              <a:rPr lang="en-GB" sz="2400" dirty="0" smtClean="0"/>
              <a:t> </a:t>
            </a:r>
            <a:r>
              <a:rPr lang="en-GB" sz="2400" dirty="0" err="1" smtClean="0"/>
              <a:t>pada</a:t>
            </a:r>
            <a:r>
              <a:rPr lang="en-GB" sz="2400" dirty="0" smtClean="0"/>
              <a:t> </a:t>
            </a:r>
            <a:r>
              <a:rPr lang="en-GB" sz="2400" dirty="0" err="1" smtClean="0"/>
              <a:t>berbagai</a:t>
            </a:r>
            <a:r>
              <a:rPr lang="en-GB" sz="2400" dirty="0" smtClean="0"/>
              <a:t> </a:t>
            </a:r>
            <a:r>
              <a:rPr lang="en-GB" sz="2400" dirty="0" err="1" smtClean="0"/>
              <a:t>tingkat</a:t>
            </a:r>
            <a:r>
              <a:rPr lang="en-GB" sz="2400" dirty="0" smtClean="0"/>
              <a:t> </a:t>
            </a:r>
            <a:r>
              <a:rPr lang="en-GB" sz="2400" dirty="0" err="1" smtClean="0"/>
              <a:t>bunga</a:t>
            </a:r>
            <a:r>
              <a:rPr lang="en-GB" sz="2400" dirty="0" smtClean="0"/>
              <a:t>?</a:t>
            </a:r>
          </a:p>
          <a:p>
            <a:pPr marL="0" indent="0">
              <a:buNone/>
            </a:pPr>
            <a:r>
              <a:rPr lang="en-GB" sz="2400" dirty="0" err="1" smtClean="0"/>
              <a:t>Solusi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r>
              <a:rPr lang="en-GB" sz="2400" dirty="0" err="1" smtClean="0"/>
              <a:t>Syarat</a:t>
            </a:r>
            <a:r>
              <a:rPr lang="en-GB" sz="2400" dirty="0" smtClean="0"/>
              <a:t> </a:t>
            </a:r>
            <a:r>
              <a:rPr lang="en-GB" sz="2400" dirty="0" err="1" smtClean="0"/>
              <a:t>keseimbangan</a:t>
            </a:r>
            <a:r>
              <a:rPr lang="en-GB" sz="2400" dirty="0" smtClean="0"/>
              <a:t> </a:t>
            </a:r>
            <a:r>
              <a:rPr lang="en-GB" sz="2400" dirty="0" err="1" smtClean="0"/>
              <a:t>pendapatan</a:t>
            </a:r>
            <a:r>
              <a:rPr lang="en-GB" sz="2400" dirty="0" smtClean="0"/>
              <a:t> </a:t>
            </a:r>
            <a:r>
              <a:rPr lang="en-GB" sz="2400" dirty="0" err="1" smtClean="0"/>
              <a:t>nasional</a:t>
            </a:r>
            <a:r>
              <a:rPr lang="en-GB" sz="2400" dirty="0" smtClean="0"/>
              <a:t> </a:t>
            </a:r>
            <a:r>
              <a:rPr lang="en-GB" sz="2400" dirty="0" err="1" smtClean="0"/>
              <a:t>adalah</a:t>
            </a:r>
            <a:r>
              <a:rPr lang="en-GB" sz="2400" dirty="0" smtClean="0"/>
              <a:t>: I = S </a:t>
            </a:r>
            <a:r>
              <a:rPr lang="en-GB" sz="2400" dirty="0" err="1" smtClean="0"/>
              <a:t>sehingga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r>
              <a:rPr lang="en-GB" sz="2400" dirty="0" smtClean="0"/>
              <a:t>55 – 200i = -40 + 0,2 Y</a:t>
            </a:r>
          </a:p>
          <a:p>
            <a:pPr marL="0" indent="0">
              <a:buNone/>
            </a:pPr>
            <a:r>
              <a:rPr lang="en-GB" sz="2400" dirty="0" smtClean="0"/>
              <a:t>Y = 475 – 1000i </a:t>
            </a:r>
            <a:r>
              <a:rPr lang="en-GB" sz="2400" dirty="0" smtClean="0">
                <a:sym typeface="Wingdings" pitchFamily="2" charset="2"/>
              </a:rPr>
              <a:t> </a:t>
            </a:r>
            <a:r>
              <a:rPr lang="en-GB" sz="2400" dirty="0" err="1" smtClean="0">
                <a:sym typeface="Wingdings" pitchFamily="2" charset="2"/>
              </a:rPr>
              <a:t>Fungsi</a:t>
            </a:r>
            <a:r>
              <a:rPr lang="en-GB" sz="2400" dirty="0" smtClean="0">
                <a:sym typeface="Wingdings" pitchFamily="2" charset="2"/>
              </a:rPr>
              <a:t> IS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32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Jika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= 10 % </a:t>
            </a:r>
            <a:r>
              <a:rPr lang="en-GB" sz="2400" dirty="0" smtClean="0">
                <a:sym typeface="Wingdings" pitchFamily="2" charset="2"/>
              </a:rPr>
              <a:t> Y = 375</a:t>
            </a:r>
          </a:p>
          <a:p>
            <a:r>
              <a:rPr lang="en-GB" sz="2400" dirty="0" err="1" smtClean="0">
                <a:sym typeface="Wingdings" pitchFamily="2" charset="2"/>
              </a:rPr>
              <a:t>Jika</a:t>
            </a:r>
            <a:r>
              <a:rPr lang="en-GB" sz="2400" dirty="0" smtClean="0">
                <a:sym typeface="Wingdings" pitchFamily="2" charset="2"/>
              </a:rPr>
              <a:t> </a:t>
            </a:r>
            <a:r>
              <a:rPr lang="en-GB" sz="2400" dirty="0" err="1" smtClean="0">
                <a:sym typeface="Wingdings" pitchFamily="2" charset="2"/>
              </a:rPr>
              <a:t>i</a:t>
            </a:r>
            <a:r>
              <a:rPr lang="en-GB" sz="2400" dirty="0" smtClean="0">
                <a:sym typeface="Wingdings" pitchFamily="2" charset="2"/>
              </a:rPr>
              <a:t>= 9 %  Y = 385</a:t>
            </a:r>
          </a:p>
          <a:p>
            <a:r>
              <a:rPr lang="en-GB" sz="2400" dirty="0" err="1" smtClean="0">
                <a:sym typeface="Wingdings" pitchFamily="2" charset="2"/>
              </a:rPr>
              <a:t>Jika</a:t>
            </a:r>
            <a:r>
              <a:rPr lang="en-GB" sz="2400" dirty="0" smtClean="0">
                <a:sym typeface="Wingdings" pitchFamily="2" charset="2"/>
              </a:rPr>
              <a:t> </a:t>
            </a:r>
            <a:r>
              <a:rPr lang="en-GB" sz="2400" dirty="0" err="1" smtClean="0">
                <a:sym typeface="Wingdings" pitchFamily="2" charset="2"/>
              </a:rPr>
              <a:t>i</a:t>
            </a:r>
            <a:r>
              <a:rPr lang="en-GB" sz="2400" dirty="0" smtClean="0">
                <a:sym typeface="Wingdings" pitchFamily="2" charset="2"/>
              </a:rPr>
              <a:t>= 7 %  Y = 405</a:t>
            </a:r>
          </a:p>
          <a:p>
            <a:r>
              <a:rPr lang="en-GB" sz="2400" dirty="0" err="1" smtClean="0">
                <a:sym typeface="Wingdings" pitchFamily="2" charset="2"/>
              </a:rPr>
              <a:t>Jika</a:t>
            </a:r>
            <a:r>
              <a:rPr lang="en-GB" sz="2400" dirty="0" smtClean="0">
                <a:sym typeface="Wingdings" pitchFamily="2" charset="2"/>
              </a:rPr>
              <a:t> </a:t>
            </a:r>
            <a:r>
              <a:rPr lang="en-GB" sz="2400" dirty="0" err="1" smtClean="0">
                <a:sym typeface="Wingdings" pitchFamily="2" charset="2"/>
              </a:rPr>
              <a:t>i</a:t>
            </a:r>
            <a:r>
              <a:rPr lang="en-GB" sz="2400" dirty="0" smtClean="0">
                <a:sym typeface="Wingdings" pitchFamily="2" charset="2"/>
              </a:rPr>
              <a:t>= 5 %  Y = 425</a:t>
            </a:r>
          </a:p>
          <a:p>
            <a:r>
              <a:rPr lang="en-GB" sz="2400" dirty="0" err="1" smtClean="0">
                <a:sym typeface="Wingdings" pitchFamily="2" charset="2"/>
              </a:rPr>
              <a:t>Jadi</a:t>
            </a:r>
            <a:r>
              <a:rPr lang="en-GB" sz="2400" dirty="0" smtClean="0">
                <a:sym typeface="Wingdings" pitchFamily="2" charset="2"/>
              </a:rPr>
              <a:t> : </a:t>
            </a:r>
            <a:r>
              <a:rPr lang="en-GB" sz="2400" dirty="0" err="1" smtClean="0">
                <a:sym typeface="Wingdings" pitchFamily="2" charset="2"/>
              </a:rPr>
              <a:t>i</a:t>
            </a:r>
            <a:r>
              <a:rPr lang="en-GB" sz="2400" dirty="0" smtClean="0">
                <a:sym typeface="Wingdings" pitchFamily="2" charset="2"/>
              </a:rPr>
              <a:t>     I        Y        </a:t>
            </a:r>
          </a:p>
          <a:p>
            <a:r>
              <a:rPr lang="el-GR" sz="2400" dirty="0" smtClean="0">
                <a:sym typeface="Wingdings" pitchFamily="2" charset="2"/>
              </a:rPr>
              <a:t>Δ</a:t>
            </a:r>
            <a:r>
              <a:rPr lang="en-GB" sz="2400" dirty="0" smtClean="0">
                <a:sym typeface="Wingdings" pitchFamily="2" charset="2"/>
              </a:rPr>
              <a:t>Y = 1/(1 – b) .   I</a:t>
            </a:r>
            <a:r>
              <a:rPr lang="el-GR" sz="2400" dirty="0" smtClean="0">
                <a:sym typeface="Wingdings" pitchFamily="2" charset="2"/>
              </a:rPr>
              <a:t>Δ</a:t>
            </a:r>
            <a:endParaRPr lang="en-GB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47664" y="3284984"/>
            <a:ext cx="144016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11760" y="3068960"/>
            <a:ext cx="216024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19872" y="3068960"/>
            <a:ext cx="216024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60032" y="1268760"/>
            <a:ext cx="0" cy="2808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60032" y="4077072"/>
            <a:ext cx="33843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860032" y="2780928"/>
            <a:ext cx="2592288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60032" y="2401713"/>
            <a:ext cx="2592288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860032" y="2005669"/>
            <a:ext cx="2592288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882827" y="1609625"/>
            <a:ext cx="2592288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860032" y="1052736"/>
            <a:ext cx="2592288" cy="30243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38574" y="978422"/>
            <a:ext cx="69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C, I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8244408" y="389240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7380312" y="94108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Y=E</a:t>
            </a:r>
            <a:endParaRPr lang="en-GB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436096" y="342900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40152" y="2797757"/>
            <a:ext cx="0" cy="1279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36196" y="2348880"/>
            <a:ext cx="72008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804248" y="1844824"/>
            <a:ext cx="72008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491936" y="2644629"/>
            <a:ext cx="118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C+I (I=37)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491936" y="2164214"/>
            <a:ext cx="140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C+I (I=41)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7452320" y="1685969"/>
            <a:ext cx="132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C+I (I=45)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7452320" y="1308659"/>
            <a:ext cx="133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C+I (I=49)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4693847" y="4016814"/>
            <a:ext cx="37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5137933" y="4064325"/>
            <a:ext cx="76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385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5669944" y="4043145"/>
            <a:ext cx="65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405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6165546" y="4043145"/>
            <a:ext cx="65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425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6685276" y="4043145"/>
            <a:ext cx="55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445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0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928939"/>
          </a:xfrm>
        </p:spPr>
        <p:txBody>
          <a:bodyPr/>
          <a:lstStyle/>
          <a:p>
            <a:r>
              <a:rPr lang="en-GB" dirty="0" err="1"/>
              <a:t>Fungsi</a:t>
            </a:r>
            <a:r>
              <a:rPr lang="en-GB" dirty="0"/>
              <a:t> IS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berbagai</a:t>
            </a:r>
            <a:r>
              <a:rPr lang="en-GB" dirty="0"/>
              <a:t> </a:t>
            </a:r>
            <a:r>
              <a:rPr lang="en-GB" dirty="0" err="1"/>
              <a:t>tingkat</a:t>
            </a:r>
            <a:r>
              <a:rPr lang="en-GB" dirty="0"/>
              <a:t> </a:t>
            </a:r>
            <a:r>
              <a:rPr lang="en-GB" dirty="0" err="1"/>
              <a:t>bunga</a:t>
            </a:r>
            <a:endParaRPr lang="en-GB" dirty="0"/>
          </a:p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87624" y="2276872"/>
            <a:ext cx="0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87624" y="4581630"/>
            <a:ext cx="2520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75656" y="2708920"/>
            <a:ext cx="1656184" cy="15121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87624" y="299695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63688" y="2996952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87624" y="3573016"/>
            <a:ext cx="1260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87624" y="3140968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07704" y="314096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47764" y="3573016"/>
            <a:ext cx="0" cy="1008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87624" y="4077323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87824" y="4077323"/>
            <a:ext cx="0" cy="504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02893" y="1876182"/>
            <a:ext cx="5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</a:t>
            </a:r>
            <a:r>
              <a:rPr lang="en-GB" dirty="0" smtClean="0"/>
              <a:t>(%)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584913" y="27716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</a:t>
            </a:r>
            <a:r>
              <a:rPr lang="en-GB" dirty="0" smtClean="0"/>
              <a:t>=10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11560" y="3388350"/>
            <a:ext cx="49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</a:t>
            </a:r>
            <a:r>
              <a:rPr lang="en-GB" dirty="0" smtClean="0"/>
              <a:t>=7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584913" y="3851756"/>
            <a:ext cx="58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</a:t>
            </a:r>
            <a:r>
              <a:rPr lang="en-GB" dirty="0" smtClean="0"/>
              <a:t>=5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371980" y="4551349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385</a:t>
            </a:r>
          </a:p>
          <a:p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1752582" y="4551349"/>
            <a:ext cx="63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405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32731" y="453900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425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72791" y="4539000"/>
            <a:ext cx="71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445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32692" y="438625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Y($)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132335" y="4088720"/>
            <a:ext cx="72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4716016" y="2276872"/>
            <a:ext cx="4104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Menurunkan</a:t>
            </a:r>
            <a:r>
              <a:rPr lang="en-GB" dirty="0" smtClean="0"/>
              <a:t> </a:t>
            </a:r>
            <a:r>
              <a:rPr lang="en-GB" dirty="0" err="1" smtClean="0"/>
              <a:t>Fungsi</a:t>
            </a:r>
            <a:r>
              <a:rPr lang="en-GB" dirty="0" smtClean="0"/>
              <a:t> IS </a:t>
            </a:r>
            <a:r>
              <a:rPr lang="en-GB" dirty="0" err="1" smtClean="0"/>
              <a:t>secara</a:t>
            </a:r>
            <a:r>
              <a:rPr lang="en-GB" dirty="0" smtClean="0"/>
              <a:t> </a:t>
            </a:r>
            <a:r>
              <a:rPr lang="en-GB" dirty="0" err="1" smtClean="0"/>
              <a:t>matematis</a:t>
            </a:r>
            <a:endParaRPr lang="en-GB" dirty="0" smtClean="0"/>
          </a:p>
          <a:p>
            <a:r>
              <a:rPr lang="en-GB" dirty="0" err="1" smtClean="0"/>
              <a:t>Misal</a:t>
            </a:r>
            <a:r>
              <a:rPr lang="en-GB" dirty="0" smtClean="0"/>
              <a:t>:</a:t>
            </a:r>
          </a:p>
          <a:p>
            <a:r>
              <a:rPr lang="en-GB" dirty="0" smtClean="0"/>
              <a:t>C = 40 + 0,8 Y</a:t>
            </a:r>
          </a:p>
          <a:p>
            <a:r>
              <a:rPr lang="en-GB" dirty="0" smtClean="0"/>
              <a:t>I = 55 -200 </a:t>
            </a:r>
            <a:r>
              <a:rPr lang="en-GB" dirty="0" err="1" smtClean="0"/>
              <a:t>i</a:t>
            </a:r>
            <a:endParaRPr lang="en-GB" dirty="0" smtClean="0"/>
          </a:p>
          <a:p>
            <a:r>
              <a:rPr lang="en-GB" dirty="0" smtClean="0"/>
              <a:t>S = -40 +0,2 Y</a:t>
            </a:r>
          </a:p>
          <a:p>
            <a:r>
              <a:rPr lang="en-GB" dirty="0" err="1" smtClean="0"/>
              <a:t>Tentukan</a:t>
            </a:r>
            <a:r>
              <a:rPr lang="en-GB" dirty="0" smtClean="0"/>
              <a:t> </a:t>
            </a:r>
            <a:r>
              <a:rPr lang="en-GB" dirty="0" err="1" smtClean="0"/>
              <a:t>fungsi</a:t>
            </a:r>
            <a:r>
              <a:rPr lang="en-GB" dirty="0" smtClean="0"/>
              <a:t> IS!</a:t>
            </a:r>
          </a:p>
          <a:p>
            <a:r>
              <a:rPr lang="en-GB" dirty="0" smtClean="0"/>
              <a:t>Y = C +I</a:t>
            </a:r>
          </a:p>
          <a:p>
            <a:r>
              <a:rPr lang="en-GB" dirty="0" smtClean="0"/>
              <a:t>   = (40 + 0,8 Y) +(55- 200i)</a:t>
            </a:r>
          </a:p>
          <a:p>
            <a:r>
              <a:rPr lang="en-GB" dirty="0" smtClean="0"/>
              <a:t>Y = 475 – 1000i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funhgsiIS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1002893" y="4505182"/>
            <a:ext cx="41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7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84312"/>
          </a:xfrm>
        </p:spPr>
        <p:txBody>
          <a:bodyPr>
            <a:normAutofit/>
          </a:bodyPr>
          <a:lstStyle/>
          <a:p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/>
              <a:t>Hubungan</a:t>
            </a:r>
            <a:r>
              <a:rPr lang="en-GB" b="1" dirty="0"/>
              <a:t> Tingkat </a:t>
            </a:r>
            <a:r>
              <a:rPr lang="en-GB" b="1" dirty="0" err="1"/>
              <a:t>Bunga</a:t>
            </a:r>
            <a:r>
              <a:rPr lang="en-GB" b="1" dirty="0"/>
              <a:t> </a:t>
            </a:r>
            <a:r>
              <a:rPr lang="en-GB" b="1" dirty="0" err="1"/>
              <a:t>dengan</a:t>
            </a:r>
            <a:r>
              <a:rPr lang="en-GB" b="1" dirty="0"/>
              <a:t> 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err="1" smtClean="0"/>
              <a:t>Investasi</a:t>
            </a:r>
            <a:r>
              <a:rPr lang="en-GB" b="1" dirty="0" smtClean="0"/>
              <a:t> </a:t>
            </a:r>
            <a:r>
              <a:rPr lang="en-GB" b="1" dirty="0" err="1" smtClean="0"/>
              <a:t>dan</a:t>
            </a:r>
            <a:r>
              <a:rPr lang="en-GB" b="1" dirty="0" smtClean="0"/>
              <a:t> </a:t>
            </a:r>
            <a:r>
              <a:rPr lang="en-GB" b="1" dirty="0" err="1" smtClean="0"/>
              <a:t>Pendapatan</a:t>
            </a:r>
            <a:r>
              <a:rPr lang="en-GB" b="1" dirty="0" smtClean="0"/>
              <a:t> </a:t>
            </a:r>
            <a:r>
              <a:rPr lang="en-GB" b="1" dirty="0" err="1" smtClean="0"/>
              <a:t>Nasional</a:t>
            </a:r>
            <a:endParaRPr lang="en-GB" b="1" dirty="0" smtClean="0"/>
          </a:p>
          <a:p>
            <a:pPr marL="0" indent="0">
              <a:buNone/>
            </a:pPr>
            <a:r>
              <a:rPr lang="en-GB" dirty="0" err="1" smtClean="0"/>
              <a:t>Fungsi</a:t>
            </a:r>
            <a:r>
              <a:rPr lang="en-GB" dirty="0" smtClean="0"/>
              <a:t> </a:t>
            </a:r>
            <a:r>
              <a:rPr lang="en-GB" dirty="0" err="1" smtClean="0"/>
              <a:t>Investasi</a:t>
            </a:r>
            <a:r>
              <a:rPr lang="en-GB" dirty="0" smtClean="0"/>
              <a:t> : I = f(</a:t>
            </a:r>
            <a:r>
              <a:rPr lang="en-GB" dirty="0" err="1" smtClean="0"/>
              <a:t>i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err="1" smtClean="0"/>
              <a:t>Hubungan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I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negatif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</a:t>
            </a:r>
            <a:r>
              <a:rPr lang="en-GB" dirty="0" err="1" smtClean="0"/>
              <a:t>i</a:t>
            </a:r>
            <a:r>
              <a:rPr lang="en-GB" dirty="0" smtClean="0"/>
              <a:t>     </a:t>
            </a:r>
            <a:r>
              <a:rPr lang="en-GB" dirty="0" smtClean="0">
                <a:sym typeface="Wingdings" pitchFamily="2" charset="2"/>
              </a:rPr>
              <a:t> I     </a:t>
            </a:r>
            <a:r>
              <a:rPr lang="en-GB" dirty="0" err="1" smtClean="0">
                <a:sym typeface="Wingdings" pitchFamily="2" charset="2"/>
              </a:rPr>
              <a:t>atau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sebaliknya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68898" y="2959311"/>
            <a:ext cx="144016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331640" y="3140968"/>
            <a:ext cx="144016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87624" y="3645024"/>
            <a:ext cx="0" cy="20162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87624" y="5661248"/>
            <a:ext cx="25922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31640" y="4077072"/>
            <a:ext cx="1584176" cy="12961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27784" y="49411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I= f(</a:t>
            </a:r>
            <a:r>
              <a:rPr lang="en-GB" dirty="0" err="1" smtClean="0"/>
              <a:t>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074434" y="3248980"/>
            <a:ext cx="40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819428" y="5456019"/>
            <a:ext cx="39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043608" y="562204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1700808"/>
            <a:ext cx="41764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Hubungan</a:t>
            </a:r>
            <a:r>
              <a:rPr lang="en-GB" dirty="0" smtClean="0"/>
              <a:t> </a:t>
            </a:r>
            <a:r>
              <a:rPr lang="en-GB" dirty="0" err="1" smtClean="0"/>
              <a:t>Investasi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Pendapatan</a:t>
            </a:r>
            <a:r>
              <a:rPr lang="en-GB" dirty="0" smtClean="0"/>
              <a:t> </a:t>
            </a:r>
            <a:r>
              <a:rPr lang="en-GB" dirty="0" err="1" smtClean="0"/>
              <a:t>Nasional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Jika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     </a:t>
            </a:r>
            <a:r>
              <a:rPr lang="en-GB" dirty="0" smtClean="0">
                <a:sym typeface="Wingdings" pitchFamily="2" charset="2"/>
              </a:rPr>
              <a:t> I      Y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364088" y="2276872"/>
            <a:ext cx="144016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868144" y="2440713"/>
            <a:ext cx="144016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516216" y="2420888"/>
            <a:ext cx="144016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292080" y="2440713"/>
            <a:ext cx="216024" cy="1961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84168" y="2357264"/>
            <a:ext cx="144016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696313" y="2348500"/>
            <a:ext cx="144016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36096" y="3501008"/>
            <a:ext cx="0" cy="216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36096" y="5661248"/>
            <a:ext cx="25922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508104" y="3861048"/>
            <a:ext cx="2016224" cy="1449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24328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 = f(I)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5310788" y="318541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8100391" y="537321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5251287" y="5581117"/>
            <a:ext cx="61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511491" y="5991373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Fungsi</a:t>
            </a:r>
            <a:r>
              <a:rPr lang="en-GB" dirty="0" smtClean="0"/>
              <a:t> IS </a:t>
            </a:r>
            <a:r>
              <a:rPr lang="en-GB" dirty="0" err="1" smtClean="0"/>
              <a:t>menunjukkan</a:t>
            </a:r>
            <a:r>
              <a:rPr lang="en-GB" dirty="0" smtClean="0"/>
              <a:t> </a:t>
            </a:r>
            <a:r>
              <a:rPr lang="en-GB" dirty="0" err="1" smtClean="0"/>
              <a:t>hubungan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denganY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keadaan</a:t>
            </a:r>
            <a:r>
              <a:rPr lang="en-GB" dirty="0" smtClean="0"/>
              <a:t> </a:t>
            </a:r>
            <a:r>
              <a:rPr lang="en-GB" dirty="0" err="1" smtClean="0"/>
              <a:t>keseimbangan</a:t>
            </a:r>
            <a:r>
              <a:rPr lang="en-GB" dirty="0" smtClean="0"/>
              <a:t> </a:t>
            </a:r>
            <a:r>
              <a:rPr lang="en-GB" dirty="0" err="1" smtClean="0"/>
              <a:t>pasar</a:t>
            </a:r>
            <a:r>
              <a:rPr lang="en-GB" dirty="0" smtClean="0"/>
              <a:t> </a:t>
            </a:r>
            <a:r>
              <a:rPr lang="en-GB" dirty="0" err="1" smtClean="0"/>
              <a:t>barang</a:t>
            </a:r>
            <a:endParaRPr lang="en-GB" dirty="0" smtClean="0"/>
          </a:p>
          <a:p>
            <a:r>
              <a:rPr lang="en-GB" dirty="0" smtClean="0"/>
              <a:t>Yang </a:t>
            </a:r>
            <a:r>
              <a:rPr lang="en-GB" dirty="0" err="1" smtClean="0"/>
              <a:t>ditunjukkan</a:t>
            </a:r>
            <a:r>
              <a:rPr lang="en-GB" dirty="0" smtClean="0"/>
              <a:t> </a:t>
            </a:r>
            <a:r>
              <a:rPr lang="en-GB" dirty="0" err="1" smtClean="0"/>
              <a:t>oleh</a:t>
            </a:r>
            <a:r>
              <a:rPr lang="en-GB" dirty="0" smtClean="0"/>
              <a:t> I = S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i</a:t>
            </a:r>
            <a:r>
              <a:rPr lang="en-GB" dirty="0" smtClean="0">
                <a:sym typeface="Wingdings" pitchFamily="2" charset="2"/>
              </a:rPr>
              <a:t>    Y  </a:t>
            </a:r>
            <a:r>
              <a:rPr lang="en-GB" dirty="0" err="1" smtClean="0">
                <a:sym typeface="Wingdings" pitchFamily="2" charset="2"/>
              </a:rPr>
              <a:t>atau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i</a:t>
            </a:r>
            <a:r>
              <a:rPr lang="en-GB" dirty="0" smtClean="0">
                <a:sym typeface="Wingdings" pitchFamily="2" charset="2"/>
              </a:rPr>
              <a:t>    Y</a:t>
            </a:r>
            <a:endParaRPr lang="en-GB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419872" y="6496068"/>
            <a:ext cx="144016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011853" y="6299555"/>
            <a:ext cx="144016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651951" y="6314538"/>
            <a:ext cx="144016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220072" y="6380930"/>
            <a:ext cx="144016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4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10208"/>
          </a:xfrm>
        </p:spPr>
        <p:txBody>
          <a:bodyPr/>
          <a:lstStyle/>
          <a:p>
            <a:pPr algn="ctr"/>
            <a:r>
              <a:rPr lang="en-GB" dirty="0" smtClean="0"/>
              <a:t>FUNGSI IS DALAM MODEL 3 SEKTOR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err="1" smtClean="0"/>
              <a:t>Syarat</a:t>
            </a:r>
            <a:r>
              <a:rPr lang="en-GB" sz="2400" dirty="0" smtClean="0"/>
              <a:t> </a:t>
            </a:r>
            <a:r>
              <a:rPr lang="en-GB" sz="2400" dirty="0" err="1" smtClean="0"/>
              <a:t>keseimbangan</a:t>
            </a:r>
            <a:r>
              <a:rPr lang="en-GB" sz="2400" dirty="0" smtClean="0"/>
              <a:t> </a:t>
            </a:r>
            <a:r>
              <a:rPr lang="en-GB" sz="2400" dirty="0" err="1" smtClean="0"/>
              <a:t>pendapatan</a:t>
            </a:r>
            <a:r>
              <a:rPr lang="en-GB" sz="2400" dirty="0" smtClean="0"/>
              <a:t> </a:t>
            </a:r>
            <a:r>
              <a:rPr lang="en-GB" sz="2400" dirty="0" err="1" smtClean="0"/>
              <a:t>nasional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I + G = S + </a:t>
            </a:r>
            <a:r>
              <a:rPr lang="en-GB" sz="2400" dirty="0" err="1" smtClean="0"/>
              <a:t>Tx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AD = AS</a:t>
            </a:r>
          </a:p>
          <a:p>
            <a:pPr marL="457200" indent="-457200">
              <a:buAutoNum type="alphaLcPeriod"/>
            </a:pPr>
            <a:r>
              <a:rPr lang="en-GB" sz="2400" dirty="0" err="1" smtClean="0"/>
              <a:t>Jika</a:t>
            </a:r>
            <a:r>
              <a:rPr lang="en-GB" sz="2400" dirty="0" smtClean="0"/>
              <a:t> </a:t>
            </a:r>
            <a:r>
              <a:rPr lang="en-GB" sz="2400" dirty="0" err="1" smtClean="0"/>
              <a:t>Investasi</a:t>
            </a:r>
            <a:r>
              <a:rPr lang="en-GB" sz="2400" dirty="0" smtClean="0"/>
              <a:t> </a:t>
            </a:r>
            <a:r>
              <a:rPr lang="en-GB" sz="2400" dirty="0" err="1" smtClean="0"/>
              <a:t>sebagai</a:t>
            </a:r>
            <a:r>
              <a:rPr lang="en-GB" sz="2400" dirty="0" smtClean="0"/>
              <a:t> </a:t>
            </a:r>
            <a:r>
              <a:rPr lang="en-GB" sz="2400" dirty="0" err="1" smtClean="0"/>
              <a:t>variabel</a:t>
            </a:r>
            <a:r>
              <a:rPr lang="en-GB" sz="2400" dirty="0" smtClean="0"/>
              <a:t> </a:t>
            </a:r>
            <a:r>
              <a:rPr lang="en-GB" sz="2400" dirty="0" err="1" smtClean="0"/>
              <a:t>eksogen</a:t>
            </a:r>
            <a:r>
              <a:rPr lang="en-GB" sz="2400" dirty="0" smtClean="0"/>
              <a:t>, </a:t>
            </a:r>
            <a:r>
              <a:rPr lang="en-GB" sz="2400" dirty="0" err="1" smtClean="0"/>
              <a:t>maka</a:t>
            </a:r>
            <a:r>
              <a:rPr lang="en-GB" sz="2400" dirty="0" smtClean="0"/>
              <a:t> </a:t>
            </a:r>
            <a:r>
              <a:rPr lang="en-GB" sz="2400" dirty="0" err="1" smtClean="0"/>
              <a:t>keseimbangan</a:t>
            </a:r>
            <a:r>
              <a:rPr lang="en-GB" sz="2400" dirty="0" smtClean="0"/>
              <a:t> </a:t>
            </a:r>
            <a:r>
              <a:rPr lang="en-GB" sz="2400" dirty="0" err="1" smtClean="0"/>
              <a:t>pendapatan</a:t>
            </a:r>
            <a:r>
              <a:rPr lang="en-GB" sz="2400" dirty="0" smtClean="0"/>
              <a:t> </a:t>
            </a:r>
            <a:r>
              <a:rPr lang="en-GB" sz="2400" dirty="0" err="1" smtClean="0"/>
              <a:t>nasional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r>
              <a:rPr lang="en-GB" sz="2400" dirty="0" smtClean="0"/>
              <a:t>	Y = (Co + Io + Go – </a:t>
            </a:r>
            <a:r>
              <a:rPr lang="en-GB" sz="2400" dirty="0" err="1" smtClean="0"/>
              <a:t>bTo</a:t>
            </a:r>
            <a:r>
              <a:rPr lang="en-GB" sz="2400" dirty="0" smtClean="0"/>
              <a:t> +  </a:t>
            </a:r>
            <a:r>
              <a:rPr lang="en-GB" sz="2400" dirty="0" err="1" smtClean="0"/>
              <a:t>bTr</a:t>
            </a:r>
            <a:r>
              <a:rPr lang="en-GB" sz="2400" dirty="0" smtClean="0"/>
              <a:t>)/(1 – b – </a:t>
            </a:r>
            <a:r>
              <a:rPr lang="en-GB" sz="2400" dirty="0" err="1" smtClean="0"/>
              <a:t>bt</a:t>
            </a:r>
            <a:r>
              <a:rPr lang="en-GB" sz="2400" dirty="0" smtClean="0"/>
              <a:t>)</a:t>
            </a:r>
          </a:p>
          <a:p>
            <a:pPr marL="457200" indent="-457200">
              <a:buAutoNum type="alphaLcPeriod" startAt="2"/>
            </a:pPr>
            <a:r>
              <a:rPr lang="en-GB" sz="2400" dirty="0" err="1" smtClean="0"/>
              <a:t>Jika</a:t>
            </a:r>
            <a:r>
              <a:rPr lang="en-GB" sz="2400" dirty="0" smtClean="0"/>
              <a:t> </a:t>
            </a:r>
            <a:r>
              <a:rPr lang="en-GB" sz="2400" dirty="0" err="1" smtClean="0"/>
              <a:t>Investasi</a:t>
            </a:r>
            <a:r>
              <a:rPr lang="en-GB" sz="2400" dirty="0" smtClean="0"/>
              <a:t> </a:t>
            </a:r>
            <a:r>
              <a:rPr lang="en-GB" sz="2400" dirty="0" err="1" smtClean="0"/>
              <a:t>sebagai</a:t>
            </a:r>
            <a:r>
              <a:rPr lang="en-GB" sz="2400" dirty="0" smtClean="0"/>
              <a:t> </a:t>
            </a:r>
            <a:r>
              <a:rPr lang="en-GB" sz="2400" dirty="0" err="1" smtClean="0"/>
              <a:t>variabel</a:t>
            </a:r>
            <a:r>
              <a:rPr lang="en-GB" sz="2400" dirty="0" smtClean="0"/>
              <a:t> endogen, </a:t>
            </a:r>
            <a:r>
              <a:rPr lang="en-GB" sz="2400" dirty="0" err="1" smtClean="0"/>
              <a:t>maka</a:t>
            </a:r>
            <a:r>
              <a:rPr lang="en-GB" sz="2400" dirty="0" smtClean="0"/>
              <a:t> </a:t>
            </a:r>
            <a:r>
              <a:rPr lang="en-GB" sz="2400" dirty="0" err="1" smtClean="0"/>
              <a:t>keseimbangan</a:t>
            </a:r>
            <a:r>
              <a:rPr lang="en-GB" sz="2400" dirty="0" smtClean="0"/>
              <a:t> </a:t>
            </a:r>
            <a:r>
              <a:rPr lang="en-GB" sz="2400" dirty="0" err="1" smtClean="0"/>
              <a:t>pendapatan</a:t>
            </a:r>
            <a:r>
              <a:rPr lang="en-GB" sz="2400" dirty="0" smtClean="0"/>
              <a:t> </a:t>
            </a:r>
            <a:r>
              <a:rPr lang="en-GB" sz="2400" dirty="0" err="1" smtClean="0"/>
              <a:t>nasional</a:t>
            </a:r>
            <a:r>
              <a:rPr lang="en-GB" sz="2400" dirty="0" smtClean="0"/>
              <a:t> </a:t>
            </a:r>
            <a:r>
              <a:rPr lang="en-GB" sz="2400" dirty="0" err="1" smtClean="0"/>
              <a:t>adalah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Y = (Co + Io + Go – </a:t>
            </a:r>
            <a:r>
              <a:rPr lang="en-GB" sz="2400" dirty="0" err="1" smtClean="0"/>
              <a:t>gi</a:t>
            </a:r>
            <a:r>
              <a:rPr lang="en-GB" sz="2400" dirty="0" smtClean="0"/>
              <a:t> – </a:t>
            </a:r>
            <a:r>
              <a:rPr lang="en-GB" sz="2400" dirty="0" err="1" smtClean="0"/>
              <a:t>bTo</a:t>
            </a:r>
            <a:r>
              <a:rPr lang="en-GB" sz="2400" dirty="0" smtClean="0"/>
              <a:t>+ </a:t>
            </a:r>
            <a:r>
              <a:rPr lang="en-GB" sz="2400" dirty="0" err="1" smtClean="0"/>
              <a:t>bTr</a:t>
            </a:r>
            <a:r>
              <a:rPr lang="en-GB" sz="2400" dirty="0" smtClean="0"/>
              <a:t>)/</a:t>
            </a:r>
            <a:r>
              <a:rPr lang="en-GB" sz="2400" dirty="0"/>
              <a:t>)/(1 – b – </a:t>
            </a:r>
            <a:r>
              <a:rPr lang="en-GB" sz="2400" dirty="0" err="1"/>
              <a:t>bt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077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MENURUNKAN FUNGSI IS SECARA MATEMATIS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Misal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C = 40 + 0,8 </a:t>
            </a:r>
            <a:r>
              <a:rPr lang="en-GB" sz="2400" dirty="0" err="1" smtClean="0"/>
              <a:t>Yd</a:t>
            </a:r>
            <a:r>
              <a:rPr lang="en-GB" sz="2400" dirty="0" smtClean="0"/>
              <a:t>       G = 20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I = 55 – 200i           </a:t>
            </a:r>
            <a:r>
              <a:rPr lang="en-GB" sz="2400" dirty="0" err="1" smtClean="0"/>
              <a:t>Tx</a:t>
            </a:r>
            <a:r>
              <a:rPr lang="en-GB" sz="2400" dirty="0" smtClean="0"/>
              <a:t> = 20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err="1" smtClean="0"/>
              <a:t>Tentukan</a:t>
            </a:r>
            <a:r>
              <a:rPr lang="en-GB" sz="2400" dirty="0" smtClean="0"/>
              <a:t> </a:t>
            </a:r>
            <a:r>
              <a:rPr lang="en-GB" sz="2400" dirty="0" err="1" smtClean="0"/>
              <a:t>fungsi</a:t>
            </a:r>
            <a:r>
              <a:rPr lang="en-GB" sz="2400" dirty="0" smtClean="0"/>
              <a:t> IS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Y =  C + I + G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Y = (40 </a:t>
            </a:r>
            <a:r>
              <a:rPr lang="en-GB" sz="2400" dirty="0"/>
              <a:t>+ 0,8 </a:t>
            </a:r>
            <a:r>
              <a:rPr lang="en-GB" sz="2400" dirty="0" err="1" smtClean="0"/>
              <a:t>Yd</a:t>
            </a:r>
            <a:r>
              <a:rPr lang="en-GB" sz="2400" dirty="0" smtClean="0"/>
              <a:t>) + (55 – 200i) +20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Y = 495 – 1000i </a:t>
            </a:r>
            <a:r>
              <a:rPr lang="en-GB" sz="2400" dirty="0" smtClean="0">
                <a:sym typeface="Wingdings" pitchFamily="2" charset="2"/>
              </a:rPr>
              <a:t> </a:t>
            </a:r>
            <a:r>
              <a:rPr lang="en-GB" sz="2400" dirty="0" err="1" smtClean="0">
                <a:sym typeface="Wingdings" pitchFamily="2" charset="2"/>
              </a:rPr>
              <a:t>Fungsi</a:t>
            </a:r>
            <a:r>
              <a:rPr lang="en-GB" sz="2400" dirty="0" smtClean="0">
                <a:sym typeface="Wingdings" pitchFamily="2" charset="2"/>
              </a:rPr>
              <a:t> IS </a:t>
            </a:r>
            <a:r>
              <a:rPr lang="en-GB" sz="2400" dirty="0" err="1" smtClean="0">
                <a:sym typeface="Wingdings" pitchFamily="2" charset="2"/>
              </a:rPr>
              <a:t>pada</a:t>
            </a:r>
            <a:r>
              <a:rPr lang="en-GB" sz="2400" dirty="0" smtClean="0">
                <a:sym typeface="Wingdings" pitchFamily="2" charset="2"/>
              </a:rPr>
              <a:t> model 3 </a:t>
            </a:r>
            <a:r>
              <a:rPr lang="en-GB" sz="2400" dirty="0" err="1" smtClean="0">
                <a:sym typeface="Wingdings" pitchFamily="2" charset="2"/>
              </a:rPr>
              <a:t>sektor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893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ANALISIS PEREKONOMIAN TERBUKA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Perekonomian</a:t>
            </a:r>
            <a:r>
              <a:rPr lang="en-GB" sz="2400" dirty="0" smtClean="0"/>
              <a:t> </a:t>
            </a:r>
            <a:r>
              <a:rPr lang="en-GB" sz="2400" dirty="0" err="1" smtClean="0"/>
              <a:t>terbuka</a:t>
            </a:r>
            <a:r>
              <a:rPr lang="en-GB" sz="2400" dirty="0" smtClean="0"/>
              <a:t> </a:t>
            </a:r>
            <a:r>
              <a:rPr lang="en-GB" sz="2400" dirty="0" err="1" smtClean="0"/>
              <a:t>merupakan</a:t>
            </a:r>
            <a:r>
              <a:rPr lang="en-GB" sz="2400" dirty="0" smtClean="0"/>
              <a:t> </a:t>
            </a:r>
            <a:r>
              <a:rPr lang="en-GB" sz="2400" dirty="0" err="1" smtClean="0"/>
              <a:t>perekonomian</a:t>
            </a:r>
            <a:r>
              <a:rPr lang="en-GB" sz="2400" dirty="0" smtClean="0"/>
              <a:t> yang </a:t>
            </a:r>
            <a:r>
              <a:rPr lang="en-GB" sz="2400" dirty="0" err="1" smtClean="0"/>
              <a:t>melibatkan</a:t>
            </a:r>
            <a:r>
              <a:rPr lang="en-GB" sz="2400" dirty="0" smtClean="0"/>
              <a:t> </a:t>
            </a:r>
            <a:r>
              <a:rPr lang="en-GB" sz="2400" dirty="0" err="1" smtClean="0"/>
              <a:t>sektor</a:t>
            </a:r>
            <a:r>
              <a:rPr lang="en-GB" sz="2400" dirty="0" smtClean="0"/>
              <a:t> </a:t>
            </a:r>
            <a:r>
              <a:rPr lang="en-GB" sz="2400" dirty="0" err="1" smtClean="0"/>
              <a:t>rumah</a:t>
            </a:r>
            <a:r>
              <a:rPr lang="en-GB" sz="2400" dirty="0" smtClean="0"/>
              <a:t> </a:t>
            </a:r>
            <a:r>
              <a:rPr lang="en-GB" sz="2400" dirty="0" err="1" smtClean="0"/>
              <a:t>tangga</a:t>
            </a:r>
            <a:r>
              <a:rPr lang="en-GB" sz="2400" dirty="0" smtClean="0"/>
              <a:t>, </a:t>
            </a:r>
            <a:r>
              <a:rPr lang="en-GB" sz="2400" dirty="0" err="1" smtClean="0"/>
              <a:t>perusahaan</a:t>
            </a:r>
            <a:r>
              <a:rPr lang="en-GB" sz="2400" dirty="0" smtClean="0"/>
              <a:t>, </a:t>
            </a:r>
            <a:r>
              <a:rPr lang="en-GB" sz="2400" dirty="0" err="1" smtClean="0"/>
              <a:t>pemerintah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</a:t>
            </a:r>
            <a:r>
              <a:rPr lang="en-GB" sz="2400" dirty="0" err="1" smtClean="0"/>
              <a:t>sektor</a:t>
            </a:r>
            <a:r>
              <a:rPr lang="en-GB" sz="2400" dirty="0" smtClean="0"/>
              <a:t> </a:t>
            </a:r>
            <a:r>
              <a:rPr lang="en-GB" sz="2400" dirty="0" err="1" smtClean="0"/>
              <a:t>luar</a:t>
            </a:r>
            <a:r>
              <a:rPr lang="en-GB" sz="2400" dirty="0" smtClean="0"/>
              <a:t> </a:t>
            </a:r>
            <a:r>
              <a:rPr lang="en-GB" sz="2400" dirty="0" err="1" smtClean="0"/>
              <a:t>negeri</a:t>
            </a:r>
            <a:endParaRPr lang="en-GB" sz="2400" dirty="0" smtClean="0"/>
          </a:p>
          <a:p>
            <a:r>
              <a:rPr lang="en-GB" sz="2400" dirty="0" err="1" smtClean="0"/>
              <a:t>Keseimbangan</a:t>
            </a:r>
            <a:r>
              <a:rPr lang="en-GB" sz="2400" dirty="0" smtClean="0"/>
              <a:t> </a:t>
            </a:r>
            <a:r>
              <a:rPr lang="en-GB" sz="2400" dirty="0" err="1" smtClean="0"/>
              <a:t>pendapatan</a:t>
            </a:r>
            <a:r>
              <a:rPr lang="en-GB" sz="2400" dirty="0" smtClean="0"/>
              <a:t> </a:t>
            </a:r>
            <a:r>
              <a:rPr lang="en-GB" sz="2400" dirty="0" err="1" smtClean="0"/>
              <a:t>nasional</a:t>
            </a:r>
            <a:r>
              <a:rPr lang="en-GB" sz="2400" dirty="0" smtClean="0"/>
              <a:t> </a:t>
            </a:r>
            <a:r>
              <a:rPr lang="en-GB" sz="2400" dirty="0" err="1" smtClean="0"/>
              <a:t>pada</a:t>
            </a:r>
            <a:r>
              <a:rPr lang="en-GB" sz="2400" dirty="0" smtClean="0"/>
              <a:t> </a:t>
            </a:r>
            <a:r>
              <a:rPr lang="en-GB" sz="2400" dirty="0" err="1" smtClean="0"/>
              <a:t>perekonomian</a:t>
            </a:r>
            <a:r>
              <a:rPr lang="en-GB" sz="2400" dirty="0" smtClean="0"/>
              <a:t> </a:t>
            </a:r>
            <a:r>
              <a:rPr lang="en-GB" sz="2400" dirty="0" err="1" smtClean="0"/>
              <a:t>terbuka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a. </a:t>
            </a:r>
            <a:r>
              <a:rPr lang="en-GB" sz="2400" dirty="0" err="1" smtClean="0"/>
              <a:t>dengan</a:t>
            </a:r>
            <a:r>
              <a:rPr lang="en-GB" sz="2400" dirty="0" smtClean="0"/>
              <a:t> </a:t>
            </a:r>
            <a:r>
              <a:rPr lang="en-GB" sz="2400" dirty="0" err="1" smtClean="0"/>
              <a:t>pajak</a:t>
            </a:r>
            <a:r>
              <a:rPr lang="en-GB" sz="2400" dirty="0" smtClean="0"/>
              <a:t> lump-sum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b. </a:t>
            </a:r>
            <a:r>
              <a:rPr lang="en-GB" sz="2400" dirty="0" err="1" smtClean="0"/>
              <a:t>dengan</a:t>
            </a:r>
            <a:r>
              <a:rPr lang="en-GB" sz="2400" dirty="0" smtClean="0"/>
              <a:t> </a:t>
            </a:r>
            <a:r>
              <a:rPr lang="en-GB" sz="2400" dirty="0" err="1" smtClean="0"/>
              <a:t>pajak</a:t>
            </a:r>
            <a:r>
              <a:rPr lang="en-GB" sz="2400" dirty="0" smtClean="0"/>
              <a:t> </a:t>
            </a:r>
            <a:r>
              <a:rPr lang="en-GB" sz="2400" dirty="0" err="1" smtClean="0"/>
              <a:t>proporsional</a:t>
            </a:r>
            <a:endParaRPr lang="en-GB" sz="2400" dirty="0" smtClean="0"/>
          </a:p>
          <a:p>
            <a:r>
              <a:rPr lang="en-GB" sz="2400" dirty="0" err="1" smtClean="0"/>
              <a:t>Pajak</a:t>
            </a:r>
            <a:r>
              <a:rPr lang="en-GB" sz="2400" dirty="0" smtClean="0"/>
              <a:t> lump-sum: </a:t>
            </a:r>
            <a:r>
              <a:rPr lang="en-GB" sz="2400" dirty="0" err="1" smtClean="0"/>
              <a:t>Tx</a:t>
            </a:r>
            <a:r>
              <a:rPr lang="en-GB" sz="2400" dirty="0" smtClean="0"/>
              <a:t> = To</a:t>
            </a:r>
          </a:p>
          <a:p>
            <a:r>
              <a:rPr lang="en-GB" sz="2400" dirty="0" err="1" smtClean="0"/>
              <a:t>Pajak</a:t>
            </a:r>
            <a:r>
              <a:rPr lang="en-GB" sz="2400" dirty="0" smtClean="0"/>
              <a:t> </a:t>
            </a:r>
            <a:r>
              <a:rPr lang="en-GB" sz="2400" dirty="0" err="1" smtClean="0"/>
              <a:t>proporsional</a:t>
            </a:r>
            <a:r>
              <a:rPr lang="en-GB" sz="2400" dirty="0" smtClean="0"/>
              <a:t> : </a:t>
            </a:r>
            <a:r>
              <a:rPr lang="en-GB" sz="2400" dirty="0" err="1" smtClean="0"/>
              <a:t>Tx</a:t>
            </a:r>
            <a:r>
              <a:rPr lang="en-GB" sz="2400" dirty="0" smtClean="0"/>
              <a:t> = </a:t>
            </a:r>
            <a:r>
              <a:rPr lang="en-GB" sz="2400" dirty="0" err="1" smtClean="0"/>
              <a:t>tY</a:t>
            </a:r>
            <a:r>
              <a:rPr lang="en-GB" sz="2400" dirty="0" smtClean="0"/>
              <a:t> </a:t>
            </a:r>
            <a:r>
              <a:rPr lang="en-GB" sz="2400" dirty="0" err="1" smtClean="0"/>
              <a:t>atau</a:t>
            </a:r>
            <a:r>
              <a:rPr lang="en-GB" sz="2400" dirty="0" smtClean="0"/>
              <a:t> </a:t>
            </a:r>
            <a:r>
              <a:rPr lang="en-GB" sz="2400" dirty="0" err="1" smtClean="0"/>
              <a:t>Tx</a:t>
            </a:r>
            <a:r>
              <a:rPr lang="en-GB" sz="2400" dirty="0" smtClean="0"/>
              <a:t> = To + </a:t>
            </a:r>
            <a:r>
              <a:rPr lang="en-GB" sz="2400" dirty="0" err="1" smtClean="0"/>
              <a:t>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63341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382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MODEL PEREKONOMIAN TERBUKA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GDP = Y = C + I + G + (X – M)</a:t>
            </a:r>
          </a:p>
          <a:p>
            <a:pPr marL="0" indent="0">
              <a:buNone/>
            </a:pPr>
            <a:r>
              <a:rPr lang="en-GB" sz="2800" dirty="0" err="1" smtClean="0"/>
              <a:t>Keterangan</a:t>
            </a:r>
            <a:r>
              <a:rPr lang="en-GB" sz="2800" dirty="0" smtClean="0"/>
              <a:t>: </a:t>
            </a:r>
          </a:p>
          <a:p>
            <a:pPr marL="0" indent="0">
              <a:buNone/>
            </a:pPr>
            <a:r>
              <a:rPr lang="en-GB" sz="2800" dirty="0" smtClean="0"/>
              <a:t>Y = </a:t>
            </a:r>
            <a:r>
              <a:rPr lang="en-GB" sz="2800" dirty="0" err="1" smtClean="0"/>
              <a:t>Pendapatan</a:t>
            </a:r>
            <a:r>
              <a:rPr lang="en-GB" sz="2800" dirty="0" smtClean="0"/>
              <a:t> </a:t>
            </a:r>
            <a:r>
              <a:rPr lang="en-GB" sz="2800" dirty="0" err="1" smtClean="0"/>
              <a:t>nasional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I = </a:t>
            </a:r>
            <a:r>
              <a:rPr lang="en-GB" sz="2800" dirty="0" err="1" smtClean="0"/>
              <a:t>Pengeluaran</a:t>
            </a:r>
            <a:r>
              <a:rPr lang="en-GB" sz="2800" dirty="0" smtClean="0"/>
              <a:t> </a:t>
            </a:r>
            <a:r>
              <a:rPr lang="en-GB" sz="2800" dirty="0" err="1" smtClean="0"/>
              <a:t>investasi</a:t>
            </a:r>
            <a:r>
              <a:rPr lang="en-GB" sz="2800" dirty="0" smtClean="0"/>
              <a:t> </a:t>
            </a:r>
            <a:r>
              <a:rPr lang="en-GB" sz="2800" dirty="0" err="1" smtClean="0"/>
              <a:t>sektor</a:t>
            </a:r>
            <a:r>
              <a:rPr lang="en-GB" sz="2800" dirty="0" smtClean="0"/>
              <a:t> </a:t>
            </a:r>
            <a:r>
              <a:rPr lang="en-GB" sz="2800" dirty="0" err="1" smtClean="0"/>
              <a:t>swasta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C = </a:t>
            </a:r>
            <a:r>
              <a:rPr lang="en-GB" sz="2800" dirty="0" err="1" smtClean="0"/>
              <a:t>Konsumsi</a:t>
            </a:r>
            <a:r>
              <a:rPr lang="en-GB" sz="2800" dirty="0" smtClean="0"/>
              <a:t> </a:t>
            </a:r>
            <a:r>
              <a:rPr lang="en-GB" sz="2800" dirty="0" err="1" smtClean="0"/>
              <a:t>rumah</a:t>
            </a:r>
            <a:r>
              <a:rPr lang="en-GB" sz="2800" dirty="0" smtClean="0"/>
              <a:t> </a:t>
            </a:r>
            <a:r>
              <a:rPr lang="en-GB" sz="2800" dirty="0" err="1" smtClean="0"/>
              <a:t>tangga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G = </a:t>
            </a:r>
            <a:r>
              <a:rPr lang="en-GB" sz="2800" dirty="0" err="1" smtClean="0"/>
              <a:t>Pengeluaran</a:t>
            </a:r>
            <a:r>
              <a:rPr lang="en-GB" sz="2800" dirty="0" smtClean="0"/>
              <a:t> </a:t>
            </a:r>
            <a:r>
              <a:rPr lang="en-GB" sz="2800" dirty="0" err="1" smtClean="0"/>
              <a:t>pemerintah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X-M = </a:t>
            </a:r>
            <a:r>
              <a:rPr lang="en-GB" sz="2800" dirty="0" err="1" smtClean="0"/>
              <a:t>Ekspor</a:t>
            </a:r>
            <a:r>
              <a:rPr lang="en-GB" sz="2800" dirty="0" smtClean="0"/>
              <a:t> </a:t>
            </a:r>
            <a:r>
              <a:rPr lang="en-GB" sz="2800" dirty="0" err="1" smtClean="0"/>
              <a:t>neto</a:t>
            </a:r>
            <a:endParaRPr lang="en-GB" sz="2800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5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 smtClean="0"/>
              <a:t>Keseimbangan</a:t>
            </a:r>
            <a:r>
              <a:rPr lang="en-GB" sz="2800" dirty="0" smtClean="0"/>
              <a:t> </a:t>
            </a:r>
            <a:r>
              <a:rPr lang="en-GB" sz="2800" dirty="0" err="1" smtClean="0"/>
              <a:t>pada</a:t>
            </a:r>
            <a:r>
              <a:rPr lang="en-GB" sz="2800" dirty="0" smtClean="0"/>
              <a:t> </a:t>
            </a:r>
            <a:r>
              <a:rPr lang="en-GB" sz="2800" dirty="0" err="1" smtClean="0"/>
              <a:t>perekonomian</a:t>
            </a:r>
            <a:r>
              <a:rPr lang="en-GB" sz="2800" dirty="0" smtClean="0"/>
              <a:t> </a:t>
            </a:r>
            <a:r>
              <a:rPr lang="en-GB" sz="2800" dirty="0" err="1" smtClean="0"/>
              <a:t>terbuka</a:t>
            </a:r>
            <a:r>
              <a:rPr lang="en-GB" sz="2800" dirty="0" smtClean="0"/>
              <a:t> </a:t>
            </a:r>
            <a:r>
              <a:rPr lang="en-GB" sz="2800" dirty="0" err="1" smtClean="0"/>
              <a:t>dengan</a:t>
            </a:r>
            <a:r>
              <a:rPr lang="en-GB" sz="2800" dirty="0" smtClean="0"/>
              <a:t> </a:t>
            </a:r>
            <a:r>
              <a:rPr lang="en-GB" sz="2800" dirty="0" err="1" smtClean="0"/>
              <a:t>pajak</a:t>
            </a:r>
            <a:r>
              <a:rPr lang="en-GB" sz="2800" dirty="0" smtClean="0"/>
              <a:t> lump-sum: </a:t>
            </a:r>
            <a:r>
              <a:rPr lang="en-GB" sz="2800" dirty="0" err="1" smtClean="0"/>
              <a:t>Syarat</a:t>
            </a:r>
            <a:r>
              <a:rPr lang="en-GB" sz="2800" dirty="0" smtClean="0"/>
              <a:t> </a:t>
            </a:r>
            <a:r>
              <a:rPr lang="en-GB" sz="2800" dirty="0" err="1" smtClean="0"/>
              <a:t>keseimbangan</a:t>
            </a:r>
            <a:r>
              <a:rPr lang="en-GB" sz="2800" dirty="0" smtClean="0"/>
              <a:t> AS = AD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90418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800" dirty="0" smtClean="0"/>
              <a:t>                           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800" dirty="0" smtClean="0"/>
              <a:t>	Y  =   _______  (Co – </a:t>
            </a:r>
            <a:r>
              <a:rPr lang="en-GB" sz="2800" dirty="0" err="1" smtClean="0"/>
              <a:t>bTo</a:t>
            </a:r>
            <a:r>
              <a:rPr lang="en-GB" sz="2800" dirty="0" smtClean="0"/>
              <a:t> + </a:t>
            </a:r>
            <a:r>
              <a:rPr lang="en-GB" sz="2800" dirty="0" err="1" smtClean="0"/>
              <a:t>bTr</a:t>
            </a:r>
            <a:r>
              <a:rPr lang="en-GB" sz="2800" dirty="0" smtClean="0"/>
              <a:t> + I + G + X – M)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800" dirty="0" smtClean="0"/>
              <a:t>                      (</a:t>
            </a:r>
            <a:r>
              <a:rPr lang="en-GB" sz="2800" dirty="0"/>
              <a:t>1-b+m)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err="1" smtClean="0"/>
              <a:t>Keseimbangan</a:t>
            </a:r>
            <a:r>
              <a:rPr lang="en-GB" sz="2800" dirty="0" smtClean="0"/>
              <a:t> </a:t>
            </a:r>
            <a:r>
              <a:rPr lang="en-GB" sz="2800" dirty="0" err="1"/>
              <a:t>pada</a:t>
            </a:r>
            <a:r>
              <a:rPr lang="en-GB" sz="2800" dirty="0"/>
              <a:t> </a:t>
            </a:r>
            <a:r>
              <a:rPr lang="en-GB" sz="2800" dirty="0" err="1"/>
              <a:t>perekonomian</a:t>
            </a:r>
            <a:r>
              <a:rPr lang="en-GB" sz="2800" dirty="0"/>
              <a:t> </a:t>
            </a:r>
            <a:r>
              <a:rPr lang="en-GB" sz="2800" dirty="0" err="1"/>
              <a:t>terbuka</a:t>
            </a:r>
            <a:r>
              <a:rPr lang="en-GB" sz="2800" dirty="0"/>
              <a:t> </a:t>
            </a:r>
            <a:r>
              <a:rPr lang="en-GB" sz="2800" dirty="0" err="1"/>
              <a:t>dengan</a:t>
            </a:r>
            <a:r>
              <a:rPr lang="en-GB" sz="2800" dirty="0"/>
              <a:t> </a:t>
            </a:r>
            <a:r>
              <a:rPr lang="en-GB" sz="2800" dirty="0" err="1"/>
              <a:t>pajak</a:t>
            </a:r>
            <a:r>
              <a:rPr lang="en-GB" sz="2800" dirty="0"/>
              <a:t> </a:t>
            </a:r>
            <a:r>
              <a:rPr lang="en-GB" sz="2800" dirty="0" err="1" smtClean="0"/>
              <a:t>proporsional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	</a:t>
            </a:r>
            <a:r>
              <a:rPr lang="en-GB" sz="2800" dirty="0"/>
              <a:t> </a:t>
            </a:r>
            <a:r>
              <a:rPr lang="en-GB" sz="2800" dirty="0" smtClean="0"/>
              <a:t>                  1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	Y  </a:t>
            </a:r>
            <a:r>
              <a:rPr lang="en-GB" sz="2800" dirty="0"/>
              <a:t>= </a:t>
            </a:r>
            <a:r>
              <a:rPr lang="en-GB" sz="2800" dirty="0" smtClean="0"/>
              <a:t>  __________ (</a:t>
            </a:r>
            <a:r>
              <a:rPr lang="en-GB" sz="2800" dirty="0"/>
              <a:t>Co – </a:t>
            </a:r>
            <a:r>
              <a:rPr lang="en-GB" sz="2800" dirty="0" err="1"/>
              <a:t>bTo</a:t>
            </a:r>
            <a:r>
              <a:rPr lang="en-GB" sz="2800" dirty="0"/>
              <a:t> + </a:t>
            </a:r>
            <a:r>
              <a:rPr lang="en-GB" sz="2800" dirty="0" err="1"/>
              <a:t>bTr</a:t>
            </a:r>
            <a:r>
              <a:rPr lang="en-GB" sz="2800" dirty="0"/>
              <a:t> + I + G + X – M</a:t>
            </a:r>
            <a:r>
              <a:rPr lang="en-GB" sz="2800" dirty="0" smtClean="0"/>
              <a:t>)</a:t>
            </a:r>
          </a:p>
          <a:p>
            <a:pPr marL="0" indent="0">
              <a:buNone/>
            </a:pPr>
            <a:r>
              <a:rPr lang="en-GB" sz="2800" dirty="0" smtClean="0"/>
              <a:t>                      (</a:t>
            </a:r>
            <a:r>
              <a:rPr lang="en-GB" sz="2800" dirty="0"/>
              <a:t>1-b+bt+m)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755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Soal</a:t>
            </a:r>
            <a:r>
              <a:rPr lang="en-GB" dirty="0" smtClean="0"/>
              <a:t> </a:t>
            </a:r>
            <a:r>
              <a:rPr lang="en-GB" dirty="0" err="1" smtClean="0"/>
              <a:t>Latihan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72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 smtClean="0"/>
              <a:t>Suatu</a:t>
            </a:r>
            <a:r>
              <a:rPr lang="en-GB" dirty="0" smtClean="0"/>
              <a:t> </a:t>
            </a:r>
            <a:r>
              <a:rPr lang="en-GB" dirty="0" err="1" smtClean="0"/>
              <a:t>perekonomian</a:t>
            </a:r>
            <a:r>
              <a:rPr lang="en-GB" dirty="0" smtClean="0"/>
              <a:t> </a:t>
            </a:r>
            <a:r>
              <a:rPr lang="en-GB" dirty="0" err="1" smtClean="0"/>
              <a:t>memiliki</a:t>
            </a:r>
            <a:r>
              <a:rPr lang="en-GB" dirty="0" smtClean="0"/>
              <a:t> </a:t>
            </a:r>
            <a:r>
              <a:rPr lang="en-GB" dirty="0" err="1" smtClean="0"/>
              <a:t>modelsebagai</a:t>
            </a:r>
            <a:r>
              <a:rPr lang="en-GB" dirty="0" smtClean="0"/>
              <a:t> </a:t>
            </a:r>
            <a:r>
              <a:rPr lang="en-GB" dirty="0" err="1" smtClean="0"/>
              <a:t>berikut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dirty="0" smtClean="0"/>
              <a:t>C= 100 + 0,8 </a:t>
            </a:r>
            <a:r>
              <a:rPr lang="en-GB" dirty="0" err="1" smtClean="0"/>
              <a:t>Yd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 C = </a:t>
            </a:r>
            <a:r>
              <a:rPr lang="en-GB" dirty="0" err="1" smtClean="0">
                <a:sym typeface="Wingdings" pitchFamily="2" charset="2"/>
              </a:rPr>
              <a:t>tingkat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konsumsi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masyarakat</a:t>
            </a:r>
            <a:r>
              <a:rPr lang="en-GB" dirty="0" smtClean="0">
                <a:sym typeface="Wingdings" pitchFamily="2" charset="2"/>
              </a:rPr>
              <a:t>; </a:t>
            </a:r>
            <a:r>
              <a:rPr lang="en-GB" dirty="0" err="1" smtClean="0">
                <a:sym typeface="Wingdings" pitchFamily="2" charset="2"/>
              </a:rPr>
              <a:t>Yd</a:t>
            </a:r>
            <a:r>
              <a:rPr lang="en-GB" dirty="0" smtClean="0">
                <a:sym typeface="Wingdings" pitchFamily="2" charset="2"/>
              </a:rPr>
              <a:t>= </a:t>
            </a:r>
            <a:r>
              <a:rPr lang="en-GB" dirty="0" err="1" smtClean="0">
                <a:sym typeface="Wingdings" pitchFamily="2" charset="2"/>
              </a:rPr>
              <a:t>tingkat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pendapatan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siap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pakai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 = 40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tingkat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investasi</a:t>
            </a:r>
            <a:r>
              <a:rPr lang="en-GB" dirty="0" smtClean="0">
                <a:sym typeface="Wingdings" pitchFamily="2" charset="2"/>
              </a:rPr>
              <a:t>; </a:t>
            </a:r>
            <a:r>
              <a:rPr lang="en-GB" dirty="0" smtClean="0"/>
              <a:t>G = 20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tingkat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pengeluaran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pemerintah</a:t>
            </a:r>
            <a:r>
              <a:rPr lang="en-GB" dirty="0" smtClean="0"/>
              <a:t>; </a:t>
            </a:r>
            <a:r>
              <a:rPr lang="en-GB" dirty="0" err="1" smtClean="0"/>
              <a:t>Tr</a:t>
            </a:r>
            <a:r>
              <a:rPr lang="en-GB" dirty="0" smtClean="0"/>
              <a:t> = 30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pembayaran</a:t>
            </a:r>
            <a:r>
              <a:rPr lang="en-GB" dirty="0" smtClean="0">
                <a:sym typeface="Wingdings" pitchFamily="2" charset="2"/>
              </a:rPr>
              <a:t> transfer </a:t>
            </a:r>
            <a:r>
              <a:rPr lang="en-GB" dirty="0" err="1" smtClean="0">
                <a:sym typeface="Wingdings" pitchFamily="2" charset="2"/>
              </a:rPr>
              <a:t>dari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pemerintah</a:t>
            </a:r>
            <a:r>
              <a:rPr lang="en-GB" dirty="0" smtClean="0"/>
              <a:t>; </a:t>
            </a:r>
            <a:r>
              <a:rPr lang="en-GB" dirty="0" err="1" smtClean="0"/>
              <a:t>Tx</a:t>
            </a:r>
            <a:r>
              <a:rPr lang="en-GB" dirty="0" smtClean="0"/>
              <a:t> = 20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pajak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X = 60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Ekspor</a:t>
            </a:r>
            <a:r>
              <a:rPr lang="en-GB" dirty="0" smtClean="0"/>
              <a:t>; M = 30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Impor</a:t>
            </a:r>
            <a:endParaRPr lang="en-GB" dirty="0" smtClean="0"/>
          </a:p>
          <a:p>
            <a:pPr marL="457200" indent="-457200">
              <a:buAutoNum type="arabicPeriod"/>
            </a:pPr>
            <a:r>
              <a:rPr lang="en-GB" dirty="0" err="1" smtClean="0"/>
              <a:t>Tentukan</a:t>
            </a:r>
            <a:r>
              <a:rPr lang="en-GB" dirty="0" smtClean="0"/>
              <a:t> </a:t>
            </a:r>
            <a:r>
              <a:rPr lang="en-GB" dirty="0" err="1" smtClean="0"/>
              <a:t>tingkat</a:t>
            </a:r>
            <a:r>
              <a:rPr lang="en-GB" dirty="0" smtClean="0"/>
              <a:t> </a:t>
            </a:r>
            <a:r>
              <a:rPr lang="en-GB" dirty="0" err="1" smtClean="0"/>
              <a:t>pendapatan</a:t>
            </a:r>
            <a:r>
              <a:rPr lang="en-GB" dirty="0" smtClean="0"/>
              <a:t> </a:t>
            </a:r>
            <a:r>
              <a:rPr lang="en-GB" dirty="0" err="1" smtClean="0"/>
              <a:t>nasional</a:t>
            </a:r>
            <a:r>
              <a:rPr lang="en-GB" dirty="0" smtClean="0"/>
              <a:t> </a:t>
            </a:r>
            <a:r>
              <a:rPr lang="en-GB" dirty="0" err="1" smtClean="0"/>
              <a:t>keseimbangan</a:t>
            </a:r>
            <a:r>
              <a:rPr lang="en-GB" dirty="0" smtClean="0"/>
              <a:t>!</a:t>
            </a:r>
          </a:p>
          <a:p>
            <a:pPr marL="457200" indent="-457200">
              <a:buAutoNum type="arabicPeriod"/>
            </a:pPr>
            <a:r>
              <a:rPr lang="en-GB" dirty="0" err="1" smtClean="0"/>
              <a:t>Berapa</a:t>
            </a:r>
            <a:r>
              <a:rPr lang="en-GB" dirty="0" smtClean="0"/>
              <a:t> </a:t>
            </a:r>
            <a:r>
              <a:rPr lang="en-GB" dirty="0" err="1" smtClean="0"/>
              <a:t>tingkat</a:t>
            </a:r>
            <a:r>
              <a:rPr lang="en-GB" dirty="0" smtClean="0"/>
              <a:t> </a:t>
            </a:r>
            <a:r>
              <a:rPr lang="en-GB" dirty="0" err="1" smtClean="0"/>
              <a:t>konsumsi</a:t>
            </a:r>
            <a:r>
              <a:rPr lang="en-GB" dirty="0" smtClean="0"/>
              <a:t> </a:t>
            </a:r>
            <a:r>
              <a:rPr lang="en-GB" dirty="0" err="1" smtClean="0"/>
              <a:t>masyarakat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pendapatan</a:t>
            </a:r>
            <a:r>
              <a:rPr lang="en-GB" dirty="0" smtClean="0"/>
              <a:t> </a:t>
            </a:r>
            <a:r>
              <a:rPr lang="en-GB" dirty="0" err="1" smtClean="0"/>
              <a:t>nasional</a:t>
            </a:r>
            <a:r>
              <a:rPr lang="en-GB" dirty="0" smtClean="0"/>
              <a:t> </a:t>
            </a:r>
            <a:r>
              <a:rPr lang="en-GB" dirty="0" err="1" smtClean="0"/>
              <a:t>keseimbangan</a:t>
            </a:r>
            <a:r>
              <a:rPr lang="en-GB" dirty="0" smtClean="0"/>
              <a:t>?</a:t>
            </a:r>
          </a:p>
          <a:p>
            <a:pPr marL="457200" indent="-457200">
              <a:buAutoNum type="arabicPeriod"/>
            </a:pPr>
            <a:r>
              <a:rPr lang="en-GB" dirty="0" err="1" smtClean="0"/>
              <a:t>Apabila</a:t>
            </a:r>
            <a:r>
              <a:rPr lang="en-GB" dirty="0" smtClean="0"/>
              <a:t> </a:t>
            </a:r>
            <a:r>
              <a:rPr lang="en-GB" dirty="0" err="1" smtClean="0"/>
              <a:t>terjadi</a:t>
            </a:r>
            <a:r>
              <a:rPr lang="en-GB" dirty="0" smtClean="0"/>
              <a:t> </a:t>
            </a:r>
            <a:r>
              <a:rPr lang="en-GB" dirty="0" err="1" smtClean="0"/>
              <a:t>kenaikan</a:t>
            </a:r>
            <a:r>
              <a:rPr lang="en-GB" dirty="0" smtClean="0"/>
              <a:t> </a:t>
            </a:r>
            <a:r>
              <a:rPr lang="en-GB" dirty="0" err="1" smtClean="0"/>
              <a:t>investasi</a:t>
            </a:r>
            <a:r>
              <a:rPr lang="en-GB" dirty="0" smtClean="0"/>
              <a:t> sebesar10 </a:t>
            </a:r>
            <a:r>
              <a:rPr lang="en-GB" dirty="0" err="1" smtClean="0"/>
              <a:t>tentukan</a:t>
            </a:r>
            <a:r>
              <a:rPr lang="en-GB" dirty="0" smtClean="0"/>
              <a:t> </a:t>
            </a:r>
            <a:r>
              <a:rPr lang="en-GB" dirty="0" err="1" smtClean="0"/>
              <a:t>Yeq</a:t>
            </a:r>
            <a:r>
              <a:rPr lang="en-GB" dirty="0" smtClean="0"/>
              <a:t> yang </a:t>
            </a:r>
            <a:r>
              <a:rPr lang="en-GB" dirty="0" err="1" smtClean="0"/>
              <a:t>baru</a:t>
            </a:r>
            <a:r>
              <a:rPr lang="en-GB" dirty="0" smtClean="0"/>
              <a:t>!</a:t>
            </a:r>
          </a:p>
          <a:p>
            <a:pPr marL="457200" indent="-457200">
              <a:buAutoNum type="arabicPeriod"/>
            </a:pPr>
            <a:r>
              <a:rPr lang="en-GB" dirty="0" smtClean="0"/>
              <a:t>Dari </a:t>
            </a:r>
            <a:r>
              <a:rPr lang="en-GB" dirty="0" err="1" smtClean="0"/>
              <a:t>kondisi</a:t>
            </a:r>
            <a:r>
              <a:rPr lang="en-GB" dirty="0" smtClean="0"/>
              <a:t> 3) </a:t>
            </a:r>
            <a:r>
              <a:rPr lang="en-GB" dirty="0" err="1" smtClean="0"/>
              <a:t>jika</a:t>
            </a:r>
            <a:r>
              <a:rPr lang="en-GB" dirty="0" smtClean="0"/>
              <a:t> </a:t>
            </a:r>
            <a:r>
              <a:rPr lang="en-GB" dirty="0" err="1" smtClean="0"/>
              <a:t>Tx</a:t>
            </a:r>
            <a:r>
              <a:rPr lang="en-GB" dirty="0" smtClean="0"/>
              <a:t> </a:t>
            </a:r>
            <a:r>
              <a:rPr lang="en-GB" dirty="0" err="1" smtClean="0"/>
              <a:t>turun</a:t>
            </a:r>
            <a:r>
              <a:rPr lang="en-GB" dirty="0" smtClean="0"/>
              <a:t> </a:t>
            </a:r>
            <a:r>
              <a:rPr lang="en-GB" dirty="0" err="1" smtClean="0"/>
              <a:t>sebesar</a:t>
            </a:r>
            <a:r>
              <a:rPr lang="en-GB" dirty="0" smtClean="0"/>
              <a:t> 10 </a:t>
            </a:r>
            <a:r>
              <a:rPr lang="en-GB" dirty="0" err="1" smtClean="0"/>
              <a:t>berapa</a:t>
            </a:r>
            <a:r>
              <a:rPr lang="en-GB" dirty="0" smtClean="0"/>
              <a:t> </a:t>
            </a:r>
            <a:r>
              <a:rPr lang="en-GB" dirty="0" err="1" smtClean="0"/>
              <a:t>Yeq</a:t>
            </a:r>
            <a:r>
              <a:rPr lang="en-GB" dirty="0" smtClean="0"/>
              <a:t> yang </a:t>
            </a:r>
            <a:r>
              <a:rPr lang="en-GB" dirty="0" err="1" smtClean="0"/>
              <a:t>baru</a:t>
            </a:r>
            <a:r>
              <a:rPr lang="en-GB" smtClean="0"/>
              <a:t>?</a:t>
            </a:r>
            <a:endParaRPr lang="en-GB" dirty="0" smtClean="0"/>
          </a:p>
          <a:p>
            <a:pPr marL="457200" indent="-457200">
              <a:buAutoNum type="arabicPeriod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Setiap</a:t>
            </a:r>
            <a:r>
              <a:rPr lang="en-US" b="1" dirty="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orang</a:t>
            </a:r>
            <a:r>
              <a:rPr lang="en-US" b="1" dirty="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selalu</a:t>
            </a:r>
            <a:r>
              <a:rPr lang="en-US" b="1" dirty="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berusaha</a:t>
            </a:r>
            <a:r>
              <a:rPr lang="en-US" b="1" dirty="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b="1" dirty="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memenuhi</a:t>
            </a:r>
            <a:r>
              <a:rPr lang="en-US" b="1" dirty="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 b="1" dirty="0" err="1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memuaskan</a:t>
            </a:r>
            <a:r>
              <a:rPr lang="en-US" b="1" dirty="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kebutuhannya</a:t>
            </a:r>
            <a:r>
              <a:rPr lang="en-US" b="1" dirty="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id-ID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132856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Arial Rounded MT Bold" pitchFamily="34" charset="0"/>
              </a:rPr>
              <a:t>Biaya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oportunitas</a:t>
            </a:r>
            <a:r>
              <a:rPr lang="en-US" dirty="0" smtClean="0">
                <a:latin typeface="Arial Rounded MT Bold" pitchFamily="34" charset="0"/>
              </a:rPr>
              <a:t>: </a:t>
            </a:r>
            <a:r>
              <a:rPr lang="en-US" dirty="0" err="1" smtClean="0">
                <a:latin typeface="Arial Rounded MT Bold" pitchFamily="34" charset="0"/>
              </a:rPr>
              <a:t>apa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saja</a:t>
            </a:r>
            <a:r>
              <a:rPr lang="en-US" dirty="0" smtClean="0">
                <a:latin typeface="Arial Rounded MT Bold" pitchFamily="34" charset="0"/>
              </a:rPr>
              <a:t> yang </a:t>
            </a:r>
            <a:r>
              <a:rPr lang="en-US" dirty="0" err="1" smtClean="0">
                <a:latin typeface="Arial Rounded MT Bold" pitchFamily="34" charset="0"/>
              </a:rPr>
              <a:t>harus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dikorbankan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untuk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memperoleh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sesuatu</a:t>
            </a:r>
            <a:r>
              <a:rPr lang="en-US" dirty="0" smtClean="0">
                <a:latin typeface="Arial Rounded MT Bold" pitchFamily="34" charset="0"/>
              </a:rPr>
              <a:t> yang lain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5517232"/>
            <a:ext cx="1871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latin typeface="Futura-CondensedExtraBold-Itali" pitchFamily="2" charset="0"/>
              </a:rPr>
              <a:t>What ?         How ?              For whom ?</a:t>
            </a:r>
            <a:endParaRPr lang="en-US" i="1" dirty="0">
              <a:latin typeface="Futura-CondensedExtraBold-Itali" pitchFamily="2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771800" y="5733256"/>
            <a:ext cx="785818" cy="642942"/>
          </a:xfrm>
          <a:prstGeom prst="chevron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428728" cy="6858000"/>
          </a:xfrm>
          <a:prstGeom prst="rect">
            <a:avLst/>
          </a:prstGeom>
          <a:solidFill>
            <a:srgbClr val="7030A0"/>
          </a:solidFill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1475656" y="2564904"/>
            <a:ext cx="2714644" cy="115212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V Boli" pitchFamily="2" charset="0"/>
                <a:ea typeface="Tahoma" pitchFamily="34" charset="0"/>
                <a:cs typeface="MV Boli" pitchFamily="2" charset="0"/>
              </a:rPr>
              <a:t>Kelangkaan</a:t>
            </a:r>
            <a:endParaRPr lang="id-ID" sz="24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V Boli" pitchFamily="2" charset="0"/>
              <a:ea typeface="Tahoma" pitchFamily="34" charset="0"/>
              <a:cs typeface="MV Boli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03848" y="1484784"/>
            <a:ext cx="2714644" cy="7143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V Boli" pitchFamily="2" charset="0"/>
                <a:ea typeface="Tahoma" pitchFamily="34" charset="0"/>
                <a:cs typeface="MV Boli" pitchFamily="2" charset="0"/>
              </a:rPr>
              <a:t>Choise</a:t>
            </a:r>
            <a:endParaRPr lang="id-ID" sz="24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V Boli" pitchFamily="2" charset="0"/>
              <a:ea typeface="Tahoma" pitchFamily="34" charset="0"/>
              <a:cs typeface="MV Boli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71800" y="3933056"/>
            <a:ext cx="2714644" cy="10801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V Boli" pitchFamily="2" charset="0"/>
                <a:ea typeface="Tahoma" pitchFamily="34" charset="0"/>
                <a:cs typeface="MV Boli" pitchFamily="2" charset="0"/>
              </a:rPr>
              <a:t>Allocation</a:t>
            </a:r>
            <a:endParaRPr lang="id-ID" sz="24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V Boli" pitchFamily="2" charset="0"/>
              <a:ea typeface="Tahoma" pitchFamily="34" charset="0"/>
              <a:cs typeface="MV Boli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43636" y="4286232"/>
            <a:ext cx="2571768" cy="2571768"/>
            <a:chOff x="6143636" y="4286232"/>
            <a:chExt cx="2571768" cy="2571768"/>
          </a:xfrm>
        </p:grpSpPr>
        <p:sp>
          <p:nvSpPr>
            <p:cNvPr id="14" name="Oval 13"/>
            <p:cNvSpPr/>
            <p:nvPr/>
          </p:nvSpPr>
          <p:spPr>
            <a:xfrm>
              <a:off x="6143636" y="4286232"/>
              <a:ext cx="2571768" cy="257176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Oval 14"/>
            <p:cNvSpPr/>
            <p:nvPr/>
          </p:nvSpPr>
          <p:spPr>
            <a:xfrm>
              <a:off x="6929454" y="4500570"/>
              <a:ext cx="1714512" cy="1714512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Oval 15"/>
            <p:cNvSpPr/>
            <p:nvPr/>
          </p:nvSpPr>
          <p:spPr>
            <a:xfrm>
              <a:off x="7358082" y="4572008"/>
              <a:ext cx="1214470" cy="121447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Oval 16"/>
            <p:cNvSpPr/>
            <p:nvPr/>
          </p:nvSpPr>
          <p:spPr>
            <a:xfrm>
              <a:off x="7715272" y="4643446"/>
              <a:ext cx="785842" cy="785842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Oval 17"/>
            <p:cNvSpPr/>
            <p:nvPr/>
          </p:nvSpPr>
          <p:spPr>
            <a:xfrm>
              <a:off x="6715140" y="5429264"/>
              <a:ext cx="571504" cy="57150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62880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err="1" smtClean="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Kebutuhan</a:t>
            </a:r>
            <a:r>
              <a:rPr lang="en-US" i="1" dirty="0" smtClean="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       </a:t>
            </a:r>
            <a:r>
              <a:rPr lang="en-US" i="1" dirty="0" err="1" smtClean="0">
                <a:latin typeface="Adobe Fan Heiti Std B" pitchFamily="34" charset="-128"/>
                <a:ea typeface="Adobe Fan Heiti Std B" pitchFamily="34" charset="-128"/>
              </a:rPr>
              <a:t>lebih</a:t>
            </a:r>
            <a:r>
              <a:rPr lang="en-US" i="1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i="1" dirty="0" err="1" smtClean="0">
                <a:latin typeface="Adobe Fan Heiti Std B" pitchFamily="34" charset="-128"/>
                <a:ea typeface="Adobe Fan Heiti Std B" pitchFamily="34" charset="-128"/>
              </a:rPr>
              <a:t>besar</a:t>
            </a:r>
            <a:r>
              <a:rPr lang="en-US" i="1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i="1" dirty="0" err="1" smtClean="0">
                <a:latin typeface="Adobe Fan Heiti Std B" pitchFamily="34" charset="-128"/>
                <a:ea typeface="Adobe Fan Heiti Std B" pitchFamily="34" charset="-128"/>
              </a:rPr>
              <a:t>dari</a:t>
            </a:r>
            <a:r>
              <a:rPr lang="en-US" i="1" dirty="0" smtClean="0">
                <a:latin typeface="Adobe Fan Heiti Std B" pitchFamily="34" charset="-128"/>
                <a:ea typeface="Adobe Fan Heiti Std B" pitchFamily="34" charset="-128"/>
              </a:rPr>
              <a:t>  </a:t>
            </a:r>
            <a:r>
              <a:rPr lang="en-US" i="1" dirty="0" err="1" smtClean="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ketersediaan</a:t>
            </a:r>
            <a:endParaRPr lang="en-US" i="1" dirty="0">
              <a:solidFill>
                <a:srgbClr val="FFFF0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2878094">
            <a:off x="1369297" y="2252293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8419878">
            <a:off x="5768777" y="1163572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 rot="2278640">
            <a:off x="4761390" y="5049567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12160" y="764704"/>
            <a:ext cx="2639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latin typeface="Gill Sans Ultra Bold" pitchFamily="34" charset="0"/>
              </a:rPr>
              <a:t>Opportunity cost</a:t>
            </a:r>
            <a:endParaRPr lang="en-US" i="1" dirty="0"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42938" y="1381125"/>
            <a:ext cx="8348662" cy="4568825"/>
          </a:xfrm>
        </p:spPr>
        <p:txBody>
          <a:bodyPr/>
          <a:lstStyle/>
          <a:p>
            <a:pPr eaLnBrk="1" hangingPunct="1"/>
            <a:r>
              <a:rPr lang="en-US" sz="7200" b="1" smtClean="0">
                <a:latin typeface="Tahoma" pitchFamily="34" charset="0"/>
              </a:rPr>
              <a:t>PERMASALAHAN DAN KEBIJAKAN EKONOMI </a:t>
            </a:r>
            <a:br>
              <a:rPr lang="en-US" sz="7200" b="1" smtClean="0">
                <a:latin typeface="Tahoma" pitchFamily="34" charset="0"/>
              </a:rPr>
            </a:br>
            <a:r>
              <a:rPr lang="en-US" sz="7200" smtClean="0"/>
              <a:t> </a:t>
            </a:r>
            <a:endParaRPr lang="en-US" sz="2000" b="1" smtClean="0">
              <a:latin typeface="Tahoma" pitchFamily="34" charset="0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Pengantar Ekonomi_Suyastiri Y.P_Program Studi  Magister Agribisnis-UPN[V] Yk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1214438" y="2357438"/>
            <a:ext cx="7700962" cy="3770312"/>
          </a:xfrm>
        </p:spPr>
        <p:txBody>
          <a:bodyPr>
            <a:normAutofit/>
          </a:bodyPr>
          <a:lstStyle/>
          <a:p>
            <a:pPr marL="990600" lvl="1" indent="-646113" eaLnBrk="1" hangingPunct="1">
              <a:buFontTx/>
              <a:buAutoNum type="arabicPeriod"/>
            </a:pP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jangka</a:t>
            </a:r>
            <a:r>
              <a:rPr lang="en-US" sz="2800" dirty="0" smtClean="0"/>
              <a:t> </a:t>
            </a:r>
            <a:r>
              <a:rPr lang="en-US" sz="2800" dirty="0" err="1" smtClean="0"/>
              <a:t>pendek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i="1" dirty="0" err="1" smtClean="0"/>
              <a:t>stabilisasi</a:t>
            </a:r>
            <a:r>
              <a:rPr lang="en-US" sz="2800" dirty="0" smtClean="0"/>
              <a:t>. </a:t>
            </a:r>
            <a:r>
              <a:rPr lang="en-US" sz="2800" dirty="0" err="1" smtClean="0"/>
              <a:t>Meliputi</a:t>
            </a:r>
            <a:r>
              <a:rPr lang="en-US" sz="2800" dirty="0" smtClean="0"/>
              <a:t>; </a:t>
            </a:r>
            <a:r>
              <a:rPr lang="en-US" sz="2800" i="1" dirty="0" err="1" smtClean="0"/>
              <a:t>Inflasi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pengangguran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ketimpangan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neraca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pembayaran</a:t>
            </a:r>
            <a:r>
              <a:rPr lang="en-US" sz="2800" i="1" dirty="0" smtClean="0"/>
              <a:t>.</a:t>
            </a:r>
            <a:endParaRPr lang="en-US" sz="2800" dirty="0" smtClean="0"/>
          </a:p>
          <a:p>
            <a:pPr marL="990600" lvl="1" indent="-646113" eaLnBrk="1" hangingPunct="1">
              <a:buFontTx/>
              <a:buAutoNum type="arabicPeriod"/>
            </a:pP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jangka</a:t>
            </a:r>
            <a:r>
              <a:rPr lang="en-US" sz="2800" dirty="0" smtClean="0"/>
              <a:t> </a:t>
            </a:r>
            <a:r>
              <a:rPr lang="en-US" sz="2800" dirty="0" err="1" smtClean="0"/>
              <a:t>panjang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i="1" dirty="0" err="1" smtClean="0"/>
              <a:t>pertumbuhan</a:t>
            </a:r>
            <a:r>
              <a:rPr lang="en-US" sz="2800" i="1" dirty="0" smtClean="0"/>
              <a:t>.</a:t>
            </a:r>
            <a:r>
              <a:rPr lang="en-US" sz="2800" dirty="0" smtClean="0"/>
              <a:t> </a:t>
            </a:r>
            <a:r>
              <a:rPr lang="en-US" sz="2800" dirty="0" err="1" smtClean="0"/>
              <a:t>Meliputi</a:t>
            </a:r>
            <a:r>
              <a:rPr lang="en-US" sz="2800" dirty="0" smtClean="0"/>
              <a:t>;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 </a:t>
            </a:r>
            <a:r>
              <a:rPr lang="en-US" sz="2800" dirty="0" err="1" smtClean="0"/>
              <a:t>penduduk</a:t>
            </a:r>
            <a:r>
              <a:rPr lang="en-US" sz="2800" dirty="0" smtClean="0"/>
              <a:t>, </a:t>
            </a:r>
            <a:r>
              <a:rPr lang="en-US" sz="2800" dirty="0" err="1" smtClean="0"/>
              <a:t>pertambahan</a:t>
            </a:r>
            <a:r>
              <a:rPr lang="en-US" sz="2800" dirty="0" smtClean="0"/>
              <a:t> </a:t>
            </a:r>
            <a:r>
              <a:rPr lang="en-US" sz="2800" dirty="0" err="1" smtClean="0"/>
              <a:t>kapasitas</a:t>
            </a:r>
            <a:r>
              <a:rPr lang="en-US" sz="2800" dirty="0" smtClean="0"/>
              <a:t> </a:t>
            </a:r>
            <a:r>
              <a:rPr lang="en-US" sz="2800" dirty="0" err="1" smtClean="0"/>
              <a:t>produksi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ketersediaan</a:t>
            </a:r>
            <a:r>
              <a:rPr lang="en-US" sz="2800" dirty="0" smtClean="0"/>
              <a:t> </a:t>
            </a:r>
            <a:r>
              <a:rPr lang="en-US" sz="2800" dirty="0" err="1" smtClean="0"/>
              <a:t>dana</a:t>
            </a:r>
            <a:r>
              <a:rPr lang="en-US" sz="2800" dirty="0" smtClean="0"/>
              <a:t> </a:t>
            </a:r>
            <a:r>
              <a:rPr lang="en-US" sz="2800" dirty="0" err="1" smtClean="0"/>
              <a:t>investasi</a:t>
            </a:r>
            <a:endParaRPr lang="en-US" sz="2800" i="1" dirty="0" smtClean="0"/>
          </a:p>
        </p:txBody>
      </p:sp>
      <p:sp>
        <p:nvSpPr>
          <p:cNvPr id="389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14750" y="6000750"/>
            <a:ext cx="2928938" cy="642938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Pengantar Ekonomi_Suyastiri Y.P_Program Studi  Magister Agribisnis-UPN[V] Yk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00063" y="1000125"/>
            <a:ext cx="5143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ahoma" pitchFamily="34" charset="0"/>
              </a:rPr>
              <a:t>PERMASALAHAN EKONOMI MAKRO</a:t>
            </a:r>
            <a:endParaRPr lang="en-US" sz="36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00232" y="428604"/>
            <a:ext cx="4429156" cy="928694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V Boli" pitchFamily="2" charset="0"/>
                <a:ea typeface="Tahoma" pitchFamily="34" charset="0"/>
                <a:cs typeface="MV Boli" pitchFamily="2" charset="0"/>
              </a:rPr>
              <a:t>INFLASI</a:t>
            </a:r>
            <a:endParaRPr lang="id-ID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V Boli" pitchFamily="2" charset="0"/>
              <a:ea typeface="Tahoma" pitchFamily="34" charset="0"/>
              <a:cs typeface="MV Bol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2000240"/>
            <a:ext cx="714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id-ID" dirty="0" smtClean="0">
                <a:solidFill>
                  <a:schemeClr val="tx1">
                    <a:lumMod val="95000"/>
                  </a:schemeClr>
                </a:solidFill>
              </a:rPr>
              <a:t>Suatu keadaan dimana terdapat kenaikan harga umum secara tajam dan berlangsung terus menerus dalam jangka waktu lama.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id-ID" dirty="0" smtClean="0">
                <a:solidFill>
                  <a:schemeClr val="tx1">
                    <a:lumMod val="95000"/>
                  </a:schemeClr>
                </a:solidFill>
              </a:rPr>
              <a:t>Suatu fenomena moneter yang meresahkan dan merusak stabilitas ekonomi serta sebagai dilema ekonomi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id-ID" dirty="0" smtClean="0">
                <a:solidFill>
                  <a:schemeClr val="tx1">
                    <a:lumMod val="95000"/>
                  </a:schemeClr>
                </a:solidFill>
              </a:rPr>
              <a:t>Suatu keadaan yang mengindikasikan semakin melemahnya daya beli yang diikuti dengan semakin merosotnya nilai riil (intrinsic) mata uang suatu negara.</a:t>
            </a:r>
            <a:endParaRPr lang="id-ID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Picture 2" descr="D:\sampingan\bu wur\adelaide\gHnEjJVr6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0" y="0"/>
            <a:ext cx="2000240" cy="20002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7554" y="4714884"/>
            <a:ext cx="5357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tx1">
                    <a:lumMod val="95000"/>
                  </a:schemeClr>
                </a:solidFill>
              </a:rPr>
              <a:t>Suatu keadaan dimana pertumbuhan ekonomi berlangsung lambat dan bahkan berhenti. Kemunduran ekonomi dan tidak adanya pertumbuhan ekonomi dalam pengertian riil merupakan akibat dari inflasi yang semakin parah.</a:t>
            </a:r>
            <a:endParaRPr lang="id-ID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Elbow Connector 7"/>
          <p:cNvCxnSpPr>
            <a:stCxn id="7" idx="4"/>
            <a:endCxn id="8" idx="1"/>
          </p:cNvCxnSpPr>
          <p:nvPr/>
        </p:nvCxnSpPr>
        <p:spPr>
          <a:xfrm rot="16200000" flipH="1">
            <a:off x="2273842" y="4369836"/>
            <a:ext cx="667226" cy="1500198"/>
          </a:xfrm>
          <a:prstGeom prst="bentConnector2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500182" cy="6858000"/>
          </a:xfrm>
          <a:prstGeom prst="rect">
            <a:avLst/>
          </a:prstGeom>
          <a:solidFill>
            <a:srgbClr val="C00000"/>
          </a:solidFill>
          <a:ln w="34925"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500034" y="4071942"/>
            <a:ext cx="2714644" cy="7143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V Boli" pitchFamily="2" charset="0"/>
                <a:ea typeface="Tahoma" pitchFamily="34" charset="0"/>
                <a:cs typeface="MV Boli" pitchFamily="2" charset="0"/>
              </a:rPr>
              <a:t>Stagnasi</a:t>
            </a:r>
            <a:endParaRPr lang="id-ID" sz="24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V Boli" pitchFamily="2" charset="0"/>
              <a:ea typeface="Tahoma" pitchFamily="34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1770" y="214290"/>
            <a:ext cx="6072230" cy="1395378"/>
          </a:xfrm>
        </p:spPr>
        <p:txBody>
          <a:bodyPr/>
          <a:lstStyle/>
          <a:p>
            <a:r>
              <a:rPr lang="id-ID" sz="60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PENGANGGURAN</a:t>
            </a:r>
            <a:br>
              <a:rPr lang="id-ID" sz="60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id-ID" sz="3200" b="1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(unemployment)</a:t>
            </a:r>
            <a:endParaRPr lang="id-ID" sz="3200" b="1" i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2005604"/>
            <a:ext cx="614366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Merupakan masalah pokok makro ekonomi,sebagai akibat ketidakefisienan dalam penggunaan faktor produksi yang tersedia dalam perekonomian akan menimbulkan pengangguran dalam faktor produksi terutama tenaga kerja.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3648678"/>
            <a:ext cx="614366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accent1"/>
                </a:solidFill>
              </a:rPr>
              <a:t>Terjadi jika jumlah tenaga kerja yang ditawarkan &gt; jumlah tenaga kerja yang diminta atau jumlah yang mencari pekerjaan lebih banyak daripada kesempatan kerja yang tersedia.</a:t>
            </a:r>
            <a:endParaRPr lang="id-ID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5077438"/>
            <a:ext cx="635795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002060"/>
                </a:solidFill>
              </a:rPr>
              <a:t>Masalah pengangguran menyebabkan tingkat pendapatan nasional dan tingkat kemakmuran masyarakat tidak mencapai potensinya yang maksimal.</a:t>
            </a:r>
            <a:endParaRPr lang="id-ID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mama\unemploy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2667019" cy="2000264"/>
          </a:xfrm>
          <a:prstGeom prst="rect">
            <a:avLst/>
          </a:prstGeom>
          <a:noFill/>
        </p:spPr>
      </p:pic>
      <p:pic>
        <p:nvPicPr>
          <p:cNvPr id="4099" name="Picture 3" descr="D:\mama\272829684_b3718451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2686049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612" y="571480"/>
            <a:ext cx="5886464" cy="1470025"/>
          </a:xfrm>
        </p:spPr>
        <p:txBody>
          <a:bodyPr/>
          <a:lstStyle/>
          <a:p>
            <a:r>
              <a:rPr lang="id-ID" sz="5400" dirty="0" smtClean="0">
                <a:solidFill>
                  <a:srgbClr val="FF0000"/>
                </a:solidFill>
                <a:latin typeface="Hobo Std" pitchFamily="50" charset="0"/>
              </a:rPr>
              <a:t>PERTUMBUHAN EKONOMI</a:t>
            </a:r>
            <a:endParaRPr lang="id-ID" sz="5400" dirty="0">
              <a:solidFill>
                <a:srgbClr val="FF0000"/>
              </a:solidFill>
              <a:latin typeface="Hobo Std" pitchFamily="50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636912"/>
            <a:ext cx="7884368" cy="2520280"/>
          </a:xfrm>
          <a:prstGeom prst="roundRect">
            <a:avLst/>
          </a:prstGeom>
          <a:solidFill>
            <a:srgbClr val="FFC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7030A0"/>
                </a:solidFill>
              </a:rPr>
              <a:t>Pengertian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id-ID" sz="2400" dirty="0" smtClean="0">
                <a:solidFill>
                  <a:srgbClr val="7030A0"/>
                </a:solidFill>
              </a:rPr>
              <a:t>Pertumbuhan Ekonomi adalah proses kenaikan output perkapita dalam jangka panjang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endParaRPr lang="id-ID" sz="24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212976"/>
            <a:ext cx="835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Hobo Std" pitchFamily="50" charset="0"/>
              </a:rPr>
              <a:t>Pertumbuhan Ekonomi Vs Perkembangan Ekonomi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1520" y="4077072"/>
            <a:ext cx="8249000" cy="2358024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id-ID" sz="2400" dirty="0" smtClean="0">
                <a:solidFill>
                  <a:srgbClr val="7030A0"/>
                </a:solidFill>
              </a:rPr>
              <a:t>Pertumbuhan Ekonomi hanya menyangkut ukuran fisik berupa peningkatan produksi barang &amp; jasa.</a:t>
            </a:r>
          </a:p>
          <a:p>
            <a:pPr marL="342900" indent="-342900">
              <a:buAutoNum type="arabicPeriod"/>
            </a:pPr>
            <a:r>
              <a:rPr lang="id-ID" sz="2400" dirty="0" smtClean="0">
                <a:solidFill>
                  <a:srgbClr val="7030A0"/>
                </a:solidFill>
              </a:rPr>
              <a:t>Perkembangan Ekonomi tidak hanya pertambahan dalam produksi fisik barang &amp; jasa melainkan juga kualitas barang, jasa &amp; kualitas faktor produksi yang terlibat dalam proses produksi</a:t>
            </a:r>
            <a:endParaRPr lang="id-ID" sz="2400" dirty="0">
              <a:solidFill>
                <a:srgbClr val="7030A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260648"/>
            <a:ext cx="8136904" cy="234605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id-ID" sz="2400" dirty="0" smtClean="0">
                <a:solidFill>
                  <a:srgbClr val="7030A0"/>
                </a:solidFill>
              </a:rPr>
              <a:t>Pertumbuhan Ekonomi adalah proses kenaikan output perkapita dalam jangka panjang</a:t>
            </a:r>
          </a:p>
          <a:p>
            <a:pPr marL="342900" indent="-342900">
              <a:buAutoNum type="arabicPeriod"/>
            </a:pPr>
            <a:r>
              <a:rPr lang="id-ID" sz="2400" dirty="0" smtClean="0">
                <a:solidFill>
                  <a:srgbClr val="7030A0"/>
                </a:solidFill>
              </a:rPr>
              <a:t>Teori pertumbuhan Ekonomi mempelajari faktor-faktor kapital stok, pertumbuhan penduduk, perkembangan teknologi di dalam peranannya meningkatkan produksi nasional (GNP)</a:t>
            </a:r>
            <a:endParaRPr lang="id-ID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214438" y="1381125"/>
            <a:ext cx="7777162" cy="4568825"/>
          </a:xfrm>
        </p:spPr>
        <p:txBody>
          <a:bodyPr/>
          <a:lstStyle/>
          <a:p>
            <a:pPr eaLnBrk="1" hangingPunct="1"/>
            <a:r>
              <a:rPr lang="en-US" sz="7200" b="1" dirty="0" smtClean="0">
                <a:latin typeface="Tahoma" pitchFamily="34" charset="0"/>
              </a:rPr>
              <a:t>KEBIJAKAN PEMERINTAH </a:t>
            </a:r>
            <a:br>
              <a:rPr lang="en-US" sz="7200" b="1" dirty="0" smtClean="0">
                <a:latin typeface="Tahoma" pitchFamily="34" charset="0"/>
              </a:rPr>
            </a:br>
            <a:r>
              <a:rPr lang="en-US" sz="7200" dirty="0" smtClean="0"/>
              <a:t> </a:t>
            </a:r>
            <a:endParaRPr lang="en-US" sz="2000" b="1" dirty="0" smtClean="0">
              <a:latin typeface="Tahoma" pitchFamily="34" charset="0"/>
            </a:endParaRP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1187624" y="5157192"/>
            <a:ext cx="7700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DALAM MENGATASI MASALAH PEREKONOMIAN 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Pengantar Ekonomi_Suyastiri Y.P_Program Studi  Magister Agribisnis-UPN[V] Yk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2588" y="228600"/>
            <a:ext cx="7491412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TUJUAN KEBIJAKAN EKONOMI MAKRO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52588" y="1357313"/>
            <a:ext cx="7491412" cy="5214937"/>
          </a:xfrm>
        </p:spPr>
        <p:txBody>
          <a:bodyPr/>
          <a:lstStyle/>
          <a:p>
            <a:pPr marL="609600" indent="-609600" eaLnBrk="1" hangingPunct="1"/>
            <a:endParaRPr lang="en-US" smtClean="0"/>
          </a:p>
          <a:p>
            <a:pPr marL="609600" indent="-609600" algn="just" eaLnBrk="1" hangingPunct="1">
              <a:buFontTx/>
              <a:buAutoNum type="arabicPeriod"/>
            </a:pPr>
            <a:r>
              <a:rPr lang="en-US" smtClean="0">
                <a:latin typeface="Tahoma" pitchFamily="34" charset="0"/>
                <a:cs typeface="Tahoma" pitchFamily="34" charset="0"/>
              </a:rPr>
              <a:t>Mencapai dan mempertahankan tingkat kesempatan kerja penuh (</a:t>
            </a:r>
            <a:r>
              <a:rPr lang="en-US" i="1" smtClean="0">
                <a:latin typeface="Tahoma" pitchFamily="34" charset="0"/>
                <a:cs typeface="Tahoma" pitchFamily="34" charset="0"/>
              </a:rPr>
              <a:t>full employment)</a:t>
            </a:r>
            <a:r>
              <a:rPr lang="en-US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latin typeface="Tahoma" pitchFamily="34" charset="0"/>
                <a:cs typeface="Tahoma" pitchFamily="34" charset="0"/>
              </a:rPr>
              <a:t>Peningkatan kapasitas produksi nasional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latin typeface="Tahoma" pitchFamily="34" charset="0"/>
                <a:cs typeface="Tahoma" pitchFamily="34" charset="0"/>
              </a:rPr>
              <a:t>Tingkat pendapatan nasional yang tinggi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latin typeface="Tahoma" pitchFamily="34" charset="0"/>
                <a:cs typeface="Tahoma" pitchFamily="34" charset="0"/>
              </a:rPr>
              <a:t>Keadaan perekonomian yang stabil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latin typeface="Tahoma" pitchFamily="34" charset="0"/>
                <a:cs typeface="Tahoma" pitchFamily="34" charset="0"/>
              </a:rPr>
              <a:t>Neraca pembayaran luar negeri yang seimbang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latin typeface="Tahoma" pitchFamily="34" charset="0"/>
                <a:cs typeface="Tahoma" pitchFamily="34" charset="0"/>
              </a:rPr>
              <a:t>Distribusi pendapatan yang lebih merata</a:t>
            </a:r>
          </a:p>
          <a:p>
            <a:pPr marL="609600" indent="-609600" eaLnBrk="1" hangingPunct="1"/>
            <a:endParaRPr lang="en-US" smtClean="0"/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Pengantar Ekonomi_Suyastiri Y.P_Program Studi  Magister Agribisnis-UPN[V] Yk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KEBIJAKAN FISKAL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554343" cy="5070177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 err="1" smtClean="0"/>
              <a:t>Kebijakan</a:t>
            </a:r>
            <a:r>
              <a:rPr lang="en-US" sz="3000" dirty="0" smtClean="0"/>
              <a:t> </a:t>
            </a:r>
            <a:r>
              <a:rPr lang="en-US" sz="3000" dirty="0" err="1" smtClean="0"/>
              <a:t>Fiskal</a:t>
            </a:r>
            <a:r>
              <a:rPr lang="en-US" sz="3000" dirty="0" smtClean="0"/>
              <a:t> </a:t>
            </a:r>
            <a:r>
              <a:rPr lang="en-US" sz="3000" dirty="0" err="1" smtClean="0"/>
              <a:t>yaitu</a:t>
            </a:r>
            <a:r>
              <a:rPr lang="en-US" dirty="0" smtClean="0"/>
              <a:t>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100" dirty="0" err="1" smtClean="0"/>
              <a:t>kebijakan</a:t>
            </a:r>
            <a:r>
              <a:rPr lang="en-US" sz="3100" dirty="0" smtClean="0"/>
              <a:t> </a:t>
            </a:r>
            <a:r>
              <a:rPr lang="en-US" sz="3100" dirty="0" err="1" smtClean="0"/>
              <a:t>Pemerintah</a:t>
            </a:r>
            <a:r>
              <a:rPr lang="en-US" sz="3100" dirty="0" smtClean="0"/>
              <a:t>  </a:t>
            </a:r>
            <a:r>
              <a:rPr lang="en-US" sz="3100" dirty="0" err="1" smtClean="0"/>
              <a:t>didalam</a:t>
            </a:r>
            <a:r>
              <a:rPr lang="en-US" sz="3100" dirty="0" smtClean="0"/>
              <a:t> </a:t>
            </a:r>
            <a:r>
              <a:rPr lang="en-US" sz="3100" dirty="0" err="1" smtClean="0"/>
              <a:t>memungut</a:t>
            </a:r>
            <a:r>
              <a:rPr lang="en-US" sz="3100" dirty="0" smtClean="0"/>
              <a:t>  </a:t>
            </a:r>
            <a:r>
              <a:rPr lang="en-US" sz="3100" dirty="0" err="1" smtClean="0"/>
              <a:t>pajak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membelanjakan</a:t>
            </a:r>
            <a:r>
              <a:rPr lang="en-US" sz="3100" dirty="0" smtClean="0"/>
              <a:t> </a:t>
            </a:r>
            <a:r>
              <a:rPr lang="en-US" sz="3100" dirty="0" err="1" smtClean="0"/>
              <a:t>pendapatan</a:t>
            </a:r>
            <a:r>
              <a:rPr lang="en-US" sz="3100" dirty="0" smtClean="0"/>
              <a:t> </a:t>
            </a:r>
            <a:r>
              <a:rPr lang="en-US" sz="3100" dirty="0" err="1" smtClean="0"/>
              <a:t>pajak</a:t>
            </a:r>
            <a:r>
              <a:rPr lang="en-US" sz="3100" dirty="0" smtClean="0"/>
              <a:t>  </a:t>
            </a:r>
            <a:r>
              <a:rPr lang="en-US" sz="3100" dirty="0" err="1" smtClean="0"/>
              <a:t>tersebut</a:t>
            </a:r>
            <a:r>
              <a:rPr lang="en-US" sz="3100" dirty="0" smtClean="0"/>
              <a:t> </a:t>
            </a:r>
            <a:r>
              <a:rPr lang="en-US" sz="3100" dirty="0" err="1" smtClean="0"/>
              <a:t>untuk</a:t>
            </a:r>
            <a:r>
              <a:rPr lang="en-US" sz="3100" dirty="0" smtClean="0"/>
              <a:t> </a:t>
            </a:r>
            <a:r>
              <a:rPr lang="en-US" sz="3100" dirty="0" err="1" smtClean="0"/>
              <a:t>membiayai</a:t>
            </a:r>
            <a:r>
              <a:rPr lang="en-US" sz="3100" dirty="0" smtClean="0"/>
              <a:t> </a:t>
            </a:r>
            <a:r>
              <a:rPr lang="en-US" sz="3100" dirty="0" err="1" smtClean="0"/>
              <a:t>kegiatan-kegiatannya</a:t>
            </a:r>
            <a:r>
              <a:rPr lang="en-US" sz="3100" dirty="0" smtClean="0"/>
              <a:t>.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100" dirty="0" err="1" smtClean="0"/>
              <a:t>kebijakan</a:t>
            </a:r>
            <a:r>
              <a:rPr lang="en-US" sz="3100" dirty="0" smtClean="0"/>
              <a:t> </a:t>
            </a:r>
            <a:r>
              <a:rPr lang="en-US" sz="3100" dirty="0" err="1" smtClean="0"/>
              <a:t>pemerintah</a:t>
            </a:r>
            <a:r>
              <a:rPr lang="en-US" sz="3100" dirty="0" smtClean="0"/>
              <a:t> yang </a:t>
            </a:r>
            <a:r>
              <a:rPr lang="en-US" sz="3100" dirty="0" err="1" smtClean="0"/>
              <a:t>dilakukan</a:t>
            </a:r>
            <a:r>
              <a:rPr lang="en-US" sz="3100" dirty="0" smtClean="0"/>
              <a:t> </a:t>
            </a:r>
            <a:r>
              <a:rPr lang="en-US" sz="3100" dirty="0" err="1" smtClean="0"/>
              <a:t>dengan</a:t>
            </a:r>
            <a:r>
              <a:rPr lang="en-US" sz="3100" dirty="0" smtClean="0"/>
              <a:t> </a:t>
            </a:r>
            <a:r>
              <a:rPr lang="en-US" sz="3100" dirty="0" err="1" smtClean="0"/>
              <a:t>cara</a:t>
            </a:r>
            <a:r>
              <a:rPr lang="en-US" sz="3100" dirty="0" smtClean="0"/>
              <a:t> </a:t>
            </a:r>
            <a:r>
              <a:rPr lang="en-US" sz="3100" dirty="0" err="1" smtClean="0"/>
              <a:t>mengubah</a:t>
            </a:r>
            <a:r>
              <a:rPr lang="en-US" sz="3100" dirty="0" smtClean="0"/>
              <a:t> </a:t>
            </a:r>
            <a:r>
              <a:rPr lang="en-US" sz="3100" dirty="0" err="1" smtClean="0"/>
              <a:t>penerimaan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pengeluaran</a:t>
            </a:r>
            <a:r>
              <a:rPr lang="en-US" sz="3100" dirty="0" smtClean="0"/>
              <a:t> </a:t>
            </a:r>
            <a:r>
              <a:rPr lang="en-US" sz="3100" dirty="0" err="1" smtClean="0"/>
              <a:t>negara</a:t>
            </a:r>
            <a:endParaRPr lang="en-US" sz="31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err="1" smtClean="0">
                <a:solidFill>
                  <a:srgbClr val="C00000"/>
                </a:solidFill>
              </a:rPr>
              <a:t>Tujuan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Kebijakan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Fiskal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err="1" smtClean="0">
                <a:solidFill>
                  <a:srgbClr val="C00000"/>
                </a:solidFill>
              </a:rPr>
              <a:t>untuk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menstabilkan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ekonomi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memperluas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kesempatan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kerja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mempertinggi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pertumbuhan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ekonomi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keadilan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dalam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pemerataan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pendapatan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33CC33"/>
              </a:solidFill>
            </a:endParaRP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err="1" smtClean="0"/>
              <a:t>Caranya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: </a:t>
            </a:r>
            <a:r>
              <a:rPr lang="en-US" sz="2400" dirty="0" err="1" smtClean="0"/>
              <a:t>menambah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mengurangi</a:t>
            </a:r>
            <a:r>
              <a:rPr lang="en-US" sz="2400" dirty="0" smtClean="0"/>
              <a:t> ? </a:t>
            </a: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/>
              <a:t>PAJAK </a:t>
            </a:r>
            <a:r>
              <a:rPr lang="en-US" sz="2400" dirty="0" err="1" smtClean="0"/>
              <a:t>dan</a:t>
            </a:r>
            <a:r>
              <a:rPr lang="en-US" sz="2400" dirty="0" smtClean="0"/>
              <a:t> SUBSIDI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Pengantar Ekonomi_Suyastiri Y.P_Program Studi  Magister Agribisnis-UPN[V] Yk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914400"/>
          </a:xfrm>
        </p:spPr>
        <p:txBody>
          <a:bodyPr/>
          <a:lstStyle/>
          <a:p>
            <a:pPr eaLnBrk="1" hangingPunct="1"/>
            <a:r>
              <a:rPr lang="en-US" b="1" dirty="0" smtClean="0"/>
              <a:t>KEBIJAKAN MONETER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27174"/>
            <a:ext cx="8554343" cy="507017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dirty="0" err="1" smtClean="0"/>
              <a:t>Kebijakan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diambil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Bank </a:t>
            </a:r>
            <a:r>
              <a:rPr lang="en-US" sz="2400" dirty="0" err="1" smtClean="0"/>
              <a:t>Sentral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MENAMBAH </a:t>
            </a:r>
            <a:r>
              <a:rPr lang="en-US" sz="2400" dirty="0" err="1" smtClean="0"/>
              <a:t>atau</a:t>
            </a:r>
            <a:r>
              <a:rPr lang="en-US" sz="2400" dirty="0" smtClean="0"/>
              <a:t> MENGURANGI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uang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beredar</a:t>
            </a:r>
            <a:r>
              <a:rPr lang="en-US" sz="2400" dirty="0" smtClean="0"/>
              <a:t> di </a:t>
            </a:r>
            <a:r>
              <a:rPr lang="en-US" sz="2400" dirty="0" err="1" smtClean="0"/>
              <a:t>masyarakat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 smtClean="0"/>
              <a:t>Tujuan</a:t>
            </a:r>
            <a:r>
              <a:rPr lang="en-US" sz="1800" dirty="0" smtClean="0"/>
              <a:t>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a. </a:t>
            </a:r>
            <a:r>
              <a:rPr lang="en-US" sz="1800" dirty="0" err="1" smtClean="0"/>
              <a:t>menjaga</a:t>
            </a:r>
            <a:r>
              <a:rPr lang="en-US" sz="1800" dirty="0" smtClean="0"/>
              <a:t> </a:t>
            </a:r>
            <a:r>
              <a:rPr lang="en-US" sz="1800" dirty="0" err="1" smtClean="0"/>
              <a:t>stabilitas</a:t>
            </a:r>
            <a:r>
              <a:rPr lang="en-US" sz="1800" dirty="0" smtClean="0"/>
              <a:t> </a:t>
            </a:r>
            <a:r>
              <a:rPr lang="en-US" sz="1800" dirty="0" err="1" smtClean="0"/>
              <a:t>ekonomi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b. </a:t>
            </a:r>
            <a:r>
              <a:rPr lang="en-US" sz="1800" dirty="0" err="1" smtClean="0"/>
              <a:t>menjaga</a:t>
            </a:r>
            <a:r>
              <a:rPr lang="en-US" sz="1800" dirty="0" smtClean="0"/>
              <a:t> </a:t>
            </a:r>
            <a:r>
              <a:rPr lang="en-US" sz="1800" dirty="0" err="1" smtClean="0"/>
              <a:t>stabilitas</a:t>
            </a:r>
            <a:r>
              <a:rPr lang="en-US" sz="1800" dirty="0" smtClean="0"/>
              <a:t> </a:t>
            </a:r>
            <a:r>
              <a:rPr lang="en-US" sz="1800" dirty="0" err="1" smtClean="0"/>
              <a:t>harga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c. </a:t>
            </a:r>
            <a:r>
              <a:rPr lang="en-US" sz="1800" dirty="0" err="1" smtClean="0"/>
              <a:t>meningkatkan</a:t>
            </a:r>
            <a:r>
              <a:rPr lang="en-US" sz="1800" dirty="0" smtClean="0"/>
              <a:t> </a:t>
            </a:r>
            <a:r>
              <a:rPr lang="en-US" sz="1800" dirty="0" err="1" smtClean="0"/>
              <a:t>kesempatan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d. </a:t>
            </a:r>
            <a:r>
              <a:rPr lang="en-US" sz="1800" dirty="0" err="1" smtClean="0"/>
              <a:t>memperbaiki</a:t>
            </a:r>
            <a:r>
              <a:rPr lang="en-US" sz="1800" dirty="0" smtClean="0"/>
              <a:t> </a:t>
            </a:r>
            <a:r>
              <a:rPr lang="en-US" sz="1800" dirty="0" err="1" smtClean="0"/>
              <a:t>posisi</a:t>
            </a:r>
            <a:r>
              <a:rPr lang="en-US" sz="1800" dirty="0" smtClean="0"/>
              <a:t> </a:t>
            </a:r>
            <a:r>
              <a:rPr lang="en-US" sz="1800" dirty="0" err="1" smtClean="0"/>
              <a:t>neraca</a:t>
            </a:r>
            <a:r>
              <a:rPr lang="en-US" sz="1800" dirty="0" smtClean="0"/>
              <a:t> </a:t>
            </a:r>
            <a:r>
              <a:rPr lang="en-US" sz="1800" dirty="0" err="1" smtClean="0"/>
              <a:t>perdagangan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neraca</a:t>
            </a:r>
            <a:r>
              <a:rPr lang="en-US" sz="1800" dirty="0" smtClean="0"/>
              <a:t> </a:t>
            </a:r>
            <a:r>
              <a:rPr lang="en-US" sz="1800" dirty="0" err="1" smtClean="0"/>
              <a:t>pembayaran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 err="1" smtClean="0"/>
              <a:t>Caranya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1. </a:t>
            </a:r>
            <a:r>
              <a:rPr lang="en-US" sz="1800" dirty="0" err="1" smtClean="0"/>
              <a:t>Kebijakan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Terbuka (</a:t>
            </a:r>
            <a:r>
              <a:rPr lang="en-US" sz="1800" i="1" dirty="0" smtClean="0"/>
              <a:t>Open Market Policy</a:t>
            </a:r>
            <a:r>
              <a:rPr lang="en-US" sz="18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2. </a:t>
            </a:r>
            <a:r>
              <a:rPr lang="en-US" sz="1800" dirty="0" err="1" smtClean="0"/>
              <a:t>Kebijakan</a:t>
            </a:r>
            <a:r>
              <a:rPr lang="en-US" sz="1800" dirty="0" smtClean="0"/>
              <a:t> </a:t>
            </a:r>
            <a:r>
              <a:rPr lang="en-US" sz="1800" dirty="0" err="1" smtClean="0"/>
              <a:t>Diskonto</a:t>
            </a:r>
            <a:r>
              <a:rPr lang="en-US" sz="1800" dirty="0" smtClean="0"/>
              <a:t> (</a:t>
            </a:r>
            <a:r>
              <a:rPr lang="en-US" sz="1800" i="1" dirty="0" smtClean="0"/>
              <a:t>Discount Policy</a:t>
            </a:r>
            <a:r>
              <a:rPr lang="en-US" sz="18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3. </a:t>
            </a:r>
            <a:r>
              <a:rPr lang="en-US" sz="1800" dirty="0" err="1" smtClean="0"/>
              <a:t>Kebijakan</a:t>
            </a:r>
            <a:r>
              <a:rPr lang="en-US" sz="1800" dirty="0" smtClean="0"/>
              <a:t> </a:t>
            </a:r>
            <a:r>
              <a:rPr lang="en-US" sz="1800" dirty="0" err="1" smtClean="0"/>
              <a:t>Cadangan</a:t>
            </a:r>
            <a:r>
              <a:rPr lang="en-US" sz="1800" dirty="0" smtClean="0"/>
              <a:t> </a:t>
            </a:r>
            <a:r>
              <a:rPr lang="en-US" sz="1800" dirty="0" err="1" smtClean="0"/>
              <a:t>Kas</a:t>
            </a:r>
            <a:r>
              <a:rPr lang="en-US" sz="1800" dirty="0" smtClean="0"/>
              <a:t> (</a:t>
            </a:r>
            <a:r>
              <a:rPr lang="en-US" sz="1800" i="1" dirty="0" smtClean="0"/>
              <a:t>Cash Ratio Policy</a:t>
            </a:r>
            <a:r>
              <a:rPr lang="en-US" sz="18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4. </a:t>
            </a:r>
            <a:r>
              <a:rPr lang="en-US" sz="1800" dirty="0" err="1" smtClean="0"/>
              <a:t>Kebijakan</a:t>
            </a:r>
            <a:r>
              <a:rPr lang="en-US" sz="1800" dirty="0" smtClean="0"/>
              <a:t> </a:t>
            </a:r>
            <a:r>
              <a:rPr lang="en-US" sz="1800" dirty="0" err="1" smtClean="0"/>
              <a:t>Kredit</a:t>
            </a:r>
            <a:r>
              <a:rPr lang="en-US" sz="1800" dirty="0" smtClean="0"/>
              <a:t> </a:t>
            </a:r>
            <a:r>
              <a:rPr lang="en-US" sz="1800" dirty="0" err="1" smtClean="0"/>
              <a:t>Selektif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5.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kebijakan</a:t>
            </a:r>
            <a:r>
              <a:rPr lang="en-US" sz="1800" dirty="0" smtClean="0"/>
              <a:t> lain yang </a:t>
            </a:r>
            <a:r>
              <a:rPr lang="en-US" sz="1800" dirty="0" err="1" smtClean="0"/>
              <a:t>dipandang</a:t>
            </a:r>
            <a:r>
              <a:rPr lang="en-US" sz="1800" dirty="0" smtClean="0"/>
              <a:t> paling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keadaan</a:t>
            </a:r>
            <a:endParaRPr lang="en-US" sz="1800" dirty="0" smtClean="0"/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Pengantar Ekonomi_Suyastiri Y.P_Program Studi  Magister Agribisnis-UPN[V] Yk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214290"/>
            <a:ext cx="5368110" cy="9824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PENGELOMPOKAN ILMU EKONOMI</a:t>
            </a:r>
            <a:endParaRPr lang="id-ID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500174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Mengumpulkan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keterangan-keterangan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faktual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relevan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mengenai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suatu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masalah</a:t>
            </a:r>
            <a:endParaRPr lang="id-ID" sz="24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1340768"/>
            <a:ext cx="2786082" cy="85725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l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EKONOMI DISKRIFTIF</a:t>
            </a:r>
            <a:endParaRPr lang="id-ID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012160" y="2996952"/>
            <a:ext cx="2286016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</a:rPr>
              <a:t>TEORI EKONOMI</a:t>
            </a:r>
            <a:r>
              <a:rPr lang="id-ID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3212976"/>
            <a:ext cx="4574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/>
            <a:r>
              <a:rPr lang="en-US" sz="2400" b="1" dirty="0" err="1" smtClean="0"/>
              <a:t>Menerangkan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bekerjanya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sistem-sistem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perekonomian</a:t>
            </a:r>
            <a:endParaRPr lang="id-ID" sz="2400" b="1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15140" y="5357826"/>
            <a:ext cx="2286016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</a:rPr>
              <a:t>APLIKASI EKONOMI</a:t>
            </a:r>
            <a:r>
              <a:rPr lang="id-ID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4581128"/>
            <a:ext cx="5643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lvl="1" indent="-533400">
              <a:lnSpc>
                <a:spcPct val="80000"/>
              </a:lnSpc>
            </a:pPr>
            <a:r>
              <a:rPr lang="en-US" sz="2400" b="1" dirty="0" err="1" smtClean="0">
                <a:solidFill>
                  <a:schemeClr val="accent1"/>
                </a:solidFill>
              </a:rPr>
              <a:t>Menggunakan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hasil-hasil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pemikiran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marL="990600" lvl="1" indent="-533400">
              <a:lnSpc>
                <a:spcPct val="8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yang </a:t>
            </a:r>
            <a:r>
              <a:rPr lang="en-US" sz="2400" b="1" dirty="0" err="1" smtClean="0">
                <a:solidFill>
                  <a:schemeClr val="accent1"/>
                </a:solidFill>
              </a:rPr>
              <a:t>terkumpul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dalam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teori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ekonomi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marL="990600" lvl="1" indent="-533400">
              <a:lnSpc>
                <a:spcPct val="80000"/>
              </a:lnSpc>
            </a:pPr>
            <a:r>
              <a:rPr lang="en-US" sz="2400" b="1" dirty="0" err="1" smtClean="0">
                <a:solidFill>
                  <a:schemeClr val="accent1"/>
                </a:solidFill>
              </a:rPr>
              <a:t>untuk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menerangkan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diskripsi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fakta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marL="990600" lvl="1" indent="-533400">
              <a:lnSpc>
                <a:spcPct val="80000"/>
              </a:lnSpc>
            </a:pPr>
            <a:r>
              <a:rPr lang="en-US" sz="2400" b="1" dirty="0" err="1" smtClean="0">
                <a:solidFill>
                  <a:schemeClr val="accent1"/>
                </a:solidFill>
              </a:rPr>
              <a:t>fakta</a:t>
            </a:r>
            <a:r>
              <a:rPr lang="en-US" sz="2400" b="1" dirty="0" smtClean="0">
                <a:solidFill>
                  <a:schemeClr val="accent1"/>
                </a:solidFill>
              </a:rPr>
              <a:t> yang </a:t>
            </a:r>
            <a:r>
              <a:rPr lang="en-US" sz="2400" b="1" dirty="0" err="1" smtClean="0">
                <a:solidFill>
                  <a:schemeClr val="accent1"/>
                </a:solidFill>
              </a:rPr>
              <a:t>dikumpulkan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oleh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ekonomi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marL="990600" lvl="1" indent="-533400">
              <a:lnSpc>
                <a:spcPct val="80000"/>
              </a:lnSpc>
            </a:pPr>
            <a:r>
              <a:rPr lang="en-US" sz="2400" b="1" dirty="0" err="1" smtClean="0">
                <a:solidFill>
                  <a:schemeClr val="accent1"/>
                </a:solidFill>
              </a:rPr>
              <a:t>diskriptif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marL="990600" lvl="1" indent="-533400">
              <a:lnSpc>
                <a:spcPct val="80000"/>
              </a:lnSpc>
            </a:pPr>
            <a:r>
              <a:rPr lang="en-US" sz="2000" b="1" dirty="0" smtClean="0">
                <a:solidFill>
                  <a:schemeClr val="accent1"/>
                </a:solidFill>
              </a:rPr>
              <a:t>   </a:t>
            </a:r>
          </a:p>
        </p:txBody>
      </p:sp>
      <p:sp>
        <p:nvSpPr>
          <p:cNvPr id="16" name="Chevron 15"/>
          <p:cNvSpPr/>
          <p:nvPr/>
        </p:nvSpPr>
        <p:spPr>
          <a:xfrm flipH="1">
            <a:off x="5292080" y="3284984"/>
            <a:ext cx="500066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 flipH="1">
            <a:off x="6000760" y="5429264"/>
            <a:ext cx="500066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4427984" y="1484784"/>
            <a:ext cx="500066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pPr eaLnBrk="1" hangingPunct="1"/>
            <a:r>
              <a:rPr lang="en-US" dirty="0" smtClean="0"/>
              <a:t>KEBIJAKAN LAIN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527175"/>
            <a:ext cx="8698359" cy="507017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err="1" smtClean="0"/>
              <a:t>Selain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kedua</a:t>
            </a:r>
            <a:r>
              <a:rPr lang="en-US" sz="2400" dirty="0" smtClean="0"/>
              <a:t> </a:t>
            </a:r>
            <a:r>
              <a:rPr lang="en-US" sz="2400" dirty="0" err="1" smtClean="0"/>
              <a:t>kebijakan</a:t>
            </a:r>
            <a:r>
              <a:rPr lang="en-US" sz="2400" dirty="0" smtClean="0"/>
              <a:t> di </a:t>
            </a:r>
            <a:r>
              <a:rPr lang="en-US" sz="2400" dirty="0" err="1" smtClean="0"/>
              <a:t>atas</a:t>
            </a:r>
            <a:r>
              <a:rPr lang="en-US" sz="2400" dirty="0" smtClean="0"/>
              <a:t>,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kebijakan</a:t>
            </a:r>
            <a:r>
              <a:rPr lang="en-US" sz="2400" dirty="0" smtClean="0"/>
              <a:t> 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a. </a:t>
            </a:r>
            <a:r>
              <a:rPr lang="en-US" sz="2400" dirty="0" err="1" smtClean="0"/>
              <a:t>Mengendalikan</a:t>
            </a:r>
            <a:r>
              <a:rPr lang="en-US" sz="2400" dirty="0" smtClean="0"/>
              <a:t> </a:t>
            </a:r>
            <a:r>
              <a:rPr lang="en-US" sz="2400" dirty="0" err="1" smtClean="0"/>
              <a:t>tuntutan</a:t>
            </a:r>
            <a:r>
              <a:rPr lang="en-US" sz="2400" dirty="0" smtClean="0"/>
              <a:t> </a:t>
            </a:r>
            <a:r>
              <a:rPr lang="en-US" sz="2400" dirty="0" err="1" smtClean="0"/>
              <a:t>kenaikan</a:t>
            </a:r>
            <a:r>
              <a:rPr lang="en-US" sz="2400" dirty="0" smtClean="0"/>
              <a:t> </a:t>
            </a:r>
            <a:r>
              <a:rPr lang="en-US" sz="2400" dirty="0" err="1" smtClean="0"/>
              <a:t>pendapatan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b. </a:t>
            </a:r>
            <a:r>
              <a:rPr lang="en-US" sz="2400" dirty="0" err="1" smtClean="0"/>
              <a:t>mendorong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efisiensi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c. </a:t>
            </a:r>
            <a:r>
              <a:rPr lang="en-US" sz="2400" dirty="0" err="1" smtClean="0"/>
              <a:t>mengembangkan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infrastruktur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d. </a:t>
            </a:r>
            <a:r>
              <a:rPr lang="en-US" sz="2400" dirty="0" err="1" smtClean="0"/>
              <a:t>mengeluarkan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peraturan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mendukung</a:t>
            </a:r>
            <a:r>
              <a:rPr lang="en-US" sz="2400" dirty="0" smtClean="0"/>
              <a:t> 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kondusif</a:t>
            </a:r>
            <a:endParaRPr lang="en-US" sz="2400" dirty="0" smtClean="0"/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Pengantar Ekonomi_Suyastiri Y.P_Program Studi  Magister Agribisnis-UPN[V] Yk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971" y="1428736"/>
            <a:ext cx="6881859" cy="175431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just"/>
            <a:r>
              <a:rPr lang="id-ID" dirty="0" smtClean="0"/>
              <a:t>Pada umumnya dianggap sebagai kebijakan untuk mengelola sisi permintaan barang &amp; jasa dengan tujuan untuk mempertahankan produksi nasional suatu negara yang mendekati full employment dan juga mempertahankan tingkat harga barang &amp; jasa pada</a:t>
            </a:r>
            <a:r>
              <a:rPr lang="en-US" dirty="0" smtClean="0"/>
              <a:t> </a:t>
            </a:r>
            <a:r>
              <a:rPr lang="id-ID" dirty="0" smtClean="0"/>
              <a:t>tingkat yang sudah tercap</a:t>
            </a:r>
            <a:r>
              <a:rPr lang="en-US" dirty="0" smtClean="0"/>
              <a:t>a</a:t>
            </a:r>
            <a:r>
              <a:rPr lang="id-ID" dirty="0" smtClean="0"/>
              <a:t>i sekarang.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214286" y="214290"/>
            <a:ext cx="4336419" cy="89254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d-ID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KEBIJAKAN FISKAL &amp; </a:t>
            </a:r>
          </a:p>
          <a:p>
            <a:r>
              <a:rPr lang="id-ID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KEBIJAKAN MONETER</a:t>
            </a:r>
            <a:endParaRPr lang="id-ID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Group 38"/>
          <p:cNvGrpSpPr/>
          <p:nvPr/>
        </p:nvGrpSpPr>
        <p:grpSpPr>
          <a:xfrm>
            <a:off x="285720" y="3300241"/>
            <a:ext cx="7762929" cy="1370592"/>
            <a:chOff x="500034" y="2357430"/>
            <a:chExt cx="6810503" cy="1370593"/>
          </a:xfrm>
        </p:grpSpPr>
        <p:sp>
          <p:nvSpPr>
            <p:cNvPr id="6" name="TextBox 5"/>
            <p:cNvSpPr txBox="1"/>
            <p:nvPr/>
          </p:nvSpPr>
          <p:spPr>
            <a:xfrm>
              <a:off x="500034" y="2428868"/>
              <a:ext cx="1643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 smtClean="0"/>
                <a:t>Apabila </a:t>
              </a:r>
              <a:endParaRPr lang="id-ID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2239" y="2357430"/>
              <a:ext cx="12772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id-ID" sz="32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D &gt; S</a:t>
              </a:r>
              <a:endParaRPr lang="id-ID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38357" y="3143248"/>
              <a:ext cx="12772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id-ID" sz="32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S &gt; D</a:t>
              </a:r>
              <a:endParaRPr lang="id-ID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85781" y="2428868"/>
              <a:ext cx="786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 smtClean="0"/>
                <a:t>Inflasi</a:t>
              </a:r>
              <a:endParaRPr lang="id-ID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85781" y="3143249"/>
              <a:ext cx="2924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 smtClean="0"/>
                <a:t>Deflasi &amp; pengangguran</a:t>
              </a:r>
              <a:endParaRPr lang="id-ID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821721" y="2643182"/>
              <a:ext cx="357191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821721" y="3357563"/>
              <a:ext cx="357191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7"/>
          <p:cNvGrpSpPr/>
          <p:nvPr/>
        </p:nvGrpSpPr>
        <p:grpSpPr>
          <a:xfrm>
            <a:off x="142844" y="4943314"/>
            <a:ext cx="8072495" cy="1200329"/>
            <a:chOff x="357158" y="4071941"/>
            <a:chExt cx="8072494" cy="1200327"/>
          </a:xfrm>
        </p:grpSpPr>
        <p:sp>
          <p:nvSpPr>
            <p:cNvPr id="15" name="TextBox 14"/>
            <p:cNvSpPr txBox="1"/>
            <p:nvPr/>
          </p:nvSpPr>
          <p:spPr>
            <a:xfrm>
              <a:off x="357158" y="4071941"/>
              <a:ext cx="8072494" cy="1200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 smtClean="0"/>
                <a:t>Pemerintah bisa mempengaruhi </a:t>
              </a:r>
              <a:r>
                <a:rPr lang="id-ID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D</a:t>
              </a:r>
              <a:r>
                <a:rPr lang="id-ID" dirty="0" smtClean="0"/>
                <a:t> dengan :</a:t>
              </a:r>
            </a:p>
            <a:p>
              <a:pPr marL="342857" indent="-342857">
                <a:buAutoNum type="arabicPeriod"/>
              </a:pPr>
              <a:r>
                <a:rPr lang="id-ID" dirty="0" smtClean="0"/>
                <a:t>Kebijakan Fiskal :   atau    </a:t>
              </a:r>
              <a:r>
                <a:rPr lang="en-GB" dirty="0" smtClean="0"/>
                <a:t>  G</a:t>
              </a:r>
              <a:r>
                <a:rPr lang="id-ID" dirty="0" smtClean="0"/>
                <a:t> &amp; subs</a:t>
              </a:r>
              <a:r>
                <a:rPr lang="en-US" dirty="0" err="1" smtClean="0"/>
                <a:t>idi</a:t>
              </a:r>
              <a:r>
                <a:rPr lang="id-ID" dirty="0" smtClean="0"/>
                <a:t>,    ,   , Tx</a:t>
              </a:r>
            </a:p>
            <a:p>
              <a:pPr marL="342857" indent="-342857">
                <a:buAutoNum type="arabicPeriod"/>
              </a:pPr>
              <a:r>
                <a:rPr lang="id-ID" dirty="0" smtClean="0"/>
                <a:t>Kebijakan Moneter :    atau     Ms</a:t>
              </a:r>
            </a:p>
            <a:p>
              <a:pPr marL="342857" indent="-342857">
                <a:buAutoNum type="arabicPeriod"/>
              </a:pPr>
              <a:r>
                <a:rPr lang="id-ID" dirty="0" smtClean="0"/>
                <a:t>Campuran 1 &amp; 2 : mengubah</a:t>
              </a:r>
              <a:r>
                <a:rPr lang="en-US" dirty="0" smtClean="0"/>
                <a:t> G</a:t>
              </a:r>
              <a:r>
                <a:rPr lang="id-ID" dirty="0" smtClean="0"/>
                <a:t> , Tx atau Ms secara bersama-sama</a:t>
              </a:r>
              <a:endParaRPr lang="id-ID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2318378" y="4450734"/>
              <a:ext cx="214314" cy="142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3035546" y="4541050"/>
              <a:ext cx="204790" cy="142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4586424" y="4493509"/>
              <a:ext cx="214314" cy="142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5168640" y="4541050"/>
              <a:ext cx="204790" cy="142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3321835" y="4750602"/>
              <a:ext cx="214314" cy="142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3931806" y="4816346"/>
              <a:ext cx="204790" cy="142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7" y="142852"/>
            <a:ext cx="5643603" cy="1200318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HUBUNGAN KEBIJAKAN FISKAL DAN MONETER</a:t>
            </a:r>
            <a:endParaRPr lang="id-ID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3" name="Group 83"/>
          <p:cNvGrpSpPr/>
          <p:nvPr/>
        </p:nvGrpSpPr>
        <p:grpSpPr>
          <a:xfrm>
            <a:off x="357158" y="1214422"/>
            <a:ext cx="8596374" cy="5357851"/>
            <a:chOff x="357158" y="1214422"/>
            <a:chExt cx="8596374" cy="5357851"/>
          </a:xfrm>
          <a:solidFill>
            <a:srgbClr val="92D050"/>
          </a:solidFill>
        </p:grpSpPr>
        <p:sp>
          <p:nvSpPr>
            <p:cNvPr id="4" name="Rounded Rectangle 3"/>
            <p:cNvSpPr/>
            <p:nvPr/>
          </p:nvSpPr>
          <p:spPr>
            <a:xfrm>
              <a:off x="642910" y="1214422"/>
              <a:ext cx="1428760" cy="660801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rtlCol="0" anchor="ctr"/>
            <a:lstStyle/>
            <a:p>
              <a:pPr algn="ctr"/>
              <a:r>
                <a:rPr lang="id-ID" dirty="0" smtClean="0">
                  <a:solidFill>
                    <a:srgbClr val="C00000"/>
                  </a:solidFill>
                </a:rPr>
                <a:t>Kebijakan Moneter</a:t>
              </a:r>
              <a:endParaRPr lang="id-ID" dirty="0">
                <a:solidFill>
                  <a:srgbClr val="C0000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57158" y="2071678"/>
              <a:ext cx="2000264" cy="64294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rtlCol="0" anchor="ctr"/>
            <a:lstStyle/>
            <a:p>
              <a:pPr algn="ctr"/>
              <a:r>
                <a:rPr lang="id-ID" dirty="0" smtClean="0">
                  <a:solidFill>
                    <a:srgbClr val="C00000"/>
                  </a:solidFill>
                </a:rPr>
                <a:t>Pasar Uang &amp; Surat Berharga</a:t>
              </a:r>
              <a:endParaRPr lang="id-ID" dirty="0">
                <a:solidFill>
                  <a:srgbClr val="C000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42911" y="2928934"/>
              <a:ext cx="1428759" cy="64294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rtlCol="0" anchor="ctr"/>
            <a:lstStyle/>
            <a:p>
              <a:pPr algn="ctr"/>
              <a:r>
                <a:rPr lang="id-ID" dirty="0" smtClean="0">
                  <a:solidFill>
                    <a:srgbClr val="C00000"/>
                  </a:solidFill>
                </a:rPr>
                <a:t>Tingkat Bunga</a:t>
              </a:r>
              <a:endParaRPr lang="id-ID" dirty="0">
                <a:solidFill>
                  <a:srgbClr val="C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2910" y="5000636"/>
              <a:ext cx="1428759" cy="64294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rtlCol="0" anchor="ctr"/>
            <a:lstStyle/>
            <a:p>
              <a:pPr algn="ctr"/>
              <a:r>
                <a:rPr lang="id-ID" dirty="0" smtClean="0">
                  <a:solidFill>
                    <a:srgbClr val="C00000"/>
                  </a:solidFill>
                </a:rPr>
                <a:t>Kebijakan Fiskal</a:t>
              </a:r>
              <a:endParaRPr lang="id-ID" dirty="0">
                <a:solidFill>
                  <a:srgbClr val="C00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643175" y="3786190"/>
              <a:ext cx="1643073" cy="64294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rtlCol="0" anchor="ctr"/>
            <a:lstStyle/>
            <a:p>
              <a:pPr algn="ctr"/>
              <a:r>
                <a:rPr lang="id-ID" dirty="0" smtClean="0">
                  <a:solidFill>
                    <a:srgbClr val="C00000"/>
                  </a:solidFill>
                </a:rPr>
                <a:t>Permintaan Agregat</a:t>
              </a:r>
              <a:endParaRPr lang="id-ID" dirty="0">
                <a:solidFill>
                  <a:srgbClr val="C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90799" y="5929331"/>
              <a:ext cx="1595449" cy="64294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rtlCol="0" anchor="ctr"/>
            <a:lstStyle/>
            <a:p>
              <a:pPr algn="ctr"/>
              <a:r>
                <a:rPr lang="id-ID" dirty="0" smtClean="0">
                  <a:solidFill>
                    <a:srgbClr val="C00000"/>
                  </a:solidFill>
                </a:rPr>
                <a:t>Penawaran Agregat</a:t>
              </a:r>
              <a:endParaRPr lang="id-ID" dirty="0">
                <a:solidFill>
                  <a:srgbClr val="C0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81565" y="5000636"/>
              <a:ext cx="1119195" cy="64294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rtlCol="0" anchor="ctr"/>
            <a:lstStyle/>
            <a:p>
              <a:pPr algn="ctr"/>
              <a:r>
                <a:rPr lang="id-ID" dirty="0" smtClean="0">
                  <a:solidFill>
                    <a:srgbClr val="C00000"/>
                  </a:solidFill>
                </a:rPr>
                <a:t>Pasar Barang</a:t>
              </a:r>
              <a:endParaRPr lang="id-ID" dirty="0">
                <a:solidFill>
                  <a:srgbClr val="C0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858016" y="5929330"/>
              <a:ext cx="1714513" cy="64294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rtlCol="0" anchor="ctr"/>
            <a:lstStyle/>
            <a:p>
              <a:pPr algn="ctr"/>
              <a:r>
                <a:rPr lang="id-ID" dirty="0" smtClean="0">
                  <a:solidFill>
                    <a:srgbClr val="C00000"/>
                  </a:solidFill>
                </a:rPr>
                <a:t>Upah Harapan</a:t>
              </a:r>
              <a:endParaRPr lang="id-ID" dirty="0">
                <a:solidFill>
                  <a:srgbClr val="C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477013" y="5000637"/>
              <a:ext cx="2476519" cy="642941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rtlCol="0" anchor="ctr"/>
            <a:lstStyle/>
            <a:p>
              <a:pPr algn="ctr"/>
              <a:r>
                <a:rPr lang="id-ID" dirty="0" smtClean="0">
                  <a:solidFill>
                    <a:srgbClr val="C00000"/>
                  </a:solidFill>
                </a:rPr>
                <a:t>Harga barang &amp; kesempatan kerja</a:t>
              </a:r>
              <a:endParaRPr lang="id-ID" dirty="0">
                <a:solidFill>
                  <a:srgbClr val="C0000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858016" y="3071810"/>
              <a:ext cx="1714512" cy="357191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rtlCol="0" anchor="ctr"/>
            <a:lstStyle/>
            <a:p>
              <a:pPr algn="ctr"/>
              <a:r>
                <a:rPr lang="id-ID" dirty="0" smtClean="0">
                  <a:solidFill>
                    <a:srgbClr val="C00000"/>
                  </a:solidFill>
                </a:rPr>
                <a:t>Pendapatan</a:t>
              </a:r>
              <a:endParaRPr lang="id-ID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4" idx="2"/>
              <a:endCxn id="5" idx="0"/>
            </p:cNvCxnSpPr>
            <p:nvPr/>
          </p:nvCxnSpPr>
          <p:spPr>
            <a:xfrm rot="5400000">
              <a:off x="1259063" y="1973450"/>
              <a:ext cx="196455" cy="158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5" idx="2"/>
              <a:endCxn id="6" idx="0"/>
            </p:cNvCxnSpPr>
            <p:nvPr/>
          </p:nvCxnSpPr>
          <p:spPr>
            <a:xfrm rot="16200000" flipH="1">
              <a:off x="1250133" y="2821776"/>
              <a:ext cx="214314" cy="1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0" idx="3"/>
              <a:endCxn id="12" idx="1"/>
            </p:cNvCxnSpPr>
            <p:nvPr/>
          </p:nvCxnSpPr>
          <p:spPr>
            <a:xfrm>
              <a:off x="6000760" y="5322107"/>
              <a:ext cx="476253" cy="1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2" idx="2"/>
              <a:endCxn id="11" idx="0"/>
            </p:cNvCxnSpPr>
            <p:nvPr/>
          </p:nvCxnSpPr>
          <p:spPr>
            <a:xfrm rot="5400000">
              <a:off x="7572397" y="5786454"/>
              <a:ext cx="285752" cy="158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1" idx="1"/>
              <a:endCxn id="9" idx="3"/>
            </p:cNvCxnSpPr>
            <p:nvPr/>
          </p:nvCxnSpPr>
          <p:spPr>
            <a:xfrm rot="10800000" flipV="1">
              <a:off x="4286248" y="6250800"/>
              <a:ext cx="2571768" cy="1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2" idx="0"/>
              <a:endCxn id="13" idx="2"/>
            </p:cNvCxnSpPr>
            <p:nvPr/>
          </p:nvCxnSpPr>
          <p:spPr>
            <a:xfrm rot="16200000" flipV="1">
              <a:off x="6929455" y="4214818"/>
              <a:ext cx="1571636" cy="1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3" idx="1"/>
            </p:cNvCxnSpPr>
            <p:nvPr/>
          </p:nvCxnSpPr>
          <p:spPr>
            <a:xfrm rot="10800000" flipV="1">
              <a:off x="3428992" y="3250405"/>
              <a:ext cx="3429024" cy="1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>
              <a:off x="3142446" y="3500438"/>
              <a:ext cx="572298" cy="794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>
              <a:off x="2357422" y="2393152"/>
              <a:ext cx="1071570" cy="821535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7" idx="2"/>
              <a:endCxn id="9" idx="1"/>
            </p:cNvCxnSpPr>
            <p:nvPr/>
          </p:nvCxnSpPr>
          <p:spPr>
            <a:xfrm rot="16200000" flipH="1">
              <a:off x="1720432" y="5280435"/>
              <a:ext cx="607224" cy="1333509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" idx="0"/>
              <a:endCxn id="8" idx="1"/>
            </p:cNvCxnSpPr>
            <p:nvPr/>
          </p:nvCxnSpPr>
          <p:spPr>
            <a:xfrm rot="5400000" flipH="1" flipV="1">
              <a:off x="1553745" y="3911207"/>
              <a:ext cx="892975" cy="1285885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" idx="2"/>
              <a:endCxn id="8" idx="1"/>
            </p:cNvCxnSpPr>
            <p:nvPr/>
          </p:nvCxnSpPr>
          <p:spPr>
            <a:xfrm rot="16200000" flipH="1">
              <a:off x="1732341" y="3196826"/>
              <a:ext cx="535785" cy="1285884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8" idx="2"/>
              <a:endCxn id="10" idx="1"/>
            </p:cNvCxnSpPr>
            <p:nvPr/>
          </p:nvCxnSpPr>
          <p:spPr>
            <a:xfrm rot="16200000" flipH="1">
              <a:off x="3726651" y="4167192"/>
              <a:ext cx="892975" cy="1416853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9" idx="0"/>
              <a:endCxn id="10" idx="1"/>
            </p:cNvCxnSpPr>
            <p:nvPr/>
          </p:nvCxnSpPr>
          <p:spPr>
            <a:xfrm rot="5400000" flipH="1" flipV="1">
              <a:off x="3881432" y="4929199"/>
              <a:ext cx="607224" cy="1393041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344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2060"/>
                </a:solidFill>
              </a:rPr>
              <a:t>Pengertian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Ekonomi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Mikro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err="1" smtClean="0">
                <a:solidFill>
                  <a:srgbClr val="002060"/>
                </a:solidFill>
              </a:rPr>
              <a:t>dan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Ekonomi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Makro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 lIns="91440" tIns="45720" rIns="91440" bIns="45720" anchor="t"/>
          <a:lstStyle/>
          <a:p>
            <a:r>
              <a:rPr lang="en-US" smtClean="0">
                <a:latin typeface="Arial" pitchFamily="34" charset="0"/>
              </a:rPr>
              <a:t>Ekonomi Makro_Suyastiri Y.P_Program Studi Agribisnis-UPN[V] Yk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507A54-CA70-46EB-B3C1-03F2465B730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2204864"/>
            <a:ext cx="7772400" cy="3897486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defRPr/>
            </a:pPr>
            <a:r>
              <a:rPr lang="en-US" b="1" dirty="0" err="1">
                <a:solidFill>
                  <a:srgbClr val="FF0000"/>
                </a:solidFill>
                <a:latin typeface="+mn-lt"/>
              </a:rPr>
              <a:t>Ekonomi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Mikro</a:t>
            </a:r>
            <a:r>
              <a:rPr lang="en-US" b="1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membahas</a:t>
            </a:r>
            <a:r>
              <a:rPr lang="en-US" dirty="0">
                <a:latin typeface="+mn-lt"/>
              </a:rPr>
              <a:t>  </a:t>
            </a:r>
            <a:r>
              <a:rPr lang="en-US" dirty="0" err="1">
                <a:latin typeface="+mn-lt"/>
              </a:rPr>
              <a:t>perilaku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perekonomian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secara</a:t>
            </a:r>
            <a:r>
              <a:rPr lang="en-US" dirty="0">
                <a:latin typeface="+mn-lt"/>
              </a:rPr>
              <a:t> individual  </a:t>
            </a:r>
            <a:r>
              <a:rPr lang="en-US" dirty="0" err="1">
                <a:latin typeface="+mn-lt"/>
              </a:rPr>
              <a:t>ditinjau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dari</a:t>
            </a:r>
            <a:r>
              <a:rPr lang="en-US" dirty="0">
                <a:latin typeface="+mn-lt"/>
              </a:rPr>
              <a:t> ‘</a:t>
            </a:r>
            <a:r>
              <a:rPr lang="en-US" dirty="0" err="1">
                <a:latin typeface="+mn-lt"/>
              </a:rPr>
              <a:t>kepentingan</a:t>
            </a:r>
            <a:r>
              <a:rPr lang="en-US" dirty="0">
                <a:latin typeface="+mn-lt"/>
              </a:rPr>
              <a:t> unit-unit </a:t>
            </a:r>
            <a:r>
              <a:rPr lang="en-US" dirty="0" err="1">
                <a:latin typeface="+mn-lt"/>
              </a:rPr>
              <a:t>ekonomi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terkecil</a:t>
            </a:r>
            <a:r>
              <a:rPr lang="en-US" dirty="0">
                <a:latin typeface="+mn-lt"/>
              </a:rPr>
              <a:t>’</a:t>
            </a:r>
          </a:p>
          <a:p>
            <a:pPr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defRPr/>
            </a:pPr>
            <a:r>
              <a:rPr lang="en-US" dirty="0" err="1">
                <a:latin typeface="+mn-lt"/>
              </a:rPr>
              <a:t>Misalnya</a:t>
            </a:r>
            <a:r>
              <a:rPr lang="en-US" dirty="0">
                <a:latin typeface="+mn-lt"/>
              </a:rPr>
              <a:t> :</a:t>
            </a:r>
          </a:p>
          <a:p>
            <a:pPr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perilaku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rumah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tangga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konsumen</a:t>
            </a:r>
            <a:endParaRPr lang="en-US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perilaku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rumah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tangga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produsen</a:t>
            </a:r>
            <a:endParaRPr lang="en-US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perilaku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pasar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secara</a:t>
            </a:r>
            <a:r>
              <a:rPr lang="en-US" dirty="0">
                <a:latin typeface="+mn-lt"/>
              </a:rPr>
              <a:t> individual</a:t>
            </a:r>
          </a:p>
          <a:p>
            <a:pPr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defRPr/>
            </a:pPr>
            <a:r>
              <a:rPr lang="en-US" b="1" dirty="0" err="1">
                <a:solidFill>
                  <a:srgbClr val="FF0000"/>
                </a:solidFill>
                <a:latin typeface="+mn-lt"/>
              </a:rPr>
              <a:t>Ekonomi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Makro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latin typeface="+mn-lt"/>
              </a:rPr>
              <a:t>membahas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perilaku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perekonomian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sebagai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suatu</a:t>
            </a:r>
            <a:r>
              <a:rPr lang="en-US" dirty="0">
                <a:latin typeface="+mn-lt"/>
              </a:rPr>
              <a:t> ‘</a:t>
            </a:r>
            <a:r>
              <a:rPr lang="en-US" dirty="0" err="1">
                <a:latin typeface="+mn-lt"/>
              </a:rPr>
              <a:t>keseluruhan</a:t>
            </a:r>
            <a:r>
              <a:rPr lang="en-US" dirty="0">
                <a:latin typeface="+mn-lt"/>
              </a:rPr>
              <a:t>’ (</a:t>
            </a:r>
            <a:r>
              <a:rPr lang="en-US" dirty="0" err="1">
                <a:latin typeface="+mn-lt"/>
              </a:rPr>
              <a:t>agregat</a:t>
            </a:r>
            <a:r>
              <a:rPr lang="en-US" dirty="0">
                <a:latin typeface="+mn-lt"/>
              </a:rPr>
              <a:t>) </a:t>
            </a:r>
            <a:r>
              <a:rPr lang="en-US" dirty="0" err="1">
                <a:latin typeface="+mn-lt"/>
              </a:rPr>
              <a:t>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mengabaikan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masalah-masalah</a:t>
            </a:r>
            <a:r>
              <a:rPr lang="en-US" dirty="0">
                <a:latin typeface="+mn-lt"/>
              </a:rPr>
              <a:t> yang </a:t>
            </a:r>
            <a:r>
              <a:rPr lang="en-US" dirty="0" err="1">
                <a:latin typeface="+mn-lt"/>
              </a:rPr>
              <a:t>dihadapi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oleh</a:t>
            </a:r>
            <a:r>
              <a:rPr lang="en-US" dirty="0">
                <a:latin typeface="+mn-lt"/>
              </a:rPr>
              <a:t> unit-unit </a:t>
            </a:r>
            <a:r>
              <a:rPr lang="en-US" dirty="0" err="1">
                <a:latin typeface="+mn-lt"/>
              </a:rPr>
              <a:t>individu</a:t>
            </a:r>
            <a:r>
              <a:rPr lang="en-US" dirty="0">
                <a:latin typeface="+mn-lt"/>
              </a:rPr>
              <a:t>.</a:t>
            </a:r>
          </a:p>
          <a:p>
            <a:pPr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dirty="0" err="1">
                <a:latin typeface="+mn-lt"/>
              </a:rPr>
              <a:t>Misalnya</a:t>
            </a:r>
            <a:r>
              <a:rPr lang="en-US" dirty="0">
                <a:latin typeface="+mn-lt"/>
              </a:rPr>
              <a:t> :</a:t>
            </a:r>
          </a:p>
          <a:p>
            <a:pPr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kemakmuran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resesi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inflasi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pengangguran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pertumbuhan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ekonomi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714356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MV Boli" pitchFamily="2" charset="0"/>
              </a:rPr>
              <a:t>KERANGKA ANALISIS EKONOMI MAKRO</a:t>
            </a:r>
            <a:endParaRPr lang="id-ID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MV Boli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7158" y="2000240"/>
            <a:ext cx="8501122" cy="400052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90000"/>
              </a:lnSpc>
            </a:pPr>
            <a:r>
              <a:rPr lang="en-US" sz="2800" b="1" dirty="0" err="1" smtClean="0">
                <a:solidFill>
                  <a:schemeClr val="tx1"/>
                </a:solidFill>
              </a:rPr>
              <a:t>Aspek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tentang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kegiatan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perekonomian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pPr marL="839788" lvl="1" indent="-4953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b="1" dirty="0" err="1" smtClean="0">
                <a:solidFill>
                  <a:schemeClr val="tx1"/>
                </a:solidFill>
              </a:rPr>
              <a:t>Obyek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perekonomian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tempat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berlangsungnya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kegiatan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perekonomian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</a:p>
          <a:p>
            <a:pPr marL="1296988" lvl="2" indent="-495300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</a:rPr>
              <a:t>Pasar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Barang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1296988" lvl="2" indent="-495300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</a:rPr>
              <a:t>Pasar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Uang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1296988" lvl="2" indent="-495300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</a:rPr>
              <a:t>Pasar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Tenaga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kerja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1296988" lvl="2" indent="-495300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</a:rPr>
              <a:t>Pasar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Luar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Negeri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839788" lvl="1" indent="-4953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b="1" dirty="0" err="1" smtClean="0">
                <a:solidFill>
                  <a:schemeClr val="tx1"/>
                </a:solidFill>
              </a:rPr>
              <a:t>Pelaku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ekonomi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dalam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perekonomian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342900" indent="12700" algn="just"/>
            <a:endParaRPr lang="id-ID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sym typeface="Wingdings" pitchFamily="2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 rot="16450917">
            <a:off x="7019802" y="4662357"/>
            <a:ext cx="2571768" cy="2571768"/>
            <a:chOff x="6143636" y="4286232"/>
            <a:chExt cx="2571768" cy="2571768"/>
          </a:xfrm>
        </p:grpSpPr>
        <p:sp>
          <p:nvSpPr>
            <p:cNvPr id="6" name="Oval 5"/>
            <p:cNvSpPr/>
            <p:nvPr/>
          </p:nvSpPr>
          <p:spPr>
            <a:xfrm>
              <a:off x="6143636" y="4286232"/>
              <a:ext cx="2571768" cy="257176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6929454" y="4500570"/>
              <a:ext cx="1714512" cy="1714512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7358082" y="4572008"/>
              <a:ext cx="1214470" cy="121447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7715272" y="4643446"/>
              <a:ext cx="785842" cy="785842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6715140" y="5429264"/>
              <a:ext cx="571504" cy="57150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228600"/>
            <a:ext cx="7491412" cy="628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Karakteristik Pasar Perekonomian</a:t>
            </a:r>
          </a:p>
        </p:txBody>
      </p:sp>
      <p:sp>
        <p:nvSpPr>
          <p:cNvPr id="14374" name="Footer Placeholder 3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Pengantar Ekonomi_Suyastiri Y.P_Program Studi  Magister Agribisnis-UPN[V] Yk</a:t>
            </a: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762000" y="1295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531813" y="3810000"/>
            <a:ext cx="2820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3659188" y="3276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5716588" y="1219200"/>
            <a:ext cx="0" cy="282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>
            <a:off x="3278188" y="5867400"/>
            <a:ext cx="281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>
            <a:off x="5410200" y="3810000"/>
            <a:ext cx="2897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593725" y="4302125"/>
            <a:ext cx="1816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u="sng">
                <a:solidFill>
                  <a:srgbClr val="C00000"/>
                </a:solidFill>
              </a:rPr>
              <a:t>Pasar Barang</a:t>
            </a: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6615113" y="4151313"/>
            <a:ext cx="1595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u="sng">
                <a:solidFill>
                  <a:srgbClr val="C00000"/>
                </a:solidFill>
              </a:rPr>
              <a:t>Pasar Uang</a:t>
            </a:r>
          </a:p>
        </p:txBody>
      </p:sp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3795713" y="6056313"/>
            <a:ext cx="256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u="sng">
                <a:solidFill>
                  <a:srgbClr val="C00000"/>
                </a:solidFill>
              </a:rPr>
              <a:t>Pasar Tenaga Kerja</a:t>
            </a:r>
          </a:p>
        </p:txBody>
      </p:sp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442913" y="3846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3416300" y="5827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350" name="Text Box 17"/>
          <p:cNvSpPr txBox="1">
            <a:spLocks noChangeArrowheads="1"/>
          </p:cNvSpPr>
          <p:nvPr/>
        </p:nvSpPr>
        <p:spPr bwMode="auto">
          <a:xfrm>
            <a:off x="5473700" y="3770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351" name="Text Box 18"/>
          <p:cNvSpPr txBox="1">
            <a:spLocks noChangeArrowheads="1"/>
          </p:cNvSpPr>
          <p:nvPr/>
        </p:nvSpPr>
        <p:spPr bwMode="auto">
          <a:xfrm>
            <a:off x="212725" y="950913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/>
              <a:t>Harga Umum</a:t>
            </a:r>
          </a:p>
        </p:txBody>
      </p:sp>
      <p:sp>
        <p:nvSpPr>
          <p:cNvPr id="14352" name="Text Box 19"/>
          <p:cNvSpPr txBox="1">
            <a:spLocks noChangeArrowheads="1"/>
          </p:cNvSpPr>
          <p:nvPr/>
        </p:nvSpPr>
        <p:spPr bwMode="auto">
          <a:xfrm>
            <a:off x="2955925" y="377031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/>
              <a:t>GDP</a:t>
            </a:r>
          </a:p>
        </p:txBody>
      </p:sp>
      <p:sp>
        <p:nvSpPr>
          <p:cNvPr id="14353" name="Text Box 20"/>
          <p:cNvSpPr txBox="1">
            <a:spLocks noChangeArrowheads="1"/>
          </p:cNvSpPr>
          <p:nvPr/>
        </p:nvSpPr>
        <p:spPr bwMode="auto">
          <a:xfrm>
            <a:off x="3416300" y="2932113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/>
              <a:t>Tingkat Upah</a:t>
            </a:r>
          </a:p>
        </p:txBody>
      </p:sp>
      <p:sp>
        <p:nvSpPr>
          <p:cNvPr id="14354" name="Text Box 21"/>
          <p:cNvSpPr txBox="1">
            <a:spLocks noChangeArrowheads="1"/>
          </p:cNvSpPr>
          <p:nvPr/>
        </p:nvSpPr>
        <p:spPr bwMode="auto">
          <a:xfrm>
            <a:off x="5092700" y="950913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/>
              <a:t>Tingkat Bunga</a:t>
            </a:r>
          </a:p>
        </p:txBody>
      </p:sp>
      <p:sp>
        <p:nvSpPr>
          <p:cNvPr id="14355" name="Text Box 22"/>
          <p:cNvSpPr txBox="1">
            <a:spLocks noChangeArrowheads="1"/>
          </p:cNvSpPr>
          <p:nvPr/>
        </p:nvSpPr>
        <p:spPr bwMode="auto">
          <a:xfrm>
            <a:off x="7985125" y="377031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/>
              <a:t>JUB</a:t>
            </a:r>
          </a:p>
        </p:txBody>
      </p:sp>
      <p:sp>
        <p:nvSpPr>
          <p:cNvPr id="14356" name="Arc 25"/>
          <p:cNvSpPr>
            <a:spLocks/>
          </p:cNvSpPr>
          <p:nvPr/>
        </p:nvSpPr>
        <p:spPr bwMode="auto">
          <a:xfrm rot="10519591">
            <a:off x="1127125" y="1406525"/>
            <a:ext cx="1908175" cy="2024063"/>
          </a:xfrm>
          <a:custGeom>
            <a:avLst/>
            <a:gdLst>
              <a:gd name="T0" fmla="*/ 0 w 21600"/>
              <a:gd name="T1" fmla="*/ 0 h 26050"/>
              <a:gd name="T2" fmla="*/ 2147483647 w 21600"/>
              <a:gd name="T3" fmla="*/ 2147483647 h 26050"/>
              <a:gd name="T4" fmla="*/ 0 w 21600"/>
              <a:gd name="T5" fmla="*/ 2147483647 h 26050"/>
              <a:gd name="T6" fmla="*/ 0 60000 65536"/>
              <a:gd name="T7" fmla="*/ 0 60000 65536"/>
              <a:gd name="T8" fmla="*/ 0 60000 65536"/>
              <a:gd name="T9" fmla="*/ 0 w 21600"/>
              <a:gd name="T10" fmla="*/ 0 h 26050"/>
              <a:gd name="T11" fmla="*/ 21600 w 21600"/>
              <a:gd name="T12" fmla="*/ 26050 h 260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05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95"/>
                  <a:pt x="21444" y="24586"/>
                  <a:pt x="21136" y="26049"/>
                </a:cubicBezTo>
              </a:path>
              <a:path w="21600" h="2605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95"/>
                  <a:pt x="21444" y="24586"/>
                  <a:pt x="21136" y="26049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Arc 26"/>
          <p:cNvSpPr>
            <a:spLocks/>
          </p:cNvSpPr>
          <p:nvPr/>
        </p:nvSpPr>
        <p:spPr bwMode="auto">
          <a:xfrm rot="5738849">
            <a:off x="884238" y="1706562"/>
            <a:ext cx="1905000" cy="1692275"/>
          </a:xfrm>
          <a:custGeom>
            <a:avLst/>
            <a:gdLst>
              <a:gd name="T0" fmla="*/ 0 w 21600"/>
              <a:gd name="T1" fmla="*/ 0 h 21802"/>
              <a:gd name="T2" fmla="*/ 2147483647 w 21600"/>
              <a:gd name="T3" fmla="*/ 2147483647 h 21802"/>
              <a:gd name="T4" fmla="*/ 0 w 21600"/>
              <a:gd name="T5" fmla="*/ 2147483647 h 21802"/>
              <a:gd name="T6" fmla="*/ 0 60000 65536"/>
              <a:gd name="T7" fmla="*/ 0 60000 65536"/>
              <a:gd name="T8" fmla="*/ 0 60000 65536"/>
              <a:gd name="T9" fmla="*/ 0 w 21600"/>
              <a:gd name="T10" fmla="*/ 0 h 21802"/>
              <a:gd name="T11" fmla="*/ 21600 w 21600"/>
              <a:gd name="T12" fmla="*/ 21802 h 218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0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67"/>
                  <a:pt x="21599" y="21734"/>
                  <a:pt x="21599" y="21802"/>
                </a:cubicBezTo>
              </a:path>
              <a:path w="21600" h="2180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67"/>
                  <a:pt x="21599" y="21734"/>
                  <a:pt x="21599" y="21802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Arc 27"/>
          <p:cNvSpPr>
            <a:spLocks/>
          </p:cNvSpPr>
          <p:nvPr/>
        </p:nvSpPr>
        <p:spPr bwMode="auto">
          <a:xfrm rot="10064626">
            <a:off x="6172200" y="1370013"/>
            <a:ext cx="1905000" cy="2024062"/>
          </a:xfrm>
          <a:custGeom>
            <a:avLst/>
            <a:gdLst>
              <a:gd name="T0" fmla="*/ 0 w 21600"/>
              <a:gd name="T1" fmla="*/ 0 h 26050"/>
              <a:gd name="T2" fmla="*/ 2147483647 w 21600"/>
              <a:gd name="T3" fmla="*/ 2147483647 h 26050"/>
              <a:gd name="T4" fmla="*/ 0 w 21600"/>
              <a:gd name="T5" fmla="*/ 2147483647 h 26050"/>
              <a:gd name="T6" fmla="*/ 0 60000 65536"/>
              <a:gd name="T7" fmla="*/ 0 60000 65536"/>
              <a:gd name="T8" fmla="*/ 0 60000 65536"/>
              <a:gd name="T9" fmla="*/ 0 w 21600"/>
              <a:gd name="T10" fmla="*/ 0 h 26050"/>
              <a:gd name="T11" fmla="*/ 21600 w 21600"/>
              <a:gd name="T12" fmla="*/ 26050 h 260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05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95"/>
                  <a:pt x="21444" y="24586"/>
                  <a:pt x="21136" y="26049"/>
                </a:cubicBezTo>
              </a:path>
              <a:path w="21600" h="2605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95"/>
                  <a:pt x="21444" y="24586"/>
                  <a:pt x="21136" y="26049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Line 28"/>
          <p:cNvSpPr>
            <a:spLocks noChangeShapeType="1"/>
          </p:cNvSpPr>
          <p:nvPr/>
        </p:nvSpPr>
        <p:spPr bwMode="auto">
          <a:xfrm flipV="1">
            <a:off x="7315200" y="1447800"/>
            <a:ext cx="0" cy="2362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Arc 29"/>
          <p:cNvSpPr>
            <a:spLocks/>
          </p:cNvSpPr>
          <p:nvPr/>
        </p:nvSpPr>
        <p:spPr bwMode="auto">
          <a:xfrm rot="10519591">
            <a:off x="3968750" y="3727450"/>
            <a:ext cx="2217738" cy="1771650"/>
          </a:xfrm>
          <a:custGeom>
            <a:avLst/>
            <a:gdLst>
              <a:gd name="T0" fmla="*/ 2147483647 w 21599"/>
              <a:gd name="T1" fmla="*/ 0 h 21413"/>
              <a:gd name="T2" fmla="*/ 2147483647 w 21599"/>
              <a:gd name="T3" fmla="*/ 2147483647 h 21413"/>
              <a:gd name="T4" fmla="*/ 0 w 21599"/>
              <a:gd name="T5" fmla="*/ 2147483647 h 21413"/>
              <a:gd name="T6" fmla="*/ 0 60000 65536"/>
              <a:gd name="T7" fmla="*/ 0 60000 65536"/>
              <a:gd name="T8" fmla="*/ 0 60000 65536"/>
              <a:gd name="T9" fmla="*/ 0 w 21599"/>
              <a:gd name="T10" fmla="*/ 0 h 21413"/>
              <a:gd name="T11" fmla="*/ 21599 w 21599"/>
              <a:gd name="T12" fmla="*/ 21413 h 214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413" fill="none" extrusionOk="0">
                <a:moveTo>
                  <a:pt x="2835" y="-1"/>
                </a:moveTo>
                <a:cubicBezTo>
                  <a:pt x="13498" y="1411"/>
                  <a:pt x="21498" y="10454"/>
                  <a:pt x="21599" y="21210"/>
                </a:cubicBezTo>
              </a:path>
              <a:path w="21599" h="21413" stroke="0" extrusionOk="0">
                <a:moveTo>
                  <a:pt x="2835" y="-1"/>
                </a:moveTo>
                <a:cubicBezTo>
                  <a:pt x="13498" y="1411"/>
                  <a:pt x="21498" y="10454"/>
                  <a:pt x="21599" y="21210"/>
                </a:cubicBezTo>
                <a:lnTo>
                  <a:pt x="0" y="21413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Arc 30"/>
          <p:cNvSpPr>
            <a:spLocks/>
          </p:cNvSpPr>
          <p:nvPr/>
        </p:nvSpPr>
        <p:spPr bwMode="auto">
          <a:xfrm rot="5774267">
            <a:off x="3687763" y="3706812"/>
            <a:ext cx="1879600" cy="1628775"/>
          </a:xfrm>
          <a:custGeom>
            <a:avLst/>
            <a:gdLst>
              <a:gd name="T0" fmla="*/ 2147483647 w 21318"/>
              <a:gd name="T1" fmla="*/ 0 h 21056"/>
              <a:gd name="T2" fmla="*/ 2147483647 w 21318"/>
              <a:gd name="T3" fmla="*/ 2147483647 h 21056"/>
              <a:gd name="T4" fmla="*/ 0 w 21318"/>
              <a:gd name="T5" fmla="*/ 2147483647 h 21056"/>
              <a:gd name="T6" fmla="*/ 0 60000 65536"/>
              <a:gd name="T7" fmla="*/ 0 60000 65536"/>
              <a:gd name="T8" fmla="*/ 0 60000 65536"/>
              <a:gd name="T9" fmla="*/ 0 w 21318"/>
              <a:gd name="T10" fmla="*/ 0 h 21056"/>
              <a:gd name="T11" fmla="*/ 21318 w 21318"/>
              <a:gd name="T12" fmla="*/ 21056 h 2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18" h="21056" fill="none" extrusionOk="0">
                <a:moveTo>
                  <a:pt x="4817" y="0"/>
                </a:moveTo>
                <a:cubicBezTo>
                  <a:pt x="13380" y="1959"/>
                  <a:pt x="19903" y="8908"/>
                  <a:pt x="21317" y="17577"/>
                </a:cubicBezTo>
              </a:path>
              <a:path w="21318" h="21056" stroke="0" extrusionOk="0">
                <a:moveTo>
                  <a:pt x="4817" y="0"/>
                </a:moveTo>
                <a:cubicBezTo>
                  <a:pt x="13380" y="1959"/>
                  <a:pt x="19903" y="8908"/>
                  <a:pt x="21317" y="17577"/>
                </a:cubicBezTo>
                <a:lnTo>
                  <a:pt x="0" y="21056"/>
                </a:lnTo>
                <a:close/>
              </a:path>
            </a:pathLst>
          </a:custGeom>
          <a:noFill/>
          <a:ln w="9525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Line 31"/>
          <p:cNvSpPr>
            <a:spLocks noChangeShapeType="1"/>
          </p:cNvSpPr>
          <p:nvPr/>
        </p:nvSpPr>
        <p:spPr bwMode="auto">
          <a:xfrm flipH="1">
            <a:off x="762000" y="3124200"/>
            <a:ext cx="12207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3" name="Line 32"/>
          <p:cNvSpPr>
            <a:spLocks noChangeShapeType="1"/>
          </p:cNvSpPr>
          <p:nvPr/>
        </p:nvSpPr>
        <p:spPr bwMode="auto">
          <a:xfrm flipH="1">
            <a:off x="5716588" y="3124200"/>
            <a:ext cx="15986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Line 33"/>
          <p:cNvSpPr>
            <a:spLocks noChangeShapeType="1"/>
          </p:cNvSpPr>
          <p:nvPr/>
        </p:nvSpPr>
        <p:spPr bwMode="auto">
          <a:xfrm flipH="1">
            <a:off x="3659188" y="5103813"/>
            <a:ext cx="11414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5" name="Line 34"/>
          <p:cNvSpPr>
            <a:spLocks noChangeShapeType="1"/>
          </p:cNvSpPr>
          <p:nvPr/>
        </p:nvSpPr>
        <p:spPr bwMode="auto">
          <a:xfrm>
            <a:off x="1982788" y="3124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6" name="Line 35"/>
          <p:cNvSpPr>
            <a:spLocks noChangeShapeType="1"/>
          </p:cNvSpPr>
          <p:nvPr/>
        </p:nvSpPr>
        <p:spPr bwMode="auto">
          <a:xfrm>
            <a:off x="4800600" y="5103813"/>
            <a:ext cx="0" cy="763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7" name="Text Box 37"/>
          <p:cNvSpPr txBox="1">
            <a:spLocks noChangeArrowheads="1"/>
          </p:cNvSpPr>
          <p:nvPr/>
        </p:nvSpPr>
        <p:spPr bwMode="auto">
          <a:xfrm>
            <a:off x="2805113" y="15605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14368" name="Text Box 38"/>
          <p:cNvSpPr txBox="1">
            <a:spLocks noChangeArrowheads="1"/>
          </p:cNvSpPr>
          <p:nvPr/>
        </p:nvSpPr>
        <p:spPr bwMode="auto">
          <a:xfrm>
            <a:off x="3048000" y="3276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4369" name="Text Box 39"/>
          <p:cNvSpPr txBox="1">
            <a:spLocks noChangeArrowheads="1"/>
          </p:cNvSpPr>
          <p:nvPr/>
        </p:nvSpPr>
        <p:spPr bwMode="auto">
          <a:xfrm>
            <a:off x="3795713" y="53705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14370" name="Text Box 40"/>
          <p:cNvSpPr txBox="1">
            <a:spLocks noChangeArrowheads="1"/>
          </p:cNvSpPr>
          <p:nvPr/>
        </p:nvSpPr>
        <p:spPr bwMode="auto">
          <a:xfrm>
            <a:off x="6003925" y="5294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4371" name="Text Box 41"/>
          <p:cNvSpPr txBox="1">
            <a:spLocks noChangeArrowheads="1"/>
          </p:cNvSpPr>
          <p:nvPr/>
        </p:nvSpPr>
        <p:spPr bwMode="auto">
          <a:xfrm>
            <a:off x="7377113" y="12557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14372" name="Text Box 42"/>
          <p:cNvSpPr txBox="1">
            <a:spLocks noChangeArrowheads="1"/>
          </p:cNvSpPr>
          <p:nvPr/>
        </p:nvSpPr>
        <p:spPr bwMode="auto">
          <a:xfrm>
            <a:off x="6003925" y="14065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4373" name="Text Box 43"/>
          <p:cNvSpPr txBox="1">
            <a:spLocks noChangeArrowheads="1"/>
          </p:cNvSpPr>
          <p:nvPr/>
        </p:nvSpPr>
        <p:spPr bwMode="auto">
          <a:xfrm>
            <a:off x="6234113" y="5675313"/>
            <a:ext cx="259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/>
              <a:t>Jumlah Lapangan Kerja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60375" y="277813"/>
            <a:ext cx="8228013" cy="560387"/>
          </a:xfrm>
        </p:spPr>
        <p:txBody>
          <a:bodyPr/>
          <a:lstStyle/>
          <a:p>
            <a:pPr eaLnBrk="1" hangingPunct="1"/>
            <a:r>
              <a:rPr lang="en-US" sz="2800" smtClean="0"/>
              <a:t>Gambar 1.1 Circular Flow Diagram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973138" y="1406525"/>
            <a:ext cx="1670050" cy="4619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5" rIns="91432" bIns="45715">
            <a:spAutoFit/>
          </a:bodyPr>
          <a:lstStyle/>
          <a:p>
            <a:r>
              <a:rPr lang="en-US"/>
              <a:t>Pemerintah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000125" y="3214688"/>
            <a:ext cx="2071688" cy="4619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5" rIns="91432" bIns="45715">
            <a:spAutoFit/>
          </a:bodyPr>
          <a:lstStyle/>
          <a:p>
            <a:r>
              <a:rPr lang="en-US"/>
              <a:t>Rumah Tangga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7086600" y="2514600"/>
            <a:ext cx="1425575" cy="3762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/>
              <a:t>Perusahaan</a:t>
            </a: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6781800" y="1219200"/>
            <a:ext cx="1219200" cy="12001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5" rIns="91432" bIns="45715">
            <a:spAutoFit/>
          </a:bodyPr>
          <a:lstStyle/>
          <a:p>
            <a:r>
              <a:rPr lang="en-US"/>
              <a:t>Negara-</a:t>
            </a:r>
          </a:p>
          <a:p>
            <a:r>
              <a:rPr lang="en-US"/>
              <a:t>Negara</a:t>
            </a:r>
          </a:p>
          <a:p>
            <a:r>
              <a:rPr lang="en-US"/>
              <a:t>Lain</a:t>
            </a:r>
          </a:p>
        </p:txBody>
      </p:sp>
      <p:sp>
        <p:nvSpPr>
          <p:cNvPr id="15367" name="Oval 11"/>
          <p:cNvSpPr>
            <a:spLocks noChangeArrowheads="1"/>
          </p:cNvSpPr>
          <p:nvPr/>
        </p:nvSpPr>
        <p:spPr bwMode="auto">
          <a:xfrm>
            <a:off x="3278188" y="2286000"/>
            <a:ext cx="1141412" cy="114458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5" rIns="91432" bIns="45715" anchor="ctr"/>
          <a:lstStyle/>
          <a:p>
            <a:pPr algn="ctr"/>
            <a:r>
              <a:rPr lang="en-US"/>
              <a:t>Pasar</a:t>
            </a:r>
          </a:p>
          <a:p>
            <a:pPr algn="ctr"/>
            <a:r>
              <a:rPr lang="en-US"/>
              <a:t>Barang</a:t>
            </a:r>
          </a:p>
        </p:txBody>
      </p:sp>
      <p:sp>
        <p:nvSpPr>
          <p:cNvPr id="15368" name="Oval 13"/>
          <p:cNvSpPr>
            <a:spLocks noChangeArrowheads="1"/>
          </p:cNvSpPr>
          <p:nvPr/>
        </p:nvSpPr>
        <p:spPr bwMode="auto">
          <a:xfrm>
            <a:off x="2143125" y="4500563"/>
            <a:ext cx="1647825" cy="14335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5" rIns="91432" bIns="45715" anchor="ctr"/>
          <a:lstStyle/>
          <a:p>
            <a:pPr algn="ctr"/>
            <a:r>
              <a:rPr lang="en-US"/>
              <a:t>Pasar</a:t>
            </a:r>
          </a:p>
          <a:p>
            <a:pPr algn="ctr"/>
            <a:r>
              <a:rPr lang="en-US"/>
              <a:t>Uang &amp;</a:t>
            </a:r>
          </a:p>
          <a:p>
            <a:pPr algn="ctr"/>
            <a:r>
              <a:rPr lang="en-US"/>
              <a:t>Lemb. Keu</a:t>
            </a:r>
          </a:p>
        </p:txBody>
      </p:sp>
      <p:sp>
        <p:nvSpPr>
          <p:cNvPr id="15369" name="Oval 15"/>
          <p:cNvSpPr>
            <a:spLocks noChangeArrowheads="1"/>
          </p:cNvSpPr>
          <p:nvPr/>
        </p:nvSpPr>
        <p:spPr bwMode="auto">
          <a:xfrm>
            <a:off x="5410200" y="3886200"/>
            <a:ext cx="1295400" cy="1066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5" rIns="91432" bIns="45715" anchor="ctr"/>
          <a:lstStyle/>
          <a:p>
            <a:pPr algn="ctr"/>
            <a:r>
              <a:rPr lang="en-US"/>
              <a:t>Pasar</a:t>
            </a:r>
          </a:p>
          <a:p>
            <a:pPr algn="ctr"/>
            <a:r>
              <a:rPr lang="en-US"/>
              <a:t>Tenaga </a:t>
            </a:r>
          </a:p>
          <a:p>
            <a:pPr algn="ctr"/>
            <a:r>
              <a:rPr lang="en-US"/>
              <a:t>Kerja</a:t>
            </a:r>
          </a:p>
        </p:txBody>
      </p:sp>
      <p:sp>
        <p:nvSpPr>
          <p:cNvPr id="15370" name="Line 17"/>
          <p:cNvSpPr>
            <a:spLocks noChangeShapeType="1"/>
          </p:cNvSpPr>
          <p:nvPr/>
        </p:nvSpPr>
        <p:spPr bwMode="auto">
          <a:xfrm flipH="1">
            <a:off x="2592388" y="3581400"/>
            <a:ext cx="1220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18"/>
          <p:cNvSpPr>
            <a:spLocks noChangeShapeType="1"/>
          </p:cNvSpPr>
          <p:nvPr/>
        </p:nvSpPr>
        <p:spPr bwMode="auto">
          <a:xfrm flipH="1">
            <a:off x="4495800" y="2667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Line 19"/>
          <p:cNvSpPr>
            <a:spLocks noChangeShapeType="1"/>
          </p:cNvSpPr>
          <p:nvPr/>
        </p:nvSpPr>
        <p:spPr bwMode="auto">
          <a:xfrm flipH="1" flipV="1">
            <a:off x="3813175" y="1524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20"/>
          <p:cNvSpPr>
            <a:spLocks noChangeShapeType="1"/>
          </p:cNvSpPr>
          <p:nvPr/>
        </p:nvSpPr>
        <p:spPr bwMode="auto">
          <a:xfrm flipH="1" flipV="1">
            <a:off x="2643188" y="1477963"/>
            <a:ext cx="1169987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Line 21"/>
          <p:cNvSpPr>
            <a:spLocks noChangeShapeType="1"/>
          </p:cNvSpPr>
          <p:nvPr/>
        </p:nvSpPr>
        <p:spPr bwMode="auto">
          <a:xfrm flipV="1">
            <a:off x="3962400" y="1754188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Line 22"/>
          <p:cNvSpPr>
            <a:spLocks noChangeShapeType="1"/>
          </p:cNvSpPr>
          <p:nvPr/>
        </p:nvSpPr>
        <p:spPr bwMode="auto">
          <a:xfrm>
            <a:off x="3962400" y="175418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Line 23"/>
          <p:cNvSpPr>
            <a:spLocks noChangeShapeType="1"/>
          </p:cNvSpPr>
          <p:nvPr/>
        </p:nvSpPr>
        <p:spPr bwMode="auto">
          <a:xfrm>
            <a:off x="2362200" y="175418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Line 24"/>
          <p:cNvSpPr>
            <a:spLocks noChangeShapeType="1"/>
          </p:cNvSpPr>
          <p:nvPr/>
        </p:nvSpPr>
        <p:spPr bwMode="auto">
          <a:xfrm>
            <a:off x="3581400" y="1754188"/>
            <a:ext cx="0" cy="6080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Line 25"/>
          <p:cNvSpPr>
            <a:spLocks noChangeShapeType="1"/>
          </p:cNvSpPr>
          <p:nvPr/>
        </p:nvSpPr>
        <p:spPr bwMode="auto">
          <a:xfrm flipV="1">
            <a:off x="3813175" y="3430588"/>
            <a:ext cx="0" cy="15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26"/>
          <p:cNvSpPr>
            <a:spLocks noChangeShapeType="1"/>
          </p:cNvSpPr>
          <p:nvPr/>
        </p:nvSpPr>
        <p:spPr bwMode="auto">
          <a:xfrm>
            <a:off x="4114800" y="1979613"/>
            <a:ext cx="763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Oval 27"/>
          <p:cNvSpPr>
            <a:spLocks noChangeArrowheads="1"/>
          </p:cNvSpPr>
          <p:nvPr/>
        </p:nvSpPr>
        <p:spPr bwMode="auto">
          <a:xfrm>
            <a:off x="4800600" y="1144588"/>
            <a:ext cx="1295400" cy="10652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5" rIns="91432" bIns="45715" anchor="ctr"/>
          <a:lstStyle/>
          <a:p>
            <a:pPr algn="ctr"/>
            <a:r>
              <a:rPr lang="en-US"/>
              <a:t>Pasar</a:t>
            </a:r>
          </a:p>
          <a:p>
            <a:pPr algn="ctr"/>
            <a:r>
              <a:rPr lang="en-US"/>
              <a:t>Luar</a:t>
            </a:r>
          </a:p>
          <a:p>
            <a:pPr algn="ctr"/>
            <a:r>
              <a:rPr lang="en-US"/>
              <a:t>Negeri</a:t>
            </a:r>
          </a:p>
        </p:txBody>
      </p:sp>
      <p:sp>
        <p:nvSpPr>
          <p:cNvPr id="15381" name="Line 28"/>
          <p:cNvSpPr>
            <a:spLocks noChangeShapeType="1"/>
          </p:cNvSpPr>
          <p:nvPr/>
        </p:nvSpPr>
        <p:spPr bwMode="auto">
          <a:xfrm>
            <a:off x="4114800" y="1979613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/>
        </p:nvSpPr>
        <p:spPr bwMode="auto">
          <a:xfrm>
            <a:off x="6096000" y="167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/>
        </p:nvSpPr>
        <p:spPr bwMode="auto">
          <a:xfrm rot="5400000">
            <a:off x="6400006" y="1524794"/>
            <a:ext cx="1588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/>
        </p:nvSpPr>
        <p:spPr bwMode="auto">
          <a:xfrm>
            <a:off x="4495800" y="2817813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/>
        </p:nvSpPr>
        <p:spPr bwMode="auto">
          <a:xfrm flipV="1">
            <a:off x="2592388" y="3286125"/>
            <a:ext cx="836612" cy="66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/>
        </p:nvSpPr>
        <p:spPr bwMode="auto">
          <a:xfrm flipV="1">
            <a:off x="7696200" y="2971800"/>
            <a:ext cx="0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Line 34"/>
          <p:cNvSpPr>
            <a:spLocks noChangeShapeType="1"/>
          </p:cNvSpPr>
          <p:nvPr/>
        </p:nvSpPr>
        <p:spPr bwMode="auto">
          <a:xfrm flipH="1">
            <a:off x="6705600" y="426561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Line 35"/>
          <p:cNvSpPr>
            <a:spLocks noChangeShapeType="1"/>
          </p:cNvSpPr>
          <p:nvPr/>
        </p:nvSpPr>
        <p:spPr bwMode="auto">
          <a:xfrm rot="5400000">
            <a:off x="7390606" y="3810794"/>
            <a:ext cx="1588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Line 36"/>
          <p:cNvSpPr>
            <a:spLocks noChangeShapeType="1"/>
          </p:cNvSpPr>
          <p:nvPr/>
        </p:nvSpPr>
        <p:spPr bwMode="auto">
          <a:xfrm flipV="1">
            <a:off x="8077200" y="2971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" name="Line 37"/>
          <p:cNvSpPr>
            <a:spLocks noChangeShapeType="1"/>
          </p:cNvSpPr>
          <p:nvPr/>
        </p:nvSpPr>
        <p:spPr bwMode="auto">
          <a:xfrm>
            <a:off x="1601788" y="43434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1" name="Line 38"/>
          <p:cNvSpPr>
            <a:spLocks noChangeShapeType="1"/>
          </p:cNvSpPr>
          <p:nvPr/>
        </p:nvSpPr>
        <p:spPr bwMode="auto">
          <a:xfrm flipV="1">
            <a:off x="1601788" y="3656013"/>
            <a:ext cx="0" cy="687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2" name="Line 39"/>
          <p:cNvSpPr>
            <a:spLocks noChangeShapeType="1"/>
          </p:cNvSpPr>
          <p:nvPr/>
        </p:nvSpPr>
        <p:spPr bwMode="auto">
          <a:xfrm flipH="1">
            <a:off x="1982788" y="4114800"/>
            <a:ext cx="35067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3" name="Line 40"/>
          <p:cNvSpPr>
            <a:spLocks noChangeShapeType="1"/>
          </p:cNvSpPr>
          <p:nvPr/>
        </p:nvSpPr>
        <p:spPr bwMode="auto">
          <a:xfrm flipV="1">
            <a:off x="1982788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4" name="Line 41"/>
          <p:cNvSpPr>
            <a:spLocks noChangeShapeType="1"/>
          </p:cNvSpPr>
          <p:nvPr/>
        </p:nvSpPr>
        <p:spPr bwMode="auto">
          <a:xfrm flipH="1" flipV="1">
            <a:off x="1601788" y="1905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5" name="Line 42"/>
          <p:cNvSpPr>
            <a:spLocks noChangeShapeType="1"/>
          </p:cNvSpPr>
          <p:nvPr/>
        </p:nvSpPr>
        <p:spPr bwMode="auto">
          <a:xfrm>
            <a:off x="1828800" y="1828800"/>
            <a:ext cx="0" cy="1373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6" name="Line 43"/>
          <p:cNvSpPr>
            <a:spLocks noChangeShapeType="1"/>
          </p:cNvSpPr>
          <p:nvPr/>
        </p:nvSpPr>
        <p:spPr bwMode="auto">
          <a:xfrm flipV="1">
            <a:off x="8307388" y="838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7" name="Line 44"/>
          <p:cNvSpPr>
            <a:spLocks noChangeShapeType="1"/>
          </p:cNvSpPr>
          <p:nvPr/>
        </p:nvSpPr>
        <p:spPr bwMode="auto">
          <a:xfrm flipH="1">
            <a:off x="1601788" y="838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8" name="Line 45"/>
          <p:cNvSpPr>
            <a:spLocks noChangeShapeType="1"/>
          </p:cNvSpPr>
          <p:nvPr/>
        </p:nvSpPr>
        <p:spPr bwMode="auto">
          <a:xfrm>
            <a:off x="1601788" y="838200"/>
            <a:ext cx="0" cy="5318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9" name="Line 46"/>
          <p:cNvSpPr>
            <a:spLocks noChangeShapeType="1"/>
          </p:cNvSpPr>
          <p:nvPr/>
        </p:nvSpPr>
        <p:spPr bwMode="auto">
          <a:xfrm flipV="1">
            <a:off x="1828800" y="1066800"/>
            <a:ext cx="0" cy="303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0" name="Line 47"/>
          <p:cNvSpPr>
            <a:spLocks noChangeShapeType="1"/>
          </p:cNvSpPr>
          <p:nvPr/>
        </p:nvSpPr>
        <p:spPr bwMode="auto">
          <a:xfrm>
            <a:off x="1828800" y="1066800"/>
            <a:ext cx="6173788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1" name="Line 48"/>
          <p:cNvSpPr>
            <a:spLocks noChangeShapeType="1"/>
          </p:cNvSpPr>
          <p:nvPr/>
        </p:nvSpPr>
        <p:spPr bwMode="auto">
          <a:xfrm>
            <a:off x="8002588" y="1066800"/>
            <a:ext cx="0" cy="1371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02" name="Line 49"/>
          <p:cNvSpPr>
            <a:spLocks noChangeShapeType="1"/>
          </p:cNvSpPr>
          <p:nvPr/>
        </p:nvSpPr>
        <p:spPr bwMode="auto">
          <a:xfrm>
            <a:off x="1370013" y="36560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3" name="Line 50"/>
          <p:cNvSpPr>
            <a:spLocks noChangeShapeType="1"/>
          </p:cNvSpPr>
          <p:nvPr/>
        </p:nvSpPr>
        <p:spPr bwMode="auto">
          <a:xfrm>
            <a:off x="1370013" y="5103813"/>
            <a:ext cx="766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04" name="Line 51"/>
          <p:cNvSpPr>
            <a:spLocks noChangeShapeType="1"/>
          </p:cNvSpPr>
          <p:nvPr/>
        </p:nvSpPr>
        <p:spPr bwMode="auto">
          <a:xfrm flipH="1">
            <a:off x="1144588" y="5410200"/>
            <a:ext cx="10652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5" name="Line 52"/>
          <p:cNvSpPr>
            <a:spLocks noChangeShapeType="1"/>
          </p:cNvSpPr>
          <p:nvPr/>
        </p:nvSpPr>
        <p:spPr bwMode="auto">
          <a:xfrm flipV="1">
            <a:off x="1144588" y="3733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06" name="Line 53"/>
          <p:cNvSpPr>
            <a:spLocks noChangeShapeType="1"/>
          </p:cNvSpPr>
          <p:nvPr/>
        </p:nvSpPr>
        <p:spPr bwMode="auto">
          <a:xfrm>
            <a:off x="3813175" y="5181600"/>
            <a:ext cx="441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7" name="Line 54"/>
          <p:cNvSpPr>
            <a:spLocks noChangeShapeType="1"/>
          </p:cNvSpPr>
          <p:nvPr/>
        </p:nvSpPr>
        <p:spPr bwMode="auto">
          <a:xfrm flipV="1">
            <a:off x="8228013" y="2971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08" name="Line 55"/>
          <p:cNvSpPr>
            <a:spLocks noChangeShapeType="1"/>
          </p:cNvSpPr>
          <p:nvPr/>
        </p:nvSpPr>
        <p:spPr bwMode="auto">
          <a:xfrm>
            <a:off x="8458200" y="2971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9" name="Line 56"/>
          <p:cNvSpPr>
            <a:spLocks noChangeShapeType="1"/>
          </p:cNvSpPr>
          <p:nvPr/>
        </p:nvSpPr>
        <p:spPr bwMode="auto">
          <a:xfrm flipH="1">
            <a:off x="3733800" y="541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10" name="Text Box 57"/>
          <p:cNvSpPr txBox="1">
            <a:spLocks noChangeArrowheads="1"/>
          </p:cNvSpPr>
          <p:nvPr/>
        </p:nvSpPr>
        <p:spPr bwMode="auto">
          <a:xfrm>
            <a:off x="4265613" y="5410200"/>
            <a:ext cx="233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u="sng"/>
              <a:t>Keterangan:</a:t>
            </a:r>
          </a:p>
          <a:p>
            <a:r>
              <a:rPr lang="en-US"/>
              <a:t>Aliran Barang &amp; Jasa</a:t>
            </a:r>
          </a:p>
          <a:p>
            <a:r>
              <a:rPr lang="en-US"/>
              <a:t>Aliran Pembayaran</a:t>
            </a:r>
          </a:p>
        </p:txBody>
      </p:sp>
      <p:sp>
        <p:nvSpPr>
          <p:cNvPr id="15411" name="Line 59"/>
          <p:cNvSpPr>
            <a:spLocks noChangeShapeType="1"/>
          </p:cNvSpPr>
          <p:nvPr/>
        </p:nvSpPr>
        <p:spPr bwMode="auto">
          <a:xfrm>
            <a:off x="7072313" y="6000750"/>
            <a:ext cx="839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12" name="Line 60"/>
          <p:cNvSpPr>
            <a:spLocks noChangeShapeType="1"/>
          </p:cNvSpPr>
          <p:nvPr/>
        </p:nvSpPr>
        <p:spPr bwMode="auto">
          <a:xfrm>
            <a:off x="7072313" y="6429375"/>
            <a:ext cx="8397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FF99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FFCAAA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master">
  <a:themeElements>
    <a:clrScheme name="">
      <a:dk1>
        <a:srgbClr val="000000"/>
      </a:dk1>
      <a:lt1>
        <a:srgbClr val="9999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CA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9999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CA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master">
  <a:themeElements>
    <a:clrScheme name="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666633"/>
      </a:accent1>
      <a:accent2>
        <a:srgbClr val="99FF99"/>
      </a:accent2>
      <a:accent3>
        <a:srgbClr val="FFFFFF"/>
      </a:accent3>
      <a:accent4>
        <a:srgbClr val="000000"/>
      </a:accent4>
      <a:accent5>
        <a:srgbClr val="B8B8AD"/>
      </a:accent5>
      <a:accent6>
        <a:srgbClr val="8AE78A"/>
      </a:accent6>
      <a:hlink>
        <a:srgbClr val="CC9900"/>
      </a:hlink>
      <a:folHlink>
        <a:srgbClr val="FFCC66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666633"/>
      </a:accent1>
      <a:accent2>
        <a:srgbClr val="99FF99"/>
      </a:accent2>
      <a:accent3>
        <a:srgbClr val="FFFFFF"/>
      </a:accent3>
      <a:accent4>
        <a:srgbClr val="000000"/>
      </a:accent4>
      <a:accent5>
        <a:srgbClr val="B8B8AD"/>
      </a:accent5>
      <a:accent6>
        <a:srgbClr val="8AE78A"/>
      </a:accent6>
      <a:hlink>
        <a:srgbClr val="CC9900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666633"/>
      </a:accent1>
      <a:accent2>
        <a:srgbClr val="99FF99"/>
      </a:accent2>
      <a:accent3>
        <a:srgbClr val="FFFFFF"/>
      </a:accent3>
      <a:accent4>
        <a:srgbClr val="000000"/>
      </a:accent4>
      <a:accent5>
        <a:srgbClr val="B8B8AD"/>
      </a:accent5>
      <a:accent6>
        <a:srgbClr val="8AE78A"/>
      </a:accent6>
      <a:hlink>
        <a:srgbClr val="CC9900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colormaster">
  <a:themeElements>
    <a:clrScheme name="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666633"/>
      </a:accent1>
      <a:accent2>
        <a:srgbClr val="99FF99"/>
      </a:accent2>
      <a:accent3>
        <a:srgbClr val="FFFFFF"/>
      </a:accent3>
      <a:accent4>
        <a:srgbClr val="000000"/>
      </a:accent4>
      <a:accent5>
        <a:srgbClr val="B8B8AD"/>
      </a:accent5>
      <a:accent6>
        <a:srgbClr val="8AE78A"/>
      </a:accent6>
      <a:hlink>
        <a:srgbClr val="CC9900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colormaster">
  <a:themeElements>
    <a:clrScheme name="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666633"/>
      </a:accent1>
      <a:accent2>
        <a:srgbClr val="99FF99"/>
      </a:accent2>
      <a:accent3>
        <a:srgbClr val="FFFFFF"/>
      </a:accent3>
      <a:accent4>
        <a:srgbClr val="000000"/>
      </a:accent4>
      <a:accent5>
        <a:srgbClr val="B8B8AD"/>
      </a:accent5>
      <a:accent6>
        <a:srgbClr val="8AE78A"/>
      </a:accent6>
      <a:hlink>
        <a:srgbClr val="CC9900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colormaster">
  <a:themeElements>
    <a:clrScheme name="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666633"/>
      </a:accent1>
      <a:accent2>
        <a:srgbClr val="99FF99"/>
      </a:accent2>
      <a:accent3>
        <a:srgbClr val="FFFFFF"/>
      </a:accent3>
      <a:accent4>
        <a:srgbClr val="000000"/>
      </a:accent4>
      <a:accent5>
        <a:srgbClr val="B8B8AD"/>
      </a:accent5>
      <a:accent6>
        <a:srgbClr val="8AE78A"/>
      </a:accent6>
      <a:hlink>
        <a:srgbClr val="CC9900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4">
  <a:themeElements>
    <a:clrScheme name="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5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6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6_master">
  <a:themeElements>
    <a:clrScheme name="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7_colormaster">
  <a:themeElements>
    <a:clrScheme name="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8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Theme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_Theme14">
  <a:themeElements>
    <a:clrScheme name="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9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7_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00CC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AAE2AA"/>
      </a:accent5>
      <a:accent6>
        <a:srgbClr val="2D5CE7"/>
      </a:accent6>
      <a:hlink>
        <a:srgbClr val="FF0000"/>
      </a:hlink>
      <a:folHlink>
        <a:srgbClr val="FFFF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0_color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00CC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AAE2AA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1_color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00CC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AAE2AA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2_color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00CC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AAE2AA"/>
      </a:accent5>
      <a:accent6>
        <a:srgbClr val="2D5CE7"/>
      </a:accent6>
      <a:hlink>
        <a:srgbClr val="FF0000"/>
      </a:hlink>
      <a:folHlink>
        <a:srgbClr val="FFFF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8_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FF99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FFCAAA"/>
      </a:accent5>
      <a:accent6>
        <a:srgbClr val="2D5CE7"/>
      </a:accent6>
      <a:hlink>
        <a:srgbClr val="FF0000"/>
      </a:hlink>
      <a:folHlink>
        <a:srgbClr val="FFFF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3_color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FF99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FFCAAA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4_color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FF99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FFCAAA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9_master">
  <a:themeElements>
    <a:clrScheme name="">
      <a:dk1>
        <a:srgbClr val="000000"/>
      </a:dk1>
      <a:lt1>
        <a:srgbClr val="9999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CA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25_colormaster">
  <a:themeElements>
    <a:clrScheme name="">
      <a:dk1>
        <a:srgbClr val="000000"/>
      </a:dk1>
      <a:lt1>
        <a:srgbClr val="9999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CA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00CC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AAE2AA"/>
      </a:accent5>
      <a:accent6>
        <a:srgbClr val="2D5CE7"/>
      </a:accent6>
      <a:hlink>
        <a:srgbClr val="FF0000"/>
      </a:hlink>
      <a:folHlink>
        <a:srgbClr val="FFFF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0_master">
  <a:themeElements>
    <a:clrScheme name="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666633"/>
      </a:accent1>
      <a:accent2>
        <a:srgbClr val="99FF99"/>
      </a:accent2>
      <a:accent3>
        <a:srgbClr val="FFFFFF"/>
      </a:accent3>
      <a:accent4>
        <a:srgbClr val="000000"/>
      </a:accent4>
      <a:accent5>
        <a:srgbClr val="B8B8AD"/>
      </a:accent5>
      <a:accent6>
        <a:srgbClr val="8AE78A"/>
      </a:accent6>
      <a:hlink>
        <a:srgbClr val="CC9900"/>
      </a:hlink>
      <a:folHlink>
        <a:srgbClr val="FFCC66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6_colormaster">
  <a:themeElements>
    <a:clrScheme name="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666633"/>
      </a:accent1>
      <a:accent2>
        <a:srgbClr val="99FF99"/>
      </a:accent2>
      <a:accent3>
        <a:srgbClr val="FFFFFF"/>
      </a:accent3>
      <a:accent4>
        <a:srgbClr val="000000"/>
      </a:accent4>
      <a:accent5>
        <a:srgbClr val="B8B8AD"/>
      </a:accent5>
      <a:accent6>
        <a:srgbClr val="8AE78A"/>
      </a:accent6>
      <a:hlink>
        <a:srgbClr val="CC9900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7_colormaster">
  <a:themeElements>
    <a:clrScheme name="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666633"/>
      </a:accent1>
      <a:accent2>
        <a:srgbClr val="99FF99"/>
      </a:accent2>
      <a:accent3>
        <a:srgbClr val="FFFFFF"/>
      </a:accent3>
      <a:accent4>
        <a:srgbClr val="000000"/>
      </a:accent4>
      <a:accent5>
        <a:srgbClr val="B8B8AD"/>
      </a:accent5>
      <a:accent6>
        <a:srgbClr val="8AE78A"/>
      </a:accent6>
      <a:hlink>
        <a:srgbClr val="CC9900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28_colormaster">
  <a:themeElements>
    <a:clrScheme name="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666633"/>
      </a:accent1>
      <a:accent2>
        <a:srgbClr val="99FF99"/>
      </a:accent2>
      <a:accent3>
        <a:srgbClr val="FFFFFF"/>
      </a:accent3>
      <a:accent4>
        <a:srgbClr val="000000"/>
      </a:accent4>
      <a:accent5>
        <a:srgbClr val="B8B8AD"/>
      </a:accent5>
      <a:accent6>
        <a:srgbClr val="8AE78A"/>
      </a:accent6>
      <a:hlink>
        <a:srgbClr val="CC9900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29_colormaster">
  <a:themeElements>
    <a:clrScheme name="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666633"/>
      </a:accent1>
      <a:accent2>
        <a:srgbClr val="99FF99"/>
      </a:accent2>
      <a:accent3>
        <a:srgbClr val="FFFFFF"/>
      </a:accent3>
      <a:accent4>
        <a:srgbClr val="000000"/>
      </a:accent4>
      <a:accent5>
        <a:srgbClr val="B8B8AD"/>
      </a:accent5>
      <a:accent6>
        <a:srgbClr val="8AE78A"/>
      </a:accent6>
      <a:hlink>
        <a:srgbClr val="CC9900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0_colormaster">
  <a:themeElements>
    <a:clrScheme name="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666633"/>
      </a:accent1>
      <a:accent2>
        <a:srgbClr val="99FF99"/>
      </a:accent2>
      <a:accent3>
        <a:srgbClr val="FFFFFF"/>
      </a:accent3>
      <a:accent4>
        <a:srgbClr val="000000"/>
      </a:accent4>
      <a:accent5>
        <a:srgbClr val="B8B8AD"/>
      </a:accent5>
      <a:accent6>
        <a:srgbClr val="8AE78A"/>
      </a:accent6>
      <a:hlink>
        <a:srgbClr val="CC9900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11_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3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00CC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AAE2AA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3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12_master">
  <a:themeElements>
    <a:clrScheme name="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5_colormaster">
  <a:themeElements>
    <a:clrScheme name="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36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1_Theme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00CC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AAE2AA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00CC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AAE2AA"/>
      </a:accent5>
      <a:accent6>
        <a:srgbClr val="2D5CE7"/>
      </a:accent6>
      <a:hlink>
        <a:srgbClr val="FF0000"/>
      </a:hlink>
      <a:folHlink>
        <a:srgbClr val="FFFF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FF99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FFCAAA"/>
      </a:accent5>
      <a:accent6>
        <a:srgbClr val="2D5CE7"/>
      </a:accent6>
      <a:hlink>
        <a:srgbClr val="FF0000"/>
      </a:hlink>
      <a:folHlink>
        <a:srgbClr val="FFFF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FF99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FFCAAA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4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1885</TotalTime>
  <Words>2332</Words>
  <Application>Microsoft Office PowerPoint</Application>
  <PresentationFormat>On-screen Show (4:3)</PresentationFormat>
  <Paragraphs>551</Paragraphs>
  <Slides>52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54</vt:i4>
      </vt:variant>
      <vt:variant>
        <vt:lpstr>Slide Titles</vt:lpstr>
      </vt:variant>
      <vt:variant>
        <vt:i4>52</vt:i4>
      </vt:variant>
    </vt:vector>
  </HeadingPairs>
  <TitlesOfParts>
    <vt:vector size="106" baseType="lpstr">
      <vt:lpstr>Sketchbook</vt:lpstr>
      <vt:lpstr>Theme14</vt:lpstr>
      <vt:lpstr>1_colormaster</vt:lpstr>
      <vt:lpstr>1_master</vt:lpstr>
      <vt:lpstr>2_colormaster</vt:lpstr>
      <vt:lpstr>3_colormaster</vt:lpstr>
      <vt:lpstr>4_colormaster</vt:lpstr>
      <vt:lpstr>2_master</vt:lpstr>
      <vt:lpstr>5_colormaster</vt:lpstr>
      <vt:lpstr>6_colormaster</vt:lpstr>
      <vt:lpstr>3_master</vt:lpstr>
      <vt:lpstr>7_colormaster</vt:lpstr>
      <vt:lpstr>4_master</vt:lpstr>
      <vt:lpstr>8_colormaster</vt:lpstr>
      <vt:lpstr>9_colormaster</vt:lpstr>
      <vt:lpstr>10_colormaster</vt:lpstr>
      <vt:lpstr>11_colormaster</vt:lpstr>
      <vt:lpstr>12_colormaster</vt:lpstr>
      <vt:lpstr>5_master</vt:lpstr>
      <vt:lpstr>13_colormaster</vt:lpstr>
      <vt:lpstr>14_colormaster</vt:lpstr>
      <vt:lpstr>15_colormaster</vt:lpstr>
      <vt:lpstr>16_colormaster</vt:lpstr>
      <vt:lpstr>6_master</vt:lpstr>
      <vt:lpstr>17_colormaster</vt:lpstr>
      <vt:lpstr>18_colormaster</vt:lpstr>
      <vt:lpstr>Theme17</vt:lpstr>
      <vt:lpstr>Macro</vt:lpstr>
      <vt:lpstr>1_Theme14</vt:lpstr>
      <vt:lpstr>19_colormaster</vt:lpstr>
      <vt:lpstr>7_master</vt:lpstr>
      <vt:lpstr>20_colormaster</vt:lpstr>
      <vt:lpstr>21_colormaster</vt:lpstr>
      <vt:lpstr>22_colormaster</vt:lpstr>
      <vt:lpstr>8_master</vt:lpstr>
      <vt:lpstr>23_colormaster</vt:lpstr>
      <vt:lpstr>24_colormaster</vt:lpstr>
      <vt:lpstr>9_master</vt:lpstr>
      <vt:lpstr>25_colormaster</vt:lpstr>
      <vt:lpstr>10_master</vt:lpstr>
      <vt:lpstr>26_colormaster</vt:lpstr>
      <vt:lpstr>27_colormaster</vt:lpstr>
      <vt:lpstr>28_colormaster</vt:lpstr>
      <vt:lpstr>29_colormaster</vt:lpstr>
      <vt:lpstr>30_colormaster</vt:lpstr>
      <vt:lpstr>11_master</vt:lpstr>
      <vt:lpstr>31_colormaster</vt:lpstr>
      <vt:lpstr>32_colormaster</vt:lpstr>
      <vt:lpstr>33_colormaster</vt:lpstr>
      <vt:lpstr>34_colormaster</vt:lpstr>
      <vt:lpstr>12_master</vt:lpstr>
      <vt:lpstr>35_colormaster</vt:lpstr>
      <vt:lpstr>36_colormaster</vt:lpstr>
      <vt:lpstr>1_Theme17</vt:lpstr>
      <vt:lpstr>PowerPoint Presentation</vt:lpstr>
      <vt:lpstr> MATERI  RUANG LINGKUP DAN PENGERTIAN EKONOMI PENDAPATAN NASIOAL PASAR BARANG</vt:lpstr>
      <vt:lpstr>PowerPoint Presentation</vt:lpstr>
      <vt:lpstr>PowerPoint Presentation</vt:lpstr>
      <vt:lpstr>PowerPoint Presentation</vt:lpstr>
      <vt:lpstr>Pengertian Ekonomi Mikro  dan Ekonomi Makro</vt:lpstr>
      <vt:lpstr>PowerPoint Presentation</vt:lpstr>
      <vt:lpstr>Karakteristik Pasar Perekonomian</vt:lpstr>
      <vt:lpstr>Gambar 1.1 Circular Flow Diagram</vt:lpstr>
      <vt:lpstr>PowerPoint Presentation</vt:lpstr>
      <vt:lpstr>PowerPoint Presentation</vt:lpstr>
      <vt:lpstr>PERMINTAAN DAN PENAWARAN PASAR MAKRO</vt:lpstr>
      <vt:lpstr>   PENDAPATAN NASIONAL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GNP Nominal vs GNP Riil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PASAR BARANG</vt:lpstr>
      <vt:lpstr>PENDAHULUAN</vt:lpstr>
      <vt:lpstr>FUNGSI    IS</vt:lpstr>
      <vt:lpstr>FUNGSI IS DALAM MODEL 2 SEKTOR</vt:lpstr>
      <vt:lpstr>PowerPoint Presentation</vt:lpstr>
      <vt:lpstr>Misal:</vt:lpstr>
      <vt:lpstr>PowerPoint Presentation</vt:lpstr>
      <vt:lpstr> </vt:lpstr>
      <vt:lpstr>PowerPoint Presentation</vt:lpstr>
      <vt:lpstr>FUNGSI IS DALAM MODEL 3 SEKTOR</vt:lpstr>
      <vt:lpstr>MENURUNKAN FUNGSI IS SECARA MATEMATIS</vt:lpstr>
      <vt:lpstr>ANALISIS PEREKONOMIAN TERBUKA</vt:lpstr>
      <vt:lpstr>MODEL PEREKONOMIAN TERBUKA</vt:lpstr>
      <vt:lpstr>Keseimbangan pada perekonomian terbuka dengan pajak lump-sum: Syarat keseimbangan AS = AD</vt:lpstr>
      <vt:lpstr>Soal Latihan</vt:lpstr>
      <vt:lpstr>PERMASALAHAN DAN KEBIJAKAN EKONOMI   </vt:lpstr>
      <vt:lpstr>PowerPoint Presentation</vt:lpstr>
      <vt:lpstr>PowerPoint Presentation</vt:lpstr>
      <vt:lpstr>PENGANGGURAN (unemployment)</vt:lpstr>
      <vt:lpstr>PERTUMBUHAN EKONOMI</vt:lpstr>
      <vt:lpstr>PowerPoint Presentation</vt:lpstr>
      <vt:lpstr>KEBIJAKAN PEMERINTAH   </vt:lpstr>
      <vt:lpstr>TUJUAN KEBIJAKAN EKONOMI MAKRO</vt:lpstr>
      <vt:lpstr>KEBIJAKAN FISKAL</vt:lpstr>
      <vt:lpstr>KEBIJAKAN MONETER</vt:lpstr>
      <vt:lpstr>KEBIJAKAN LAIN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Satellite</cp:lastModifiedBy>
  <cp:revision>140</cp:revision>
  <cp:lastPrinted>2015-02-08T23:33:33Z</cp:lastPrinted>
  <dcterms:created xsi:type="dcterms:W3CDTF">2011-12-04T12:34:08Z</dcterms:created>
  <dcterms:modified xsi:type="dcterms:W3CDTF">2016-07-12T03:36:05Z</dcterms:modified>
</cp:coreProperties>
</file>