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9" r:id="rId4"/>
    <p:sldId id="258" r:id="rId5"/>
    <p:sldId id="299" r:id="rId6"/>
    <p:sldId id="300" r:id="rId7"/>
    <p:sldId id="301" r:id="rId8"/>
    <p:sldId id="302" r:id="rId9"/>
    <p:sldId id="303" r:id="rId10"/>
    <p:sldId id="304" r:id="rId11"/>
    <p:sldId id="307" r:id="rId12"/>
    <p:sldId id="305" r:id="rId13"/>
    <p:sldId id="310" r:id="rId14"/>
    <p:sldId id="306" r:id="rId15"/>
    <p:sldId id="308" r:id="rId1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730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652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1574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4382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6762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22873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9694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9371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36031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293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59BC1-8A4E-474A-8940-4B1B0419C11C}" type="datetimeFigureOut">
              <a:rPr lang="id-ID" smtClean="0"/>
              <a:t>19/11/2018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84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201706" y="287244"/>
            <a:ext cx="11990294" cy="6173788"/>
            <a:chOff x="0" y="260648"/>
            <a:chExt cx="9318172" cy="6173553"/>
          </a:xfrm>
        </p:grpSpPr>
        <p:sp>
          <p:nvSpPr>
            <p:cNvPr id="5" name="Oval 4"/>
            <p:cNvSpPr/>
            <p:nvPr/>
          </p:nvSpPr>
          <p:spPr>
            <a:xfrm>
              <a:off x="7256463" y="859113"/>
              <a:ext cx="1368425" cy="10810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69938" y="2219548"/>
              <a:ext cx="7926387" cy="954052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73000"/>
              </a:schemeClr>
            </a:solidFill>
          </p:spPr>
          <p:txBody>
            <a:bodyPr wrap="none">
              <a:spAutoFit/>
            </a:bodyPr>
            <a:lstStyle/>
            <a:p>
              <a:pPr algn="r">
                <a:defRPr/>
              </a:pPr>
              <a:r>
                <a:rPr lang="id-ID" sz="56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auhaus 93" pitchFamily="82" charset="0"/>
                </a:rPr>
                <a:t>MANAJEMEN  TEKNOLOGI</a:t>
              </a:r>
            </a:p>
          </p:txBody>
        </p:sp>
        <p:sp>
          <p:nvSpPr>
            <p:cNvPr id="7" name="TextBox 4"/>
            <p:cNvSpPr txBox="1">
              <a:spLocks noChangeArrowheads="1"/>
            </p:cNvSpPr>
            <p:nvPr/>
          </p:nvSpPr>
          <p:spPr bwMode="auto">
            <a:xfrm>
              <a:off x="6701418" y="3420289"/>
              <a:ext cx="205216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d-ID" sz="2000" b="1" i="1">
                  <a:latin typeface="Arial" panose="020B0604020202020204" pitchFamily="34" charset="0"/>
                </a:rPr>
                <a:t>Kode : 1220732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971550" y="3213286"/>
              <a:ext cx="7704138" cy="0"/>
            </a:xfrm>
            <a:prstGeom prst="line">
              <a:avLst/>
            </a:prstGeom>
            <a:ln w="762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23528" y="3743907"/>
              <a:ext cx="8352160" cy="769412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</p:spPr>
          <p:txBody>
            <a:bodyPr wrap="square">
              <a:spAutoFit/>
            </a:bodyPr>
            <a:lstStyle/>
            <a:p>
              <a:pPr algn="r">
                <a:defRPr/>
              </a:pPr>
              <a:r>
                <a:rPr lang="id-ID" sz="4400" b="1" i="1" spc="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ernard MT Condensed" pitchFamily="18" charset="0"/>
                </a:rPr>
                <a:t>Inovasi Teknologi</a:t>
              </a:r>
              <a:endParaRPr lang="id-ID" sz="4400" b="1" i="1" spc="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endParaRPr>
            </a:p>
          </p:txBody>
        </p:sp>
        <p:pic>
          <p:nvPicPr>
            <p:cNvPr id="10" name="Picture 10" descr="E:\File MEDIA Eko Nsby\Desain Logo\UPN Baru By ENS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3732"/>
            <a:stretch>
              <a:fillRect/>
            </a:stretch>
          </p:blipFill>
          <p:spPr bwMode="auto">
            <a:xfrm>
              <a:off x="7346551" y="260648"/>
              <a:ext cx="1524631" cy="180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613072" y="5591256"/>
              <a:ext cx="2705100" cy="46194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id-ID" sz="2400" b="1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Eko Nursubiyantoro</a:t>
              </a:r>
            </a:p>
          </p:txBody>
        </p:sp>
        <p:pic>
          <p:nvPicPr>
            <p:cNvPr id="12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053201"/>
              <a:ext cx="9144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7780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799" y="747481"/>
            <a:ext cx="99822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Evolusi </a:t>
            </a:r>
            <a:r>
              <a:rPr lang="id-ID" sz="3200" dirty="0">
                <a:solidFill>
                  <a:srgbClr val="002060"/>
                </a:solidFill>
              </a:rPr>
              <a:t>(penambahan feature pada produk dan proses agar perusahaan dapat bertahan </a:t>
            </a:r>
          </a:p>
          <a:p>
            <a:pPr indent="444500"/>
            <a:endParaRPr lang="id-ID" sz="2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444500"/>
            <a:r>
              <a:rPr lang="id-ID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Ciri-ciri </a:t>
            </a:r>
            <a:r>
              <a:rPr lang="id-ID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indent="444500"/>
            <a:r>
              <a:rPr lang="id-ID" sz="3200" dirty="0">
                <a:solidFill>
                  <a:srgbClr val="0070C0"/>
                </a:solidFill>
              </a:rPr>
              <a:t>1. Penambahan produk/perbaikan proses </a:t>
            </a:r>
          </a:p>
          <a:p>
            <a:pPr indent="444500"/>
            <a:r>
              <a:rPr lang="it-IT" sz="3200" dirty="0">
                <a:solidFill>
                  <a:srgbClr val="0070C0"/>
                </a:solidFill>
              </a:rPr>
              <a:t>2. Memperbaiki posisi bersaing pada industri </a:t>
            </a:r>
          </a:p>
          <a:p>
            <a:pPr indent="444500"/>
            <a:r>
              <a:rPr lang="fi-FI" sz="3200" dirty="0" smtClean="0">
                <a:solidFill>
                  <a:srgbClr val="0070C0"/>
                </a:solidFill>
              </a:rPr>
              <a:t>3</a:t>
            </a:r>
            <a:r>
              <a:rPr lang="fi-FI" sz="3200" dirty="0">
                <a:solidFill>
                  <a:srgbClr val="0070C0"/>
                </a:solidFill>
              </a:rPr>
              <a:t>. Yang pertama kali dalam perusahaan </a:t>
            </a:r>
          </a:p>
          <a:p>
            <a:pPr indent="444500"/>
            <a:r>
              <a:rPr lang="id-ID" sz="3200" dirty="0">
                <a:solidFill>
                  <a:srgbClr val="0070C0"/>
                </a:solidFill>
              </a:rPr>
              <a:t>4. Relatif biasa/sering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899" y="2294967"/>
            <a:ext cx="5594255" cy="559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65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32" y="3490632"/>
            <a:ext cx="3114675" cy="3238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554" y="1481946"/>
            <a:ext cx="10573196" cy="4802740"/>
          </a:xfrm>
          <a:prstGeom prst="rect">
            <a:avLst/>
          </a:prstGeom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9428" y="496108"/>
            <a:ext cx="11241741" cy="985838"/>
          </a:xfrm>
          <a:solidFill>
            <a:srgbClr val="002060">
              <a:alpha val="59000"/>
            </a:srgbClr>
          </a:solidFill>
        </p:spPr>
        <p:txBody>
          <a:bodyPr rtlCol="0">
            <a:normAutofit fontScale="90000"/>
          </a:bodyPr>
          <a:lstStyle/>
          <a:p>
            <a:pPr algn="ctr">
              <a:defRPr/>
            </a:pPr>
            <a:r>
              <a:rPr lang="id-ID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Hubungan antara inovasi produk dan proses dengan waktu</a:t>
            </a:r>
          </a:p>
        </p:txBody>
      </p:sp>
    </p:spTree>
    <p:extLst>
      <p:ext uri="{BB962C8B-B14F-4D97-AF65-F5344CB8AC3E}">
        <p14:creationId xmlns:p14="http://schemas.microsoft.com/office/powerpoint/2010/main" val="113401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6891" y="1481946"/>
            <a:ext cx="988807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Faktor eksternal yang mempengaruhi inovasi 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Lingkungan </a:t>
            </a:r>
            <a:r>
              <a:rPr lang="sv-SE" sz="3200" dirty="0">
                <a:solidFill>
                  <a:srgbClr val="000000"/>
                </a:solidFill>
                <a:cs typeface="Times New Roman" panose="02020603050405020304" pitchFamily="18" charset="0"/>
              </a:rPr>
              <a:t>ekonomi (pertumbuhan ekonomi, tingkat suku bunga)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d-ID" sz="32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Pasar </a:t>
            </a:r>
            <a:r>
              <a:rPr lang="id-ID" sz="3200" dirty="0">
                <a:solidFill>
                  <a:srgbClr val="000000"/>
                </a:solidFill>
                <a:cs typeface="Times New Roman" panose="02020603050405020304" pitchFamily="18" charset="0"/>
              </a:rPr>
              <a:t>dan ketersediaannya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d-ID" sz="32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Karakteristik </a:t>
            </a:r>
            <a:r>
              <a:rPr lang="id-ID" sz="3200" dirty="0">
                <a:solidFill>
                  <a:srgbClr val="000000"/>
                </a:solidFill>
                <a:cs typeface="Times New Roman" panose="02020603050405020304" pitchFamily="18" charset="0"/>
              </a:rPr>
              <a:t>industri ( tumbuh/jenuh)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d-ID" sz="32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Kebijaksanaan </a:t>
            </a:r>
            <a:r>
              <a:rPr lang="id-ID" sz="3200" dirty="0">
                <a:solidFill>
                  <a:srgbClr val="000000"/>
                </a:solidFill>
                <a:cs typeface="Times New Roman" panose="02020603050405020304" pitchFamily="18" charset="0"/>
              </a:rPr>
              <a:t>pemerintah </a:t>
            </a:r>
          </a:p>
          <a:p>
            <a:endParaRPr lang="id-ID" sz="3200" b="1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r>
              <a:rPr lang="sv-SE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Faktor </a:t>
            </a:r>
            <a:r>
              <a:rPr lang="sv-SE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internal yang mempengaruhi inovasi : </a:t>
            </a:r>
            <a:endParaRPr lang="sv-SE" sz="4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d-ID" sz="32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Karakteristik </a:t>
            </a:r>
            <a:r>
              <a:rPr lang="id-ID" sz="3200" dirty="0">
                <a:solidFill>
                  <a:srgbClr val="000000"/>
                </a:solidFill>
                <a:cs typeface="Times New Roman" panose="02020603050405020304" pitchFamily="18" charset="0"/>
              </a:rPr>
              <a:t>sumber daya manusia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d-ID" sz="32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Struktur </a:t>
            </a:r>
            <a:r>
              <a:rPr lang="id-ID" sz="3200" dirty="0">
                <a:solidFill>
                  <a:srgbClr val="000000"/>
                </a:solidFill>
                <a:cs typeface="Times New Roman" panose="02020603050405020304" pitchFamily="18" charset="0"/>
              </a:rPr>
              <a:t>organisasi </a:t>
            </a:r>
            <a:endParaRPr lang="id-ID" sz="3200" dirty="0"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689428" y="496108"/>
            <a:ext cx="11241741" cy="985838"/>
          </a:xfrm>
          <a:solidFill>
            <a:srgbClr val="002060">
              <a:alpha val="59000"/>
            </a:srgbClr>
          </a:solidFill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id-ID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Faktor-faktor yang mempengaruhi inovasi</a:t>
            </a:r>
          </a:p>
        </p:txBody>
      </p:sp>
    </p:spTree>
    <p:extLst>
      <p:ext uri="{BB962C8B-B14F-4D97-AF65-F5344CB8AC3E}">
        <p14:creationId xmlns:p14="http://schemas.microsoft.com/office/powerpoint/2010/main" val="230376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538"/>
          <a:stretch/>
        </p:blipFill>
        <p:spPr>
          <a:xfrm>
            <a:off x="5102587" y="141116"/>
            <a:ext cx="6552383" cy="63322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7623" y="275772"/>
            <a:ext cx="405591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o the Apache" panose="04030904040101010302" pitchFamily="82" charset="0"/>
              </a:rPr>
              <a:t>Mengelola </a:t>
            </a:r>
          </a:p>
          <a:p>
            <a:r>
              <a:rPr lang="id-I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o the Apache" panose="04030904040101010302" pitchFamily="82" charset="0"/>
              </a:rPr>
              <a:t>dan Mengembangkan </a:t>
            </a:r>
          </a:p>
          <a:p>
            <a:r>
              <a:rPr lang="id-I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o the Apache" panose="04030904040101010302" pitchFamily="82" charset="0"/>
              </a:rPr>
              <a:t>Inovasi</a:t>
            </a:r>
            <a:endParaRPr lang="id-ID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o the Apache" panose="04030904040101010302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485" y="2030098"/>
            <a:ext cx="4368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Terjadi tenggang waktu </a:t>
            </a:r>
          </a:p>
          <a:p>
            <a:r>
              <a:rPr lang="id-ID" sz="2400" dirty="0" smtClean="0"/>
              <a:t>yang signifikan antara penemuan ilmiah, pemanfaatan ilmu </a:t>
            </a:r>
          </a:p>
          <a:p>
            <a:r>
              <a:rPr lang="id-ID" sz="2400" dirty="0" smtClean="0"/>
              <a:t>untuk penyelesaian masalah (invention), dan waktu untuk mengimplementasikan invetion kedalam bentuk inovasi.</a:t>
            </a:r>
          </a:p>
          <a:p>
            <a:r>
              <a:rPr lang="id-ID" sz="2400" dirty="0" smtClean="0"/>
              <a:t>Selain itu juga terjadi tenggang waktu antara inovasi dan komersialisasi hasil inovasi.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9135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26" y="2144209"/>
            <a:ext cx="1096554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d-ID" sz="32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Pembangkitan </a:t>
            </a:r>
            <a:r>
              <a:rPr lang="id-ID" sz="3200" dirty="0">
                <a:solidFill>
                  <a:srgbClr val="0070C0"/>
                </a:solidFill>
                <a:cs typeface="Times New Roman" panose="02020603050405020304" pitchFamily="18" charset="0"/>
              </a:rPr>
              <a:t>ide-ide (</a:t>
            </a:r>
            <a:r>
              <a:rPr lang="id-ID" sz="3200" i="1" dirty="0">
                <a:solidFill>
                  <a:srgbClr val="0070C0"/>
                </a:solidFill>
                <a:cs typeface="Times New Roman" panose="02020603050405020304" pitchFamily="18" charset="0"/>
              </a:rPr>
              <a:t>ideas generator</a:t>
            </a:r>
            <a:r>
              <a:rPr lang="id-ID" sz="3200" dirty="0">
                <a:solidFill>
                  <a:srgbClr val="0070C0"/>
                </a:solidFill>
                <a:cs typeface="Times New Roman" panose="02020603050405020304" pitchFamily="18" charset="0"/>
              </a:rPr>
              <a:t>) 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32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Kemampuan </a:t>
            </a:r>
            <a:r>
              <a:rPr lang="id-ID" sz="3200" dirty="0">
                <a:solidFill>
                  <a:srgbClr val="0070C0"/>
                </a:solidFill>
                <a:cs typeface="Times New Roman" panose="02020603050405020304" pitchFamily="18" charset="0"/>
              </a:rPr>
              <a:t>memelihara teknologi dan pasar (</a:t>
            </a:r>
            <a:r>
              <a:rPr lang="id-ID" sz="3200" i="1" dirty="0">
                <a:solidFill>
                  <a:srgbClr val="0070C0"/>
                </a:solidFill>
                <a:cs typeface="Times New Roman" panose="02020603050405020304" pitchFamily="18" charset="0"/>
              </a:rPr>
              <a:t>Technological and market gatekeepers</a:t>
            </a:r>
            <a:r>
              <a:rPr lang="id-ID" sz="3200" dirty="0">
                <a:solidFill>
                  <a:srgbClr val="0070C0"/>
                </a:solidFill>
                <a:cs typeface="Times New Roman" panose="02020603050405020304" pitchFamily="18" charset="0"/>
              </a:rPr>
              <a:t>) 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32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Kewirausahaan </a:t>
            </a:r>
            <a:r>
              <a:rPr lang="id-ID" sz="3200" dirty="0">
                <a:solidFill>
                  <a:srgbClr val="0070C0"/>
                </a:solidFill>
                <a:cs typeface="Times New Roman" panose="02020603050405020304" pitchFamily="18" charset="0"/>
              </a:rPr>
              <a:t>(</a:t>
            </a:r>
            <a:r>
              <a:rPr lang="id-ID" sz="3200" i="1" dirty="0">
                <a:solidFill>
                  <a:srgbClr val="0070C0"/>
                </a:solidFill>
                <a:cs typeface="Times New Roman" panose="02020603050405020304" pitchFamily="18" charset="0"/>
              </a:rPr>
              <a:t>Project champion</a:t>
            </a:r>
            <a:r>
              <a:rPr lang="id-ID" sz="3200" dirty="0">
                <a:solidFill>
                  <a:srgbClr val="0070C0"/>
                </a:solidFill>
                <a:cs typeface="Times New Roman" panose="02020603050405020304" pitchFamily="18" charset="0"/>
              </a:rPr>
              <a:t>) 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32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Manajer </a:t>
            </a:r>
            <a:r>
              <a:rPr lang="id-ID" sz="3200" dirty="0">
                <a:solidFill>
                  <a:srgbClr val="0070C0"/>
                </a:solidFill>
                <a:cs typeface="Times New Roman" panose="02020603050405020304" pitchFamily="18" charset="0"/>
              </a:rPr>
              <a:t>proyek dan pemimpin (</a:t>
            </a:r>
            <a:r>
              <a:rPr lang="id-ID" sz="3200" i="1" dirty="0">
                <a:solidFill>
                  <a:srgbClr val="0070C0"/>
                </a:solidFill>
                <a:cs typeface="Times New Roman" panose="02020603050405020304" pitchFamily="18" charset="0"/>
              </a:rPr>
              <a:t>project manajer and leader</a:t>
            </a:r>
            <a:r>
              <a:rPr lang="id-ID" sz="3200" dirty="0">
                <a:solidFill>
                  <a:srgbClr val="0070C0"/>
                </a:solidFill>
                <a:cs typeface="Times New Roman" panose="02020603050405020304" pitchFamily="18" charset="0"/>
              </a:rPr>
              <a:t>) 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32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Sponsor </a:t>
            </a:r>
            <a:r>
              <a:rPr lang="id-ID" sz="3200" dirty="0">
                <a:solidFill>
                  <a:srgbClr val="0070C0"/>
                </a:solidFill>
                <a:cs typeface="Times New Roman" panose="02020603050405020304" pitchFamily="18" charset="0"/>
              </a:rPr>
              <a:t>(</a:t>
            </a:r>
            <a:r>
              <a:rPr lang="id-ID" sz="3200" i="1" dirty="0">
                <a:solidFill>
                  <a:srgbClr val="0070C0"/>
                </a:solidFill>
                <a:cs typeface="Times New Roman" panose="02020603050405020304" pitchFamily="18" charset="0"/>
              </a:rPr>
              <a:t>Coach</a:t>
            </a:r>
            <a:r>
              <a:rPr lang="id-ID" sz="3200" dirty="0">
                <a:solidFill>
                  <a:srgbClr val="0070C0"/>
                </a:solidFill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689428" y="496107"/>
            <a:ext cx="11241741" cy="1260121"/>
          </a:xfrm>
          <a:solidFill>
            <a:srgbClr val="002060">
              <a:alpha val="59000"/>
            </a:srgbClr>
          </a:solidFill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id-ID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Lima komponen yang mempengaruhi keberhasilan inovasi sampai pada tahapan komersialisasi </a:t>
            </a:r>
            <a:endParaRPr lang="id-ID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3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17712"/>
            <a:ext cx="34544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9600" dirty="0" smtClean="0">
                <a:solidFill>
                  <a:srgbClr val="FF0000"/>
                </a:solidFill>
                <a:latin typeface="Bernard MT Condensed" panose="02050806060905020404" pitchFamily="18" charset="0"/>
              </a:rPr>
              <a:t>FINISH</a:t>
            </a:r>
            <a:endParaRPr lang="id-ID" sz="9600" dirty="0">
              <a:solidFill>
                <a:srgbClr val="FF0000"/>
              </a:solidFill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40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11241741" cy="985838"/>
          </a:xfrm>
          <a:solidFill>
            <a:schemeClr val="accent1">
              <a:lumMod val="20000"/>
              <a:lumOff val="80000"/>
              <a:alpha val="59000"/>
            </a:schemeClr>
          </a:solidFill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yne" pitchFamily="2" charset="0"/>
              </a:rPr>
              <a:t>Pendahuluan</a:t>
            </a:r>
            <a:endParaRPr lang="id-ID" sz="54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o the Apache" panose="040309040401010103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2" y="1440541"/>
            <a:ext cx="111593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dirty="0"/>
              <a:t>Dalam konteks manufaktur : </a:t>
            </a:r>
            <a:r>
              <a:rPr lang="id-ID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Teknolog</a:t>
            </a:r>
            <a:r>
              <a:rPr lang="id-ID" sz="2400" dirty="0"/>
              <a:t>i didefenisikan sebagai ”</a:t>
            </a:r>
            <a:r>
              <a:rPr lang="id-ID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how</a:t>
            </a:r>
            <a:r>
              <a:rPr lang="id-ID" sz="2400" dirty="0"/>
              <a:t>” atau informasi yang </a:t>
            </a:r>
            <a:r>
              <a:rPr lang="id-ID" sz="2400" dirty="0" smtClean="0"/>
              <a:t>dibutuhkan </a:t>
            </a:r>
            <a:r>
              <a:rPr lang="id-ID" sz="2400" dirty="0"/>
              <a:t>untuk memproduksi barang atau jasa. Namun </a:t>
            </a:r>
            <a:r>
              <a:rPr lang="id-ID" sz="2400" i="1" dirty="0" smtClean="0"/>
              <a:t>know how </a:t>
            </a:r>
            <a:r>
              <a:rPr lang="id-ID" sz="2400" dirty="0"/>
              <a:t>saja tidak cukup, karena </a:t>
            </a:r>
            <a:r>
              <a:rPr lang="id-ID" sz="2400" dirty="0" smtClean="0"/>
              <a:t>harus </a:t>
            </a:r>
            <a:r>
              <a:rPr lang="id-ID" sz="2400" dirty="0"/>
              <a:t>diimbangi dengan konsepsi INOVASI </a:t>
            </a:r>
            <a:endParaRPr lang="id-ID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9552" y="2790773"/>
            <a:ext cx="1115938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Manajemen Inovasi</a:t>
            </a:r>
            <a:r>
              <a:rPr lang="id-ID" sz="2400" dirty="0"/>
              <a:t> adalah </a:t>
            </a:r>
            <a:r>
              <a:rPr lang="id-ID" sz="2400" dirty="0">
                <a:solidFill>
                  <a:srgbClr val="0070C0"/>
                </a:solidFill>
              </a:rPr>
              <a:t>usaha sistematik untuk meningkatkan kejelian melihat peluang </a:t>
            </a:r>
            <a:r>
              <a:rPr lang="id-ID" sz="2400" dirty="0" smtClean="0">
                <a:solidFill>
                  <a:srgbClr val="0070C0"/>
                </a:solidFill>
              </a:rPr>
              <a:t>inovasi</a:t>
            </a:r>
            <a:r>
              <a:rPr lang="id-ID" sz="2400" dirty="0" smtClean="0"/>
              <a:t>, </a:t>
            </a:r>
            <a:r>
              <a:rPr lang="id-ID" sz="2400" dirty="0">
                <a:solidFill>
                  <a:srgbClr val="00B050"/>
                </a:solidFill>
              </a:rPr>
              <a:t>mengembangkan budaya organisasi</a:t>
            </a:r>
            <a:r>
              <a:rPr lang="id-ID" sz="2400" dirty="0"/>
              <a:t>, </a:t>
            </a:r>
            <a:r>
              <a:rPr lang="id-ID" sz="2400" dirty="0">
                <a:solidFill>
                  <a:srgbClr val="C00000"/>
                </a:solidFill>
              </a:rPr>
              <a:t>yang menjadikan perusahaan lebih inovasi</a:t>
            </a:r>
            <a:r>
              <a:rPr lang="id-ID" sz="2400" dirty="0"/>
              <a:t>, peningkatan kemampuan pengelolaan proyek-proyek inovatif dan mengembangkan sistem dan struktur yang mendorong tumbuhnya </a:t>
            </a:r>
            <a:r>
              <a:rPr lang="id-ID" sz="2400" dirty="0" smtClean="0"/>
              <a:t>inovasi.</a:t>
            </a:r>
          </a:p>
        </p:txBody>
      </p:sp>
    </p:spTree>
    <p:extLst>
      <p:ext uri="{BB962C8B-B14F-4D97-AF65-F5344CB8AC3E}">
        <p14:creationId xmlns:p14="http://schemas.microsoft.com/office/powerpoint/2010/main" val="127526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2265994" y="2904597"/>
            <a:ext cx="8263053" cy="2283404"/>
            <a:chOff x="1566747" y="1532997"/>
            <a:chExt cx="8263053" cy="2283404"/>
          </a:xfrm>
        </p:grpSpPr>
        <p:sp>
          <p:nvSpPr>
            <p:cNvPr id="22" name="TextBox 21"/>
            <p:cNvSpPr txBox="1"/>
            <p:nvPr/>
          </p:nvSpPr>
          <p:spPr>
            <a:xfrm>
              <a:off x="2718336" y="1532997"/>
              <a:ext cx="26994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2400" dirty="0" smtClean="0"/>
                <a:t>Manajemen inovasi</a:t>
              </a:r>
              <a:endParaRPr lang="id-ID" sz="2400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566747" y="2200850"/>
              <a:ext cx="1714336" cy="712694"/>
              <a:chOff x="1781899" y="1842247"/>
              <a:chExt cx="1714336" cy="712694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781899" y="1842247"/>
                <a:ext cx="1714336" cy="712694"/>
              </a:xfrm>
              <a:prstGeom prst="rect">
                <a:avLst/>
              </a:prstGeom>
              <a:ln w="38100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911151" y="1918460"/>
                <a:ext cx="1560043" cy="523220"/>
              </a:xfrm>
              <a:prstGeom prst="rect">
                <a:avLst/>
              </a:prstGeom>
              <a:ln w="38100">
                <a:noFill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r>
                  <a:rPr lang="id-ID" sz="2800" dirty="0" smtClean="0"/>
                  <a:t>Invention</a:t>
                </a:r>
                <a:endParaRPr lang="id-ID" sz="2800" dirty="0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8001164" y="2191091"/>
              <a:ext cx="1714336" cy="712694"/>
              <a:chOff x="1781899" y="1842247"/>
              <a:chExt cx="1714336" cy="712694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781899" y="1842247"/>
                <a:ext cx="1714336" cy="712694"/>
              </a:xfrm>
              <a:prstGeom prst="rect">
                <a:avLst/>
              </a:prstGeom>
              <a:noFill/>
              <a:ln w="38100">
                <a:solidFill>
                  <a:srgbClr val="FFC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134762" y="1919799"/>
                <a:ext cx="100861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2800" dirty="0" smtClean="0"/>
                  <a:t>Difusi</a:t>
                </a:r>
                <a:endParaRPr lang="id-ID" sz="2800" dirty="0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4783292" y="2189088"/>
              <a:ext cx="1714336" cy="712694"/>
              <a:chOff x="1781899" y="1842247"/>
              <a:chExt cx="1714336" cy="712694"/>
            </a:xfrm>
            <a:noFill/>
          </p:grpSpPr>
          <p:sp>
            <p:nvSpPr>
              <p:cNvPr id="15" name="Rectangle 14"/>
              <p:cNvSpPr/>
              <p:nvPr/>
            </p:nvSpPr>
            <p:spPr>
              <a:xfrm>
                <a:off x="1781899" y="1842247"/>
                <a:ext cx="1714336" cy="712694"/>
              </a:xfrm>
              <a:prstGeom prst="rect">
                <a:avLst/>
              </a:prstGeom>
              <a:grpFill/>
              <a:ln w="38100">
                <a:solidFill>
                  <a:srgbClr val="FFC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080539" y="1916012"/>
                <a:ext cx="1202125" cy="52322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2800" dirty="0" smtClean="0"/>
                  <a:t>Inovasi</a:t>
                </a:r>
                <a:endParaRPr lang="id-ID" sz="2800" dirty="0"/>
              </a:p>
            </p:txBody>
          </p:sp>
        </p:grpSp>
        <p:sp>
          <p:nvSpPr>
            <p:cNvPr id="27" name="Right Arrow 26"/>
            <p:cNvSpPr/>
            <p:nvPr/>
          </p:nvSpPr>
          <p:spPr>
            <a:xfrm>
              <a:off x="3406582" y="2371192"/>
              <a:ext cx="1322922" cy="373581"/>
            </a:xfrm>
            <a:prstGeom prst="rightArrow">
              <a:avLst/>
            </a:prstGeom>
            <a:noFill/>
            <a:ln w="2857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8" name="Right Arrow 27"/>
            <p:cNvSpPr/>
            <p:nvPr/>
          </p:nvSpPr>
          <p:spPr>
            <a:xfrm>
              <a:off x="6602071" y="2371192"/>
              <a:ext cx="1322922" cy="373581"/>
            </a:xfrm>
            <a:prstGeom prst="rightArrow">
              <a:avLst/>
            </a:prstGeom>
            <a:noFill/>
            <a:ln w="2857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1566747" y="1941578"/>
              <a:ext cx="4930881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6027726" y="3354736"/>
              <a:ext cx="31700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2400" dirty="0" smtClean="0"/>
                <a:t>Manajemen Teknologi</a:t>
              </a:r>
              <a:endParaRPr lang="id-ID" sz="2400" dirty="0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4748100" y="3264034"/>
              <a:ext cx="5081700" cy="53084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1826004" y="828576"/>
            <a:ext cx="858198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Kaitan antara </a:t>
            </a: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yne" pitchFamily="2" charset="0"/>
              </a:rPr>
              <a:t>manajemen inovasi </a:t>
            </a:r>
            <a:r>
              <a:rPr lang="id-ID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 </a:t>
            </a: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yne" pitchFamily="2" charset="0"/>
              </a:rPr>
              <a:t>manajemen teknologi</a:t>
            </a:r>
          </a:p>
        </p:txBody>
      </p:sp>
    </p:spTree>
    <p:extLst>
      <p:ext uri="{BB962C8B-B14F-4D97-AF65-F5344CB8AC3E}">
        <p14:creationId xmlns:p14="http://schemas.microsoft.com/office/powerpoint/2010/main" val="114137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9010" y="642392"/>
            <a:ext cx="10457201" cy="830997"/>
          </a:xfrm>
          <a:prstGeom prst="rect">
            <a:avLst/>
          </a:prstGeom>
          <a:solidFill>
            <a:schemeClr val="accent2">
              <a:alpha val="29000"/>
            </a:schemeClr>
          </a:solidFill>
        </p:spPr>
        <p:txBody>
          <a:bodyPr wrap="square">
            <a:spAutoFit/>
          </a:bodyPr>
          <a:lstStyle/>
          <a:p>
            <a:r>
              <a:rPr lang="id-ID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 Manajemen inovasi</a:t>
            </a:r>
            <a:endParaRPr lang="id-ID" sz="48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9010" y="4622008"/>
            <a:ext cx="1055273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Inovasi </a:t>
            </a:r>
            <a:r>
              <a:rPr lang="id-I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merupakan proses yang kompleks</a:t>
            </a:r>
            <a:r>
              <a:rPr lang="id-ID" sz="3600" dirty="0">
                <a:solidFill>
                  <a:srgbClr val="0070C0"/>
                </a:solidFill>
              </a:rPr>
              <a:t>, </a:t>
            </a:r>
            <a:r>
              <a:rPr lang="id-ID" sz="2800" dirty="0">
                <a:solidFill>
                  <a:srgbClr val="0070C0"/>
                </a:solidFill>
              </a:rPr>
              <a:t>meliputi beberapa tahapan dan memerlukan perhatian yang berbeda terhadap waktu dan strategi perusahaan </a:t>
            </a:r>
            <a:endParaRPr lang="id-ID" sz="2600" dirty="0" smtClean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9010" y="1473389"/>
            <a:ext cx="104572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800" dirty="0"/>
              <a:t>menekankan pada proses penciptaan dan pengembangan ide-ide baru.</a:t>
            </a:r>
          </a:p>
        </p:txBody>
      </p:sp>
      <p:sp>
        <p:nvSpPr>
          <p:cNvPr id="6" name="Rectangle 5"/>
          <p:cNvSpPr/>
          <p:nvPr/>
        </p:nvSpPr>
        <p:spPr>
          <a:xfrm>
            <a:off x="919010" y="2513746"/>
            <a:ext cx="10457201" cy="830997"/>
          </a:xfrm>
          <a:prstGeom prst="rect">
            <a:avLst/>
          </a:prstGeom>
          <a:solidFill>
            <a:srgbClr val="00B0F0">
              <a:alpha val="29000"/>
            </a:srgbClr>
          </a:solidFill>
        </p:spPr>
        <p:txBody>
          <a:bodyPr wrap="square">
            <a:spAutoFit/>
          </a:bodyPr>
          <a:lstStyle/>
          <a:p>
            <a:r>
              <a:rPr lang="id-ID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 </a:t>
            </a:r>
            <a:r>
              <a:rPr lang="id-ID" sz="4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Manajemen teknologi</a:t>
            </a:r>
            <a:endParaRPr lang="id-ID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9010" y="3353134"/>
            <a:ext cx="104572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800" dirty="0"/>
              <a:t>menekankan pada akuisisi dan aplikasi dari hasil inovasi atau proses difusi </a:t>
            </a:r>
          </a:p>
        </p:txBody>
      </p:sp>
    </p:spTree>
    <p:extLst>
      <p:ext uri="{BB962C8B-B14F-4D97-AF65-F5344CB8AC3E}">
        <p14:creationId xmlns:p14="http://schemas.microsoft.com/office/powerpoint/2010/main" val="264690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67635" y="2029998"/>
            <a:ext cx="830262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id-ID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Kapan </a:t>
            </a:r>
            <a:r>
              <a:rPr lang="id-ID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saatnya melahirkan ide (</a:t>
            </a:r>
            <a:r>
              <a:rPr lang="id-ID" sz="28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invention</a:t>
            </a:r>
            <a:r>
              <a:rPr lang="id-ID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)? </a:t>
            </a:r>
            <a:endParaRPr lang="id-ID" sz="28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>
              <a:buFont typeface="+mj-lt"/>
              <a:buAutoNum type="arabicPeriod"/>
            </a:pPr>
            <a:endParaRPr lang="id-ID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d-ID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Apakah </a:t>
            </a:r>
            <a:r>
              <a:rPr lang="id-ID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didapat manfaat yang besar jika konsep tersebut dikembangkan dan bagaimana komersialisasinya? </a:t>
            </a:r>
            <a:endParaRPr lang="id-ID" sz="28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>
              <a:buFont typeface="+mj-lt"/>
              <a:buAutoNum type="arabicPeriod"/>
            </a:pPr>
            <a:endParaRPr lang="id-ID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d-ID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Kapan </a:t>
            </a:r>
            <a:r>
              <a:rPr lang="id-ID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perusahaan memperhatikan teknologi yang ada dan tujuan penyempurnaan atau modifikasinya? </a:t>
            </a:r>
          </a:p>
        </p:txBody>
      </p:sp>
      <p:sp>
        <p:nvSpPr>
          <p:cNvPr id="5" name="Rectangle 4"/>
          <p:cNvSpPr/>
          <p:nvPr/>
        </p:nvSpPr>
        <p:spPr>
          <a:xfrm>
            <a:off x="1113056" y="657650"/>
            <a:ext cx="10457201" cy="1077218"/>
          </a:xfrm>
          <a:prstGeom prst="rect">
            <a:avLst/>
          </a:prstGeom>
          <a:solidFill>
            <a:srgbClr val="00B050">
              <a:alpha val="29000"/>
            </a:srgbClr>
          </a:solidFill>
        </p:spPr>
        <p:txBody>
          <a:bodyPr wrap="square">
            <a:spAutoFit/>
          </a:bodyPr>
          <a:lstStyle/>
          <a:p>
            <a:r>
              <a:rPr lang="id-ID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Beberapa </a:t>
            </a:r>
            <a:r>
              <a:rPr lang="id-ID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pertanyaan </a:t>
            </a:r>
            <a:r>
              <a:rPr lang="id-ID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yang menjadi perhatian dalam </a:t>
            </a:r>
            <a:r>
              <a:rPr lang="id-ID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inovasi </a:t>
            </a:r>
            <a:r>
              <a:rPr lang="id-ID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teknologi</a:t>
            </a:r>
            <a:endParaRPr lang="id-ID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838" y="2029998"/>
            <a:ext cx="1930773" cy="33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04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46093" y="1759822"/>
            <a:ext cx="10264589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id-ID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Membangkitkan ide </a:t>
            </a:r>
          </a:p>
          <a:p>
            <a:r>
              <a:rPr lang="id-ID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Penyelesaian masalah </a:t>
            </a:r>
          </a:p>
          <a:p>
            <a:endParaRPr lang="id-ID" sz="600" dirty="0">
              <a:solidFill>
                <a:srgbClr val="000000"/>
              </a:solidFill>
            </a:endParaRPr>
          </a:p>
          <a:p>
            <a:pPr algn="just"/>
            <a:r>
              <a:rPr lang="id-ID" sz="2800" dirty="0" smtClean="0">
                <a:solidFill>
                  <a:srgbClr val="000000"/>
                </a:solidFill>
              </a:rPr>
              <a:t>    Keduanya </a:t>
            </a:r>
            <a:r>
              <a:rPr lang="id-ID" sz="2800" dirty="0">
                <a:solidFill>
                  <a:srgbClr val="000000"/>
                </a:solidFill>
              </a:rPr>
              <a:t>dilakukan dengan riset dan pengembangan, hasilnya </a:t>
            </a:r>
            <a:r>
              <a:rPr lang="id-ID" sz="2800" dirty="0" smtClean="0">
                <a:solidFill>
                  <a:srgbClr val="000000"/>
                </a:solidFill>
              </a:rPr>
              <a:t>   </a:t>
            </a:r>
          </a:p>
          <a:p>
            <a:pPr algn="just"/>
            <a:r>
              <a:rPr lang="id-ID" sz="2800" dirty="0">
                <a:solidFill>
                  <a:srgbClr val="000000"/>
                </a:solidFill>
              </a:rPr>
              <a:t> </a:t>
            </a:r>
            <a:r>
              <a:rPr lang="id-ID" sz="2800" dirty="0" smtClean="0">
                <a:solidFill>
                  <a:srgbClr val="000000"/>
                </a:solidFill>
              </a:rPr>
              <a:t>   berupa </a:t>
            </a:r>
            <a:r>
              <a:rPr lang="id-ID" sz="2800" dirty="0">
                <a:solidFill>
                  <a:srgbClr val="000000"/>
                </a:solidFill>
              </a:rPr>
              <a:t>penemuan/invention </a:t>
            </a:r>
            <a:endParaRPr lang="id-ID" sz="2800" dirty="0" smtClean="0">
              <a:solidFill>
                <a:srgbClr val="000000"/>
              </a:solidFill>
            </a:endParaRPr>
          </a:p>
          <a:p>
            <a:endParaRPr lang="id-ID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d-ID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Implementasi hasil penemuan sehingga mempercepat inovasi. </a:t>
            </a:r>
            <a:endParaRPr lang="id-ID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d-ID" dirty="0">
                <a:solidFill>
                  <a:srgbClr val="000000"/>
                </a:solidFill>
              </a:rPr>
              <a:t> </a:t>
            </a:r>
            <a:r>
              <a:rPr lang="id-ID" dirty="0" smtClean="0">
                <a:solidFill>
                  <a:srgbClr val="000000"/>
                </a:solidFill>
              </a:rPr>
              <a:t>      </a:t>
            </a:r>
            <a:r>
              <a:rPr lang="id-ID" sz="2800" dirty="0" smtClean="0">
                <a:solidFill>
                  <a:srgbClr val="000000"/>
                </a:solidFill>
              </a:rPr>
              <a:t>Difusi </a:t>
            </a:r>
            <a:r>
              <a:rPr lang="id-ID" sz="2800" dirty="0">
                <a:solidFill>
                  <a:srgbClr val="000000"/>
                </a:solidFill>
              </a:rPr>
              <a:t>terjadi jika proses inovasi membawa dampak bagi ekonomi </a:t>
            </a:r>
            <a:endParaRPr lang="id-ID" sz="2800" dirty="0" smtClean="0">
              <a:solidFill>
                <a:srgbClr val="000000"/>
              </a:solidFill>
            </a:endParaRPr>
          </a:p>
          <a:p>
            <a:r>
              <a:rPr lang="id-ID" sz="2800" dirty="0">
                <a:solidFill>
                  <a:srgbClr val="000000"/>
                </a:solidFill>
              </a:rPr>
              <a:t> </a:t>
            </a:r>
            <a:r>
              <a:rPr lang="id-ID" sz="2800" dirty="0" smtClean="0">
                <a:solidFill>
                  <a:srgbClr val="000000"/>
                </a:solidFill>
              </a:rPr>
              <a:t>   perusahaan</a:t>
            </a:r>
            <a:r>
              <a:rPr lang="id-ID" sz="28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11241741" cy="985838"/>
          </a:xfrm>
          <a:solidFill>
            <a:schemeClr val="accent1">
              <a:lumMod val="20000"/>
              <a:lumOff val="80000"/>
              <a:alpha val="59000"/>
            </a:schemeClr>
          </a:solidFill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id-ID" sz="5400" b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yne" pitchFamily="2" charset="0"/>
              </a:rPr>
              <a:t>Proses inovasi ada tiga tahap</a:t>
            </a:r>
            <a:endParaRPr lang="id-ID" sz="54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o the Apache" panose="040309040401010103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64365" y="1050118"/>
            <a:ext cx="24022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400" b="1" i="1" dirty="0">
                <a:solidFill>
                  <a:srgbClr val="0070C0"/>
                </a:solidFill>
              </a:rPr>
              <a:t>Utterback (1971) </a:t>
            </a:r>
          </a:p>
        </p:txBody>
      </p:sp>
    </p:spTree>
    <p:extLst>
      <p:ext uri="{BB962C8B-B14F-4D97-AF65-F5344CB8AC3E}">
        <p14:creationId xmlns:p14="http://schemas.microsoft.com/office/powerpoint/2010/main" val="87518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777" y="680199"/>
            <a:ext cx="6760638" cy="60061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95294" y="310867"/>
            <a:ext cx="58743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Model proses inovasi di perusahaan menurut Utterback : </a:t>
            </a:r>
            <a:endParaRPr lang="id-ID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23" y="495533"/>
            <a:ext cx="2394850" cy="438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90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10424" y="5446225"/>
            <a:ext cx="93210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id-ID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Pendekatan Integrasi  </a:t>
            </a:r>
            <a:r>
              <a:rPr lang="id-ID" sz="2800" dirty="0">
                <a:solidFill>
                  <a:srgbClr val="00B050"/>
                </a:solidFill>
              </a:rPr>
              <a:t>(gabungan </a:t>
            </a:r>
            <a:r>
              <a:rPr lang="id-ID" sz="2800" i="1" dirty="0">
                <a:solidFill>
                  <a:srgbClr val="C00000"/>
                </a:solidFill>
              </a:rPr>
              <a:t>technology push </a:t>
            </a:r>
            <a:r>
              <a:rPr lang="id-ID" sz="2800" dirty="0">
                <a:solidFill>
                  <a:srgbClr val="00B050"/>
                </a:solidFill>
              </a:rPr>
              <a:t>dengan </a:t>
            </a:r>
            <a:r>
              <a:rPr lang="id-ID" sz="2800" dirty="0" smtClean="0">
                <a:solidFill>
                  <a:srgbClr val="00B050"/>
                </a:solidFill>
              </a:rPr>
              <a:t> </a:t>
            </a:r>
          </a:p>
          <a:p>
            <a:pPr algn="just"/>
            <a:r>
              <a:rPr lang="id-ID" sz="2800" dirty="0">
                <a:solidFill>
                  <a:srgbClr val="00B050"/>
                </a:solidFill>
              </a:rPr>
              <a:t> </a:t>
            </a:r>
            <a:r>
              <a:rPr lang="id-ID" sz="2800" dirty="0" smtClean="0">
                <a:solidFill>
                  <a:srgbClr val="00B050"/>
                </a:solidFill>
              </a:rPr>
              <a:t>    </a:t>
            </a:r>
            <a:r>
              <a:rPr lang="id-ID" sz="2800" i="1" dirty="0" smtClean="0">
                <a:solidFill>
                  <a:srgbClr val="C00000"/>
                </a:solidFill>
              </a:rPr>
              <a:t>market </a:t>
            </a:r>
            <a:r>
              <a:rPr lang="id-ID" sz="2800" i="1" dirty="0">
                <a:solidFill>
                  <a:srgbClr val="C00000"/>
                </a:solidFill>
              </a:rPr>
              <a:t>push</a:t>
            </a:r>
            <a:r>
              <a:rPr lang="id-ID" sz="2800" dirty="0">
                <a:solidFill>
                  <a:srgbClr val="00B050"/>
                </a:solidFill>
              </a:rPr>
              <a:t>)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53248" y="1449399"/>
            <a:ext cx="9927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id-ID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Model dorongan teknologi (</a:t>
            </a:r>
            <a:r>
              <a:rPr lang="id-ID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technology push</a:t>
            </a:r>
            <a:r>
              <a:rPr lang="id-ID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</p:txBody>
      </p:sp>
      <p:sp>
        <p:nvSpPr>
          <p:cNvPr id="5" name="Rectangle 4"/>
          <p:cNvSpPr/>
          <p:nvPr/>
        </p:nvSpPr>
        <p:spPr>
          <a:xfrm>
            <a:off x="1410424" y="3141775"/>
            <a:ext cx="605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2. Model tarikan pasar (</a:t>
            </a:r>
            <a:r>
              <a:rPr lang="id-ID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market push</a:t>
            </a:r>
            <a:r>
              <a:rPr lang="id-ID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) </a:t>
            </a:r>
            <a:endParaRPr lang="id-ID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781899" y="2172858"/>
            <a:ext cx="8855977" cy="740686"/>
            <a:chOff x="1781899" y="1702211"/>
            <a:chExt cx="8855977" cy="740686"/>
          </a:xfrm>
        </p:grpSpPr>
        <p:grpSp>
          <p:nvGrpSpPr>
            <p:cNvPr id="10" name="Group 9"/>
            <p:cNvGrpSpPr/>
            <p:nvPr/>
          </p:nvGrpSpPr>
          <p:grpSpPr>
            <a:xfrm>
              <a:off x="8923540" y="1702211"/>
              <a:ext cx="1714336" cy="712694"/>
              <a:chOff x="1781899" y="1842247"/>
              <a:chExt cx="1714336" cy="712694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1781899" y="1842247"/>
                <a:ext cx="1714336" cy="712694"/>
              </a:xfrm>
              <a:prstGeom prst="rect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2059737" y="1902082"/>
                <a:ext cx="126573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dirty="0" smtClean="0"/>
                  <a:t>Kebutuhan </a:t>
                </a:r>
              </a:p>
              <a:p>
                <a:pPr algn="ctr"/>
                <a:r>
                  <a:rPr lang="id-ID" dirty="0" smtClean="0"/>
                  <a:t>Pasar?</a:t>
                </a:r>
                <a:endParaRPr lang="id-ID" dirty="0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1781899" y="1730203"/>
              <a:ext cx="1727783" cy="712694"/>
              <a:chOff x="1781899" y="1842247"/>
              <a:chExt cx="1727783" cy="712694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781899" y="1842247"/>
                <a:ext cx="1714336" cy="712694"/>
              </a:xfrm>
              <a:prstGeom prst="rect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875517" y="1861741"/>
                <a:ext cx="16341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dirty="0" smtClean="0"/>
                  <a:t>Riset dan </a:t>
                </a:r>
              </a:p>
              <a:p>
                <a:pPr algn="ctr"/>
                <a:r>
                  <a:rPr lang="id-ID" dirty="0" smtClean="0"/>
                  <a:t>Pengembangan</a:t>
                </a:r>
                <a:endParaRPr lang="id-ID" dirty="0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6529546" y="1716515"/>
              <a:ext cx="1714336" cy="712694"/>
              <a:chOff x="1781899" y="1842247"/>
              <a:chExt cx="1714336" cy="712694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781899" y="1842247"/>
                <a:ext cx="1714336" cy="712694"/>
              </a:xfrm>
              <a:prstGeom prst="rect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128452" y="1968544"/>
                <a:ext cx="12172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dirty="0" smtClean="0"/>
                  <a:t>Pemasaran</a:t>
                </a:r>
                <a:endParaRPr lang="id-ID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4175893" y="1719445"/>
              <a:ext cx="1714336" cy="712694"/>
              <a:chOff x="1781899" y="1842247"/>
              <a:chExt cx="1714336" cy="712694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781899" y="1842247"/>
                <a:ext cx="1714336" cy="712694"/>
              </a:xfrm>
              <a:prstGeom prst="rect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186625" y="1996694"/>
                <a:ext cx="9899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dirty="0" smtClean="0"/>
                  <a:t>Produksi</a:t>
                </a:r>
                <a:endParaRPr lang="id-ID" dirty="0"/>
              </a:p>
            </p:txBody>
          </p:sp>
        </p:grpSp>
        <p:cxnSp>
          <p:nvCxnSpPr>
            <p:cNvPr id="21" name="Straight Arrow Connector 20"/>
            <p:cNvCxnSpPr>
              <a:stCxn id="13" idx="3"/>
              <a:endCxn id="18" idx="1"/>
            </p:cNvCxnSpPr>
            <p:nvPr/>
          </p:nvCxnSpPr>
          <p:spPr>
            <a:xfrm>
              <a:off x="3509682" y="2072863"/>
              <a:ext cx="666211" cy="292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5890229" y="2060550"/>
              <a:ext cx="666211" cy="292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8260726" y="2074813"/>
              <a:ext cx="666211" cy="292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1875517" y="3983377"/>
            <a:ext cx="8855977" cy="740686"/>
            <a:chOff x="1781899" y="1702211"/>
            <a:chExt cx="8855977" cy="740686"/>
          </a:xfrm>
        </p:grpSpPr>
        <p:grpSp>
          <p:nvGrpSpPr>
            <p:cNvPr id="27" name="Group 26"/>
            <p:cNvGrpSpPr/>
            <p:nvPr/>
          </p:nvGrpSpPr>
          <p:grpSpPr>
            <a:xfrm>
              <a:off x="8923540" y="1702211"/>
              <a:ext cx="1714336" cy="712694"/>
              <a:chOff x="1781899" y="1842247"/>
              <a:chExt cx="1714336" cy="712694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1781899" y="1842247"/>
                <a:ext cx="1714336" cy="712694"/>
              </a:xfrm>
              <a:prstGeom prst="rect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2241899" y="2028232"/>
                <a:ext cx="9899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dirty="0" smtClean="0"/>
                  <a:t>Produksi</a:t>
                </a:r>
                <a:endParaRPr lang="id-ID" dirty="0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1781899" y="1730203"/>
              <a:ext cx="1801170" cy="712694"/>
              <a:chOff x="1781899" y="1842247"/>
              <a:chExt cx="1801170" cy="712694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1781899" y="1842247"/>
                <a:ext cx="1714336" cy="712694"/>
              </a:xfrm>
              <a:prstGeom prst="rect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1802132" y="1861741"/>
                <a:ext cx="178093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dirty="0" smtClean="0"/>
                  <a:t>Ekspresi</a:t>
                </a:r>
              </a:p>
              <a:p>
                <a:pPr algn="ctr"/>
                <a:r>
                  <a:rPr lang="id-ID" dirty="0" smtClean="0"/>
                  <a:t>Kebutuhan Pasar</a:t>
                </a:r>
                <a:endParaRPr lang="id-ID" dirty="0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529546" y="1716515"/>
              <a:ext cx="1714336" cy="712694"/>
              <a:chOff x="1781899" y="1842247"/>
              <a:chExt cx="1714336" cy="712694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781899" y="1842247"/>
                <a:ext cx="1714336" cy="712694"/>
              </a:xfrm>
              <a:prstGeom prst="rect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2379450" y="1968544"/>
                <a:ext cx="715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dirty="0" smtClean="0"/>
                  <a:t>R &amp; D</a:t>
                </a:r>
                <a:endParaRPr lang="id-ID" dirty="0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4175893" y="1719445"/>
              <a:ext cx="1714336" cy="712694"/>
              <a:chOff x="1781899" y="1842247"/>
              <a:chExt cx="1714336" cy="712694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1781899" y="1842247"/>
                <a:ext cx="1714336" cy="712694"/>
              </a:xfrm>
              <a:prstGeom prst="rect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2072974" y="1996694"/>
                <a:ext cx="12172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dirty="0" smtClean="0"/>
                  <a:t>Pemasaran</a:t>
                </a:r>
                <a:endParaRPr lang="id-ID" dirty="0"/>
              </a:p>
            </p:txBody>
          </p:sp>
        </p:grpSp>
        <p:cxnSp>
          <p:nvCxnSpPr>
            <p:cNvPr id="31" name="Straight Arrow Connector 30"/>
            <p:cNvCxnSpPr>
              <a:stCxn id="39" idx="3"/>
              <a:endCxn id="34" idx="1"/>
            </p:cNvCxnSpPr>
            <p:nvPr/>
          </p:nvCxnSpPr>
          <p:spPr>
            <a:xfrm>
              <a:off x="3583069" y="2072863"/>
              <a:ext cx="592824" cy="292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5890229" y="2060550"/>
              <a:ext cx="666211" cy="292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8260726" y="2074813"/>
              <a:ext cx="666211" cy="292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11241741" cy="985838"/>
          </a:xfrm>
          <a:solidFill>
            <a:srgbClr val="002060">
              <a:alpha val="59000"/>
            </a:srgbClr>
          </a:solidFill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id-ID" sz="5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yne" pitchFamily="2" charset="0"/>
              </a:rPr>
              <a:t>Model umum proses inovasi </a:t>
            </a:r>
            <a:endParaRPr lang="id-ID" sz="54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o the Apache" panose="040309040401010103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93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96035" y="1468014"/>
            <a:ext cx="980290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dirty="0">
                <a:solidFill>
                  <a:srgbClr val="FF0000"/>
                </a:solidFill>
              </a:rPr>
              <a:t>Proses inovasi dapat dilakukan dengan </a:t>
            </a:r>
            <a:r>
              <a:rPr lang="id-ID" sz="3200" b="1" dirty="0" smtClean="0">
                <a:solidFill>
                  <a:srgbClr val="FF0000"/>
                </a:solidFill>
              </a:rPr>
              <a:t>2 cara </a:t>
            </a:r>
            <a:r>
              <a:rPr lang="id-ID" sz="3200" b="1" dirty="0">
                <a:solidFill>
                  <a:srgbClr val="FF0000"/>
                </a:solidFill>
              </a:rPr>
              <a:t>: </a:t>
            </a:r>
            <a:endParaRPr lang="id-ID" sz="3200" b="1" dirty="0" smtClean="0">
              <a:solidFill>
                <a:srgbClr val="FF0000"/>
              </a:solidFill>
            </a:endParaRPr>
          </a:p>
          <a:p>
            <a:endParaRPr lang="id-ID" sz="3200" dirty="0">
              <a:solidFill>
                <a:srgbClr val="000000"/>
              </a:solidFill>
            </a:endParaRPr>
          </a:p>
          <a:p>
            <a:r>
              <a:rPr lang="id-ID" sz="32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1).	Revolusi </a:t>
            </a:r>
            <a:r>
              <a:rPr lang="id-ID" sz="3200" b="1" dirty="0">
                <a:solidFill>
                  <a:schemeClr val="accent5">
                    <a:lumMod val="75000"/>
                  </a:schemeClr>
                </a:solidFill>
              </a:rPr>
              <a:t>(terjadi perubahan yang cukup signifikan pada produk dan proses) </a:t>
            </a:r>
          </a:p>
          <a:p>
            <a:pPr marL="2057400" lvl="2"/>
            <a:r>
              <a:rPr lang="id-ID" sz="3200" b="1" dirty="0">
                <a:solidFill>
                  <a:srgbClr val="00B0F0"/>
                </a:solidFill>
              </a:rPr>
              <a:t>Ciri-ciri : </a:t>
            </a:r>
            <a:endParaRPr lang="id-ID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057400" lvl="2"/>
            <a:r>
              <a:rPr lang="id-ID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Produk utama/pergantian proses </a:t>
            </a:r>
          </a:p>
          <a:p>
            <a:pPr marL="2057400" lvl="2"/>
            <a:r>
              <a:rPr lang="id-ID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Menciptakan atau perubahan industri </a:t>
            </a:r>
          </a:p>
          <a:p>
            <a:pPr marL="2057400" lvl="2"/>
            <a:r>
              <a:rPr lang="fi-FI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Ciri khas, yang pertama kali diluar </a:t>
            </a:r>
            <a:r>
              <a:rPr lang="id-ID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2057400" lvl="2"/>
            <a:r>
              <a:rPr lang="id-ID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fi-FI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perusahaan </a:t>
            </a:r>
            <a:endParaRPr lang="fi-FI" sz="3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057400" lvl="2"/>
            <a:r>
              <a:rPr lang="id-ID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Relatif jarang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11241741" cy="985838"/>
          </a:xfrm>
          <a:solidFill>
            <a:srgbClr val="002060">
              <a:alpha val="59000"/>
            </a:srgbClr>
          </a:solidFill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id-ID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yne" pitchFamily="2" charset="0"/>
              </a:rPr>
              <a:t>Revolusi dan Evolusi Inovasi</a:t>
            </a:r>
            <a:endParaRPr lang="id-ID" sz="54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o the Apache" panose="04030904040101010302" pitchFamily="8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423648"/>
            <a:ext cx="31146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48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2138</TotalTime>
  <Words>483</Words>
  <Application>Microsoft Office PowerPoint</Application>
  <PresentationFormat>Widescreen</PresentationFormat>
  <Paragraphs>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Adelyne</vt:lpstr>
      <vt:lpstr>Adobe Garamond Pro Bold</vt:lpstr>
      <vt:lpstr>Aldo the Apache</vt:lpstr>
      <vt:lpstr>Arial</vt:lpstr>
      <vt:lpstr>Bauhaus 93</vt:lpstr>
      <vt:lpstr>Bernard MT Condensed</vt:lpstr>
      <vt:lpstr>Calibri</vt:lpstr>
      <vt:lpstr>Calibri Light</vt:lpstr>
      <vt:lpstr>Times New Roman</vt:lpstr>
      <vt:lpstr>Office Theme</vt:lpstr>
      <vt:lpstr>PowerPoint Presentation</vt:lpstr>
      <vt:lpstr>Pendahuluan</vt:lpstr>
      <vt:lpstr>PowerPoint Presentation</vt:lpstr>
      <vt:lpstr>PowerPoint Presentation</vt:lpstr>
      <vt:lpstr>PowerPoint Presentation</vt:lpstr>
      <vt:lpstr>Proses inovasi ada tiga tahap</vt:lpstr>
      <vt:lpstr>PowerPoint Presentation</vt:lpstr>
      <vt:lpstr>Model umum proses inovasi </vt:lpstr>
      <vt:lpstr>Revolusi dan Evolusi Inovasi</vt:lpstr>
      <vt:lpstr>PowerPoint Presentation</vt:lpstr>
      <vt:lpstr>Hubungan antara inovasi produk dan proses dengan waktu</vt:lpstr>
      <vt:lpstr>Faktor-faktor yang mempengaruhi inovasi</vt:lpstr>
      <vt:lpstr>PowerPoint Presentation</vt:lpstr>
      <vt:lpstr>Lima komponen yang mempengaruhi keberhasilan inovasi sampai pada tahapan komersialisasi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Eko_nsby072</dc:creator>
  <cp:lastModifiedBy>Eko_nsby072</cp:lastModifiedBy>
  <cp:revision>117</cp:revision>
  <dcterms:created xsi:type="dcterms:W3CDTF">2018-10-28T09:59:21Z</dcterms:created>
  <dcterms:modified xsi:type="dcterms:W3CDTF">2018-11-19T03:46:43Z</dcterms:modified>
</cp:coreProperties>
</file>