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6" r:id="rId18"/>
    <p:sldId id="277" r:id="rId19"/>
    <p:sldId id="279" r:id="rId20"/>
    <p:sldId id="280" r:id="rId21"/>
    <p:sldId id="278" r:id="rId22"/>
    <p:sldId id="272" r:id="rId23"/>
    <p:sldId id="273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d-ID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1158333333333327"/>
          <c:y val="2.3148148148148147E-2"/>
        </c:manualLayout>
      </c:layout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Sheet1!$F$7</c:f>
              <c:strCache>
                <c:ptCount val="1"/>
                <c:pt idx="0">
                  <c:v>coba</c:v>
                </c:pt>
              </c:strCache>
            </c:strRef>
          </c:tx>
          <c:marker>
            <c:spPr>
              <a:solidFill>
                <a:srgbClr val="FF0000"/>
              </a:solidFill>
            </c:spPr>
          </c:marker>
          <c:xVal>
            <c:numRef>
              <c:f>Sheet1!$E$8:$E$10</c:f>
              <c:numCache>
                <c:formatCode>General</c:formatCode>
                <c:ptCount val="3"/>
                <c:pt idx="0">
                  <c:v>-4.0599999999999996</c:v>
                </c:pt>
                <c:pt idx="1">
                  <c:v>3.0150000000000001</c:v>
                </c:pt>
                <c:pt idx="2">
                  <c:v>14.8</c:v>
                </c:pt>
              </c:numCache>
            </c:numRef>
          </c:xVal>
          <c:yVal>
            <c:numRef>
              <c:f>Sheet1!$F$8:$F$10</c:f>
              <c:numCache>
                <c:formatCode>General</c:formatCode>
                <c:ptCount val="3"/>
                <c:pt idx="0">
                  <c:v>1</c:v>
                </c:pt>
                <c:pt idx="1">
                  <c:v>1.5</c:v>
                </c:pt>
                <c:pt idx="2">
                  <c:v>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106752"/>
        <c:axId val="11798016"/>
      </c:scatterChart>
      <c:valAx>
        <c:axId val="10106752"/>
        <c:scaling>
          <c:orientation val="minMax"/>
        </c:scaling>
        <c:delete val="0"/>
        <c:axPos val="b"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id-ID" sz="1600" dirty="0"/>
                  <a:t>Hasil</a:t>
                </a:r>
              </a:p>
            </c:rich>
          </c:tx>
          <c:layout>
            <c:manualLayout>
              <c:xMode val="edge"/>
              <c:yMode val="edge"/>
              <c:x val="0.58075936007110318"/>
              <c:y val="0.9444513572566011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id-ID"/>
          </a:p>
        </c:txPr>
        <c:crossAx val="11798016"/>
        <c:crosses val="autoZero"/>
        <c:crossBetween val="midCat"/>
      </c:valAx>
      <c:valAx>
        <c:axId val="11798016"/>
        <c:scaling>
          <c:orientation val="minMax"/>
        </c:scaling>
        <c:delete val="0"/>
        <c:axPos val="l"/>
        <c:min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id-ID"/>
          </a:p>
        </c:txPr>
        <c:crossAx val="1010675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71E07-16E3-4D25-A147-DFE85BE4CA18}" type="datetimeFigureOut">
              <a:rPr lang="id-ID" smtClean="0"/>
              <a:pPr/>
              <a:t>13/12/2016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0F41B1-8B11-4303-86E2-88EB6CEB17B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73662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0F41B1-8B11-4303-86E2-88EB6CEB17B9}" type="slidenum">
              <a:rPr lang="id-ID" smtClean="0"/>
              <a:pPr/>
              <a:t>10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045D-FC84-41A9-AAAF-6D19B74F3F3C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95101-8090-4EF3-A92A-9A7B9199D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045D-FC84-41A9-AAAF-6D19B74F3F3C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95101-8090-4EF3-A92A-9A7B9199D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045D-FC84-41A9-AAAF-6D19B74F3F3C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95101-8090-4EF3-A92A-9A7B9199D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045D-FC84-41A9-AAAF-6D19B74F3F3C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95101-8090-4EF3-A92A-9A7B9199D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045D-FC84-41A9-AAAF-6D19B74F3F3C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95101-8090-4EF3-A92A-9A7B9199D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045D-FC84-41A9-AAAF-6D19B74F3F3C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95101-8090-4EF3-A92A-9A7B9199D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045D-FC84-41A9-AAAF-6D19B74F3F3C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95101-8090-4EF3-A92A-9A7B9199D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045D-FC84-41A9-AAAF-6D19B74F3F3C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95101-8090-4EF3-A92A-9A7B9199D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045D-FC84-41A9-AAAF-6D19B74F3F3C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95101-8090-4EF3-A92A-9A7B9199D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045D-FC84-41A9-AAAF-6D19B74F3F3C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95101-8090-4EF3-A92A-9A7B9199D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F045D-FC84-41A9-AAAF-6D19B74F3F3C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6195101-8090-4EF3-A92A-9A7B9199D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EF045D-FC84-41A9-AAAF-6D19B74F3F3C}" type="datetimeFigureOut">
              <a:rPr lang="en-US" smtClean="0"/>
              <a:pPr/>
              <a:t>12/13/2016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195101-8090-4EF3-A92A-9A7B9199D88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"/>
            <a:ext cx="7772400" cy="78579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KINETIKA GAS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1000108"/>
            <a:ext cx="8572560" cy="5857892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en-US" dirty="0" err="1" smtClean="0"/>
              <a:t>Bejana</a:t>
            </a:r>
            <a:r>
              <a:rPr lang="en-US" dirty="0" smtClean="0"/>
              <a:t> </a:t>
            </a:r>
            <a:r>
              <a:rPr lang="en-US" dirty="0" err="1" smtClean="0"/>
              <a:t>volum</a:t>
            </a:r>
            <a:r>
              <a:rPr lang="en-US" dirty="0" smtClean="0"/>
              <a:t> V </a:t>
            </a:r>
            <a:r>
              <a:rPr lang="en-US" dirty="0" err="1" smtClean="0"/>
              <a:t>berisi</a:t>
            </a:r>
            <a:r>
              <a:rPr lang="en-US" dirty="0" smtClean="0"/>
              <a:t> N </a:t>
            </a:r>
            <a:r>
              <a:rPr lang="en-US" dirty="0" err="1" smtClean="0"/>
              <a:t>molekul</a:t>
            </a:r>
            <a:r>
              <a:rPr lang="en-US" dirty="0" smtClean="0"/>
              <a:t> dg. </a:t>
            </a:r>
            <a:r>
              <a:rPr lang="en-US" dirty="0" err="1" smtClean="0"/>
              <a:t>massa</a:t>
            </a:r>
            <a:r>
              <a:rPr lang="en-US" dirty="0" smtClean="0"/>
              <a:t> m</a:t>
            </a:r>
          </a:p>
          <a:p>
            <a:pPr marL="514350" indent="-514350" algn="l">
              <a:buAutoNum type="arabicPeriod"/>
            </a:pPr>
            <a:r>
              <a:rPr lang="en-US" dirty="0" err="1" smtClean="0"/>
              <a:t>Molekul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dibanding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,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dirty="0" err="1" smtClean="0"/>
              <a:t>Molekul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dirty="0" err="1" smtClean="0"/>
              <a:t>Dinding</a:t>
            </a:r>
            <a:r>
              <a:rPr lang="en-US" dirty="0" smtClean="0"/>
              <a:t> / </a:t>
            </a:r>
            <a:r>
              <a:rPr lang="en-US" dirty="0" err="1" smtClean="0"/>
              <a:t>kulit</a:t>
            </a:r>
            <a:r>
              <a:rPr lang="en-US" dirty="0" smtClean="0"/>
              <a:t> </a:t>
            </a:r>
            <a:r>
              <a:rPr lang="en-US" dirty="0" err="1" smtClean="0"/>
              <a:t>molekul</a:t>
            </a:r>
            <a:r>
              <a:rPr lang="en-US" dirty="0" smtClean="0"/>
              <a:t> </a:t>
            </a:r>
            <a:r>
              <a:rPr lang="en-US" dirty="0" err="1" smtClean="0"/>
              <a:t>kaku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, </a:t>
            </a:r>
            <a:r>
              <a:rPr lang="en-US" dirty="0" err="1" smtClean="0"/>
              <a:t>molekul</a:t>
            </a:r>
            <a:r>
              <a:rPr lang="en-US" dirty="0" smtClean="0"/>
              <a:t> </a:t>
            </a:r>
            <a:r>
              <a:rPr lang="en-US" dirty="0" err="1" smtClean="0"/>
              <a:t>menabrak</a:t>
            </a:r>
            <a:r>
              <a:rPr lang="en-US" dirty="0" smtClean="0"/>
              <a:t> </a:t>
            </a:r>
            <a:r>
              <a:rPr lang="en-US" dirty="0" err="1" smtClean="0"/>
              <a:t>dinding</a:t>
            </a:r>
            <a:r>
              <a:rPr lang="en-US" dirty="0" smtClean="0"/>
              <a:t>, momentum yang </a:t>
            </a:r>
            <a:r>
              <a:rPr lang="en-US" dirty="0" err="1" smtClean="0"/>
              <a:t>ditimbulkan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:</a:t>
            </a:r>
          </a:p>
          <a:p>
            <a:pPr marL="514350" indent="-514350" algn="l"/>
            <a:r>
              <a:rPr lang="en-US" dirty="0"/>
              <a:t>	</a:t>
            </a:r>
            <a:r>
              <a:rPr lang="en-US" dirty="0" smtClean="0"/>
              <a:t>	m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x</a:t>
            </a:r>
            <a:r>
              <a:rPr lang="en-US" dirty="0" smtClean="0"/>
              <a:t>  </a:t>
            </a:r>
          </a:p>
          <a:p>
            <a:pPr marL="514350" indent="-514350" algn="l"/>
            <a:r>
              <a:rPr lang="en-US" dirty="0"/>
              <a:t> </a:t>
            </a:r>
            <a:r>
              <a:rPr lang="en-US" dirty="0" smtClean="0"/>
              <a:t>   	</a:t>
            </a:r>
            <a:r>
              <a:rPr lang="en-US" dirty="0" err="1" smtClean="0"/>
              <a:t>jumlah</a:t>
            </a:r>
            <a:r>
              <a:rPr lang="en-US" dirty="0" smtClean="0"/>
              <a:t> momentum </a:t>
            </a:r>
            <a:r>
              <a:rPr lang="el-GR" dirty="0" smtClean="0"/>
              <a:t>Σ</a:t>
            </a:r>
            <a:r>
              <a:rPr lang="en-US" dirty="0" smtClean="0"/>
              <a:t> = m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x</a:t>
            </a:r>
            <a:r>
              <a:rPr lang="en-US" dirty="0" smtClean="0"/>
              <a:t> –(- m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x</a:t>
            </a:r>
            <a:r>
              <a:rPr lang="en-US" dirty="0" smtClean="0"/>
              <a:t> )</a:t>
            </a:r>
          </a:p>
          <a:p>
            <a:pPr marL="514350" indent="-514350" algn="l"/>
            <a:r>
              <a:rPr lang="en-US" dirty="0"/>
              <a:t>	</a:t>
            </a:r>
            <a:r>
              <a:rPr lang="en-US" dirty="0" smtClean="0"/>
              <a:t>				     = 2 m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x</a:t>
            </a:r>
            <a:r>
              <a:rPr lang="en-US" dirty="0" smtClean="0"/>
              <a:t>     	       (1)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"/>
            <a:ext cx="7772400" cy="857232"/>
          </a:xfrm>
        </p:spPr>
        <p:txBody>
          <a:bodyPr/>
          <a:lstStyle/>
          <a:p>
            <a:pPr algn="ctr"/>
            <a:r>
              <a:rPr lang="en-US" dirty="0" err="1" smtClean="0"/>
              <a:t>Pers</a:t>
            </a:r>
            <a:r>
              <a:rPr lang="en-US" dirty="0" smtClean="0"/>
              <a:t> Van </a:t>
            </a:r>
            <a:r>
              <a:rPr lang="en-US" dirty="0" err="1" smtClean="0"/>
              <a:t>der</a:t>
            </a:r>
            <a:r>
              <a:rPr lang="en-US" dirty="0" smtClean="0"/>
              <a:t> Waals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928670"/>
            <a:ext cx="8572560" cy="5572164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gas CO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a =0,364 J m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/mol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         b = 4,27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m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/mol	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 mol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6,022136756 10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/>
              <a:t>molekul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Avogadro</a:t>
            </a:r>
            <a:endParaRPr lang="en-US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1214421"/>
            <a:ext cx="3786214" cy="8325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0"/>
            <a:ext cx="7851648" cy="785794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KERJA </a:t>
            </a:r>
            <a:r>
              <a:rPr lang="en-US" sz="3200" dirty="0" err="1" smtClean="0">
                <a:solidFill>
                  <a:schemeClr val="tx1"/>
                </a:solidFill>
              </a:rPr>
              <a:t>karena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perubahan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volum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857232"/>
            <a:ext cx="8858280" cy="6000768"/>
          </a:xfrm>
        </p:spPr>
        <p:txBody>
          <a:bodyPr/>
          <a:lstStyle/>
          <a:p>
            <a:pPr algn="l"/>
            <a:r>
              <a:rPr lang="en-US" dirty="0" smtClean="0"/>
              <a:t>  P = F / A  ;   F = P A</a:t>
            </a:r>
          </a:p>
          <a:p>
            <a:pPr algn="l"/>
            <a:r>
              <a:rPr lang="en-US" dirty="0" smtClean="0"/>
              <a:t> </a:t>
            </a:r>
            <a:r>
              <a:rPr lang="en-US" dirty="0" err="1" smtClean="0"/>
              <a:t>dW</a:t>
            </a:r>
            <a:r>
              <a:rPr lang="en-US" dirty="0" smtClean="0"/>
              <a:t> = F </a:t>
            </a:r>
            <a:r>
              <a:rPr lang="en-US" dirty="0" err="1" smtClean="0"/>
              <a:t>ds</a:t>
            </a:r>
            <a:r>
              <a:rPr lang="en-US" dirty="0" smtClean="0"/>
              <a:t> ; </a:t>
            </a:r>
            <a:r>
              <a:rPr lang="en-US" dirty="0" err="1" smtClean="0"/>
              <a:t>substitusi</a:t>
            </a:r>
            <a:r>
              <a:rPr lang="en-US" dirty="0" smtClean="0"/>
              <a:t> F </a:t>
            </a:r>
            <a:r>
              <a:rPr lang="en-US" dirty="0" err="1" smtClean="0"/>
              <a:t>dengan</a:t>
            </a:r>
            <a:r>
              <a:rPr lang="en-US" dirty="0" smtClean="0"/>
              <a:t> P A</a:t>
            </a:r>
          </a:p>
          <a:p>
            <a:pPr algn="l"/>
            <a:r>
              <a:rPr lang="en-US" dirty="0" smtClean="0"/>
              <a:t>  </a:t>
            </a:r>
            <a:r>
              <a:rPr lang="en-US" dirty="0" err="1" smtClean="0"/>
              <a:t>dW</a:t>
            </a:r>
            <a:r>
              <a:rPr lang="en-US" dirty="0" smtClean="0"/>
              <a:t> = P A </a:t>
            </a:r>
            <a:r>
              <a:rPr lang="en-US" dirty="0" err="1" smtClean="0"/>
              <a:t>ds</a:t>
            </a:r>
            <a:r>
              <a:rPr lang="en-US" dirty="0" smtClean="0"/>
              <a:t>     ; A </a:t>
            </a:r>
            <a:r>
              <a:rPr lang="en-US" dirty="0" err="1" smtClean="0"/>
              <a:t>ds</a:t>
            </a:r>
            <a:r>
              <a:rPr lang="en-US" dirty="0" smtClean="0"/>
              <a:t> = d V</a:t>
            </a:r>
          </a:p>
          <a:p>
            <a:pPr algn="l"/>
            <a:r>
              <a:rPr lang="en-US" dirty="0" smtClean="0"/>
              <a:t>  </a:t>
            </a:r>
            <a:r>
              <a:rPr lang="en-US" dirty="0" err="1" smtClean="0"/>
              <a:t>dW</a:t>
            </a:r>
            <a:r>
              <a:rPr lang="en-US" dirty="0" smtClean="0"/>
              <a:t> = P </a:t>
            </a:r>
            <a:r>
              <a:rPr lang="en-US" dirty="0" err="1" smtClean="0"/>
              <a:t>dV</a:t>
            </a:r>
            <a:endParaRPr lang="en-US" dirty="0" smtClean="0"/>
          </a:p>
          <a:p>
            <a:pPr algn="l"/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volume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V</a:t>
            </a:r>
            <a:r>
              <a:rPr lang="en-US" baseline="-25000" dirty="0" smtClean="0"/>
              <a:t>1</a:t>
            </a:r>
            <a:r>
              <a:rPr lang="en-US" dirty="0" smtClean="0"/>
              <a:t>  </a:t>
            </a:r>
            <a:r>
              <a:rPr lang="en-US" dirty="0" err="1" smtClean="0"/>
              <a:t>menjadi</a:t>
            </a:r>
            <a:r>
              <a:rPr lang="en-US" dirty="0" smtClean="0"/>
              <a:t> V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 </a:t>
            </a:r>
          </a:p>
          <a:p>
            <a:pPr algn="l">
              <a:spcAft>
                <a:spcPts val="600"/>
              </a:spcAft>
            </a:pPr>
            <a:r>
              <a:rPr lang="en-US" dirty="0" smtClean="0"/>
              <a:t>                            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endParaRPr lang="en-US" dirty="0" smtClean="0"/>
          </a:p>
          <a:p>
            <a:pPr algn="l"/>
            <a:r>
              <a:rPr lang="en-US" dirty="0" smtClean="0"/>
              <a:t>	W = P ( V</a:t>
            </a:r>
            <a:r>
              <a:rPr lang="en-US" baseline="-25000" dirty="0" smtClean="0"/>
              <a:t>2</a:t>
            </a:r>
            <a:r>
              <a:rPr lang="en-US" dirty="0" smtClean="0"/>
              <a:t> -  V</a:t>
            </a:r>
            <a:r>
              <a:rPr lang="en-US" baseline="-25000" dirty="0" smtClean="0"/>
              <a:t>1</a:t>
            </a:r>
            <a:r>
              <a:rPr lang="en-US" dirty="0" smtClean="0"/>
              <a:t> ) </a:t>
            </a:r>
          </a:p>
          <a:p>
            <a:pPr algn="l"/>
            <a:endParaRPr lang="en-US" dirty="0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3214686"/>
            <a:ext cx="2000264" cy="10116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0"/>
            <a:ext cx="7851648" cy="714356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Termodinamika</a:t>
            </a:r>
            <a:r>
              <a:rPr lang="en-US" dirty="0" smtClean="0">
                <a:solidFill>
                  <a:schemeClr val="tx1"/>
                </a:solidFill>
              </a:rPr>
              <a:t> 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714356"/>
            <a:ext cx="8572560" cy="6143644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energi</a:t>
            </a:r>
            <a:r>
              <a:rPr lang="en-US" dirty="0" smtClean="0"/>
              <a:t> </a:t>
            </a:r>
            <a:r>
              <a:rPr lang="el-GR" dirty="0" smtClean="0"/>
              <a:t>Δ</a:t>
            </a:r>
            <a:r>
              <a:rPr lang="en-US" dirty="0" smtClean="0"/>
              <a:t> U = U</a:t>
            </a:r>
            <a:r>
              <a:rPr lang="en-US" baseline="-25000" dirty="0" smtClean="0"/>
              <a:t>2</a:t>
            </a:r>
            <a:r>
              <a:rPr lang="en-US" dirty="0" smtClean="0"/>
              <a:t> – U</a:t>
            </a:r>
            <a:r>
              <a:rPr lang="en-US" baseline="-25000" dirty="0" smtClean="0"/>
              <a:t>1</a:t>
            </a:r>
            <a:r>
              <a:rPr lang="en-US" dirty="0" smtClean="0"/>
              <a:t> = Q – W</a:t>
            </a:r>
          </a:p>
          <a:p>
            <a:pPr algn="l"/>
            <a:r>
              <a:rPr lang="en-US" dirty="0" smtClean="0"/>
              <a:t>		Q = </a:t>
            </a:r>
            <a:r>
              <a:rPr lang="el-GR" dirty="0" smtClean="0"/>
              <a:t>Δ</a:t>
            </a:r>
            <a:r>
              <a:rPr lang="en-US" dirty="0" smtClean="0"/>
              <a:t> U + W</a:t>
            </a: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Gas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mengalami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berbeda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Gas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 =3.10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Pa.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 = 3.10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-3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(a)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dipanaskan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Q = 150 J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volume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tetap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tekanan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8.10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Pa (b),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kemudian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dipanaskan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Q = 600 J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sampai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volume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5 10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-3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tekanan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tetap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(d)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2. Gas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 =3.10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Pa.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 = 3.10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-3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(a)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diekspansikan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volume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5 10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-3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(c)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kemudian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ditekan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P= 8.10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Pa (d).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Hitung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energi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panas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abd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acd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0"/>
            <a:ext cx="7851648" cy="500042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3600" dirty="0" err="1" smtClean="0">
                <a:solidFill>
                  <a:schemeClr val="tx1"/>
                </a:solidFill>
              </a:rPr>
              <a:t>Penyelesaian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500042"/>
            <a:ext cx="8572560" cy="6357958"/>
          </a:xfrm>
        </p:spPr>
        <p:txBody>
          <a:bodyPr>
            <a:normAutofit lnSpcReduction="10000"/>
          </a:bodyPr>
          <a:lstStyle/>
          <a:p>
            <a:pPr marL="514350" indent="-514350" algn="l">
              <a:buAutoNum type="alphaL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Langkah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a-b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volume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V = 0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W = P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Δ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V = 0 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150 J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b.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Langkah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tekanan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tetap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Q = 600 J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bd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P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P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) 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			      (8.10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Pa )(5 10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-3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.10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-3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)m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			    =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0 J</a:t>
            </a:r>
          </a:p>
          <a:p>
            <a:pPr marL="514350" indent="-514350" algn="l"/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total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abd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abd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bd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						0 +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0 J =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0 J</a:t>
            </a:r>
          </a:p>
          <a:p>
            <a:pPr marL="514350" indent="-514350" algn="l"/>
            <a:r>
              <a:rPr lang="en-US" dirty="0" err="1" smtClean="0">
                <a:latin typeface="Arial" pitchFamily="34" charset="0"/>
                <a:cs typeface="Arial" pitchFamily="34" charset="0"/>
              </a:rPr>
              <a:t>Panas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total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abd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abd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bd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					 150 J + 600 J = 750 J</a:t>
            </a:r>
          </a:p>
          <a:p>
            <a:pPr marL="514350" indent="-514350" algn="l"/>
            <a:r>
              <a:rPr lang="en-US" dirty="0" err="1" smtClean="0">
                <a:latin typeface="Arial" pitchFamily="34" charset="0"/>
                <a:cs typeface="Arial" pitchFamily="34" charset="0"/>
              </a:rPr>
              <a:t>Energi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abd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abd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abd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abd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           				 750 J -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0 J = 5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0 J                                          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/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						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/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596" y="0"/>
            <a:ext cx="7851648" cy="857232"/>
          </a:xfrm>
        </p:spPr>
        <p:txBody>
          <a:bodyPr anchor="t">
            <a:normAutofit/>
          </a:bodyPr>
          <a:lstStyle/>
          <a:p>
            <a:pPr algn="l"/>
            <a:r>
              <a:rPr lang="en-US" sz="3600" dirty="0" err="1" smtClean="0"/>
              <a:t>Langkah</a:t>
            </a:r>
            <a:r>
              <a:rPr lang="en-US" sz="3600" dirty="0" smtClean="0"/>
              <a:t> </a:t>
            </a:r>
            <a:r>
              <a:rPr lang="en-US" sz="3600" dirty="0" err="1" smtClean="0"/>
              <a:t>acd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571480"/>
            <a:ext cx="8572560" cy="4643470"/>
          </a:xfrm>
        </p:spPr>
        <p:txBody>
          <a:bodyPr/>
          <a:lstStyle/>
          <a:p>
            <a:pPr algn="l"/>
            <a:r>
              <a:rPr lang="en-US" dirty="0" smtClean="0"/>
              <a:t>c.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tergantung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lintasan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energi-dalam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lintasan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acd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abd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Δ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acd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abd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= 5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0 J</a:t>
            </a:r>
          </a:p>
          <a:p>
            <a:pPr algn="l"/>
            <a:r>
              <a:rPr lang="en-US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total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langkah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acd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acd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cd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= P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id-ID" baseline="-25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V</a:t>
            </a:r>
            <a:r>
              <a:rPr lang="id-ID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) + 0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		 (3.10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Pa.)(5 10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-3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.10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-3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)m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0 J</a:t>
            </a:r>
          </a:p>
          <a:p>
            <a:pPr algn="l"/>
            <a:r>
              <a:rPr lang="en-US" dirty="0" err="1" smtClean="0">
                <a:latin typeface="Arial" pitchFamily="34" charset="0"/>
                <a:cs typeface="Arial" pitchFamily="34" charset="0"/>
              </a:rPr>
              <a:t>Panas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total 	 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id-ID" baseline="-25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Δ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acd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acd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			 5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0 J +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0 J</a:t>
            </a: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			= 6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0 J</a:t>
            </a:r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0"/>
            <a:ext cx="7851648" cy="857232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err="1" smtClean="0"/>
              <a:t>Macam-macam</a:t>
            </a:r>
            <a:r>
              <a:rPr lang="en-US" sz="3600" dirty="0" smtClean="0"/>
              <a:t> </a:t>
            </a:r>
            <a:r>
              <a:rPr lang="en-US" sz="3600" dirty="0" err="1" smtClean="0"/>
              <a:t>proses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40" y="500042"/>
            <a:ext cx="8572560" cy="6000792"/>
          </a:xfrm>
        </p:spPr>
        <p:txBody>
          <a:bodyPr>
            <a:normAutofit lnSpcReduction="10000"/>
          </a:bodyPr>
          <a:lstStyle/>
          <a:p>
            <a:pPr marL="514350" indent="-514350" algn="l"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adiabatis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panas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dimasukkan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dikeluarkan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 Q = 0)</a:t>
            </a:r>
          </a:p>
          <a:p>
            <a:pPr marL="514350" indent="-514350" algn="l"/>
            <a:r>
              <a:rPr lang="en-US" dirty="0" smtClean="0"/>
              <a:t>	</a:t>
            </a:r>
            <a:r>
              <a:rPr lang="el-GR" dirty="0" smtClean="0"/>
              <a:t>Δ</a:t>
            </a:r>
            <a:r>
              <a:rPr lang="en-US" dirty="0" smtClean="0"/>
              <a:t> U = Q </a:t>
            </a:r>
            <a:r>
              <a:rPr lang="id-ID" dirty="0" smtClean="0"/>
              <a:t>-</a:t>
            </a:r>
            <a:r>
              <a:rPr lang="en-US" dirty="0" smtClean="0"/>
              <a:t> W   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l-GR" dirty="0" smtClean="0"/>
              <a:t> Δ</a:t>
            </a:r>
            <a:r>
              <a:rPr lang="en-US" dirty="0" smtClean="0"/>
              <a:t> 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0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dirty="0" smtClean="0"/>
              <a:t> W ; </a:t>
            </a:r>
            <a:r>
              <a:rPr lang="el-GR" dirty="0" smtClean="0"/>
              <a:t>Δ</a:t>
            </a:r>
            <a:r>
              <a:rPr lang="en-US" dirty="0" smtClean="0"/>
              <a:t> U = - W  = </a:t>
            </a:r>
            <a:r>
              <a:rPr lang="en-US" dirty="0" err="1" smtClean="0"/>
              <a:t>Cv</a:t>
            </a:r>
            <a:r>
              <a:rPr lang="en-US" dirty="0" smtClean="0"/>
              <a:t> </a:t>
            </a:r>
            <a:r>
              <a:rPr lang="en-US" dirty="0" err="1" smtClean="0"/>
              <a:t>dT</a:t>
            </a:r>
            <a:endParaRPr lang="en-US" dirty="0" smtClean="0"/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berlaku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           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  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γ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= Cp /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iso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barik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/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pendinginan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tekanan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tetap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/>
              <a:t> </a:t>
            </a:r>
            <a:r>
              <a:rPr lang="el-GR" dirty="0" smtClean="0"/>
              <a:t>Δ</a:t>
            </a:r>
            <a:r>
              <a:rPr lang="en-US" dirty="0" smtClean="0"/>
              <a:t> U = Q </a:t>
            </a:r>
            <a:r>
              <a:rPr lang="id-ID" dirty="0" smtClean="0"/>
              <a:t>-</a:t>
            </a:r>
            <a:r>
              <a:rPr lang="en-US" dirty="0" smtClean="0"/>
              <a:t> W</a:t>
            </a:r>
          </a:p>
          <a:p>
            <a:pPr marL="514350" indent="-514350" algn="l"/>
            <a:r>
              <a:rPr lang="en-US" dirty="0" err="1" smtClean="0">
                <a:latin typeface="Arial" pitchFamily="34" charset="0"/>
                <a:cs typeface="Arial" pitchFamily="34" charset="0"/>
              </a:rPr>
              <a:t>Disini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berlaku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Q = n Cp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, </a:t>
            </a:r>
            <a:r>
              <a:rPr lang="el-GR" dirty="0" smtClean="0"/>
              <a:t>Δ</a:t>
            </a:r>
            <a:r>
              <a:rPr lang="en-US" dirty="0" smtClean="0"/>
              <a:t> U = n </a:t>
            </a:r>
            <a:r>
              <a:rPr lang="en-US" dirty="0" err="1" smtClean="0"/>
              <a:t>Cv</a:t>
            </a:r>
            <a:r>
              <a:rPr lang="en-US" dirty="0" smtClean="0"/>
              <a:t> </a:t>
            </a:r>
            <a:r>
              <a:rPr lang="en-US" dirty="0" err="1" smtClean="0"/>
              <a:t>dT</a:t>
            </a:r>
            <a:r>
              <a:rPr lang="en-US" dirty="0" smtClean="0"/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l"/>
            <a:r>
              <a:rPr lang="en-US" dirty="0" smtClean="0">
                <a:latin typeface="Arial" pitchFamily="34" charset="0"/>
                <a:cs typeface="Arial" pitchFamily="34" charset="0"/>
              </a:rPr>
              <a:t>		W = P </a:t>
            </a:r>
            <a:r>
              <a:rPr lang="el-GR" dirty="0" smtClean="0"/>
              <a:t>Δ</a:t>
            </a:r>
            <a:r>
              <a:rPr lang="en-US" dirty="0" smtClean="0"/>
              <a:t> 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 algn="l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2357430"/>
            <a:ext cx="1857388" cy="8618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57950" y="2285992"/>
            <a:ext cx="2286016" cy="10715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0"/>
            <a:ext cx="7851648" cy="571480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isotermal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500042"/>
            <a:ext cx="8572560" cy="6357958"/>
          </a:xfrm>
        </p:spPr>
        <p:txBody>
          <a:bodyPr/>
          <a:lstStyle/>
          <a:p>
            <a:pPr algn="l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isotermal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temperatur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tetap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l-GR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 = 0 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0 = Q – W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Q = W</a:t>
            </a:r>
          </a:p>
          <a:p>
            <a:pPr algn="l"/>
            <a:r>
              <a:rPr lang="en-US" dirty="0" err="1" smtClean="0">
                <a:latin typeface="Arial" pitchFamily="34" charset="0"/>
                <a:cs typeface="Arial" pitchFamily="34" charset="0"/>
              </a:rPr>
              <a:t>Disini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berlaku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Q = W = R 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/ 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) = R 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/ V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)</a:t>
            </a:r>
          </a:p>
          <a:p>
            <a:pPr algn="l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isokhoris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volume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tetap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Δ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 = 0 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W = P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V = 0 </a:t>
            </a:r>
          </a:p>
          <a:p>
            <a:pPr algn="l"/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/>
              <a:t> Q = </a:t>
            </a:r>
            <a:r>
              <a:rPr lang="el-GR" dirty="0" smtClean="0"/>
              <a:t>Δ</a:t>
            </a:r>
            <a:r>
              <a:rPr lang="en-US" dirty="0" smtClean="0"/>
              <a:t> U = </a:t>
            </a:r>
            <a:r>
              <a:rPr lang="en-US" dirty="0" err="1" smtClean="0"/>
              <a:t>Cv</a:t>
            </a:r>
            <a:r>
              <a:rPr lang="en-US" dirty="0" smtClean="0"/>
              <a:t> </a:t>
            </a:r>
            <a:r>
              <a:rPr lang="en-US" dirty="0" err="1" smtClean="0"/>
              <a:t>dT</a:t>
            </a:r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0"/>
            <a:ext cx="7851648" cy="64291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dirty="0" smtClean="0">
                <a:latin typeface="Arial" pitchFamily="34" charset="0"/>
                <a:cs typeface="Arial" pitchFamily="34" charset="0"/>
              </a:rPr>
            </a:br>
            <a:r>
              <a:rPr lang="id-ID" sz="4000" dirty="0" smtClean="0">
                <a:latin typeface="Arial" pitchFamily="34" charset="0"/>
                <a:cs typeface="Arial" pitchFamily="34" charset="0"/>
              </a:rPr>
              <a:t>Contoh soal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/>
            </a:r>
            <a:br>
              <a:rPr lang="id-ID" dirty="0" smtClean="0"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85794"/>
            <a:ext cx="9144000" cy="4572032"/>
          </a:xfrm>
        </p:spPr>
        <p:txBody>
          <a:bodyPr/>
          <a:lstStyle/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mengalami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sbb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 =14,7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psia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359 cu ft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 =147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psia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35,9 cu ft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sbb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Penekanan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tetap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Ditekan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adiabatis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diikuti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pendinginan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tetap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Pemanasan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tetap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diikuti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pendinginan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tetap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 C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5 BTU/lb mol </a:t>
            </a:r>
            <a:r>
              <a:rPr lang="en-US" baseline="30000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3 BTU/lb mol </a:t>
            </a:r>
            <a:r>
              <a:rPr lang="en-US" baseline="30000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 algn="l">
              <a:buAutoNum type="arabicPeriod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0"/>
            <a:ext cx="7772400" cy="642918"/>
          </a:xfrm>
        </p:spPr>
        <p:txBody>
          <a:bodyPr/>
          <a:lstStyle/>
          <a:p>
            <a:r>
              <a:rPr sz="4000" smtClean="0"/>
              <a:t>Peny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282" y="785794"/>
            <a:ext cx="8929718" cy="6072206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Penekanan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isotermal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0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=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 = 0</a:t>
            </a:r>
          </a:p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 = d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 = n R T ƒ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/V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 = W = n R 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n R 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     ;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/ n R  = 14,7 x 359 / 10,730 = 492 R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Q = W = n R 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= (1 lb mol) (2 BTU/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lbmol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R) 492 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10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= 2265,7 BTU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adiabatis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C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5/3 = 1,66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Langkah-langkah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Adiabatis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Q = 0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shngg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= 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 = 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- 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 = n C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  = n C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- 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n (R 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RT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 /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- 1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4000504"/>
            <a:ext cx="1446620" cy="7143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7772400" cy="5000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720" y="571480"/>
            <a:ext cx="8715436" cy="628652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298 (10)</a:t>
            </a:r>
            <a:r>
              <a:rPr lang="el-GR" baseline="30000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-1/</a:t>
            </a:r>
            <a:r>
              <a:rPr lang="el-GR" baseline="30000" dirty="0" smtClean="0">
                <a:latin typeface="Times New Roman" pitchFamily="18" charset="0"/>
                <a:cs typeface="Times New Roman" pitchFamily="18" charset="0"/>
              </a:rPr>
              <a:t> 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= 748 K = 1346,6 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/ R  = 147 x 35,9 / 10,73 = 492 R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tetap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n P ( 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V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    ;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l-GR" baseline="30000" dirty="0" smtClean="0">
                <a:latin typeface="Times New Roman" pitchFamily="18" charset="0"/>
                <a:cs typeface="Times New Roman" pitchFamily="18" charset="0"/>
              </a:rPr>
              <a:t>γ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P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aseline="30000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l-GR" baseline="30000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=p 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aseline="30000" dirty="0" smtClean="0">
                <a:latin typeface="Times New Roman" pitchFamily="18" charset="0"/>
                <a:cs typeface="Times New Roman" pitchFamily="18" charset="0"/>
              </a:rPr>
              <a:t>γ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14,7 x 359 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1,666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 147  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V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90,126  cu ft  </a:t>
            </a:r>
          </a:p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n C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  = n C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 = Q  : 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/ R</a:t>
            </a:r>
          </a:p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=  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 = 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Keseluruhan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=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 =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 = Q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Q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 = W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W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 = 1 lb mol</a:t>
            </a:r>
          </a:p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- 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 = 3 (1346,6 – 492) = 1563,8 BTU</a:t>
            </a:r>
          </a:p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C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- 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 = 5 n C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(1346,6 – 492) = 4273 BTU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"/>
            <a:ext cx="7772400" cy="785794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Jumlah</a:t>
            </a:r>
            <a:r>
              <a:rPr lang="en-US" sz="3200" dirty="0" smtClean="0"/>
              <a:t> </a:t>
            </a:r>
            <a:r>
              <a:rPr lang="en-US" sz="3200" dirty="0" err="1" smtClean="0"/>
              <a:t>molekul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menabrak</a:t>
            </a:r>
            <a:r>
              <a:rPr lang="en-US" sz="3200" dirty="0" smtClean="0"/>
              <a:t> </a:t>
            </a:r>
            <a:r>
              <a:rPr lang="en-US" sz="3200" dirty="0" err="1" smtClean="0"/>
              <a:t>dinding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857232"/>
            <a:ext cx="8786842" cy="6000768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/>
              <a:t>Luas</a:t>
            </a:r>
            <a:r>
              <a:rPr lang="en-US" dirty="0" smtClean="0"/>
              <a:t> </a:t>
            </a:r>
            <a:r>
              <a:rPr lang="en-US" dirty="0" err="1" smtClean="0"/>
              <a:t>dinding</a:t>
            </a:r>
            <a:r>
              <a:rPr lang="en-US" dirty="0" smtClean="0"/>
              <a:t> = A,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id-ID" dirty="0" smtClean="0"/>
              <a:t>= </a:t>
            </a:r>
            <a:r>
              <a:rPr lang="en-US" dirty="0" err="1" smtClean="0"/>
              <a:t>dt</a:t>
            </a:r>
            <a:endParaRPr lang="en-US" dirty="0" smtClean="0"/>
          </a:p>
          <a:p>
            <a:pPr algn="l"/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tumbukan</a:t>
            </a:r>
            <a:r>
              <a:rPr lang="en-US" dirty="0" smtClean="0"/>
              <a:t> = ½ (N/V)(A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x</a:t>
            </a:r>
            <a:r>
              <a:rPr lang="en-US" dirty="0" smtClean="0"/>
              <a:t>  </a:t>
            </a:r>
            <a:r>
              <a:rPr lang="en-US" dirty="0" err="1" smtClean="0"/>
              <a:t>dt</a:t>
            </a:r>
            <a:r>
              <a:rPr lang="en-US" dirty="0" smtClean="0"/>
              <a:t>)	  	(2)</a:t>
            </a:r>
          </a:p>
          <a:p>
            <a:pPr algn="l"/>
            <a:r>
              <a:rPr lang="en-US" dirty="0" err="1" smtClean="0"/>
              <a:t>Perubahan</a:t>
            </a:r>
            <a:r>
              <a:rPr lang="en-US" dirty="0" smtClean="0"/>
              <a:t> momentum total = </a:t>
            </a:r>
            <a:r>
              <a:rPr lang="en-US" dirty="0" err="1" smtClean="0"/>
              <a:t>dP</a:t>
            </a:r>
            <a:r>
              <a:rPr lang="en-US" baseline="-25000" dirty="0" err="1" smtClean="0"/>
              <a:t>x</a:t>
            </a:r>
            <a:r>
              <a:rPr lang="en-US" dirty="0" smtClean="0"/>
              <a:t> ,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dt</a:t>
            </a:r>
            <a:endParaRPr lang="en-US" dirty="0"/>
          </a:p>
          <a:p>
            <a:pPr algn="l"/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tumbukan</a:t>
            </a:r>
            <a:r>
              <a:rPr lang="en-US" dirty="0" smtClean="0"/>
              <a:t> kali 2 m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x</a:t>
            </a:r>
            <a:r>
              <a:rPr lang="en-US" dirty="0" smtClean="0"/>
              <a:t>  =</a:t>
            </a:r>
          </a:p>
          <a:p>
            <a:pPr algn="l"/>
            <a:r>
              <a:rPr lang="en-US" dirty="0"/>
              <a:t> </a:t>
            </a:r>
            <a:r>
              <a:rPr lang="en-US" dirty="0" err="1" smtClean="0"/>
              <a:t>dP</a:t>
            </a:r>
            <a:r>
              <a:rPr lang="en-US" baseline="-25000" dirty="0" err="1" smtClean="0"/>
              <a:t>x</a:t>
            </a:r>
            <a:r>
              <a:rPr lang="en-US" dirty="0" smtClean="0"/>
              <a:t>   = ½ (N/V)(A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x</a:t>
            </a:r>
            <a:r>
              <a:rPr lang="en-US" dirty="0" smtClean="0"/>
              <a:t>  </a:t>
            </a:r>
            <a:r>
              <a:rPr lang="en-US" dirty="0" err="1" smtClean="0"/>
              <a:t>dt</a:t>
            </a:r>
            <a:r>
              <a:rPr lang="en-US" dirty="0" smtClean="0"/>
              <a:t>) 2 m </a:t>
            </a:r>
            <a:r>
              <a:rPr lang="en-US" dirty="0" err="1" smtClean="0"/>
              <a:t>v</a:t>
            </a:r>
            <a:r>
              <a:rPr lang="en-US" baseline="-25000" dirty="0" err="1" smtClean="0"/>
              <a:t>x</a:t>
            </a:r>
            <a:r>
              <a:rPr lang="en-US" dirty="0" smtClean="0"/>
              <a:t>  			(3)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= N A m v</a:t>
            </a:r>
            <a:r>
              <a:rPr lang="en-US" baseline="-25000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 err="1" smtClean="0"/>
              <a:t>dt</a:t>
            </a:r>
            <a:r>
              <a:rPr lang="en-US" dirty="0" smtClean="0"/>
              <a:t> / V				(4)</a:t>
            </a:r>
          </a:p>
          <a:p>
            <a:pPr algn="l"/>
            <a:r>
              <a:rPr lang="en-US" dirty="0" err="1" smtClean="0"/>
              <a:t>dP</a:t>
            </a:r>
            <a:r>
              <a:rPr lang="en-US" baseline="-25000" dirty="0" err="1" smtClean="0"/>
              <a:t>x</a:t>
            </a:r>
            <a:r>
              <a:rPr lang="en-US" dirty="0" smtClean="0"/>
              <a:t> /</a:t>
            </a:r>
            <a:r>
              <a:rPr lang="en-US" dirty="0" err="1" smtClean="0"/>
              <a:t>dt</a:t>
            </a:r>
            <a:r>
              <a:rPr lang="en-US" dirty="0" smtClean="0"/>
              <a:t>  = N A m v</a:t>
            </a:r>
            <a:r>
              <a:rPr lang="en-US" baseline="-25000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/ V				(5)</a:t>
            </a:r>
          </a:p>
          <a:p>
            <a:pPr algn="l"/>
            <a:r>
              <a:rPr lang="en-US" dirty="0" err="1" smtClean="0"/>
              <a:t>Laju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momentum </a:t>
            </a:r>
            <a:r>
              <a:rPr lang="en-US" dirty="0" err="1" smtClean="0"/>
              <a:t>setara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yang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dinding</a:t>
            </a:r>
            <a:r>
              <a:rPr lang="en-US" dirty="0" smtClean="0"/>
              <a:t> </a:t>
            </a:r>
            <a:r>
              <a:rPr lang="en-US" dirty="0" err="1" smtClean="0"/>
              <a:t>seluas</a:t>
            </a:r>
            <a:r>
              <a:rPr lang="en-US" dirty="0" smtClean="0"/>
              <a:t> A </a:t>
            </a:r>
            <a:r>
              <a:rPr lang="en-US" dirty="0" err="1" smtClean="0"/>
              <a:t>terhadap</a:t>
            </a:r>
            <a:r>
              <a:rPr lang="en-US" dirty="0" smtClean="0"/>
              <a:t> gas (</a:t>
            </a:r>
            <a:r>
              <a:rPr lang="en-US" dirty="0" err="1" smtClean="0"/>
              <a:t>hukum</a:t>
            </a:r>
            <a:r>
              <a:rPr lang="en-US" dirty="0" smtClean="0"/>
              <a:t> Newton II</a:t>
            </a:r>
            <a:r>
              <a:rPr lang="id-ID" dirty="0" smtClean="0"/>
              <a:t>I</a:t>
            </a:r>
            <a:r>
              <a:rPr lang="en-US" dirty="0" smtClean="0"/>
              <a:t>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setara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kebalikan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yang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diding</a:t>
            </a:r>
            <a:r>
              <a:rPr lang="en-US" dirty="0" smtClean="0"/>
              <a:t> </a:t>
            </a:r>
            <a:r>
              <a:rPr lang="en-US" dirty="0" err="1" smtClean="0"/>
              <a:t>molekul</a:t>
            </a:r>
            <a:r>
              <a:rPr lang="en-US" dirty="0" smtClean="0"/>
              <a:t> (</a:t>
            </a:r>
            <a:r>
              <a:rPr lang="en-US" dirty="0" err="1" smtClean="0"/>
              <a:t>hk</a:t>
            </a:r>
            <a:r>
              <a:rPr lang="en-US" dirty="0" smtClean="0"/>
              <a:t> Newton III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0"/>
            <a:ext cx="7772400" cy="500042"/>
          </a:xfrm>
        </p:spPr>
        <p:txBody>
          <a:bodyPr/>
          <a:lstStyle/>
          <a:p>
            <a:endParaRPr lang="en-US" sz="1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282" y="642918"/>
            <a:ext cx="8786874" cy="3571458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-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= -2563,8 BTU</a:t>
            </a:r>
          </a:p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 = 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 = 3 (492 – 1346,6) = - 2563,8 BTU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C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(T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T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 = 5 (492  - 1346,6) = - 4273 BTU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 + Q = 2563,8 BTU - 4273 BTU = - 1709,2 BTU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 = W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+ W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-2563,8  - 1709,2 BTU = - 4273 BTU</a:t>
            </a:r>
          </a:p>
          <a:p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 = 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 = 0 , Q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= - 4273 BTU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aseline="-25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7772400" cy="1428736"/>
          </a:xfrm>
        </p:spPr>
        <p:txBody>
          <a:bodyPr anchor="ctr"/>
          <a:lstStyle/>
          <a:p>
            <a:pPr algn="ctr"/>
            <a:r>
              <a:rPr lang="id-ID" sz="3600" dirty="0" smtClean="0">
                <a:latin typeface="Arial" pitchFamily="34" charset="0"/>
                <a:cs typeface="Arial" pitchFamily="34" charset="0"/>
              </a:rPr>
              <a:t>Contoh soal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/>
            </a:r>
            <a:br>
              <a:rPr lang="id-ID" dirty="0" smtClean="0"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282" y="1071546"/>
            <a:ext cx="8088470" cy="314283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arilah volume bejana  yang diperlukan untuk menyimpan 1 kgmol gas metil clorid pada tekanan 270 psia dan temperatur 70</a:t>
            </a:r>
            <a:r>
              <a:rPr lang="id-ID" sz="3200" baseline="30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C. Gunakan persamaan Van der Waals.</a:t>
            </a:r>
          </a:p>
          <a:p>
            <a:r>
              <a:rPr lang="id-ID" sz="32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id-ID" sz="3200" baseline="-25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= 416 K dan P</a:t>
            </a:r>
            <a:r>
              <a:rPr lang="id-ID" sz="3200" baseline="-25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= 65,9 atm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0"/>
            <a:ext cx="7851648" cy="1071546"/>
          </a:xfrm>
        </p:spPr>
        <p:txBody>
          <a:bodyPr anchor="t"/>
          <a:lstStyle/>
          <a:p>
            <a:pPr algn="ctr"/>
            <a:r>
              <a:rPr lang="en-US" dirty="0" err="1" smtClean="0"/>
              <a:t>Penyelesaian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28670"/>
            <a:ext cx="9144000" cy="592933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 = 70 +273 K = 343 K ; P = 270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psia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18.616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N/m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416 K ;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65,9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66.758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N/m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 = 1 kg mol</a:t>
            </a: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Waals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a = 27 R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/64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= 27 (8314)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(416)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/ 64 (66.758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= 75.52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b =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baseline="-250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/ 8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= 8314 (416) / 8 (66.758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         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= 0,06476</a:t>
            </a:r>
          </a:p>
          <a:p>
            <a:pPr algn="l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(18.616 10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+ 75.52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/ V ) (V- 0,06476) = 8314 (343)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(18.616 + 7,52/V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)(V – 0,06476) = 28,5</a:t>
            </a:r>
          </a:p>
          <a:p>
            <a:pPr algn="l"/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4786322"/>
            <a:ext cx="3786214" cy="8325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0"/>
            <a:ext cx="7851648" cy="928670"/>
          </a:xfrm>
        </p:spPr>
        <p:txBody>
          <a:bodyPr anchor="t"/>
          <a:lstStyle/>
          <a:p>
            <a:pPr algn="l"/>
            <a:r>
              <a:rPr lang="en-US" dirty="0" err="1" smtClean="0"/>
              <a:t>Peny</a:t>
            </a:r>
            <a:r>
              <a:rPr lang="en-US" dirty="0" smtClean="0"/>
              <a:t> dg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28670"/>
            <a:ext cx="9144000" cy="4357718"/>
          </a:xfrm>
        </p:spPr>
        <p:txBody>
          <a:bodyPr/>
          <a:lstStyle/>
          <a:p>
            <a:pPr algn="l"/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 V = 1 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ruas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= 24,44343  - </a:t>
            </a:r>
            <a:r>
              <a:rPr lang="en-US" dirty="0" err="1" smtClean="0"/>
              <a:t>ruas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r>
              <a:rPr lang="en-US" dirty="0" smtClean="0"/>
              <a:t>  28,5</a:t>
            </a:r>
          </a:p>
          <a:p>
            <a:pPr algn="l"/>
            <a:r>
              <a:rPr lang="en-US" dirty="0" smtClean="0"/>
              <a:t>               = -4,05657 </a:t>
            </a:r>
          </a:p>
          <a:p>
            <a:pPr algn="l"/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 V = 2   </a:t>
            </a:r>
            <a:r>
              <a:rPr lang="en-US" dirty="0" err="1" smtClean="0"/>
              <a:t>hasil</a:t>
            </a:r>
            <a:r>
              <a:rPr lang="en-US" dirty="0" smtClean="0"/>
              <a:t> 43,30293 = 28,5</a:t>
            </a:r>
          </a:p>
          <a:p>
            <a:pPr algn="l"/>
            <a:r>
              <a:rPr lang="en-US" dirty="0" smtClean="0"/>
              <a:t>                   = </a:t>
            </a:r>
            <a:r>
              <a:rPr lang="en-US" dirty="0" smtClean="0"/>
              <a:t>14,80293</a:t>
            </a:r>
            <a:endParaRPr lang="id-ID" dirty="0" smtClean="0"/>
          </a:p>
          <a:p>
            <a:pPr algn="l"/>
            <a:r>
              <a:rPr lang="en-US" dirty="0" err="1"/>
              <a:t>coba</a:t>
            </a:r>
            <a:r>
              <a:rPr lang="en-US" dirty="0"/>
              <a:t>  V = </a:t>
            </a:r>
            <a:r>
              <a:rPr lang="id-ID" dirty="0" smtClean="0"/>
              <a:t>1,5 hasil = 3,015 </a:t>
            </a:r>
            <a:endParaRPr lang="en-US" dirty="0" smtClean="0"/>
          </a:p>
          <a:p>
            <a:pPr algn="l"/>
            <a:r>
              <a:rPr lang="en-US" dirty="0" smtClean="0"/>
              <a:t>    </a:t>
            </a:r>
            <a:r>
              <a:rPr lang="en-US" dirty="0" err="1" smtClean="0"/>
              <a:t>lihat</a:t>
            </a:r>
            <a:r>
              <a:rPr lang="en-US" dirty="0" smtClean="0"/>
              <a:t> </a:t>
            </a:r>
            <a:r>
              <a:rPr lang="en-US" dirty="0" err="1" smtClean="0"/>
              <a:t>grafik</a:t>
            </a:r>
            <a:r>
              <a:rPr lang="en-US" dirty="0" smtClean="0"/>
              <a:t>  </a:t>
            </a:r>
            <a:r>
              <a:rPr lang="en-US" dirty="0" err="1" smtClean="0"/>
              <a:t>hsil</a:t>
            </a:r>
            <a:r>
              <a:rPr lang="en-US" dirty="0" smtClean="0"/>
              <a:t> = 1,3 m</a:t>
            </a:r>
            <a:r>
              <a:rPr lang="en-US" baseline="30000" dirty="0" smtClean="0"/>
              <a:t>3</a:t>
            </a:r>
            <a:r>
              <a:rPr lang="en-US" dirty="0" smtClean="0"/>
              <a:t> / kg mol      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1855780"/>
              </p:ext>
            </p:extLst>
          </p:nvPr>
        </p:nvGraphicFramePr>
        <p:xfrm>
          <a:off x="971600" y="692696"/>
          <a:ext cx="720080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552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"/>
            <a:ext cx="7772400" cy="78579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Tekanan</a:t>
            </a:r>
            <a:r>
              <a:rPr lang="en-US" sz="2800" dirty="0" smtClean="0">
                <a:solidFill>
                  <a:schemeClr val="tx1"/>
                </a:solidFill>
              </a:rPr>
              <a:t> p </a:t>
            </a:r>
            <a:r>
              <a:rPr lang="en-US" sz="2800" dirty="0" err="1" smtClean="0">
                <a:solidFill>
                  <a:schemeClr val="tx1"/>
                </a:solidFill>
              </a:rPr>
              <a:t>adalah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gaya</a:t>
            </a:r>
            <a:r>
              <a:rPr lang="en-US" sz="2800" dirty="0" smtClean="0">
                <a:solidFill>
                  <a:schemeClr val="tx1"/>
                </a:solidFill>
              </a:rPr>
              <a:t> yang </a:t>
            </a:r>
            <a:r>
              <a:rPr lang="en-US" sz="2800" dirty="0" err="1" smtClean="0">
                <a:solidFill>
                  <a:schemeClr val="tx1"/>
                </a:solidFill>
              </a:rPr>
              <a:t>diterima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dinding</a:t>
            </a:r>
            <a:r>
              <a:rPr lang="en-US" sz="2800" dirty="0" smtClean="0">
                <a:solidFill>
                  <a:schemeClr val="tx1"/>
                </a:solidFill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</a:rPr>
              <a:t>luas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857232"/>
            <a:ext cx="8429684" cy="6000768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3100" dirty="0" smtClean="0"/>
              <a:t>p  = F/A = N m v</a:t>
            </a:r>
            <a:r>
              <a:rPr lang="en-US" sz="3100" baseline="-25000" dirty="0" smtClean="0"/>
              <a:t>x</a:t>
            </a:r>
            <a:r>
              <a:rPr lang="en-US" sz="3100" baseline="30000" dirty="0" smtClean="0"/>
              <a:t>2</a:t>
            </a:r>
            <a:r>
              <a:rPr lang="en-US" sz="3100" dirty="0" smtClean="0"/>
              <a:t> / V						(6)</a:t>
            </a:r>
          </a:p>
          <a:p>
            <a:pPr algn="l"/>
            <a:r>
              <a:rPr lang="en-US" sz="3100" dirty="0" err="1" smtClean="0"/>
              <a:t>Tekanan</a:t>
            </a:r>
            <a:r>
              <a:rPr lang="en-US" sz="3100" dirty="0" smtClean="0"/>
              <a:t> yang </a:t>
            </a:r>
            <a:r>
              <a:rPr lang="en-US" sz="3100" dirty="0" err="1" smtClean="0"/>
              <a:t>dihasilkan</a:t>
            </a:r>
            <a:r>
              <a:rPr lang="en-US" sz="3100" dirty="0" smtClean="0"/>
              <a:t> gas </a:t>
            </a:r>
            <a:r>
              <a:rPr lang="en-US" sz="3100" dirty="0" err="1" smtClean="0"/>
              <a:t>tergantung</a:t>
            </a:r>
            <a:r>
              <a:rPr lang="en-US" sz="3100" dirty="0" smtClean="0"/>
              <a:t> </a:t>
            </a:r>
            <a:r>
              <a:rPr lang="en-US" sz="3100" dirty="0" err="1" smtClean="0"/>
              <a:t>pada</a:t>
            </a:r>
            <a:r>
              <a:rPr lang="en-US" sz="3100" dirty="0" smtClean="0"/>
              <a:t> </a:t>
            </a:r>
            <a:r>
              <a:rPr lang="en-US" sz="3100" dirty="0" err="1" smtClean="0"/>
              <a:t>jumlah</a:t>
            </a:r>
            <a:r>
              <a:rPr lang="en-US" sz="3100" dirty="0" smtClean="0"/>
              <a:t> </a:t>
            </a:r>
            <a:r>
              <a:rPr lang="en-US" sz="3100" dirty="0" err="1" smtClean="0"/>
              <a:t>molekul</a:t>
            </a:r>
            <a:r>
              <a:rPr lang="en-US" sz="3100" dirty="0" smtClean="0"/>
              <a:t> per </a:t>
            </a:r>
            <a:r>
              <a:rPr lang="en-US" sz="3100" dirty="0" err="1" smtClean="0"/>
              <a:t>volum</a:t>
            </a:r>
            <a:r>
              <a:rPr lang="en-US" sz="3100" dirty="0" smtClean="0"/>
              <a:t> (N/V), </a:t>
            </a:r>
            <a:r>
              <a:rPr lang="en-US" sz="3100" dirty="0" err="1" smtClean="0"/>
              <a:t>masa</a:t>
            </a:r>
            <a:r>
              <a:rPr lang="en-US" sz="3100" dirty="0" smtClean="0"/>
              <a:t> m per </a:t>
            </a:r>
            <a:r>
              <a:rPr lang="en-US" sz="3100" dirty="0" err="1" smtClean="0"/>
              <a:t>molekul</a:t>
            </a:r>
            <a:r>
              <a:rPr lang="en-US" sz="3100" dirty="0" smtClean="0"/>
              <a:t>, </a:t>
            </a:r>
            <a:r>
              <a:rPr lang="en-US" sz="3100" dirty="0" err="1" smtClean="0"/>
              <a:t>dan</a:t>
            </a:r>
            <a:r>
              <a:rPr lang="en-US" sz="3100" dirty="0" smtClean="0"/>
              <a:t> </a:t>
            </a:r>
            <a:r>
              <a:rPr lang="en-US" sz="3100" dirty="0" err="1" smtClean="0"/>
              <a:t>laju</a:t>
            </a:r>
            <a:r>
              <a:rPr lang="en-US" sz="3100" dirty="0" smtClean="0"/>
              <a:t> </a:t>
            </a:r>
            <a:r>
              <a:rPr lang="en-US" sz="3100" dirty="0" err="1" smtClean="0"/>
              <a:t>molekul</a:t>
            </a:r>
            <a:r>
              <a:rPr lang="en-US" sz="3100" dirty="0" smtClean="0"/>
              <a:t>.</a:t>
            </a:r>
          </a:p>
          <a:p>
            <a:pPr algn="l"/>
            <a:endParaRPr lang="en-US" sz="3100" dirty="0" smtClean="0"/>
          </a:p>
          <a:p>
            <a:pPr algn="l"/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1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= v</a:t>
            </a:r>
            <a:r>
              <a:rPr lang="en-US" sz="3100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1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+ v</a:t>
            </a:r>
            <a:r>
              <a:rPr lang="en-US" sz="3100" baseline="-25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1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+  v</a:t>
            </a:r>
            <a:r>
              <a:rPr lang="en-US" sz="3100" baseline="-250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31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 						(7)</a:t>
            </a:r>
          </a:p>
          <a:p>
            <a:pPr algn="l"/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100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1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100" baseline="-25000" dirty="0" smtClean="0">
                <a:latin typeface="Times New Roman" pitchFamily="18" charset="0"/>
                <a:cs typeface="Times New Roman" pitchFamily="18" charset="0"/>
              </a:rPr>
              <a:t>rata-rata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setara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100" baseline="-250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d-ID" sz="31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31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d-ID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rata-rata</a:t>
            </a:r>
          </a:p>
          <a:p>
            <a:pPr algn="l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baseline="-25000" dirty="0" smtClean="0">
                <a:latin typeface="Times New Roman" pitchFamily="18" charset="0"/>
                <a:cs typeface="Times New Roman" pitchFamily="18" charset="0"/>
              </a:rPr>
              <a:t>rata-rata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= v</a:t>
            </a:r>
            <a:r>
              <a:rPr lang="en-US" sz="3400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aseline="-25000" dirty="0" err="1" smtClean="0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+ v</a:t>
            </a:r>
            <a:r>
              <a:rPr lang="en-US" sz="3400" baseline="-25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aseline="-25000" dirty="0" err="1" smtClean="0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+  v</a:t>
            </a:r>
            <a:r>
              <a:rPr lang="en-US" sz="3400" baseline="-250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3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400" baseline="-25000" dirty="0" err="1" smtClean="0">
                <a:latin typeface="Times New Roman" pitchFamily="18" charset="0"/>
                <a:cs typeface="Times New Roman" pitchFamily="18" charset="0"/>
              </a:rPr>
              <a:t>rt</a:t>
            </a:r>
            <a:r>
              <a:rPr lang="en-US" sz="3400" baseline="-25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baseline="-25000" dirty="0" smtClean="0">
                <a:latin typeface="Times New Roman" pitchFamily="18" charset="0"/>
                <a:cs typeface="Times New Roman" pitchFamily="18" charset="0"/>
              </a:rPr>
              <a:t>				  (8)</a:t>
            </a:r>
            <a:endParaRPr lang="en-US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id-ID" sz="3100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d-ID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100" baseline="-25000" dirty="0" smtClean="0">
                <a:latin typeface="Times New Roman" pitchFamily="18" charset="0"/>
                <a:cs typeface="Times New Roman" pitchFamily="18" charset="0"/>
              </a:rPr>
              <a:t>rata-rata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setara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1/3 V</a:t>
            </a:r>
            <a:r>
              <a:rPr lang="en-US" sz="31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100" baseline="-25000" dirty="0" smtClean="0">
                <a:latin typeface="Times New Roman" pitchFamily="18" charset="0"/>
                <a:cs typeface="Times New Roman" pitchFamily="18" charset="0"/>
              </a:rPr>
              <a:t>rata-rata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endParaRPr lang="en-US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100" baseline="-250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1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100" baseline="-25000" dirty="0" smtClean="0">
                <a:latin typeface="Times New Roman" pitchFamily="18" charset="0"/>
                <a:cs typeface="Times New Roman" pitchFamily="18" charset="0"/>
              </a:rPr>
              <a:t>rata </a:t>
            </a:r>
            <a:r>
              <a:rPr lang="en-US" sz="3100" baseline="-25000" dirty="0">
                <a:latin typeface="Times New Roman" pitchFamily="18" charset="0"/>
                <a:cs typeface="Times New Roman" pitchFamily="18" charset="0"/>
              </a:rPr>
              <a:t>rata 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= 1/3 V</a:t>
            </a:r>
            <a:r>
              <a:rPr lang="en-US" sz="31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100" baseline="-25000" dirty="0">
                <a:latin typeface="Times New Roman" pitchFamily="18" charset="0"/>
                <a:cs typeface="Times New Roman" pitchFamily="18" charset="0"/>
              </a:rPr>
              <a:t>rata </a:t>
            </a:r>
            <a:r>
              <a:rPr lang="en-US" sz="3100" baseline="-25000" dirty="0" smtClean="0">
                <a:latin typeface="Times New Roman" pitchFamily="18" charset="0"/>
                <a:cs typeface="Times New Roman" pitchFamily="18" charset="0"/>
              </a:rPr>
              <a:t>rata						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 (9)</a:t>
            </a:r>
          </a:p>
          <a:p>
            <a:pPr algn="l"/>
            <a:endParaRPr lang="en-US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Pers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6 : 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pV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= 1/3 V</a:t>
            </a:r>
            <a:r>
              <a:rPr lang="en-US" sz="31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100" baseline="-25000" dirty="0" smtClean="0">
                <a:latin typeface="Times New Roman" pitchFamily="18" charset="0"/>
                <a:cs typeface="Times New Roman" pitchFamily="18" charset="0"/>
              </a:rPr>
              <a:t>rata rata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N m					(10)</a:t>
            </a:r>
          </a:p>
          <a:p>
            <a:pPr algn="l"/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	 = 2/3 N [ ½ m V</a:t>
            </a:r>
            <a:r>
              <a:rPr lang="en-US" sz="31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100" baseline="-25000" dirty="0" smtClean="0">
                <a:latin typeface="Times New Roman" pitchFamily="18" charset="0"/>
                <a:cs typeface="Times New Roman" pitchFamily="18" charset="0"/>
              </a:rPr>
              <a:t>rata rata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] </a:t>
            </a:r>
          </a:p>
          <a:p>
            <a:pPr algn="l"/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	 = 2/3 N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kinetik</a:t>
            </a:r>
            <a:endParaRPr lang="en-US" sz="31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	 = 2/3 Ku 	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  (11)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1"/>
            <a:ext cx="7772400" cy="85723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tx1"/>
                </a:solidFill>
              </a:rPr>
              <a:t>Kita </a:t>
            </a:r>
            <a:r>
              <a:rPr lang="en-US" sz="3200" dirty="0" err="1" smtClean="0">
                <a:solidFill>
                  <a:schemeClr val="tx1"/>
                </a:solidFill>
              </a:rPr>
              <a:t>bandingkan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dengan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pers</a:t>
            </a:r>
            <a:r>
              <a:rPr lang="en-US" sz="3200" dirty="0" smtClean="0">
                <a:solidFill>
                  <a:schemeClr val="tx1"/>
                </a:solidFill>
              </a:rPr>
              <a:t> gas </a:t>
            </a:r>
            <a:r>
              <a:rPr lang="en-US" sz="3200" dirty="0" err="1" smtClean="0">
                <a:solidFill>
                  <a:schemeClr val="tx1"/>
                </a:solidFill>
              </a:rPr>
              <a:t>idial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928670"/>
            <a:ext cx="8501122" cy="5572164"/>
          </a:xfrm>
        </p:spPr>
        <p:txBody>
          <a:bodyPr/>
          <a:lstStyle/>
          <a:p>
            <a:pPr algn="l"/>
            <a:r>
              <a:rPr lang="en-US" dirty="0" smtClean="0"/>
              <a:t> </a:t>
            </a:r>
            <a:r>
              <a:rPr lang="en-US" dirty="0" err="1" smtClean="0"/>
              <a:t>pV</a:t>
            </a:r>
            <a:r>
              <a:rPr lang="en-US" dirty="0" smtClean="0"/>
              <a:t> = n R T </a:t>
            </a:r>
            <a:r>
              <a:rPr lang="en-US" dirty="0" err="1" smtClean="0"/>
              <a:t>berarti</a:t>
            </a:r>
            <a:endParaRPr lang="en-US" dirty="0" smtClean="0"/>
          </a:p>
          <a:p>
            <a:pPr algn="l"/>
            <a:r>
              <a:rPr lang="en-US" dirty="0" smtClean="0"/>
              <a:t> </a:t>
            </a:r>
            <a:r>
              <a:rPr lang="en-US" dirty="0" err="1" smtClean="0"/>
              <a:t>pV</a:t>
            </a:r>
            <a:r>
              <a:rPr lang="en-US" dirty="0" smtClean="0"/>
              <a:t> = 2/3 Ku  </a:t>
            </a:r>
            <a:r>
              <a:rPr lang="en-US" dirty="0" err="1" smtClean="0"/>
              <a:t>atau</a:t>
            </a:r>
            <a:r>
              <a:rPr lang="en-US" dirty="0" smtClean="0"/>
              <a:t>  Ku  = 3/2 n R T </a:t>
            </a:r>
          </a:p>
          <a:p>
            <a:pPr algn="l"/>
            <a:r>
              <a:rPr lang="en-US" dirty="0" smtClean="0"/>
              <a:t>Ku </a:t>
            </a:r>
            <a:r>
              <a:rPr lang="en-US" dirty="0" err="1" smtClean="0"/>
              <a:t>berbanding</a:t>
            </a:r>
            <a:r>
              <a:rPr lang="en-US" dirty="0" smtClean="0"/>
              <a:t> </a:t>
            </a:r>
            <a:r>
              <a:rPr lang="en-US" dirty="0" err="1" smtClean="0"/>
              <a:t>lurus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absolut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Ku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kinetik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massa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928670"/>
          </a:xfrm>
        </p:spPr>
        <p:txBody>
          <a:bodyPr/>
          <a:lstStyle/>
          <a:p>
            <a:pPr algn="ctr"/>
            <a:r>
              <a:rPr lang="en-US" dirty="0" smtClean="0"/>
              <a:t>SIFAT TERMAL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1000108"/>
            <a:ext cx="8358246" cy="450059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3200" dirty="0" smtClean="0"/>
              <a:t>Massa molar = </a:t>
            </a:r>
            <a:r>
              <a:rPr lang="en-US" sz="3200" dirty="0" err="1" smtClean="0"/>
              <a:t>massa</a:t>
            </a:r>
            <a:r>
              <a:rPr lang="en-US" sz="3200" dirty="0" smtClean="0"/>
              <a:t> per mol</a:t>
            </a:r>
          </a:p>
          <a:p>
            <a:pPr algn="l"/>
            <a:r>
              <a:rPr lang="en-US" sz="3200" dirty="0"/>
              <a:t> </a:t>
            </a:r>
            <a:r>
              <a:rPr lang="en-US" sz="3200" dirty="0" smtClean="0"/>
              <a:t>m total = n M       , M = BM</a:t>
            </a:r>
          </a:p>
          <a:p>
            <a:pPr algn="l"/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experimen</a:t>
            </a:r>
            <a:r>
              <a:rPr lang="en-US" sz="3200" dirty="0" smtClean="0"/>
              <a:t> </a:t>
            </a:r>
            <a:r>
              <a:rPr lang="en-US" sz="3200" dirty="0" err="1" smtClean="0"/>
              <a:t>menunjukkan</a:t>
            </a:r>
            <a:endParaRPr lang="en-US" sz="3200" dirty="0" smtClean="0"/>
          </a:p>
          <a:p>
            <a:pPr marL="514350" indent="-514350" algn="l">
              <a:buAutoNum type="arabicPeriod"/>
            </a:pPr>
            <a:r>
              <a:rPr lang="en-US" sz="3200" dirty="0" err="1" smtClean="0"/>
              <a:t>Volum</a:t>
            </a:r>
            <a:r>
              <a:rPr lang="en-US" sz="3200" dirty="0" smtClean="0"/>
              <a:t> (V)  ≈ (</a:t>
            </a:r>
            <a:r>
              <a:rPr lang="en-US" sz="3200" dirty="0" err="1" smtClean="0"/>
              <a:t>sebanding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) n</a:t>
            </a:r>
          </a:p>
          <a:p>
            <a:pPr marL="514350" indent="-514350" algn="l">
              <a:buAutoNum type="arabicPeriod"/>
            </a:pPr>
            <a:r>
              <a:rPr lang="en-US" sz="3200" dirty="0" smtClean="0"/>
              <a:t>V 		 ≈ (</a:t>
            </a:r>
            <a:r>
              <a:rPr lang="en-US" sz="3200" dirty="0" err="1" smtClean="0"/>
              <a:t>sebanding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) 1/p</a:t>
            </a:r>
          </a:p>
          <a:p>
            <a:pPr marL="514350" indent="-514350" algn="l">
              <a:buAutoNum type="arabicPeriod"/>
            </a:pPr>
            <a:r>
              <a:rPr lang="en-US" sz="3200" dirty="0" smtClean="0"/>
              <a:t>V 		 ≈ (</a:t>
            </a:r>
            <a:r>
              <a:rPr lang="en-US" sz="3200" dirty="0" err="1" smtClean="0"/>
              <a:t>sebanding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) T</a:t>
            </a:r>
          </a:p>
          <a:p>
            <a:pPr marL="514350" indent="-514350" algn="l"/>
            <a:r>
              <a:rPr lang="en-US" sz="3200" dirty="0" smtClean="0"/>
              <a:t>1 </a:t>
            </a:r>
            <a:r>
              <a:rPr lang="en-US" sz="3200" dirty="0" err="1" smtClean="0"/>
              <a:t>dan</a:t>
            </a:r>
            <a:r>
              <a:rPr lang="en-US" sz="3200" dirty="0" smtClean="0"/>
              <a:t> 2 </a:t>
            </a:r>
            <a:r>
              <a:rPr lang="en-US" sz="3200" dirty="0" err="1" smtClean="0"/>
              <a:t>menghasilkan</a:t>
            </a:r>
            <a:r>
              <a:rPr lang="en-US" sz="3200" dirty="0" smtClean="0"/>
              <a:t> PV = </a:t>
            </a:r>
            <a:r>
              <a:rPr lang="en-US" sz="3200" dirty="0" err="1" smtClean="0"/>
              <a:t>konstan</a:t>
            </a:r>
            <a:r>
              <a:rPr lang="en-US" sz="3200" dirty="0" smtClean="0"/>
              <a:t> (</a:t>
            </a:r>
            <a:r>
              <a:rPr lang="en-US" sz="3200" dirty="0" err="1" smtClean="0"/>
              <a:t>pada</a:t>
            </a:r>
            <a:r>
              <a:rPr lang="en-US" sz="3200" dirty="0" smtClean="0"/>
              <a:t> T </a:t>
            </a:r>
            <a:r>
              <a:rPr lang="en-US" sz="3200" dirty="0" err="1" smtClean="0"/>
              <a:t>konstan</a:t>
            </a:r>
            <a:r>
              <a:rPr lang="en-US" sz="3200" dirty="0" smtClean="0"/>
              <a:t>)</a:t>
            </a:r>
          </a:p>
          <a:p>
            <a:pPr marL="514350" indent="-514350" algn="l"/>
            <a:r>
              <a:rPr lang="en-US" sz="3200" dirty="0" smtClean="0"/>
              <a:t>1, 2 </a:t>
            </a:r>
            <a:r>
              <a:rPr lang="en-US" sz="3200" dirty="0" err="1" smtClean="0"/>
              <a:t>dan</a:t>
            </a:r>
            <a:r>
              <a:rPr lang="en-US" sz="3200" dirty="0" smtClean="0"/>
              <a:t> 3  </a:t>
            </a:r>
            <a:r>
              <a:rPr lang="en-US" sz="3200" dirty="0" err="1" smtClean="0"/>
              <a:t>menghasilkan</a:t>
            </a:r>
            <a:r>
              <a:rPr lang="en-US" sz="3200" dirty="0" smtClean="0"/>
              <a:t> PV = n R T</a:t>
            </a:r>
          </a:p>
          <a:p>
            <a:pPr marL="514350" indent="-514350"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Persamaan</a:t>
            </a:r>
            <a:r>
              <a:rPr lang="en-US" dirty="0" smtClean="0">
                <a:solidFill>
                  <a:schemeClr val="tx1"/>
                </a:solidFill>
              </a:rPr>
              <a:t> Gas </a:t>
            </a:r>
            <a:r>
              <a:rPr lang="en-US" dirty="0" err="1" smtClean="0">
                <a:solidFill>
                  <a:schemeClr val="tx1"/>
                </a:solidFill>
              </a:rPr>
              <a:t>Idial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785794"/>
            <a:ext cx="8786842" cy="6072206"/>
          </a:xfrm>
        </p:spPr>
        <p:txBody>
          <a:bodyPr/>
          <a:lstStyle/>
          <a:p>
            <a:pPr algn="l"/>
            <a:r>
              <a:rPr lang="en-US" dirty="0" err="1" smtClean="0"/>
              <a:t>Sifat-sifat</a:t>
            </a:r>
            <a:r>
              <a:rPr lang="en-US" dirty="0" smtClean="0"/>
              <a:t> gas </a:t>
            </a:r>
            <a:r>
              <a:rPr lang="en-US" dirty="0" err="1" smtClean="0"/>
              <a:t>idial</a:t>
            </a: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dirty="0" err="1" smtClean="0"/>
              <a:t>Volum</a:t>
            </a:r>
            <a:r>
              <a:rPr lang="en-US" dirty="0" smtClean="0"/>
              <a:t> </a:t>
            </a:r>
            <a:r>
              <a:rPr lang="en-US" dirty="0" err="1" smtClean="0"/>
              <a:t>sebanding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mol (n)</a:t>
            </a:r>
          </a:p>
          <a:p>
            <a:pPr marL="514350" indent="-514350" algn="l">
              <a:buAutoNum type="arabicPeriod"/>
            </a:pPr>
            <a:r>
              <a:rPr lang="en-US" dirty="0" err="1" smtClean="0"/>
              <a:t>Volum</a:t>
            </a:r>
            <a:r>
              <a:rPr lang="en-US" dirty="0" smtClean="0"/>
              <a:t> </a:t>
            </a:r>
            <a:r>
              <a:rPr lang="en-US" dirty="0" err="1" smtClean="0"/>
              <a:t>berbanding</a:t>
            </a:r>
            <a:r>
              <a:rPr lang="en-US" dirty="0" smtClean="0"/>
              <a:t> </a:t>
            </a:r>
            <a:r>
              <a:rPr lang="en-US" dirty="0" err="1" smtClean="0"/>
              <a:t>terbalik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(p)</a:t>
            </a:r>
          </a:p>
          <a:p>
            <a:pPr marL="514350" indent="-514350" algn="l"/>
            <a:r>
              <a:rPr lang="en-US" dirty="0" smtClean="0"/>
              <a:t>	PV =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id-ID" dirty="0" smtClean="0"/>
              <a:t>pada</a:t>
            </a:r>
            <a:r>
              <a:rPr lang="en-US" dirty="0" smtClean="0"/>
              <a:t> n </a:t>
            </a:r>
            <a:r>
              <a:rPr lang="en-US" dirty="0" err="1" smtClean="0"/>
              <a:t>dan</a:t>
            </a:r>
            <a:r>
              <a:rPr lang="en-US" dirty="0" smtClean="0"/>
              <a:t> T </a:t>
            </a:r>
            <a:r>
              <a:rPr lang="en-US" dirty="0" err="1" smtClean="0"/>
              <a:t>tetap</a:t>
            </a:r>
            <a:endParaRPr lang="en-US" dirty="0" smtClean="0"/>
          </a:p>
          <a:p>
            <a:pPr marL="514350" indent="-514350" algn="l"/>
            <a:r>
              <a:rPr lang="en-US" dirty="0" smtClean="0"/>
              <a:t>3.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sebanding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mutlak</a:t>
            </a:r>
            <a:endParaRPr lang="en-US" dirty="0" smtClean="0"/>
          </a:p>
          <a:p>
            <a:pPr marL="514350" indent="-514350" algn="l"/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dirumuskan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Persamaan</a:t>
            </a:r>
            <a:r>
              <a:rPr lang="en-US" dirty="0" smtClean="0"/>
              <a:t> Gas </a:t>
            </a:r>
            <a:r>
              <a:rPr lang="en-US" dirty="0" err="1" smtClean="0"/>
              <a:t>Idial</a:t>
            </a:r>
            <a:endParaRPr lang="en-US" dirty="0" smtClean="0"/>
          </a:p>
          <a:p>
            <a:pPr marL="514350" indent="-514350" algn="l"/>
            <a:r>
              <a:rPr lang="en-US" dirty="0" smtClean="0"/>
              <a:t>	PV = n R T</a:t>
            </a:r>
          </a:p>
          <a:p>
            <a:pPr marL="514350" indent="-514350" algn="l"/>
            <a:r>
              <a:rPr lang="en-US" dirty="0" smtClean="0"/>
              <a:t>P </a:t>
            </a:r>
            <a:r>
              <a:rPr lang="en-US" dirty="0" err="1" smtClean="0"/>
              <a:t>dlam</a:t>
            </a:r>
            <a:r>
              <a:rPr lang="en-US" dirty="0" smtClean="0"/>
              <a:t> </a:t>
            </a:r>
            <a:r>
              <a:rPr lang="en-US" dirty="0" err="1" smtClean="0"/>
              <a:t>Paskal</a:t>
            </a:r>
            <a:r>
              <a:rPr lang="en-US" dirty="0" smtClean="0"/>
              <a:t> (Pa) R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8,3145 </a:t>
            </a:r>
            <a:r>
              <a:rPr lang="en-US" dirty="0" smtClean="0"/>
              <a:t>J/mol K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atm</a:t>
            </a:r>
            <a:r>
              <a:rPr lang="en-US" dirty="0" smtClean="0"/>
              <a:t>  R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0,08206 l </a:t>
            </a:r>
            <a:r>
              <a:rPr lang="en-US" dirty="0" err="1" smtClean="0"/>
              <a:t>atm</a:t>
            </a:r>
            <a:r>
              <a:rPr lang="en-US" dirty="0" smtClean="0"/>
              <a:t>/</a:t>
            </a:r>
            <a:r>
              <a:rPr lang="en-US" dirty="0" err="1" smtClean="0"/>
              <a:t>gmol</a:t>
            </a:r>
            <a:r>
              <a:rPr lang="en-US" dirty="0" smtClean="0"/>
              <a:t> 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chemeClr val="tx1"/>
                </a:solidFill>
              </a:rPr>
              <a:t>PV = m/M R T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l-GR" sz="3200" dirty="0" smtClean="0">
                <a:solidFill>
                  <a:schemeClr val="tx1"/>
                </a:solidFill>
              </a:rPr>
              <a:t>ρ</a:t>
            </a:r>
            <a:r>
              <a:rPr lang="en-US" sz="3200" dirty="0" smtClean="0">
                <a:solidFill>
                  <a:schemeClr val="tx1"/>
                </a:solidFill>
              </a:rPr>
              <a:t> = m/V  , P = </a:t>
            </a:r>
            <a:r>
              <a:rPr lang="id-ID" sz="3200" dirty="0" smtClean="0">
                <a:solidFill>
                  <a:schemeClr val="tx1"/>
                </a:solidFill>
              </a:rPr>
              <a:t>(</a:t>
            </a:r>
            <a:r>
              <a:rPr lang="el-GR" sz="3200" dirty="0" smtClean="0">
                <a:solidFill>
                  <a:schemeClr val="tx1"/>
                </a:solidFill>
              </a:rPr>
              <a:t>ρ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id-ID" sz="3200" dirty="0" smtClean="0">
                <a:solidFill>
                  <a:schemeClr val="tx1"/>
                </a:solidFill>
              </a:rPr>
              <a:t>/</a:t>
            </a:r>
            <a:r>
              <a:rPr lang="en-US" sz="3200" dirty="0" smtClean="0">
                <a:solidFill>
                  <a:schemeClr val="tx1"/>
                </a:solidFill>
              </a:rPr>
              <a:t>M</a:t>
            </a:r>
            <a:r>
              <a:rPr lang="id-ID" sz="3200" dirty="0" smtClean="0">
                <a:solidFill>
                  <a:schemeClr val="tx1"/>
                </a:solidFill>
              </a:rPr>
              <a:t>)</a:t>
            </a:r>
            <a:r>
              <a:rPr lang="en-US" sz="3200" dirty="0" smtClean="0">
                <a:solidFill>
                  <a:schemeClr val="tx1"/>
                </a:solidFill>
              </a:rPr>
              <a:t> R T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1357298"/>
            <a:ext cx="8572560" cy="5500702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Volume gas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STP (standard,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temperatur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pressure)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273,15 K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 =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(1,013 10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Paskal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 mol gas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volume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 (V)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l"/>
            <a:r>
              <a:rPr lang="en-US" b="1" dirty="0" smtClean="0"/>
              <a:t>   </a:t>
            </a:r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                    </a:t>
            </a:r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285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2071678"/>
            <a:ext cx="3000396" cy="10756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283" y="4714884"/>
            <a:ext cx="5500617" cy="12144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5143512"/>
            <a:ext cx="2124619" cy="785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"/>
            <a:ext cx="7772400" cy="857232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>
                <a:solidFill>
                  <a:schemeClr val="tx1"/>
                </a:solidFill>
              </a:rPr>
              <a:t>V = 22,40 liter</a:t>
            </a:r>
            <a:r>
              <a:rPr lang="en-US" sz="3200" dirty="0" smtClean="0">
                <a:solidFill>
                  <a:schemeClr val="tx1"/>
                </a:solidFill>
              </a:rPr>
              <a:t/>
            </a:r>
            <a:br>
              <a:rPr lang="en-US" sz="3200" dirty="0" smtClean="0">
                <a:solidFill>
                  <a:schemeClr val="tx1"/>
                </a:solidFill>
              </a:rPr>
            </a:b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1285860"/>
            <a:ext cx="8786842" cy="557214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/>
              <a:t>Contoh</a:t>
            </a:r>
            <a:endParaRPr lang="en-US" dirty="0" smtClean="0"/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tabung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gas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menyelam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 = 11 l,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 = 2,1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 = 42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tabung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kosong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 = 21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atm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(1,013 10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Pa)</a:t>
            </a: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Berapa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tabung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28,84 g/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gmol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smtClean="0"/>
              <a:t>Massa </a:t>
            </a:r>
            <a:r>
              <a:rPr lang="en-US" dirty="0" err="1" smtClean="0"/>
              <a:t>udara</a:t>
            </a:r>
            <a:r>
              <a:rPr lang="en-US" dirty="0" smtClean="0"/>
              <a:t> </a:t>
            </a:r>
            <a:r>
              <a:rPr lang="en-US" dirty="0" err="1" smtClean="0"/>
              <a:t>mula-mula</a:t>
            </a:r>
            <a:r>
              <a:rPr lang="en-US" dirty="0" smtClean="0"/>
              <a:t> = P</a:t>
            </a:r>
            <a:r>
              <a:rPr lang="en-US" baseline="-25000" dirty="0" smtClean="0"/>
              <a:t>1</a:t>
            </a:r>
            <a:r>
              <a:rPr lang="en-US" dirty="0" smtClean="0"/>
              <a:t> V</a:t>
            </a:r>
            <a:r>
              <a:rPr lang="en-US" baseline="-25000" dirty="0" smtClean="0"/>
              <a:t>1</a:t>
            </a:r>
            <a:r>
              <a:rPr lang="en-US" dirty="0" smtClean="0"/>
              <a:t> = n</a:t>
            </a:r>
            <a:r>
              <a:rPr lang="en-US" baseline="-25000" dirty="0" smtClean="0"/>
              <a:t>1</a:t>
            </a:r>
            <a:r>
              <a:rPr lang="en-US" dirty="0" smtClean="0"/>
              <a:t> R T</a:t>
            </a:r>
            <a:r>
              <a:rPr lang="en-US" baseline="-25000" dirty="0" smtClean="0"/>
              <a:t>1</a:t>
            </a:r>
          </a:p>
          <a:p>
            <a:pPr algn="l"/>
            <a:r>
              <a:rPr lang="en-US" dirty="0" smtClean="0"/>
              <a:t>n</a:t>
            </a:r>
            <a:r>
              <a:rPr lang="en-US" baseline="-25000" dirty="0" smtClean="0"/>
              <a:t>1 </a:t>
            </a:r>
            <a:r>
              <a:rPr lang="en-US" dirty="0" smtClean="0"/>
              <a:t>= P</a:t>
            </a:r>
            <a:r>
              <a:rPr lang="en-US" baseline="-25000" dirty="0" smtClean="0"/>
              <a:t>1</a:t>
            </a:r>
            <a:r>
              <a:rPr lang="en-US" dirty="0" smtClean="0"/>
              <a:t> V</a:t>
            </a:r>
            <a:r>
              <a:rPr lang="en-US" baseline="-25000" dirty="0" smtClean="0"/>
              <a:t>1</a:t>
            </a:r>
            <a:r>
              <a:rPr lang="en-US" dirty="0" smtClean="0"/>
              <a:t> /R T</a:t>
            </a:r>
            <a:r>
              <a:rPr lang="en-US" baseline="-25000" dirty="0" smtClean="0"/>
              <a:t>1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1,013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Pa (11.10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)/(8,3145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J/mol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K)(2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1+273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K)</a:t>
            </a:r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20" y="1"/>
            <a:ext cx="7772400" cy="785794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n</a:t>
            </a:r>
            <a:r>
              <a:rPr lang="en-US" sz="3200" baseline="-25000" dirty="0" smtClean="0"/>
              <a:t>1</a:t>
            </a:r>
            <a:r>
              <a:rPr lang="en-US" sz="3200" dirty="0" smtClean="0"/>
              <a:t> = 0,456 mol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928670"/>
            <a:ext cx="8501122" cy="5357850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diisi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n</a:t>
            </a:r>
            <a:r>
              <a:rPr lang="en-US" baseline="-25000" dirty="0" smtClean="0"/>
              <a:t>2</a:t>
            </a:r>
            <a:r>
              <a:rPr lang="en-US" dirty="0" smtClean="0"/>
              <a:t>= P</a:t>
            </a:r>
            <a:r>
              <a:rPr lang="en-US" baseline="-25000" dirty="0" smtClean="0"/>
              <a:t>2</a:t>
            </a:r>
            <a:r>
              <a:rPr lang="en-US" dirty="0" smtClean="0"/>
              <a:t> V</a:t>
            </a:r>
            <a:r>
              <a:rPr lang="en-US" baseline="-25000" dirty="0" smtClean="0"/>
              <a:t>2</a:t>
            </a:r>
            <a:r>
              <a:rPr lang="en-US" dirty="0" smtClean="0"/>
              <a:t> /R T</a:t>
            </a:r>
            <a:r>
              <a:rPr lang="en-US" baseline="-25000" dirty="0" smtClean="0"/>
              <a:t> 2        </a:t>
            </a:r>
          </a:p>
          <a:p>
            <a:pPr algn="l"/>
            <a:r>
              <a:rPr lang="en-US" baseline="-25000" dirty="0" smtClean="0"/>
              <a:t>  </a:t>
            </a:r>
          </a:p>
          <a:p>
            <a:pPr algn="l"/>
            <a:r>
              <a:rPr lang="en-US" dirty="0" smtClean="0"/>
              <a:t> 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(2,1 10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Pa)(11.10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-3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)/(8,3145 J/mol K)(31</a:t>
            </a:r>
            <a:r>
              <a:rPr lang="id-ID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0,8822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mol</a:t>
            </a:r>
          </a:p>
          <a:p>
            <a:pPr algn="l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ditambahkan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0,8822- 0,456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mol</a:t>
            </a:r>
          </a:p>
          <a:p>
            <a:pPr algn="l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0,4262 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mol</a:t>
            </a:r>
          </a:p>
          <a:p>
            <a:pPr algn="l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= 0,4262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gmol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28,84 g/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gmol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 = 12,29161 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765</TotalTime>
  <Words>1306</Words>
  <Application>Microsoft Office PowerPoint</Application>
  <PresentationFormat>On-screen Show (4:3)</PresentationFormat>
  <Paragraphs>224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Flow</vt:lpstr>
      <vt:lpstr>KINETIKA GAS</vt:lpstr>
      <vt:lpstr>Jumlah molekul yang menabrak dinding </vt:lpstr>
      <vt:lpstr> Tekanan p adalah gaya yang diterima dinding/luas</vt:lpstr>
      <vt:lpstr>Kita bandingkan dengan pers gas idial</vt:lpstr>
      <vt:lpstr>SIFAT TERMAL</vt:lpstr>
      <vt:lpstr>Persamaan Gas Idial</vt:lpstr>
      <vt:lpstr>PV = m/M R T ρ = m/V  , P = (ρ /M) R T</vt:lpstr>
      <vt:lpstr> V = 22,40 liter </vt:lpstr>
      <vt:lpstr>n1 = 0,456 mol</vt:lpstr>
      <vt:lpstr>Pers Van der Waals</vt:lpstr>
      <vt:lpstr>KERJA karena perubahan volum</vt:lpstr>
      <vt:lpstr>Hukum Termodinamika I</vt:lpstr>
      <vt:lpstr>Penyelesaian</vt:lpstr>
      <vt:lpstr>Langkah acd</vt:lpstr>
      <vt:lpstr>Macam-macam proses</vt:lpstr>
      <vt:lpstr>3. Proses isotermal</vt:lpstr>
      <vt:lpstr> Contoh soal </vt:lpstr>
      <vt:lpstr>Peny</vt:lpstr>
      <vt:lpstr>PowerPoint Presentation</vt:lpstr>
      <vt:lpstr>PowerPoint Presentation</vt:lpstr>
      <vt:lpstr>Contoh soal </vt:lpstr>
      <vt:lpstr>Penyelesaian</vt:lpstr>
      <vt:lpstr>Peny dg cara coba 2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KINETIKA GAS</dc:title>
  <dc:creator>MyComp</dc:creator>
  <cp:lastModifiedBy>ismail - [2010]</cp:lastModifiedBy>
  <cp:revision>75</cp:revision>
  <dcterms:created xsi:type="dcterms:W3CDTF">2011-11-23T13:04:34Z</dcterms:created>
  <dcterms:modified xsi:type="dcterms:W3CDTF">2016-12-13T13:20:08Z</dcterms:modified>
</cp:coreProperties>
</file>