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Default Extension="gif" ContentType="image/gif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s/slide24.xml" ContentType="application/vnd.openxmlformats-officedocument.presentationml.slide+xml"/>
  <Override PartName="/ppt/slideLayouts/slideLayout16.xml" ContentType="application/vnd.openxmlformats-officedocument.presentationml.slideLayout+xml"/>
  <Default Extension="jpeg" ContentType="image/jpeg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32" r:id="rId7"/>
    <p:sldMasterId id="2147483744" r:id="rId8"/>
    <p:sldMasterId id="2147483756" r:id="rId9"/>
    <p:sldMasterId id="2147483768" r:id="rId10"/>
    <p:sldMasterId id="2147483780" r:id="rId11"/>
  </p:sldMasterIdLst>
  <p:notesMasterIdLst>
    <p:notesMasterId r:id="rId36"/>
  </p:notesMasterIdLst>
  <p:sldIdLst>
    <p:sldId id="256" r:id="rId12"/>
    <p:sldId id="267" r:id="rId13"/>
    <p:sldId id="268" r:id="rId14"/>
    <p:sldId id="257" r:id="rId15"/>
    <p:sldId id="258" r:id="rId16"/>
    <p:sldId id="279" r:id="rId17"/>
    <p:sldId id="273" r:id="rId18"/>
    <p:sldId id="274" r:id="rId19"/>
    <p:sldId id="275" r:id="rId20"/>
    <p:sldId id="276" r:id="rId21"/>
    <p:sldId id="284" r:id="rId22"/>
    <p:sldId id="260" r:id="rId23"/>
    <p:sldId id="280" r:id="rId24"/>
    <p:sldId id="262" r:id="rId25"/>
    <p:sldId id="263" r:id="rId26"/>
    <p:sldId id="261" r:id="rId27"/>
    <p:sldId id="264" r:id="rId28"/>
    <p:sldId id="272" r:id="rId29"/>
    <p:sldId id="270" r:id="rId30"/>
    <p:sldId id="271" r:id="rId31"/>
    <p:sldId id="266" r:id="rId32"/>
    <p:sldId id="281" r:id="rId33"/>
    <p:sldId id="282" r:id="rId34"/>
    <p:sldId id="283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610" autoAdjust="0"/>
    <p:restoredTop sz="94660"/>
  </p:normalViewPr>
  <p:slideViewPr>
    <p:cSldViewPr>
      <p:cViewPr varScale="1">
        <p:scale>
          <a:sx n="46" d="100"/>
          <a:sy n="46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04E6A0-EC24-4658-A931-6E7EF84DAC7A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F702B-71DB-42DA-AB16-35124AAE4B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F702B-71DB-42DA-AB16-35124AAE4B3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F702B-71DB-42DA-AB16-35124AAE4B3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F702B-71DB-42DA-AB16-35124AAE4B3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1E24D3D-A5DE-45E7-B5B8-8B5DA048DDD6}" type="datetimeFigureOut">
              <a:rPr lang="en-US" smtClean="0"/>
              <a:pPr/>
              <a:t>9/29/2016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2B9C4F7-3B3F-4310-860F-639EC23EDA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0.xml"/><Relationship Id="rId1" Type="http://schemas.openxmlformats.org/officeDocument/2006/relationships/themeOverride" Target="../theme/themeOverrid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OLEH: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DR. IR. H. SUWARDIE </a:t>
            </a:r>
            <a:r>
              <a:rPr lang="en-US" sz="2800" dirty="0" err="1" smtClean="0">
                <a:solidFill>
                  <a:schemeClr val="tx1"/>
                </a:solidFill>
              </a:rPr>
              <a:t>M.Sc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KOPDASI YOGYAKARTA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" y="22860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rgbClr val="C00000"/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ction Man" pitchFamily="2" charset="0"/>
              </a:rPr>
              <a:t>KOPERASI</a:t>
            </a:r>
            <a:br>
              <a:rPr lang="en-US" sz="5400" b="1" cap="none" spc="0" dirty="0" smtClean="0">
                <a:ln w="19050">
                  <a:solidFill>
                    <a:srgbClr val="C00000"/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ction Man" pitchFamily="2" charset="0"/>
              </a:rPr>
            </a:br>
            <a:r>
              <a:rPr lang="en-US" sz="5400" b="1" cap="none" spc="0" dirty="0" smtClean="0">
                <a:ln w="19050">
                  <a:solidFill>
                    <a:srgbClr val="C00000"/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ction Man" pitchFamily="2" charset="0"/>
              </a:rPr>
              <a:t>TANTANGAN DAN HARAPAN</a:t>
            </a:r>
            <a:endParaRPr lang="en-US" sz="5400" b="1" cap="none" spc="0" dirty="0">
              <a:ln w="19050">
                <a:solidFill>
                  <a:srgbClr val="C00000"/>
                </a:solidFill>
                <a:prstDash val="solid"/>
              </a:ln>
              <a:solidFill>
                <a:schemeClr val="tx1">
                  <a:lumMod val="9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ction Man" pitchFamily="2" charset="0"/>
            </a:endParaRPr>
          </a:p>
        </p:txBody>
      </p:sp>
      <p:pic>
        <p:nvPicPr>
          <p:cNvPr id="1026" name="Picture 2" descr="C:\Program Files\Microsoft Office\MEDIA\CAGCAT10\j028320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057400"/>
            <a:ext cx="2725831" cy="2667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4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8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1397000"/>
          <a:ext cx="7772400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2819400"/>
                <a:gridCol w="1310640"/>
                <a:gridCol w="1554480"/>
                <a:gridCol w="1554480"/>
              </a:tblGrid>
              <a:tr h="64046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6.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SEMARONG SANGGAU KALBAR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19.978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148.911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126.725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7.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SEMANDANG JAYA SIMPANG HULU KETAPANG KALBAR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17.555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81.885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68.647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8.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TRI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 TAPANG KASIH, KAPUAS HULU KALBAR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13.700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66.564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53.433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2362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TABEL III. PERKEMBANGAN LIMA TAHUN TERAKHIR 2006-2010</a:t>
            </a:r>
            <a:br>
              <a:rPr lang="en-US" dirty="0" smtClean="0"/>
            </a:br>
            <a:r>
              <a:rPr lang="en-US" dirty="0" err="1" smtClean="0"/>
              <a:t>Kopdit</a:t>
            </a:r>
            <a:r>
              <a:rPr lang="en-US" dirty="0" smtClean="0"/>
              <a:t>  </a:t>
            </a:r>
            <a:r>
              <a:rPr lang="en-US" dirty="0" err="1" smtClean="0"/>
              <a:t>Lantang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</a:t>
            </a:r>
            <a:r>
              <a:rPr lang="en-US" dirty="0" err="1" smtClean="0"/>
              <a:t>Kalbar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jutaan</a:t>
            </a:r>
            <a:r>
              <a:rPr lang="en-US" dirty="0" smtClean="0"/>
              <a:t> rupiah)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2514602"/>
          <a:ext cx="6934200" cy="36575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19200"/>
                <a:gridCol w="1524000"/>
                <a:gridCol w="1524000"/>
                <a:gridCol w="1600200"/>
                <a:gridCol w="1066800"/>
              </a:tblGrid>
              <a:tr h="9681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Tahun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Anggota</a:t>
                      </a:r>
                      <a:endParaRPr lang="en-US" sz="2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orang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Asset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Pinjaman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latin typeface="Arial" pitchFamily="34" charset="0"/>
                          <a:cs typeface="Arial" pitchFamily="34" charset="0"/>
                        </a:rPr>
                        <a:t>Beredar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SHU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3788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2006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51.890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277.943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234.789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3.310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3788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2007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67.127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438.906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324.817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4.547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3788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2008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80.859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610.080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457.884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4.018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3788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2009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91.081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771.180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553.066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4.993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3788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2010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104.927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1.012.811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732.248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5.871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571500">
              <a:buNone/>
            </a:pPr>
            <a:r>
              <a:rPr lang="en-US" dirty="0" err="1" smtClean="0"/>
              <a:t>Perekonomian</a:t>
            </a:r>
            <a:r>
              <a:rPr lang="en-US" dirty="0" smtClean="0"/>
              <a:t>  </a:t>
            </a:r>
            <a:r>
              <a:rPr lang="en-US" b="1" dirty="0" smtClean="0"/>
              <a:t>PASAR BEBAS</a:t>
            </a:r>
            <a:r>
              <a:rPr lang="en-US" dirty="0" smtClean="0"/>
              <a:t>: PERSAINGAN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, </a:t>
            </a:r>
            <a:r>
              <a:rPr lang="en-US" dirty="0" err="1" smtClean="0"/>
              <a:t>misal</a:t>
            </a:r>
            <a:r>
              <a:rPr lang="en-US" dirty="0" smtClean="0"/>
              <a:t>:</a:t>
            </a:r>
          </a:p>
          <a:p>
            <a:pPr marL="0" indent="571500">
              <a:buNone/>
            </a:pPr>
            <a:r>
              <a:rPr lang="en-US" b="1" dirty="0" smtClean="0"/>
              <a:t>KOP SIMPAN PINJAM</a:t>
            </a:r>
            <a:r>
              <a:rPr lang="en-US" dirty="0" smtClean="0"/>
              <a:t>: </a:t>
            </a:r>
            <a:r>
              <a:rPr lang="en-US" dirty="0" err="1" smtClean="0"/>
              <a:t>bersaing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Bank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bank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menyalurkan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endParaRPr lang="en-US" dirty="0" smtClean="0"/>
          </a:p>
          <a:p>
            <a:pPr marL="0" indent="571500">
              <a:buNone/>
            </a:pPr>
            <a:r>
              <a:rPr lang="en-US" b="1" dirty="0" smtClean="0"/>
              <a:t>KOP BARANG KONSUMSI (WASERBA)</a:t>
            </a:r>
            <a:r>
              <a:rPr lang="en-US" dirty="0" smtClean="0"/>
              <a:t>: </a:t>
            </a:r>
            <a:r>
              <a:rPr lang="en-US" dirty="0" err="1" smtClean="0"/>
              <a:t>bersaing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MINIMARKET (INDOMART, </a:t>
            </a:r>
            <a:r>
              <a:rPr lang="en-US" dirty="0" err="1" smtClean="0"/>
              <a:t>ALFAMART,dsb</a:t>
            </a:r>
            <a:r>
              <a:rPr lang="en-US" dirty="0" smtClean="0"/>
              <a:t>), HARY MART, AS MART, KELUARGA MART, </a:t>
            </a:r>
            <a:r>
              <a:rPr lang="en-US" dirty="0" err="1" smtClean="0"/>
              <a:t>dsb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0800" y="457200"/>
            <a:ext cx="44246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TANTANGAN</a:t>
            </a:r>
            <a:endParaRPr lang="en-US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i="1" dirty="0" smtClean="0"/>
              <a:t>International Cooperation Alliance </a:t>
            </a:r>
            <a:r>
              <a:rPr lang="en-US" dirty="0" smtClean="0"/>
              <a:t>(ICA, 2004) </a:t>
            </a:r>
            <a:r>
              <a:rPr lang="en-US" dirty="0" err="1" smtClean="0"/>
              <a:t>koperasi</a:t>
            </a:r>
            <a:r>
              <a:rPr lang="en-US" dirty="0" smtClean="0"/>
              <a:t> global:</a:t>
            </a:r>
          </a:p>
          <a:p>
            <a:r>
              <a:rPr lang="en-US" dirty="0" smtClean="0"/>
              <a:t>40% </a:t>
            </a:r>
            <a:r>
              <a:rPr lang="en-US" dirty="0" err="1" smtClean="0"/>
              <a:t>koperasi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Asuransi</a:t>
            </a:r>
            <a:endParaRPr lang="en-US" dirty="0" smtClean="0"/>
          </a:p>
          <a:p>
            <a:r>
              <a:rPr lang="en-US" dirty="0" smtClean="0"/>
              <a:t>25% </a:t>
            </a:r>
            <a:r>
              <a:rPr lang="en-US" dirty="0" err="1" smtClean="0"/>
              <a:t>Koperasi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endParaRPr lang="en-US" dirty="0" smtClean="0"/>
          </a:p>
          <a:p>
            <a:r>
              <a:rPr lang="en-US" dirty="0" smtClean="0"/>
              <a:t>15% </a:t>
            </a:r>
            <a:r>
              <a:rPr lang="en-US" dirty="0" err="1" smtClean="0"/>
              <a:t>Koperasi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Ritel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52400"/>
            <a:ext cx="8991600" cy="5440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sz="2800" b="1" dirty="0" smtClean="0"/>
              <a:t>AGAR KOPERASI DPT BERKEMBANG</a:t>
            </a:r>
            <a:r>
              <a:rPr lang="en-US" sz="2800" dirty="0" smtClean="0"/>
              <a:t>, </a:t>
            </a:r>
            <a:r>
              <a:rPr lang="en-US" sz="2800" b="1" dirty="0" err="1" smtClean="0"/>
              <a:t>dituntut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utk</a:t>
            </a:r>
            <a:endParaRPr lang="en-US" sz="2800" b="1" dirty="0" smtClean="0"/>
          </a:p>
          <a:p>
            <a:pPr marL="525463" indent="-525463">
              <a:buNone/>
            </a:pPr>
            <a:r>
              <a:rPr lang="en-US" sz="2800" dirty="0" smtClean="0"/>
              <a:t>1.  SKALA USAHA BESAR </a:t>
            </a:r>
            <a:r>
              <a:rPr lang="en-US" sz="2800" dirty="0" err="1" smtClean="0"/>
              <a:t>shg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EFISIEN</a:t>
            </a:r>
          </a:p>
          <a:p>
            <a:pPr marL="525463" indent="-525463">
              <a:buNone/>
            </a:pPr>
            <a:r>
              <a:rPr lang="en-US" sz="2800" dirty="0" smtClean="0"/>
              <a:t> 2. PENGELOLAAN PROFESIONAL</a:t>
            </a:r>
          </a:p>
          <a:p>
            <a:pPr marL="525463" indent="-525463">
              <a:buNone/>
            </a:pPr>
            <a:r>
              <a:rPr lang="en-US" sz="2800" dirty="0" smtClean="0"/>
              <a:t> 3. ORIENTASI BISNIS  </a:t>
            </a:r>
            <a:r>
              <a:rPr lang="en-US" sz="2800" dirty="0" err="1" smtClean="0"/>
              <a:t>tdk</a:t>
            </a:r>
            <a:r>
              <a:rPr lang="en-US" sz="2800" dirty="0" smtClean="0"/>
              <a:t>  </a:t>
            </a:r>
            <a:r>
              <a:rPr lang="en-US" sz="2800" dirty="0" err="1" smtClean="0"/>
              <a:t>fokus</a:t>
            </a:r>
            <a:r>
              <a:rPr lang="en-US" sz="2800" dirty="0" smtClean="0"/>
              <a:t>  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ANGGOTA  plus DILUAR ANGGOTA</a:t>
            </a:r>
          </a:p>
          <a:p>
            <a:pPr marL="525463" indent="-525463">
              <a:buAutoNum type="arabicPeriod" startAt="4"/>
            </a:pPr>
            <a:r>
              <a:rPr lang="en-US" sz="2800" dirty="0" smtClean="0"/>
              <a:t>PENDIDIKAN DAN PELATIHAN (BIDANG </a:t>
            </a:r>
            <a:r>
              <a:rPr lang="en-US" sz="2800" dirty="0" err="1" smtClean="0"/>
              <a:t>perkoperasian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kewirausahaan</a:t>
            </a:r>
            <a:r>
              <a:rPr lang="en-US" sz="2800" dirty="0" smtClean="0"/>
              <a:t>)</a:t>
            </a:r>
          </a:p>
          <a:p>
            <a:pPr marL="525463" indent="-525463">
              <a:buAutoNum type="arabicPeriod" startAt="4"/>
            </a:pPr>
            <a:r>
              <a:rPr lang="en-US" sz="2800" dirty="0" smtClean="0"/>
              <a:t>PENYULUHAN DAN PENDAMPINGAN (</a:t>
            </a:r>
            <a:r>
              <a:rPr lang="en-US" sz="2800" dirty="0" err="1" smtClean="0"/>
              <a:t>usaha</a:t>
            </a:r>
            <a:r>
              <a:rPr lang="en-US" sz="2800" dirty="0" smtClean="0"/>
              <a:t>)</a:t>
            </a:r>
          </a:p>
          <a:p>
            <a:pPr marL="525463" indent="-525463">
              <a:buAutoNum type="arabicPeriod" startAt="4"/>
            </a:pPr>
            <a:r>
              <a:rPr lang="en-US" sz="2800" dirty="0" smtClean="0"/>
              <a:t>DIVERSIFIKASI USAHA: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menarik</a:t>
            </a:r>
            <a:r>
              <a:rPr lang="en-US" sz="2800" dirty="0" smtClean="0"/>
              <a:t> </a:t>
            </a:r>
            <a:r>
              <a:rPr lang="en-US" sz="2800" dirty="0" err="1" smtClean="0"/>
              <a:t>minat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tambah</a:t>
            </a:r>
            <a:r>
              <a:rPr lang="en-US" sz="2800" dirty="0" smtClean="0"/>
              <a:t> BISNIS KOP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punya</a:t>
            </a:r>
            <a:r>
              <a:rPr lang="en-US" sz="2800" dirty="0" smtClean="0"/>
              <a:t> DAMPAK </a:t>
            </a:r>
            <a:r>
              <a:rPr lang="en-US" sz="2800" dirty="0" err="1" smtClean="0"/>
              <a:t>thd</a:t>
            </a:r>
            <a:r>
              <a:rPr lang="en-US" sz="2800" dirty="0" smtClean="0"/>
              <a:t> </a:t>
            </a:r>
            <a:r>
              <a:rPr lang="en-US" sz="2800" dirty="0" err="1" smtClean="0"/>
              <a:t>anggota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686800" cy="556259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dibayangkan</a:t>
            </a:r>
            <a:r>
              <a:rPr lang="en-US" dirty="0" smtClean="0"/>
              <a:t> </a:t>
            </a:r>
            <a:r>
              <a:rPr lang="en-US" dirty="0" err="1" smtClean="0"/>
              <a:t>bgmn</a:t>
            </a:r>
            <a:r>
              <a:rPr lang="en-US" dirty="0" smtClean="0"/>
              <a:t> KOP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,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mengakumulasi</a:t>
            </a:r>
            <a:r>
              <a:rPr lang="en-US" dirty="0" smtClean="0"/>
              <a:t> modal. </a:t>
            </a:r>
            <a:r>
              <a:rPr lang="en-US" dirty="0" err="1" smtClean="0"/>
              <a:t>Dgn</a:t>
            </a:r>
            <a:r>
              <a:rPr lang="en-US" dirty="0" smtClean="0"/>
              <a:t> modal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memadai</a:t>
            </a:r>
            <a:r>
              <a:rPr lang="en-US" dirty="0" smtClean="0"/>
              <a:t>, KOP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 a.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  b.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simpanan</a:t>
            </a:r>
            <a:r>
              <a:rPr lang="en-US" dirty="0" smtClean="0"/>
              <a:t>/</a:t>
            </a:r>
            <a:r>
              <a:rPr lang="en-US" dirty="0" err="1" smtClean="0"/>
              <a:t>tabungan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 c.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besar-besar</a:t>
            </a:r>
            <a:r>
              <a:rPr lang="en-US" dirty="0" smtClean="0"/>
              <a:t>,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lbh</a:t>
            </a:r>
            <a:r>
              <a:rPr lang="en-US" dirty="0" smtClean="0"/>
              <a:t> EFFISIEN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                                                                                                                                                     </a:t>
            </a:r>
          </a:p>
          <a:p>
            <a:pPr marL="514350" indent="-514350">
              <a:buNone/>
            </a:pPr>
            <a:r>
              <a:rPr lang="en-US" dirty="0" smtClean="0"/>
              <a:t>                                          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510600"/>
            <a:ext cx="8305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dirty="0" err="1" smtClean="0"/>
              <a:t>Jika</a:t>
            </a:r>
            <a:r>
              <a:rPr lang="en-US" sz="3200" dirty="0" smtClean="0"/>
              <a:t> KOP TDK DPT </a:t>
            </a:r>
            <a:r>
              <a:rPr lang="en-US" sz="3200" dirty="0" err="1" smtClean="0"/>
              <a:t>memenuhi</a:t>
            </a:r>
            <a:r>
              <a:rPr lang="en-US" sz="3200" dirty="0" smtClean="0"/>
              <a:t> </a:t>
            </a:r>
            <a:r>
              <a:rPr lang="en-US" sz="3200" dirty="0" err="1" smtClean="0"/>
              <a:t>tuntutan</a:t>
            </a:r>
            <a:r>
              <a:rPr lang="en-US" sz="3200" dirty="0" smtClean="0"/>
              <a:t> </a:t>
            </a:r>
            <a:r>
              <a:rPr lang="en-US" sz="3200" dirty="0" err="1" smtClean="0"/>
              <a:t>anggota</a:t>
            </a:r>
            <a:r>
              <a:rPr lang="en-US" sz="3200" dirty="0" smtClean="0"/>
              <a:t>,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tertarik</a:t>
            </a:r>
            <a:r>
              <a:rPr lang="en-US" sz="3200" dirty="0" smtClean="0"/>
              <a:t> / DI GAET </a:t>
            </a:r>
            <a:r>
              <a:rPr lang="en-US" sz="3200" dirty="0" err="1" smtClean="0"/>
              <a:t>perusahaan</a:t>
            </a:r>
            <a:r>
              <a:rPr lang="en-US" sz="3200" dirty="0" smtClean="0"/>
              <a:t> lain </a:t>
            </a:r>
            <a:r>
              <a:rPr lang="en-US" sz="3200" dirty="0" err="1" smtClean="0"/>
              <a:t>yg</a:t>
            </a:r>
            <a:r>
              <a:rPr lang="en-US" sz="3200" dirty="0" smtClean="0"/>
              <a:t> </a:t>
            </a:r>
            <a:r>
              <a:rPr lang="en-US" sz="3200" dirty="0" err="1" smtClean="0"/>
              <a:t>menawarkan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lbh</a:t>
            </a:r>
            <a:r>
              <a:rPr lang="en-US" sz="3200" dirty="0" smtClean="0"/>
              <a:t> </a:t>
            </a:r>
            <a:r>
              <a:rPr lang="en-US" sz="3200" dirty="0" err="1" smtClean="0"/>
              <a:t>baik</a:t>
            </a:r>
            <a:r>
              <a:rPr lang="en-US" sz="3200" dirty="0" smtClean="0"/>
              <a:t>, </a:t>
            </a:r>
            <a:r>
              <a:rPr lang="en-US" sz="3200" dirty="0" err="1" smtClean="0"/>
              <a:t>misal</a:t>
            </a:r>
            <a:r>
              <a:rPr lang="en-US" sz="3200" dirty="0" smtClean="0"/>
              <a:t>:</a:t>
            </a:r>
          </a:p>
          <a:p>
            <a:pPr marL="571500" indent="-457200">
              <a:buAutoNum type="alphaLcPeriod"/>
              <a:tabLst>
                <a:tab pos="571500" algn="l"/>
              </a:tabLst>
            </a:pPr>
            <a:r>
              <a:rPr lang="en-US" sz="3200" dirty="0" smtClean="0"/>
              <a:t>Bank </a:t>
            </a:r>
            <a:r>
              <a:rPr lang="en-US" sz="3200" dirty="0" err="1" smtClean="0"/>
              <a:t>menawarkan</a:t>
            </a:r>
            <a:r>
              <a:rPr lang="en-US" sz="3200" dirty="0" smtClean="0"/>
              <a:t> </a:t>
            </a:r>
            <a:r>
              <a:rPr lang="en-US" sz="3200" dirty="0" err="1" smtClean="0"/>
              <a:t>plafon</a:t>
            </a:r>
            <a:r>
              <a:rPr lang="en-US" sz="3200" dirty="0" smtClean="0"/>
              <a:t> </a:t>
            </a:r>
            <a:r>
              <a:rPr lang="en-US" sz="3200" dirty="0" err="1" smtClean="0"/>
              <a:t>kredit</a:t>
            </a:r>
            <a:r>
              <a:rPr lang="en-US" sz="3200" dirty="0" smtClean="0"/>
              <a:t> </a:t>
            </a:r>
            <a:r>
              <a:rPr lang="en-US" sz="3200" dirty="0" err="1" smtClean="0"/>
              <a:t>lbh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, </a:t>
            </a:r>
            <a:r>
              <a:rPr lang="en-US" sz="3200" dirty="0" err="1" smtClean="0"/>
              <a:t>suku</a:t>
            </a:r>
            <a:r>
              <a:rPr lang="en-US" sz="3200" dirty="0" smtClean="0"/>
              <a:t> </a:t>
            </a:r>
            <a:r>
              <a:rPr lang="en-US" sz="3200" dirty="0" err="1" smtClean="0"/>
              <a:t>bunga</a:t>
            </a:r>
            <a:r>
              <a:rPr lang="en-US" sz="3200" dirty="0" smtClean="0"/>
              <a:t> </a:t>
            </a:r>
            <a:r>
              <a:rPr lang="en-US" sz="3200" dirty="0" err="1" smtClean="0"/>
              <a:t>lbh</a:t>
            </a:r>
            <a:r>
              <a:rPr lang="en-US" sz="3200" dirty="0" smtClean="0"/>
              <a:t> </a:t>
            </a:r>
            <a:r>
              <a:rPr lang="en-US" sz="3200" dirty="0" err="1" smtClean="0"/>
              <a:t>rendah</a:t>
            </a:r>
            <a:r>
              <a:rPr lang="en-US" sz="3200" dirty="0" smtClean="0"/>
              <a:t>, </a:t>
            </a:r>
            <a:r>
              <a:rPr lang="en-US" sz="3200" dirty="0" err="1" smtClean="0"/>
              <a:t>proses</a:t>
            </a:r>
            <a:r>
              <a:rPr lang="en-US" sz="3200" dirty="0" smtClean="0"/>
              <a:t> </a:t>
            </a:r>
            <a:r>
              <a:rPr lang="en-US" sz="3200" dirty="0" err="1" smtClean="0"/>
              <a:t>lbh</a:t>
            </a:r>
            <a:r>
              <a:rPr lang="en-US" sz="3200" dirty="0" smtClean="0"/>
              <a:t> </a:t>
            </a:r>
            <a:r>
              <a:rPr lang="en-US" sz="3200" dirty="0" err="1" smtClean="0"/>
              <a:t>mudah</a:t>
            </a:r>
            <a:r>
              <a:rPr lang="en-US" sz="3200" dirty="0" smtClean="0"/>
              <a:t>/</a:t>
            </a:r>
            <a:r>
              <a:rPr lang="en-US" sz="3200" dirty="0" err="1" smtClean="0"/>
              <a:t>cepat</a:t>
            </a:r>
            <a:r>
              <a:rPr lang="en-US" sz="3200" dirty="0" smtClean="0"/>
              <a:t>,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 </a:t>
            </a:r>
            <a:r>
              <a:rPr lang="en-US" sz="3200" dirty="0" err="1" smtClean="0"/>
              <a:t>memuaskan</a:t>
            </a:r>
            <a:r>
              <a:rPr lang="en-US" sz="3200" dirty="0" smtClean="0"/>
              <a:t>. </a:t>
            </a:r>
            <a:r>
              <a:rPr lang="en-US" sz="3200" dirty="0" err="1" smtClean="0"/>
              <a:t>jangka</a:t>
            </a:r>
            <a:r>
              <a:rPr lang="en-US" sz="3200" dirty="0" smtClean="0"/>
              <a:t> </a:t>
            </a:r>
            <a:r>
              <a:rPr lang="en-US" sz="3200" dirty="0" err="1" smtClean="0"/>
              <a:t>pengembalian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lama, </a:t>
            </a:r>
            <a:r>
              <a:rPr lang="en-US" sz="3200" dirty="0" err="1" smtClean="0"/>
              <a:t>persyaratan</a:t>
            </a:r>
            <a:r>
              <a:rPr lang="en-US" sz="3200" dirty="0" smtClean="0"/>
              <a:t> 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mudah</a:t>
            </a:r>
            <a:r>
              <a:rPr lang="en-US" sz="3200" dirty="0" smtClean="0"/>
              <a:t>, </a:t>
            </a:r>
            <a:r>
              <a:rPr lang="en-US" sz="3200" dirty="0" err="1" smtClean="0"/>
              <a:t>proaktif</a:t>
            </a:r>
            <a:r>
              <a:rPr lang="en-US" sz="3200" dirty="0" smtClean="0"/>
              <a:t> </a:t>
            </a:r>
            <a:r>
              <a:rPr lang="en-US" sz="3200" dirty="0" err="1" smtClean="0"/>
              <a:t>jemput</a:t>
            </a:r>
            <a:r>
              <a:rPr lang="en-US" sz="3200" dirty="0" smtClean="0"/>
              <a:t> bola </a:t>
            </a:r>
            <a:r>
              <a:rPr lang="en-US" sz="3200" dirty="0" err="1" smtClean="0"/>
              <a:t>dsb</a:t>
            </a:r>
            <a:r>
              <a:rPr lang="en-US" sz="3200" dirty="0" smtClean="0"/>
              <a:t>.</a:t>
            </a:r>
          </a:p>
          <a:p>
            <a:pPr marL="571500" indent="-457200">
              <a:buAutoNum type="alphaLcPeriod"/>
              <a:tabLst>
                <a:tab pos="571500" algn="l"/>
              </a:tabLst>
            </a:pPr>
            <a:r>
              <a:rPr lang="en-US" sz="3200" dirty="0" err="1" smtClean="0"/>
              <a:t>Menawarkan</a:t>
            </a:r>
            <a:r>
              <a:rPr lang="en-US" sz="3200" dirty="0" smtClean="0"/>
              <a:t> </a:t>
            </a:r>
            <a:r>
              <a:rPr lang="en-US" sz="3200" dirty="0" err="1" smtClean="0"/>
              <a:t>barang</a:t>
            </a:r>
            <a:r>
              <a:rPr lang="en-US" sz="3200" dirty="0" smtClean="0"/>
              <a:t>/</a:t>
            </a:r>
            <a:r>
              <a:rPr lang="en-US" sz="3200" dirty="0" err="1" smtClean="0"/>
              <a:t>jasa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murah</a:t>
            </a:r>
            <a:endParaRPr lang="en-US" sz="3200" dirty="0" smtClean="0"/>
          </a:p>
          <a:p>
            <a:pPr marL="571500" indent="-457200">
              <a:buAutoNum type="alphaLcPeriod"/>
              <a:tabLst>
                <a:tab pos="571500" algn="l"/>
              </a:tabLst>
            </a:pPr>
            <a:r>
              <a:rPr lang="en-US" sz="3200" dirty="0" err="1" smtClean="0"/>
              <a:t>Memberikan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hadiah</a:t>
            </a:r>
            <a:r>
              <a:rPr lang="en-US" sz="3200" dirty="0" smtClean="0"/>
              <a:t>/</a:t>
            </a:r>
            <a:r>
              <a:rPr lang="en-US" sz="3200" dirty="0" err="1" smtClean="0"/>
              <a:t>fo</a:t>
            </a:r>
            <a:r>
              <a:rPr lang="id-ID" sz="3200" dirty="0" smtClean="0"/>
              <a:t>u</a:t>
            </a:r>
            <a:r>
              <a:rPr lang="en-US" sz="3200" dirty="0" err="1" smtClean="0"/>
              <a:t>cer</a:t>
            </a:r>
            <a:r>
              <a:rPr lang="en-US" sz="3200" dirty="0" smtClean="0"/>
              <a:t> </a:t>
            </a:r>
            <a:r>
              <a:rPr lang="en-US" sz="3200" dirty="0" err="1" smtClean="0"/>
              <a:t>apabila</a:t>
            </a:r>
            <a:r>
              <a:rPr lang="en-US" sz="3200" dirty="0" smtClean="0"/>
              <a:t> </a:t>
            </a:r>
            <a:r>
              <a:rPr lang="en-US" sz="3200" dirty="0" err="1" smtClean="0"/>
              <a:t>pembelian</a:t>
            </a:r>
            <a:r>
              <a:rPr lang="en-US" sz="3200" dirty="0" smtClean="0"/>
              <a:t> </a:t>
            </a:r>
            <a:r>
              <a:rPr lang="en-US" sz="3200" dirty="0" err="1" smtClean="0"/>
              <a:t>jumlah</a:t>
            </a:r>
            <a:r>
              <a:rPr lang="en-US" sz="3200" dirty="0" smtClean="0"/>
              <a:t>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/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/</a:t>
            </a:r>
            <a:r>
              <a:rPr lang="en-US" sz="3200" dirty="0" err="1" smtClean="0"/>
              <a:t>kolektif</a:t>
            </a:r>
            <a:endParaRPr lang="en-US" sz="3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1"/>
            <a:ext cx="784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MEMPERBESAR SKALA USAHA:</a:t>
            </a:r>
          </a:p>
          <a:p>
            <a:pPr>
              <a:buNone/>
            </a:pPr>
            <a:r>
              <a:rPr lang="en-US" dirty="0" smtClean="0"/>
              <a:t>     1. Tingkat </a:t>
            </a:r>
            <a:r>
              <a:rPr lang="en-US" dirty="0" err="1" smtClean="0"/>
              <a:t>Nasional</a:t>
            </a:r>
            <a:r>
              <a:rPr lang="en-US" dirty="0" smtClean="0"/>
              <a:t>: PP KOPDASI</a:t>
            </a:r>
          </a:p>
          <a:p>
            <a:pPr>
              <a:buNone/>
            </a:pPr>
            <a:r>
              <a:rPr lang="en-US" dirty="0" smtClean="0"/>
              <a:t>     2. Tingkat </a:t>
            </a:r>
            <a:r>
              <a:rPr lang="en-US" dirty="0" err="1" smtClean="0"/>
              <a:t>Provinsi</a:t>
            </a:r>
            <a:r>
              <a:rPr lang="en-US" dirty="0" smtClean="0"/>
              <a:t>:  PW KOPDASI</a:t>
            </a:r>
          </a:p>
          <a:p>
            <a:pPr>
              <a:buNone/>
            </a:pPr>
            <a:r>
              <a:rPr lang="en-US" dirty="0" smtClean="0"/>
              <a:t>     3. Tingkat </a:t>
            </a:r>
            <a:r>
              <a:rPr lang="en-US" dirty="0" err="1" smtClean="0"/>
              <a:t>Kabupaten</a:t>
            </a:r>
            <a:r>
              <a:rPr lang="en-US" dirty="0" smtClean="0"/>
              <a:t>:  PD KOPDASI</a:t>
            </a:r>
          </a:p>
          <a:p>
            <a:pPr>
              <a:buNone/>
            </a:pPr>
            <a:r>
              <a:rPr lang="en-US" dirty="0" smtClean="0"/>
              <a:t>     4. Tingkat </a:t>
            </a:r>
            <a:r>
              <a:rPr lang="en-US" dirty="0" err="1" smtClean="0"/>
              <a:t>Kecamatan</a:t>
            </a:r>
            <a:r>
              <a:rPr lang="en-US" dirty="0" smtClean="0"/>
              <a:t>:  KP KOPDASI </a:t>
            </a:r>
          </a:p>
          <a:p>
            <a:pPr>
              <a:buNone/>
            </a:pPr>
            <a:r>
              <a:rPr lang="en-US" dirty="0" smtClean="0"/>
              <a:t>          (Kantor </a:t>
            </a:r>
            <a:r>
              <a:rPr lang="en-US" dirty="0" err="1" smtClean="0"/>
              <a:t>Pelayanan</a:t>
            </a:r>
            <a:r>
              <a:rPr lang="en-US" dirty="0" smtClean="0"/>
              <a:t>) </a:t>
            </a:r>
          </a:p>
        </p:txBody>
      </p:sp>
      <p:sp>
        <p:nvSpPr>
          <p:cNvPr id="4" name="Rectangle 3"/>
          <p:cNvSpPr/>
          <p:nvPr/>
        </p:nvSpPr>
        <p:spPr>
          <a:xfrm>
            <a:off x="3024397" y="228600"/>
            <a:ext cx="345767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>
                  <a:solidFill>
                    <a:srgbClr val="FFFF00"/>
                  </a:solidFill>
                </a:ln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HARAPAN</a:t>
            </a:r>
            <a:endParaRPr lang="en-US" sz="4800" b="1" cap="none" spc="50" dirty="0">
              <a:ln w="11430">
                <a:solidFill>
                  <a:srgbClr val="FFFF00"/>
                </a:solidFill>
              </a:ln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229600" cy="4191000"/>
          </a:xfrm>
        </p:spPr>
        <p:txBody>
          <a:bodyPr/>
          <a:lstStyle/>
          <a:p>
            <a:pPr marL="411163" indent="-411163">
              <a:buNone/>
            </a:pPr>
            <a:r>
              <a:rPr lang="en-US" b="1" dirty="0" err="1" smtClean="0"/>
              <a:t>Skala</a:t>
            </a:r>
            <a:r>
              <a:rPr lang="en-US" b="1" dirty="0" smtClean="0"/>
              <a:t> </a:t>
            </a:r>
            <a:r>
              <a:rPr lang="en-US" b="1" dirty="0" err="1" smtClean="0"/>
              <a:t>besar</a:t>
            </a:r>
            <a:r>
              <a:rPr lang="en-US" b="1" dirty="0" smtClean="0"/>
              <a:t> </a:t>
            </a:r>
            <a:r>
              <a:rPr lang="en-US" b="1" dirty="0" err="1" smtClean="0"/>
              <a:t>jangka</a:t>
            </a:r>
            <a:r>
              <a:rPr lang="en-US" b="1" dirty="0" smtClean="0"/>
              <a:t> </a:t>
            </a:r>
            <a:r>
              <a:rPr lang="en-US" b="1" dirty="0" err="1" smtClean="0"/>
              <a:t>panjang</a:t>
            </a:r>
            <a:r>
              <a:rPr lang="en-US" b="1" dirty="0" smtClean="0"/>
              <a:t> </a:t>
            </a:r>
          </a:p>
          <a:p>
            <a:pPr marL="411163" indent="-411163">
              <a:buNone/>
            </a:pPr>
            <a:r>
              <a:rPr lang="en-US" b="1" dirty="0" smtClean="0"/>
              <a:t> 1.</a:t>
            </a:r>
            <a:r>
              <a:rPr lang="en-US" dirty="0" smtClean="0"/>
              <a:t>KOPDIT/USP</a:t>
            </a:r>
            <a:r>
              <a:rPr lang="en-US" b="1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b="1" dirty="0" smtClean="0"/>
              <a:t>BPR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b="1" dirty="0" smtClean="0"/>
              <a:t>BUKOPIN</a:t>
            </a:r>
            <a:r>
              <a:rPr lang="en-US" dirty="0" smtClean="0"/>
              <a:t> </a:t>
            </a:r>
            <a:r>
              <a:rPr lang="en-US" dirty="0" err="1" smtClean="0"/>
              <a:t>bersaing</a:t>
            </a:r>
            <a:r>
              <a:rPr lang="en-US" dirty="0" smtClean="0"/>
              <a:t> 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endParaRPr lang="en-US" dirty="0" smtClean="0"/>
          </a:p>
          <a:p>
            <a:pPr marL="411163" indent="-296863">
              <a:buNone/>
            </a:pPr>
            <a:r>
              <a:rPr lang="en-US" dirty="0" smtClean="0"/>
              <a:t>2.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/</a:t>
            </a:r>
            <a:r>
              <a:rPr lang="en-US" dirty="0" err="1" smtClean="0"/>
              <a:t>Waserda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b="1" dirty="0" smtClean="0"/>
              <a:t>COOPMART/MINIMARKET KOPERASI</a:t>
            </a:r>
            <a:r>
              <a:rPr lang="en-US" dirty="0" smtClean="0"/>
              <a:t> </a:t>
            </a:r>
            <a:r>
              <a:rPr lang="en-US" dirty="0" err="1" smtClean="0"/>
              <a:t>bersaing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31932" y="381000"/>
            <a:ext cx="5880136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KOPERASI MODERN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900" dirty="0" err="1" smtClean="0"/>
              <a:t>Simpanan</a:t>
            </a:r>
            <a:r>
              <a:rPr lang="en-US" sz="2900" dirty="0" smtClean="0"/>
              <a:t> </a:t>
            </a:r>
            <a:r>
              <a:rPr lang="en-US" sz="2900" dirty="0" err="1" smtClean="0"/>
              <a:t>dan</a:t>
            </a:r>
            <a:r>
              <a:rPr lang="en-US" sz="2900" dirty="0" smtClean="0"/>
              <a:t> </a:t>
            </a:r>
            <a:r>
              <a:rPr lang="en-US" sz="2900" dirty="0" err="1" smtClean="0"/>
              <a:t>tabungan</a:t>
            </a:r>
            <a:r>
              <a:rPr lang="en-US" sz="2900" dirty="0" smtClean="0"/>
              <a:t>  </a:t>
            </a:r>
            <a:r>
              <a:rPr lang="en-US" sz="2900" dirty="0" err="1" smtClean="0"/>
              <a:t>Anggota</a:t>
            </a: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A. SIMPANAN SAHAM: </a:t>
            </a:r>
            <a:r>
              <a:rPr lang="en-US" sz="2900" dirty="0" err="1" smtClean="0"/>
              <a:t>Simp</a:t>
            </a:r>
            <a:r>
              <a:rPr lang="en-US" sz="2900" dirty="0" smtClean="0"/>
              <a:t>. </a:t>
            </a:r>
            <a:r>
              <a:rPr lang="en-US" sz="2900" dirty="0" err="1" smtClean="0"/>
              <a:t>Pokok</a:t>
            </a:r>
            <a:r>
              <a:rPr lang="en-US" sz="2900" dirty="0" smtClean="0"/>
              <a:t> </a:t>
            </a:r>
            <a:r>
              <a:rPr lang="en-US" sz="2900" dirty="0" err="1" smtClean="0"/>
              <a:t>dn</a:t>
            </a:r>
            <a:r>
              <a:rPr lang="en-US" sz="2900" dirty="0" smtClean="0"/>
              <a:t> </a:t>
            </a:r>
            <a:r>
              <a:rPr lang="en-US" sz="2900" dirty="0" err="1" smtClean="0"/>
              <a:t>Simp</a:t>
            </a:r>
            <a:r>
              <a:rPr lang="en-US" sz="2900" dirty="0" smtClean="0"/>
              <a:t> </a:t>
            </a:r>
            <a:r>
              <a:rPr lang="en-US" sz="2900" dirty="0" err="1" smtClean="0"/>
              <a:t>Wajib</a:t>
            </a:r>
            <a:r>
              <a:rPr lang="en-US" sz="2900" dirty="0" smtClean="0"/>
              <a:t> </a:t>
            </a:r>
            <a:r>
              <a:rPr lang="en-US" sz="2900" dirty="0" err="1" smtClean="0"/>
              <a:t>Angg</a:t>
            </a:r>
            <a:r>
              <a:rPr lang="en-US" sz="2900" dirty="0" smtClean="0"/>
              <a:t>. </a:t>
            </a:r>
          </a:p>
          <a:p>
            <a:pPr>
              <a:buNone/>
            </a:pPr>
            <a:r>
              <a:rPr lang="en-US" sz="2900" dirty="0" smtClean="0"/>
              <a:t>B. SIMPANAN NON SAHAM/Tabungan:</a:t>
            </a:r>
          </a:p>
          <a:p>
            <a:pPr>
              <a:buNone/>
            </a:pPr>
            <a:r>
              <a:rPr lang="en-US" sz="2900" dirty="0" smtClean="0"/>
              <a:t>    1. </a:t>
            </a:r>
            <a:r>
              <a:rPr lang="en-US" sz="2900" dirty="0" err="1" smtClean="0"/>
              <a:t>Tamul</a:t>
            </a:r>
            <a:r>
              <a:rPr lang="en-US" sz="2900" dirty="0" smtClean="0"/>
              <a:t>: Tabungan </a:t>
            </a:r>
            <a:r>
              <a:rPr lang="en-US" sz="2900" dirty="0" err="1" smtClean="0"/>
              <a:t>Multiguna</a:t>
            </a: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    2. </a:t>
            </a:r>
            <a:r>
              <a:rPr lang="en-US" sz="2900" dirty="0" err="1" smtClean="0"/>
              <a:t>Tarum</a:t>
            </a:r>
            <a:r>
              <a:rPr lang="en-US" sz="2900" dirty="0" smtClean="0"/>
              <a:t>: Tabungan </a:t>
            </a:r>
            <a:r>
              <a:rPr lang="en-US" sz="2900" dirty="0" err="1" smtClean="0"/>
              <a:t>Perumahan</a:t>
            </a:r>
            <a:endParaRPr lang="en-US" sz="2900" dirty="0" smtClean="0"/>
          </a:p>
          <a:p>
            <a:pPr marL="754063" indent="-754063">
              <a:buNone/>
            </a:pPr>
            <a:r>
              <a:rPr lang="en-US" sz="2900" dirty="0" smtClean="0"/>
              <a:t>    3. </a:t>
            </a:r>
            <a:r>
              <a:rPr lang="en-US" sz="2900" dirty="0" err="1" smtClean="0"/>
              <a:t>Tawa</a:t>
            </a:r>
            <a:r>
              <a:rPr lang="en-US" sz="2900" dirty="0" smtClean="0"/>
              <a:t>/</a:t>
            </a:r>
            <a:r>
              <a:rPr lang="en-US" sz="2900" dirty="0" err="1" smtClean="0"/>
              <a:t>Tadik</a:t>
            </a:r>
            <a:r>
              <a:rPr lang="en-US" sz="2900" dirty="0" smtClean="0"/>
              <a:t>: Tabungan </a:t>
            </a:r>
            <a:r>
              <a:rPr lang="en-US" sz="2900" dirty="0" err="1" smtClean="0"/>
              <a:t>Siswa</a:t>
            </a:r>
            <a:r>
              <a:rPr lang="en-US" sz="2900" dirty="0" smtClean="0"/>
              <a:t>/Tabungan </a:t>
            </a:r>
            <a:r>
              <a:rPr lang="en-US" sz="2900" dirty="0" err="1" smtClean="0"/>
              <a:t>Pendidikan</a:t>
            </a: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    4. Taka: Tabungan/</a:t>
            </a:r>
            <a:r>
              <a:rPr lang="en-US" sz="2900" dirty="0" err="1" smtClean="0"/>
              <a:t>Simpanan</a:t>
            </a:r>
            <a:r>
              <a:rPr lang="en-US" sz="2900" dirty="0" smtClean="0"/>
              <a:t> </a:t>
            </a:r>
            <a:r>
              <a:rPr lang="en-US" sz="2900" dirty="0" err="1" smtClean="0"/>
              <a:t>Berjangka</a:t>
            </a:r>
            <a:r>
              <a:rPr lang="en-US" sz="2900" dirty="0" smtClean="0"/>
              <a:t>/</a:t>
            </a:r>
            <a:r>
              <a:rPr lang="en-US" sz="2900" dirty="0" err="1" smtClean="0"/>
              <a:t>Deposito</a:t>
            </a: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    5. Talus: Tabungan </a:t>
            </a:r>
            <a:r>
              <a:rPr lang="en-US" sz="2900" dirty="0" err="1" smtClean="0"/>
              <a:t>Religius</a:t>
            </a: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    6. </a:t>
            </a:r>
            <a:r>
              <a:rPr lang="en-US" sz="2900" dirty="0" err="1" smtClean="0"/>
              <a:t>Takenda</a:t>
            </a:r>
            <a:r>
              <a:rPr lang="en-US" sz="2900" dirty="0" smtClean="0"/>
              <a:t>: Tabungan </a:t>
            </a:r>
            <a:r>
              <a:rPr lang="en-US" sz="2900" dirty="0" err="1" smtClean="0"/>
              <a:t>Kendaraan</a:t>
            </a:r>
            <a:endParaRPr lang="en-US" sz="2900" dirty="0" smtClean="0"/>
          </a:p>
          <a:p>
            <a:pPr>
              <a:buNone/>
            </a:pPr>
            <a:r>
              <a:rPr lang="en-US" sz="2900" dirty="0" smtClean="0"/>
              <a:t>C. KERJASAMA </a:t>
            </a:r>
            <a:r>
              <a:rPr lang="en-US" sz="2900" dirty="0" err="1" smtClean="0"/>
              <a:t>dgn</a:t>
            </a:r>
            <a:r>
              <a:rPr lang="en-US" sz="2900" dirty="0" smtClean="0"/>
              <a:t> </a:t>
            </a:r>
            <a:r>
              <a:rPr lang="en-US" sz="2900" dirty="0" err="1" smtClean="0"/>
              <a:t>Lembaga</a:t>
            </a:r>
            <a:r>
              <a:rPr lang="en-US" sz="2900" dirty="0" smtClean="0"/>
              <a:t> </a:t>
            </a:r>
            <a:r>
              <a:rPr lang="en-US" sz="2900" dirty="0" err="1" smtClean="0"/>
              <a:t>Keuangan</a:t>
            </a:r>
            <a:r>
              <a:rPr lang="en-US" sz="2900" dirty="0" smtClean="0"/>
              <a:t> (</a:t>
            </a:r>
            <a:r>
              <a:rPr lang="en-US" sz="2900" dirty="0" err="1" smtClean="0"/>
              <a:t>Nasional</a:t>
            </a:r>
            <a:r>
              <a:rPr lang="en-US" sz="2900" dirty="0" smtClean="0"/>
              <a:t>/</a:t>
            </a:r>
            <a:r>
              <a:rPr lang="en-US" sz="2900" dirty="0" err="1" smtClean="0"/>
              <a:t>swasta</a:t>
            </a:r>
            <a:r>
              <a:rPr lang="en-US" sz="2900" dirty="0" smtClean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1457043" y="67270"/>
            <a:ext cx="639155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100" dirty="0" err="1" smtClean="0">
                <a:ln w="180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Sumberdana</a:t>
            </a:r>
            <a:r>
              <a:rPr lang="en-US" sz="4400" b="1" cap="none" spc="100" dirty="0" smtClean="0">
                <a:ln w="180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r>
              <a:rPr lang="en-US" sz="4400" b="1" cap="none" spc="100" dirty="0" err="1" smtClean="0">
                <a:ln w="180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Permodalan</a:t>
            </a:r>
            <a:endParaRPr lang="en-US" sz="4400" b="1" cap="none" spc="100" dirty="0">
              <a:ln w="180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Bersumber</a:t>
            </a:r>
            <a:r>
              <a:rPr lang="en-US" dirty="0" smtClean="0"/>
              <a:t> pd TIGA </a:t>
            </a:r>
            <a:r>
              <a:rPr lang="en-US" dirty="0" err="1" smtClean="0"/>
              <a:t>institusi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1. </a:t>
            </a:r>
            <a:r>
              <a:rPr lang="en-US" dirty="0" err="1" smtClean="0"/>
              <a:t>Digerakkan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a. </a:t>
            </a:r>
            <a:r>
              <a:rPr lang="en-US" dirty="0" err="1" smtClean="0"/>
              <a:t>Boedi</a:t>
            </a:r>
            <a:r>
              <a:rPr lang="en-US" dirty="0" smtClean="0"/>
              <a:t> </a:t>
            </a:r>
            <a:r>
              <a:rPr lang="en-US" dirty="0" err="1" smtClean="0"/>
              <a:t>Oetomo</a:t>
            </a:r>
            <a:r>
              <a:rPr lang="en-US" dirty="0" smtClean="0"/>
              <a:t> (BO)</a:t>
            </a:r>
          </a:p>
          <a:p>
            <a:pPr>
              <a:buNone/>
            </a:pPr>
            <a:r>
              <a:rPr lang="en-US" dirty="0" smtClean="0"/>
              <a:t>          </a:t>
            </a:r>
            <a:r>
              <a:rPr lang="en-US" b="1" dirty="0" smtClean="0"/>
              <a:t>b. SAREKAT DAGANG ISLAM (SDI)</a:t>
            </a:r>
          </a:p>
          <a:p>
            <a:pPr>
              <a:buNone/>
            </a:pPr>
            <a:r>
              <a:rPr lang="en-US" dirty="0" smtClean="0"/>
              <a:t>          c.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(PBI)</a:t>
            </a:r>
          </a:p>
          <a:p>
            <a:pPr>
              <a:buNone/>
            </a:pPr>
            <a:r>
              <a:rPr lang="en-US" dirty="0" smtClean="0"/>
              <a:t>          d. </a:t>
            </a:r>
            <a:r>
              <a:rPr lang="en-US" dirty="0" err="1" smtClean="0"/>
              <a:t>Partai</a:t>
            </a:r>
            <a:r>
              <a:rPr lang="en-US" dirty="0" smtClean="0"/>
              <a:t> Indonesia Raya (PIR)</a:t>
            </a:r>
          </a:p>
          <a:p>
            <a:pPr>
              <a:buNone/>
            </a:pPr>
            <a:r>
              <a:rPr lang="en-US" dirty="0" smtClean="0"/>
              <a:t>    2. </a:t>
            </a:r>
            <a:r>
              <a:rPr lang="en-US" dirty="0" err="1" smtClean="0"/>
              <a:t>Digerakkan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3.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(LSM/civil society)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1148" y="312003"/>
            <a:ext cx="891665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GERAKAN KOPERASI INDONESIA</a:t>
            </a:r>
            <a:endParaRPr lang="en-US" sz="4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Kapitalisasi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Pinjaman</a:t>
            </a:r>
            <a:r>
              <a:rPr lang="en-US" dirty="0" smtClean="0"/>
              <a:t> Usaha </a:t>
            </a:r>
            <a:r>
              <a:rPr lang="en-US" dirty="0" err="1" smtClean="0"/>
              <a:t>Mikro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Usahatani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Perumahan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Multiguna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228600"/>
            <a:ext cx="879760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Pelayanan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Pinjaman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Anggota</a:t>
            </a:r>
            <a:endParaRPr 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0916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nonanggota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bertransaksi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KOPERASI</a:t>
            </a:r>
          </a:p>
          <a:p>
            <a:pPr>
              <a:buNone/>
            </a:pPr>
            <a:r>
              <a:rPr lang="en-US" dirty="0" smtClean="0"/>
              <a:t> C. </a:t>
            </a:r>
            <a:r>
              <a:rPr lang="en-US" dirty="0" err="1" smtClean="0"/>
              <a:t>Mempunyai</a:t>
            </a:r>
            <a:r>
              <a:rPr lang="en-US" dirty="0" smtClean="0"/>
              <a:t> Multi </a:t>
            </a:r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D. </a:t>
            </a:r>
            <a:r>
              <a:rPr lang="en-US" dirty="0" err="1" smtClean="0"/>
              <a:t>Pelayanan</a:t>
            </a:r>
            <a:r>
              <a:rPr lang="en-US" dirty="0" smtClean="0"/>
              <a:t> Prima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PELAYANAN PRIMA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MELAYANI KEBUTUHAN ANGGOTA SECARA CEPAT</a:t>
            </a:r>
          </a:p>
          <a:p>
            <a:r>
              <a:rPr lang="en-US" dirty="0" smtClean="0"/>
              <a:t>MENEKAN PELUANG ADANYA KOMPLAIN, DGN MEMBERIKAN PELAYANAN TERBAIK (5S): SENYUM, SALAM, SAPA, SIMPATIK DAN SERIUS</a:t>
            </a:r>
          </a:p>
          <a:p>
            <a:r>
              <a:rPr lang="en-US" dirty="0" smtClean="0"/>
              <a:t>MEMBERIKAN PELAYANAN DGN SOPAN DAN SANTUN</a:t>
            </a:r>
          </a:p>
          <a:p>
            <a:r>
              <a:rPr lang="en-US" dirty="0" smtClean="0"/>
              <a:t>UPAYA MENINGKATKAN KESEJAHTERAAN ANGGOTA DAN MASY</a:t>
            </a:r>
          </a:p>
          <a:p>
            <a:r>
              <a:rPr lang="en-US" dirty="0" smtClean="0"/>
              <a:t>PERSEPSI YG SAMA BAGI SELURUH KARYAWAN DAN PENGURUS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KOPERASI AKAN BERKEMBANG  KALAU BERANI BERSAING/DIKELOLA SECARA PROFESIONAL/MODERN/MULTY PURPOSE</a:t>
            </a:r>
          </a:p>
          <a:p>
            <a:pPr>
              <a:buNone/>
            </a:pPr>
            <a:r>
              <a:rPr lang="en-US" dirty="0" smtClean="0"/>
              <a:t>2. DIPERLUKAN :</a:t>
            </a:r>
          </a:p>
          <a:p>
            <a:pPr marL="914400" indent="-388938">
              <a:buNone/>
            </a:pPr>
            <a:r>
              <a:rPr lang="en-US" dirty="0" smtClean="0"/>
              <a:t>a. PENDIDIKAN /PELATIHAN  PERKOPERASIAN KEWIRAUSAHAAN </a:t>
            </a:r>
          </a:p>
          <a:p>
            <a:pPr marL="914400" indent="-390525">
              <a:buNone/>
            </a:pPr>
            <a:r>
              <a:rPr lang="en-US" dirty="0" smtClean="0"/>
              <a:t>b. PENYULUHAN DAN  PENDAMPINGAN USAHA</a:t>
            </a:r>
          </a:p>
          <a:p>
            <a:pPr marL="914400" indent="-390525">
              <a:buNone/>
            </a:pPr>
            <a:r>
              <a:rPr lang="en-US" dirty="0" smtClean="0"/>
              <a:t>c. PELAYANAN PRIMA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20929" y="1676400"/>
            <a:ext cx="3070071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>
                  <a:solidFill>
                    <a:srgbClr val="FFFF00"/>
                  </a:solidFill>
                </a:ln>
                <a:solidFill>
                  <a:srgbClr val="FFC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55000" endA="50" endPos="85000" dist="29997" dir="5400000" sy="-100000" algn="bl" rotWithShape="0"/>
                </a:effectLst>
              </a:rPr>
              <a:t>TERIMA</a:t>
            </a:r>
            <a:endParaRPr lang="en-US" sz="5400" b="1" cap="none" spc="0" dirty="0">
              <a:ln w="11430">
                <a:solidFill>
                  <a:srgbClr val="FFFF00"/>
                </a:solidFill>
              </a:ln>
              <a:solidFill>
                <a:srgbClr val="FFC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  <a:reflection blurRad="6350" stA="55000" endA="50" endPos="85000" dist="29997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38600" y="3420070"/>
            <a:ext cx="2531462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  <a:reflection blurRad="6350" stA="55000" endA="50" endPos="85000" dir="5400000" sy="-100000" algn="bl" rotWithShape="0"/>
                </a:effectLst>
              </a:rPr>
              <a:t>KASIH</a:t>
            </a:r>
            <a:endParaRPr lang="en-US" sz="5400" b="1" cap="none" spc="0" dirty="0">
              <a:ln w="18000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  <a:reflection blurRad="6350" stA="55000" endA="50" endPos="85000" dir="5400000" sy="-100000" algn="bl" rotWithShape="0"/>
              </a:effectLst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943088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 err="1" smtClean="0"/>
              <a:t>Ada</a:t>
            </a:r>
            <a:r>
              <a:rPr lang="en-US" sz="3000" dirty="0" smtClean="0"/>
              <a:t> 2 model </a:t>
            </a:r>
            <a:r>
              <a:rPr lang="en-US" sz="3000" b="1" dirty="0" smtClean="0"/>
              <a:t>KOPERASI TRADISIONAL</a:t>
            </a:r>
            <a:r>
              <a:rPr lang="en-US" sz="3000" dirty="0" smtClean="0"/>
              <a:t>:</a:t>
            </a:r>
          </a:p>
          <a:p>
            <a:pPr marL="514350" indent="-514350">
              <a:buNone/>
            </a:pPr>
            <a:r>
              <a:rPr lang="en-US" sz="3000" dirty="0" smtClean="0"/>
              <a:t>1. KOPDIT (</a:t>
            </a:r>
            <a:r>
              <a:rPr lang="en-US" sz="3000" dirty="0" err="1" smtClean="0"/>
              <a:t>Koperasi</a:t>
            </a:r>
            <a:r>
              <a:rPr lang="en-US" sz="3000" dirty="0" smtClean="0"/>
              <a:t> </a:t>
            </a:r>
            <a:r>
              <a:rPr lang="en-US" sz="3000" dirty="0" err="1" smtClean="0"/>
              <a:t>Kredit</a:t>
            </a:r>
            <a:r>
              <a:rPr lang="en-US" sz="3000" dirty="0" smtClean="0"/>
              <a:t>)</a:t>
            </a:r>
          </a:p>
          <a:p>
            <a:pPr marL="514350" indent="-514350">
              <a:buNone/>
            </a:pPr>
            <a:r>
              <a:rPr lang="en-US" sz="3000" dirty="0" smtClean="0"/>
              <a:t>      KSP (</a:t>
            </a:r>
            <a:r>
              <a:rPr lang="en-US" sz="3000" dirty="0" err="1" smtClean="0"/>
              <a:t>Koperasi</a:t>
            </a:r>
            <a:r>
              <a:rPr lang="en-US" sz="3000" dirty="0" smtClean="0"/>
              <a:t> </a:t>
            </a:r>
            <a:r>
              <a:rPr lang="en-US" sz="3000" dirty="0" err="1" smtClean="0"/>
              <a:t>Simpan</a:t>
            </a:r>
            <a:r>
              <a:rPr lang="en-US" sz="3000" dirty="0" smtClean="0"/>
              <a:t> </a:t>
            </a:r>
            <a:r>
              <a:rPr lang="en-US" sz="3000" dirty="0" err="1" smtClean="0"/>
              <a:t>Pinjam</a:t>
            </a:r>
            <a:r>
              <a:rPr lang="en-US" sz="3000" dirty="0" smtClean="0"/>
              <a:t>)</a:t>
            </a:r>
          </a:p>
          <a:p>
            <a:pPr marL="514350" indent="-514350">
              <a:buNone/>
            </a:pPr>
            <a:r>
              <a:rPr lang="en-US" sz="3000" dirty="0" smtClean="0"/>
              <a:t>      USP (Usaha </a:t>
            </a:r>
            <a:r>
              <a:rPr lang="en-US" sz="3000" dirty="0" err="1" smtClean="0"/>
              <a:t>Simpan</a:t>
            </a:r>
            <a:r>
              <a:rPr lang="en-US" sz="3000" dirty="0" smtClean="0"/>
              <a:t> </a:t>
            </a:r>
            <a:r>
              <a:rPr lang="en-US" sz="3000" dirty="0" err="1" smtClean="0"/>
              <a:t>Pinjam</a:t>
            </a:r>
            <a:r>
              <a:rPr lang="en-US" sz="3000" dirty="0" smtClean="0"/>
              <a:t>)</a:t>
            </a:r>
          </a:p>
          <a:p>
            <a:pPr marL="365125" indent="-365125">
              <a:buNone/>
            </a:pPr>
            <a:r>
              <a:rPr lang="en-US" sz="3000" dirty="0" smtClean="0"/>
              <a:t>2. KOPERASI  KONSUMSI/ PERDAGANGAN </a:t>
            </a:r>
          </a:p>
          <a:p>
            <a:pPr>
              <a:buNone/>
            </a:pPr>
            <a:r>
              <a:rPr lang="en-US" sz="3000" dirty="0" smtClean="0"/>
              <a:t>         </a:t>
            </a:r>
            <a:r>
              <a:rPr lang="en-US" sz="3000" dirty="0" err="1" smtClean="0"/>
              <a:t>Toko</a:t>
            </a:r>
            <a:r>
              <a:rPr lang="en-US" sz="3000" dirty="0" smtClean="0"/>
              <a:t>/</a:t>
            </a:r>
            <a:r>
              <a:rPr lang="en-US" sz="3000" dirty="0" err="1" smtClean="0"/>
              <a:t>Waserda</a:t>
            </a:r>
            <a:endParaRPr lang="en-US" sz="3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562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KOPERASI Indonesia,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Usaha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dibelenggu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citra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al:</a:t>
            </a:r>
          </a:p>
          <a:p>
            <a:pPr marL="0" indent="0">
              <a:buNone/>
            </a:pPr>
            <a:r>
              <a:rPr lang="en-US" dirty="0" smtClean="0"/>
              <a:t>         -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gurem</a:t>
            </a:r>
            <a:r>
              <a:rPr lang="en-US" dirty="0" smtClean="0"/>
              <a:t>,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-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   -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layak</a:t>
            </a:r>
            <a:r>
              <a:rPr lang="en-US" dirty="0" smtClean="0"/>
              <a:t> </a:t>
            </a:r>
            <a:r>
              <a:rPr lang="en-US" dirty="0" err="1" smtClean="0"/>
              <a:t>menggarap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Citra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KOPERASI, al:</a:t>
            </a:r>
          </a:p>
          <a:p>
            <a:pPr marL="411163" indent="-411163">
              <a:buNone/>
            </a:pPr>
            <a:r>
              <a:rPr lang="en-US" dirty="0" smtClean="0"/>
              <a:t>a.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 </a:t>
            </a:r>
            <a:r>
              <a:rPr lang="en-US" dirty="0" err="1" smtClean="0"/>
              <a:t>ragu</a:t>
            </a:r>
            <a:r>
              <a:rPr lang="en-US" dirty="0" smtClean="0"/>
              <a:t> </a:t>
            </a:r>
            <a:r>
              <a:rPr lang="en-US" dirty="0" err="1" smtClean="0"/>
              <a:t>menghimpun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411163" indent="-411163">
              <a:buNone/>
              <a:tabLst>
                <a:tab pos="868363" algn="l"/>
              </a:tabLst>
            </a:pPr>
            <a:r>
              <a:rPr lang="en-US" dirty="0" smtClean="0"/>
              <a:t>b. </a:t>
            </a:r>
            <a:r>
              <a:rPr lang="en-US" dirty="0" err="1" smtClean="0"/>
              <a:t>Pihak</a:t>
            </a:r>
            <a:r>
              <a:rPr lang="en-US" dirty="0" smtClean="0"/>
              <a:t> lain (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perbankan</a:t>
            </a:r>
            <a:r>
              <a:rPr lang="en-US" dirty="0" smtClean="0"/>
              <a:t>)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yakin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KERJASAMA DGN KOPERASI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27260" y="228600"/>
            <a:ext cx="4889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>
                  <a:solidFill>
                    <a:schemeClr val="bg2">
                      <a:lumMod val="2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CITRA KOPERASI</a:t>
            </a:r>
            <a:endParaRPr lang="en-US" sz="5400" b="1" dirty="0">
              <a:ln w="1905">
                <a:solidFill>
                  <a:schemeClr val="bg2">
                    <a:lumMod val="25000"/>
                  </a:schemeClr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60438"/>
            <a:ext cx="8382000" cy="5211763"/>
          </a:xfrm>
        </p:spPr>
        <p:txBody>
          <a:bodyPr/>
          <a:lstStyle/>
          <a:p>
            <a:pPr marL="0" indent="0">
              <a:buNone/>
              <a:tabLst>
                <a:tab pos="2239963" algn="l"/>
              </a:tabLst>
            </a:pPr>
            <a:r>
              <a:rPr lang="en-US" dirty="0" err="1" smtClean="0"/>
              <a:t>Padahal</a:t>
            </a:r>
            <a:r>
              <a:rPr lang="en-US" dirty="0" smtClean="0"/>
              <a:t> FAKTA LAPANGAN  </a:t>
            </a:r>
            <a:r>
              <a:rPr lang="en-US" dirty="0" err="1" smtClean="0"/>
              <a:t>menunjukkan</a:t>
            </a:r>
            <a:r>
              <a:rPr lang="en-US" dirty="0" smtClean="0"/>
              <a:t>  </a:t>
            </a:r>
            <a:r>
              <a:rPr lang="en-US" dirty="0" err="1" smtClean="0"/>
              <a:t>bahwa</a:t>
            </a:r>
            <a:r>
              <a:rPr lang="en-US" dirty="0" smtClean="0"/>
              <a:t> :</a:t>
            </a:r>
          </a:p>
          <a:p>
            <a:pPr marL="0" indent="0">
              <a:buNone/>
              <a:tabLst>
                <a:tab pos="2239963" algn="l"/>
              </a:tabLst>
            </a:pPr>
            <a:endParaRPr lang="en-US" dirty="0" smtClean="0"/>
          </a:p>
          <a:p>
            <a:pPr marL="982663" indent="-982663">
              <a:buNone/>
              <a:tabLst>
                <a:tab pos="2239963" algn="l"/>
              </a:tabLst>
            </a:pPr>
            <a:r>
              <a:rPr lang="en-US" dirty="0" smtClean="0"/>
              <a:t>     </a:t>
            </a:r>
            <a:r>
              <a:rPr lang="en-US" dirty="0" err="1" smtClean="0"/>
              <a:t>A.Banyak</a:t>
            </a:r>
            <a:r>
              <a:rPr lang="en-US" dirty="0" smtClean="0"/>
              <a:t> KOPERASI  </a:t>
            </a:r>
            <a:r>
              <a:rPr lang="en-US" dirty="0" err="1" smtClean="0"/>
              <a:t>mempunyai</a:t>
            </a:r>
            <a:r>
              <a:rPr lang="en-US" dirty="0" smtClean="0"/>
              <a:t>  KINERJA BISNIS MENGAGUMKAN.</a:t>
            </a:r>
          </a:p>
          <a:p>
            <a:pPr marL="982663" indent="-411163">
              <a:buNone/>
            </a:pPr>
            <a:r>
              <a:rPr lang="en-US" dirty="0" smtClean="0"/>
              <a:t>B. </a:t>
            </a:r>
            <a:r>
              <a:rPr lang="en-US" dirty="0" err="1" smtClean="0"/>
              <a:t>Banyak</a:t>
            </a:r>
            <a:r>
              <a:rPr lang="en-US" dirty="0" smtClean="0"/>
              <a:t> KOPDIT ( </a:t>
            </a:r>
            <a:r>
              <a:rPr lang="en-US" dirty="0" err="1" smtClean="0"/>
              <a:t>Koperasi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 KSP (</a:t>
            </a:r>
            <a:r>
              <a:rPr lang="en-US" dirty="0" err="1" smtClean="0"/>
              <a:t>Koperasi</a:t>
            </a:r>
            <a:r>
              <a:rPr lang="en-US" dirty="0" smtClean="0"/>
              <a:t> </a:t>
            </a:r>
            <a:r>
              <a:rPr lang="en-US" dirty="0" err="1" smtClean="0"/>
              <a:t>Simpan</a:t>
            </a:r>
            <a:r>
              <a:rPr lang="en-US" dirty="0" smtClean="0"/>
              <a:t> </a:t>
            </a:r>
            <a:r>
              <a:rPr lang="en-US" dirty="0" err="1" smtClean="0"/>
              <a:t>Pinjam</a:t>
            </a:r>
            <a:r>
              <a:rPr lang="en-US" dirty="0" smtClean="0"/>
              <a:t>)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sukses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2920" y="377952"/>
            <a:ext cx="8183880" cy="5946648"/>
          </a:xfrm>
        </p:spPr>
        <p:txBody>
          <a:bodyPr>
            <a:normAutofit/>
          </a:bodyPr>
          <a:lstStyle/>
          <a:p>
            <a:pPr fontAlgn="ctr">
              <a:buNone/>
            </a:pPr>
            <a:r>
              <a:rPr lang="en-US" sz="2600" b="1" dirty="0" smtClean="0"/>
              <a:t>1. </a:t>
            </a:r>
            <a:r>
              <a:rPr lang="en-US" sz="2600" b="1" dirty="0" err="1" smtClean="0"/>
              <a:t>Koperasi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Karyawan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Telkomsel</a:t>
            </a:r>
            <a:r>
              <a:rPr lang="en-US" sz="2600" b="1" dirty="0" smtClean="0"/>
              <a:t>:</a:t>
            </a:r>
          </a:p>
          <a:p>
            <a:pPr fontAlgn="ctr">
              <a:buNone/>
            </a:pPr>
            <a:r>
              <a:rPr lang="en-US" sz="2600" b="1" dirty="0" smtClean="0"/>
              <a:t>    -</a:t>
            </a:r>
            <a:r>
              <a:rPr lang="en-US" sz="2600" dirty="0" smtClean="0"/>
              <a:t>Volume Usaha: 2,7 </a:t>
            </a:r>
            <a:r>
              <a:rPr lang="en-US" sz="2600" dirty="0" err="1" smtClean="0"/>
              <a:t>triliun</a:t>
            </a:r>
            <a:endParaRPr lang="en-US" sz="2600" dirty="0" smtClean="0"/>
          </a:p>
          <a:p>
            <a:pPr fontAlgn="ctr">
              <a:buNone/>
            </a:pPr>
            <a:r>
              <a:rPr lang="en-US" sz="2600" dirty="0" smtClean="0"/>
              <a:t>     -</a:t>
            </a:r>
            <a:r>
              <a:rPr lang="en-US" sz="2600" dirty="0" err="1" smtClean="0"/>
              <a:t>Anggota</a:t>
            </a:r>
            <a:r>
              <a:rPr lang="en-US" sz="2600" dirty="0" smtClean="0"/>
              <a:t>: 3.712 </a:t>
            </a:r>
            <a:r>
              <a:rPr lang="en-US" sz="2600" dirty="0" err="1" smtClean="0"/>
              <a:t>orang</a:t>
            </a:r>
            <a:r>
              <a:rPr lang="en-US" sz="2600" dirty="0" smtClean="0"/>
              <a:t> 60 </a:t>
            </a:r>
            <a:r>
              <a:rPr lang="en-US" sz="2600" dirty="0" err="1" smtClean="0"/>
              <a:t>kantor</a:t>
            </a:r>
            <a:r>
              <a:rPr lang="en-US" sz="2600" dirty="0" smtClean="0"/>
              <a:t> </a:t>
            </a:r>
            <a:r>
              <a:rPr lang="en-US" sz="2600" dirty="0" err="1" smtClean="0"/>
              <a:t>cabang</a:t>
            </a:r>
            <a:endParaRPr lang="en-US" sz="2600" dirty="0" smtClean="0"/>
          </a:p>
          <a:p>
            <a:pPr fontAlgn="ctr">
              <a:buNone/>
            </a:pPr>
            <a:r>
              <a:rPr lang="en-US" sz="2600" dirty="0" smtClean="0"/>
              <a:t>     -SPA </a:t>
            </a:r>
            <a:r>
              <a:rPr lang="en-US" sz="2600" dirty="0" err="1" smtClean="0"/>
              <a:t>dan</a:t>
            </a:r>
            <a:r>
              <a:rPr lang="en-US" sz="2600" dirty="0" smtClean="0"/>
              <a:t> SWA: 27,87 </a:t>
            </a:r>
            <a:r>
              <a:rPr lang="en-US" sz="2600" dirty="0" err="1" smtClean="0"/>
              <a:t>miliar</a:t>
            </a:r>
            <a:r>
              <a:rPr lang="en-US" sz="2600" dirty="0" smtClean="0"/>
              <a:t> </a:t>
            </a:r>
          </a:p>
          <a:p>
            <a:pPr fontAlgn="ctr">
              <a:buNone/>
            </a:pPr>
            <a:r>
              <a:rPr lang="en-US" sz="2600" b="1" dirty="0" smtClean="0"/>
              <a:t>2. </a:t>
            </a:r>
            <a:r>
              <a:rPr lang="en-US" sz="2600" b="1" dirty="0" err="1" smtClean="0"/>
              <a:t>Koperasi</a:t>
            </a:r>
            <a:r>
              <a:rPr lang="en-US" sz="2600" b="1" dirty="0" smtClean="0"/>
              <a:t> Semen Gresik</a:t>
            </a:r>
          </a:p>
          <a:p>
            <a:pPr fontAlgn="ctr">
              <a:buNone/>
            </a:pPr>
            <a:r>
              <a:rPr lang="en-US" sz="2600" dirty="0" smtClean="0"/>
              <a:t>     - </a:t>
            </a:r>
            <a:r>
              <a:rPr lang="en-US" sz="2600" dirty="0" err="1" smtClean="0"/>
              <a:t>Pendapatan</a:t>
            </a:r>
            <a:r>
              <a:rPr lang="en-US" sz="2600" dirty="0" smtClean="0"/>
              <a:t>: 1,2 </a:t>
            </a:r>
            <a:r>
              <a:rPr lang="en-US" sz="2600" dirty="0" err="1" smtClean="0"/>
              <a:t>triliun</a:t>
            </a:r>
            <a:endParaRPr lang="en-US" sz="2600" dirty="0" smtClean="0"/>
          </a:p>
          <a:p>
            <a:pPr fontAlgn="ctr">
              <a:buNone/>
            </a:pPr>
            <a:r>
              <a:rPr lang="en-US" sz="2600" dirty="0" smtClean="0"/>
              <a:t>     - SHU: 20.730 </a:t>
            </a:r>
            <a:r>
              <a:rPr lang="en-US" sz="2600" dirty="0" err="1" smtClean="0"/>
              <a:t>miliar</a:t>
            </a:r>
            <a:endParaRPr lang="en-US" sz="2600" dirty="0" smtClean="0"/>
          </a:p>
          <a:p>
            <a:pPr fontAlgn="ctr">
              <a:buNone/>
            </a:pPr>
            <a:r>
              <a:rPr lang="en-US" sz="2600" dirty="0" smtClean="0"/>
              <a:t>     - </a:t>
            </a:r>
            <a:r>
              <a:rPr lang="en-US" sz="2600" dirty="0" err="1" smtClean="0"/>
              <a:t>Menyetor</a:t>
            </a:r>
            <a:r>
              <a:rPr lang="en-US" sz="2600" dirty="0" smtClean="0"/>
              <a:t> </a:t>
            </a:r>
            <a:r>
              <a:rPr lang="en-US" sz="2600" dirty="0" err="1" smtClean="0"/>
              <a:t>Pajak</a:t>
            </a:r>
            <a:r>
              <a:rPr lang="en-US" sz="2600" dirty="0" smtClean="0"/>
              <a:t>: 20 </a:t>
            </a:r>
            <a:r>
              <a:rPr lang="en-US" sz="2600" dirty="0" err="1" smtClean="0"/>
              <a:t>miliar</a:t>
            </a:r>
            <a:endParaRPr lang="en-US" sz="2600" dirty="0" smtClean="0"/>
          </a:p>
          <a:p>
            <a:pPr fontAlgn="ctr">
              <a:buNone/>
            </a:pPr>
            <a:r>
              <a:rPr lang="en-US" sz="2600" b="1" dirty="0" smtClean="0"/>
              <a:t>3. </a:t>
            </a:r>
            <a:r>
              <a:rPr lang="en-US" sz="2600" b="1" dirty="0" err="1" smtClean="0"/>
              <a:t>Koperasi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Karyawan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Indosat</a:t>
            </a:r>
            <a:r>
              <a:rPr lang="en-US" sz="2600" b="1" dirty="0" smtClean="0"/>
              <a:t> Usaha</a:t>
            </a:r>
          </a:p>
          <a:p>
            <a:pPr fontAlgn="ctr">
              <a:buNone/>
            </a:pPr>
            <a:r>
              <a:rPr lang="en-US" sz="2600" b="1" dirty="0" smtClean="0"/>
              <a:t>     </a:t>
            </a:r>
            <a:r>
              <a:rPr lang="en-US" sz="2600" dirty="0" smtClean="0"/>
              <a:t>- Volume Usaha: 1.054 </a:t>
            </a:r>
            <a:r>
              <a:rPr lang="en-US" sz="2600" dirty="0" err="1" smtClean="0"/>
              <a:t>triliun</a:t>
            </a:r>
            <a:endParaRPr lang="en-US" sz="2600" dirty="0" smtClean="0"/>
          </a:p>
          <a:p>
            <a:pPr fontAlgn="ctr">
              <a:buNone/>
            </a:pPr>
            <a:r>
              <a:rPr lang="en-US" sz="2600" dirty="0" smtClean="0"/>
              <a:t>     - SHU: 31.101 </a:t>
            </a:r>
            <a:r>
              <a:rPr lang="en-US" sz="2600" dirty="0" err="1" smtClean="0"/>
              <a:t>miliar</a:t>
            </a:r>
            <a:endParaRPr lang="en-US" sz="2600" dirty="0" smtClean="0"/>
          </a:p>
          <a:p>
            <a:pPr fontAlgn="ctr">
              <a:buNone/>
            </a:pPr>
            <a:r>
              <a:rPr lang="en-US" sz="2600" b="1" dirty="0" smtClean="0"/>
              <a:t>4. </a:t>
            </a:r>
            <a:r>
              <a:rPr lang="en-US" sz="2600" b="1" dirty="0" err="1" smtClean="0"/>
              <a:t>Koperasi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Karyawan</a:t>
            </a:r>
            <a:r>
              <a:rPr lang="en-US" sz="2600" b="1" dirty="0" smtClean="0"/>
              <a:t> Papua</a:t>
            </a:r>
          </a:p>
          <a:p>
            <a:pPr marL="265113" indent="192088">
              <a:buNone/>
            </a:pPr>
            <a:r>
              <a:rPr lang="en-US" sz="2600" dirty="0" smtClean="0"/>
              <a:t>- Usaha INTI USP : SHU 2,9 </a:t>
            </a:r>
            <a:r>
              <a:rPr lang="en-US" sz="2600" dirty="0" err="1" smtClean="0"/>
              <a:t>miliar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1143000"/>
          <a:ext cx="8382000" cy="5547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09600"/>
                <a:gridCol w="1676400"/>
                <a:gridCol w="1752600"/>
                <a:gridCol w="1524000"/>
                <a:gridCol w="1371600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NO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NAMA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KOPERASI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JENIS USAHA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JUMLAH ANGGOTA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ASSET (JUTAAN)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Volume Usaha (JUTAAN)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KUD BATU JATIM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SUSU, WASERDA</a:t>
                      </a:r>
                    </a:p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MADU, PETERNAKAN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2.061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1 6.919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102.387 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SUMBER MAKMUR JAWA TIMUR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USP DAN SAPI PERAH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6.369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20.000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101.400 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KUD SEJAHTERA SUMSEL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USP, WASERDA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ANGKUTAN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KELAPA SAWIT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1.569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17.888</a:t>
                      </a:r>
                    </a:p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80.638 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76200"/>
            <a:ext cx="81773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TABEL 1. INDIKATOR SUKSES 7 KUD TERBESAR</a:t>
            </a:r>
          </a:p>
          <a:p>
            <a:pPr algn="ctr"/>
            <a:r>
              <a:rPr lang="en-US" sz="2800" dirty="0" smtClean="0"/>
              <a:t>DARI JUMLAH ANGGOTA, ASSET DAN VOLUME USAHA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52400"/>
          <a:ext cx="8610600" cy="6553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33400"/>
                <a:gridCol w="1676400"/>
                <a:gridCol w="1981200"/>
                <a:gridCol w="1524000"/>
                <a:gridCol w="1371600"/>
                <a:gridCol w="1524000"/>
              </a:tblGrid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No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NAMA KOPERASI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JENIS USAHA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ANGGOTA</a:t>
                      </a:r>
                    </a:p>
                    <a:p>
                      <a:pPr algn="ctr">
                        <a:tabLst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(ORANG)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ASSET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(JUTAAN)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VOLUME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USAHA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(JUTAAN)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128016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KUD KOPTA SAMARINDA KALTIM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PUPUK PERTANIAN BBM DAN TOKO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984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5.657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70.280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KUD BANTAR ANGIN JATIM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USP-FOTOCOPY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DAN TOKO</a:t>
                      </a: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1.224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15.842</a:t>
                      </a:r>
                    </a:p>
                    <a:p>
                      <a:pPr algn="ctr"/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58.105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6.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KUD SUMBEREJO JATIM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USP-KONSUMSI-DITRIBUTOR SAPRODI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9.000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12.830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42.736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472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7.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KUD DADIJAYA JATIM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USP-WASERDA-SAPI PERAH DAN PAKAN TERNAK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1.735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31.800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57.800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772400" cy="914400"/>
          </a:xfrm>
        </p:spPr>
        <p:txBody>
          <a:bodyPr>
            <a:normAutofit fontScale="90000"/>
          </a:bodyPr>
          <a:lstStyle/>
          <a:p>
            <a:pPr algn="ctr">
              <a:tabLst>
                <a:tab pos="4114800" algn="l"/>
              </a:tabLst>
            </a:pPr>
            <a:r>
              <a:rPr lang="en-US" sz="3100" dirty="0" smtClean="0"/>
              <a:t>TABEL II. INDIKATOR  8 KOPDIT  </a:t>
            </a:r>
            <a:br>
              <a:rPr lang="en-US" sz="3100" dirty="0" smtClean="0"/>
            </a:br>
            <a:r>
              <a:rPr lang="en-US" sz="3100" dirty="0" smtClean="0"/>
              <a:t> (</a:t>
            </a:r>
            <a:r>
              <a:rPr lang="en-US" sz="3100" dirty="0" err="1" smtClean="0"/>
              <a:t>Desember</a:t>
            </a:r>
            <a:r>
              <a:rPr lang="en-US" sz="3100" dirty="0" smtClean="0"/>
              <a:t> 2010, DALAM JUTAAN RUPIAH)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600200"/>
          <a:ext cx="78486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2667000"/>
                <a:gridCol w="1600200"/>
                <a:gridCol w="1417320"/>
                <a:gridCol w="1554480"/>
              </a:tblGrid>
              <a:tr h="29787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NAMA KOPERASI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JUMLAH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ANGGOTA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ASSET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PINJAMAN BEREDAR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1690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LANTANG TIMUR SANGGAU KALBAR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104.927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1.012.811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784.127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150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PANTUR KASIH/PONTIANAK KALBAR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90.287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887.641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785.088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8642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KELING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 KUMANG SEKADAU KALBAR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95.905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454.287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323.518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5594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KATULISTIWA BAKTI</a:t>
                      </a:r>
                    </a:p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PONTIANAK KALBAR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28.044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188.668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155.641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0166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OBOR MAS MAUMERE NTT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10.574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175.260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150.532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Solstic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Concours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erve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FF388C"/>
    </a:accent1>
    <a:accent2>
      <a:srgbClr val="E40059"/>
    </a:accent2>
    <a:accent3>
      <a:srgbClr val="9C007F"/>
    </a:accent3>
    <a:accent4>
      <a:srgbClr val="68007F"/>
    </a:accent4>
    <a:accent5>
      <a:srgbClr val="005BD3"/>
    </a:accent5>
    <a:accent6>
      <a:srgbClr val="00349E"/>
    </a:accent6>
    <a:hlink>
      <a:srgbClr val="17BBFD"/>
    </a:hlink>
    <a:folHlink>
      <a:srgbClr val="FF79C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1156</Words>
  <Application>Microsoft Office PowerPoint</Application>
  <PresentationFormat>On-screen Show (4:3)</PresentationFormat>
  <Paragraphs>266</Paragraphs>
  <Slides>24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Office Theme</vt:lpstr>
      <vt:lpstr>Apex</vt:lpstr>
      <vt:lpstr>Module</vt:lpstr>
      <vt:lpstr>Solstice</vt:lpstr>
      <vt:lpstr>Trek</vt:lpstr>
      <vt:lpstr>Aspect</vt:lpstr>
      <vt:lpstr>Equity</vt:lpstr>
      <vt:lpstr>Verve</vt:lpstr>
      <vt:lpstr>Concourse</vt:lpstr>
      <vt:lpstr>1_Equity</vt:lpstr>
      <vt:lpstr>Civic</vt:lpstr>
      <vt:lpstr>Slide 1</vt:lpstr>
      <vt:lpstr>Slide 2</vt:lpstr>
      <vt:lpstr> </vt:lpstr>
      <vt:lpstr>Slide 4</vt:lpstr>
      <vt:lpstr>Slide 5</vt:lpstr>
      <vt:lpstr>Slide 6</vt:lpstr>
      <vt:lpstr>Slide 7</vt:lpstr>
      <vt:lpstr>Slide 8</vt:lpstr>
      <vt:lpstr>TABEL II. INDIKATOR  8 KOPDIT    (Desember 2010, DALAM JUTAAN RUPIAH) </vt:lpstr>
      <vt:lpstr>Slide 10</vt:lpstr>
      <vt:lpstr>TABEL III. PERKEMBANGAN LIMA TAHUN TERAKHIR 2006-2010 Kopdit  Lantang Tipo Kalbar (dalam jutaan rupiah)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PELAYANAN PRIMA</vt:lpstr>
      <vt:lpstr>KESIMPULAN</vt:lpstr>
      <vt:lpstr>Slide 24</vt:lpstr>
    </vt:vector>
  </TitlesOfParts>
  <Company>DarkOS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KOPERASI TANTANGAN DAN HARAPAN</dc:title>
  <dc:creator>DarkUser</dc:creator>
  <cp:lastModifiedBy>alifia</cp:lastModifiedBy>
  <cp:revision>168</cp:revision>
  <dcterms:created xsi:type="dcterms:W3CDTF">2012-06-20T22:51:21Z</dcterms:created>
  <dcterms:modified xsi:type="dcterms:W3CDTF">2016-09-29T13:57:24Z</dcterms:modified>
</cp:coreProperties>
</file>