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4" r:id="rId3"/>
    <p:sldId id="260" r:id="rId4"/>
    <p:sldId id="268" r:id="rId5"/>
    <p:sldId id="269" r:id="rId6"/>
    <p:sldId id="262" r:id="rId7"/>
    <p:sldId id="261" r:id="rId8"/>
    <p:sldId id="275" r:id="rId9"/>
    <p:sldId id="277" r:id="rId10"/>
    <p:sldId id="278" r:id="rId11"/>
    <p:sldId id="279" r:id="rId12"/>
    <p:sldId id="263" r:id="rId13"/>
    <p:sldId id="264" r:id="rId14"/>
    <p:sldId id="270" r:id="rId15"/>
    <p:sldId id="267" r:id="rId16"/>
    <p:sldId id="265" r:id="rId17"/>
    <p:sldId id="271" r:id="rId18"/>
    <p:sldId id="273" r:id="rId19"/>
    <p:sldId id="272" r:id="rId20"/>
    <p:sldId id="276" r:id="rId21"/>
    <p:sldId id="266" r:id="rId22"/>
    <p:sldId id="259" r:id="rId2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2" d="100"/>
          <a:sy n="72" d="100"/>
        </p:scale>
        <p:origin x="57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65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5602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588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459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19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6596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153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851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997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775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956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770DD9-CA49-474D-9033-DE049D49163B}" type="datetimeFigureOut">
              <a:rPr lang="id-ID" smtClean="0"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D2F9EC6-7030-42EA-8C87-83738F2EE888}" type="slidenum">
              <a:rPr lang="id-ID" smtClean="0"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0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Subak,%20Irigasi%20Tradisional%20Alam%20Bali.mp4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engembalikan%20Kearifan%20Pangan%20Lokal.mp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kearifan%20lokal%20pertanian%20indonesia....mp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Suku%20Samin%20Desa%20Klopoduwur.mp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9282"/>
            <a:ext cx="12192000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7200" dirty="0" smtClean="0">
                <a:solidFill>
                  <a:srgbClr val="7030A0"/>
                </a:solidFill>
                <a:latin typeface="Bodoni MT Black" panose="02070A03080606020203" pitchFamily="18" charset="0"/>
              </a:rPr>
              <a:t>KEARIFAN LOKAL</a:t>
            </a:r>
          </a:p>
          <a:p>
            <a:pPr algn="ctr"/>
            <a:r>
              <a:rPr lang="id-ID" sz="7200" dirty="0" smtClean="0">
                <a:solidFill>
                  <a:srgbClr val="7030A0"/>
                </a:solidFill>
                <a:latin typeface="Bodoni MT Black" panose="02070A03080606020203" pitchFamily="18" charset="0"/>
              </a:rPr>
              <a:t>(LOCAL WISDOM)</a:t>
            </a:r>
            <a:endParaRPr lang="id-ID" sz="7200" dirty="0">
              <a:solidFill>
                <a:srgbClr val="7030A0"/>
              </a:solidFill>
              <a:latin typeface="Bodoni MT Black" panose="02070A030806060202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8082" y="5217459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 smtClean="0"/>
              <a:t>Dr. NANIK </a:t>
            </a:r>
            <a:r>
              <a:rPr lang="id-ID" sz="3600" b="1" smtClean="0"/>
              <a:t>DARA </a:t>
            </a:r>
            <a:r>
              <a:rPr lang="id-ID" sz="3600" b="1" smtClean="0"/>
              <a:t>SENJAWATI</a:t>
            </a:r>
            <a:endParaRPr lang="id-ID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68145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8" y="128588"/>
            <a:ext cx="1091565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dirty="0"/>
              <a:t>Bentuk-bentuk kearifan lokal dalam masyarakat dapat berupa: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nilai</a:t>
            </a:r>
            <a:r>
              <a:rPr lang="id-ID" sz="3200" dirty="0"/>
              <a:t>,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norma</a:t>
            </a:r>
            <a:r>
              <a:rPr lang="id-ID" sz="3200" dirty="0"/>
              <a:t>,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etika</a:t>
            </a:r>
            <a:r>
              <a:rPr lang="id-ID" sz="3200" dirty="0"/>
              <a:t>,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kepercayaan</a:t>
            </a:r>
            <a:r>
              <a:rPr lang="id-ID" sz="3200" dirty="0"/>
              <a:t>,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adat-istiadat</a:t>
            </a:r>
            <a:r>
              <a:rPr lang="id-ID" sz="3200" dirty="0"/>
              <a:t>,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hukum </a:t>
            </a:r>
            <a:r>
              <a:rPr lang="id-ID" sz="3200" dirty="0"/>
              <a:t>adat, dan </a:t>
            </a:r>
            <a:endParaRPr lang="id-ID" sz="3200" dirty="0" smtClean="0"/>
          </a:p>
          <a:p>
            <a:pPr marL="2514600" indent="-542925">
              <a:buAutoNum type="alphaLcPeriod"/>
            </a:pPr>
            <a:r>
              <a:rPr lang="id-ID" sz="3200" dirty="0" smtClean="0"/>
              <a:t>aturan-aturan </a:t>
            </a:r>
            <a:r>
              <a:rPr lang="id-ID" sz="3200" dirty="0"/>
              <a:t>khusus. </a:t>
            </a:r>
            <a:endParaRPr lang="id-ID" sz="3200" dirty="0" smtClean="0"/>
          </a:p>
          <a:p>
            <a:pPr marL="342900" indent="-342900">
              <a:buAutoNum type="alphaLcPeriod"/>
            </a:pPr>
            <a:endParaRPr lang="id-ID" sz="3200" dirty="0" smtClean="0"/>
          </a:p>
          <a:p>
            <a:pPr algn="ctr"/>
            <a:r>
              <a:rPr lang="id-ID" sz="3600" dirty="0" smtClean="0"/>
              <a:t>Oleh </a:t>
            </a:r>
            <a:r>
              <a:rPr lang="id-ID" sz="3600" dirty="0"/>
              <a:t>karena bentuknya yang bermacam-macam dan ia hidup dalam aneka budaya masyarakat, maka fungsinya menjadi bermacam-macam</a:t>
            </a:r>
          </a:p>
        </p:txBody>
      </p:sp>
    </p:spTree>
    <p:extLst>
      <p:ext uri="{BB962C8B-B14F-4D97-AF65-F5344CB8AC3E}">
        <p14:creationId xmlns:p14="http://schemas.microsoft.com/office/powerpoint/2010/main" val="208456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1488" y="42860"/>
            <a:ext cx="1091565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Beberapa fungsi kearifan </a:t>
            </a:r>
            <a:r>
              <a:rPr lang="id-ID" sz="4400" dirty="0">
                <a:latin typeface="Aharoni" panose="02010803020104030203" pitchFamily="2" charset="-79"/>
                <a:cs typeface="Aharoni" panose="02010803020104030203" pitchFamily="2" charset="-79"/>
              </a:rPr>
              <a:t>lokal </a:t>
            </a:r>
            <a:r>
              <a:rPr lang="id-ID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r>
              <a:rPr lang="id-ID" sz="4400" dirty="0">
                <a:latin typeface="Aharoni" panose="02010803020104030203" pitchFamily="2" charset="-79"/>
                <a:cs typeface="Aharoni" panose="02010803020104030203" pitchFamily="2" charset="-79"/>
              </a:rPr>
              <a:t> </a:t>
            </a:r>
            <a:endParaRPr lang="id-ID" sz="44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id-ID" sz="3200" dirty="0"/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 smtClean="0"/>
              <a:t>konservasi </a:t>
            </a:r>
            <a:r>
              <a:rPr lang="id-ID" sz="3200" b="1" dirty="0"/>
              <a:t>dan pelestarian sumber daya alam.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 smtClean="0"/>
              <a:t>pengembangan </a:t>
            </a:r>
            <a:r>
              <a:rPr lang="id-ID" sz="3200" b="1" dirty="0"/>
              <a:t>sumber daya manusia, misalnya berkaitan dengan upacara daur </a:t>
            </a:r>
            <a:r>
              <a:rPr lang="id-ID" sz="3200" b="1" dirty="0" smtClean="0"/>
              <a:t>hidup.</a:t>
            </a:r>
            <a:endParaRPr lang="id-ID" sz="3200" b="1" dirty="0"/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 smtClean="0"/>
              <a:t>pengembangan </a:t>
            </a:r>
            <a:r>
              <a:rPr lang="id-ID" sz="3200" b="1" dirty="0"/>
              <a:t>kebudayaan dan ilmu </a:t>
            </a:r>
            <a:r>
              <a:rPr lang="id-ID" sz="3200" b="1" dirty="0" smtClean="0"/>
              <a:t>pengetahuan. 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 smtClean="0"/>
              <a:t>sebagai </a:t>
            </a:r>
            <a:r>
              <a:rPr lang="id-ID" sz="3200" b="1" dirty="0"/>
              <a:t>petuah, kepercayaan, sastra dan pantangan.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/>
              <a:t>Bermakna sosial, misalnya upacara integrasi komunal/kerabat.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/>
              <a:t>Bermakna sosial, misalnya pada upacara daur pertanian.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3200" b="1" dirty="0"/>
              <a:t>Bermakna etika dan </a:t>
            </a:r>
            <a:r>
              <a:rPr lang="id-ID" sz="3200" b="1" dirty="0" smtClean="0"/>
              <a:t>moral.</a:t>
            </a:r>
            <a:endParaRPr lang="id-ID" sz="3200" b="1" dirty="0"/>
          </a:p>
          <a:p>
            <a:pPr marL="514350" indent="-514350">
              <a:buFont typeface="+mj-lt"/>
              <a:buAutoNum type="arabicPeriod"/>
            </a:pPr>
            <a:r>
              <a:rPr lang="id-ID" sz="3200" b="1" dirty="0"/>
              <a:t>Bermakna </a:t>
            </a:r>
            <a:r>
              <a:rPr lang="id-ID" sz="3200" b="1" dirty="0" smtClean="0"/>
              <a:t>politik</a:t>
            </a:r>
            <a:r>
              <a:rPr lang="id-ID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1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18914"/>
            <a:ext cx="12192000" cy="101566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 smtClean="0">
                <a:solidFill>
                  <a:schemeClr val="bg1"/>
                </a:solidFill>
              </a:rPr>
              <a:t>PRINSIP-PRINSIP KEARIFAN LOKAL</a:t>
            </a:r>
            <a:endParaRPr lang="id-ID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69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660" y="189780"/>
            <a:ext cx="7177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 smtClean="0"/>
              <a:t>POKOK-POKOK PENGETAHUAN</a:t>
            </a:r>
            <a:endParaRPr lang="id-ID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594528"/>
              </p:ext>
            </p:extLst>
          </p:nvPr>
        </p:nvGraphicFramePr>
        <p:xfrm>
          <a:off x="448575" y="857686"/>
          <a:ext cx="1116258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0123"/>
                <a:gridCol w="5632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SAINS MODERN</a:t>
                      </a:r>
                      <a:endParaRPr lang="id-ID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200" dirty="0" smtClean="0"/>
                        <a:t>KEARIFAN LOKAL</a:t>
                      </a:r>
                      <a:endParaRPr lang="id-ID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Memanipulasi</a:t>
                      </a:r>
                      <a:r>
                        <a:rPr lang="id-ID" sz="2800" baseline="0" dirty="0" smtClean="0"/>
                        <a:t> alam dan kebudayaan dengan mengobyektifkan semua segi kehidupan alamiah dan batiniah, sehingga unsur nilai dan moralitas tidak relevan untuk memahami ilmu pengetahuan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Nilai dan moralitas sebagai pokok pengetahuan relevan untuk memahami ilmu pengetahuan</a:t>
                      </a:r>
                      <a:endParaRPr lang="id-ID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Dasar penyusunan pengetahuan  hanyalah berasal  dari fakta-fakta yang dapat diukur (prinsip positivisme)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Dasar penyusunan pengetahuan berasal dari ajaran-ajaran tardisionil yang sudah</a:t>
                      </a:r>
                      <a:r>
                        <a:rPr lang="id-ID" sz="2800" baseline="0" dirty="0" smtClean="0"/>
                        <a:t> jadi dan hampir tidak mempersoalkan lagi kandungan politik ajaran tardisionil tersebut</a:t>
                      </a:r>
                      <a:endParaRPr lang="id-ID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9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67436"/>
            <a:ext cx="1005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dirty="0"/>
              <a:t>Indonesia dengan berbagai suku bangsa mempunyai keanekaragaman kearifan </a:t>
            </a:r>
            <a:r>
              <a:rPr lang="id-ID" sz="4000" dirty="0" smtClean="0"/>
              <a:t>lokal</a:t>
            </a:r>
            <a:r>
              <a:rPr lang="id-ID" sz="4000" dirty="0"/>
              <a:t>, kearifan tradisional, dan budaya yang didalamnya terkandung nilai-nilai etik dan </a:t>
            </a:r>
          </a:p>
          <a:p>
            <a:pPr algn="ctr"/>
            <a:r>
              <a:rPr lang="id-ID" sz="4000" dirty="0"/>
              <a:t>moral, serta norma-norma yang sangat mengedepankan pelestarian fungsi lingkungan. </a:t>
            </a:r>
          </a:p>
        </p:txBody>
      </p:sp>
    </p:spTree>
    <p:extLst>
      <p:ext uri="{BB962C8B-B14F-4D97-AF65-F5344CB8AC3E}">
        <p14:creationId xmlns:p14="http://schemas.microsoft.com/office/powerpoint/2010/main" val="275055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118" y="188260"/>
            <a:ext cx="10058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dirty="0" smtClean="0"/>
              <a:t>Nilai-nilai </a:t>
            </a:r>
            <a:r>
              <a:rPr lang="id-ID" sz="3600" dirty="0"/>
              <a:t>tersebut menyatu dalam kehidupan masyarakat setempat, menjadi pedoman </a:t>
            </a:r>
            <a:r>
              <a:rPr lang="id-ID" sz="3600" dirty="0" smtClean="0"/>
              <a:t>dalam </a:t>
            </a:r>
            <a:r>
              <a:rPr lang="id-ID" sz="3600" dirty="0"/>
              <a:t>berperilaku dan berinteraksi dengan alam, memberi landasan yang kuat bagi </a:t>
            </a:r>
            <a:r>
              <a:rPr lang="id-ID" sz="3600" dirty="0" smtClean="0"/>
              <a:t>pengelolaan </a:t>
            </a:r>
            <a:r>
              <a:rPr lang="id-ID" sz="3600" dirty="0"/>
              <a:t>lingkungan hidup, menjadikan hubungan antara manusia dengan alam </a:t>
            </a:r>
            <a:r>
              <a:rPr lang="id-ID" sz="3600" dirty="0" smtClean="0"/>
              <a:t>menjadi </a:t>
            </a:r>
            <a:r>
              <a:rPr lang="id-ID" sz="3600" dirty="0"/>
              <a:t>lebih selaras dan harmoni sebagaimana di tunjukkan dalam pandangan manusia </a:t>
            </a:r>
            <a:r>
              <a:rPr lang="id-ID" sz="3600" dirty="0" smtClean="0"/>
              <a:t>pada </a:t>
            </a:r>
            <a:r>
              <a:rPr lang="id-ID" sz="3600" dirty="0"/>
              <a:t>fase pertama evolusi hubungan manusia dengan alam, yaitu pan </a:t>
            </a:r>
            <a:r>
              <a:rPr lang="id-ID" sz="3600" dirty="0" smtClean="0"/>
              <a:t>cosmism. </a:t>
            </a:r>
          </a:p>
          <a:p>
            <a:endParaRPr lang="id-ID" dirty="0"/>
          </a:p>
          <a:p>
            <a:pPr algn="r"/>
            <a:r>
              <a:rPr lang="id-ID" dirty="0" smtClean="0"/>
              <a:t>(</a:t>
            </a:r>
            <a:r>
              <a:rPr lang="id-ID" dirty="0"/>
              <a:t>Hadi, </a:t>
            </a:r>
            <a:r>
              <a:rPr lang="id-ID" dirty="0" smtClean="0"/>
              <a:t>2009).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69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3035" y="20167"/>
            <a:ext cx="10340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200" dirty="0" smtClean="0"/>
              <a:t>BEBERAPA KEARIFAN LOKAL MASYARAKAT DI INDONESIA</a:t>
            </a:r>
            <a:endParaRPr lang="id-ID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523275"/>
              </p:ext>
            </p:extLst>
          </p:nvPr>
        </p:nvGraphicFramePr>
        <p:xfrm>
          <a:off x="458694" y="624941"/>
          <a:ext cx="11280588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8835"/>
                <a:gridCol w="73017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BENTUK KEARIFAN</a:t>
                      </a:r>
                      <a:r>
                        <a:rPr lang="id-ID" sz="2400" baseline="0" dirty="0" smtClean="0"/>
                        <a:t> LOKAL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</a:t>
                      </a:r>
                      <a:r>
                        <a:rPr lang="id-ID" sz="2400" baseline="0" dirty="0" smtClean="0"/>
                        <a:t> KEARIFAN LOKAL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>
                          <a:hlinkClick r:id="rId2" action="ppaction://hlinkfile"/>
                        </a:rPr>
                        <a:t>SUBAK (Bali)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menyalurkan air untuk pertanian, memastikan bahwa tidak ada lahan sawah satupun yang tidak mendapat bagian</a:t>
                      </a:r>
                      <a:r>
                        <a:rPr lang="id-ID" sz="2400" baseline="0" dirty="0" smtClean="0"/>
                        <a:t> air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SASI (Maluku dan Papua) 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mencegah penangkapan ikan secara berlebihan 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ZONING (Papua) </a:t>
                      </a:r>
                    </a:p>
                    <a:p>
                      <a:r>
                        <a:rPr lang="id-ID" sz="2600" dirty="0" smtClean="0"/>
                        <a:t>KARUHUN (Sunda)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mengatur pengelolaan lahan/hutan, dan air 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LEUWEUNG (Sunda) 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pengelolaan dan tata guna hutan dan lahan 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MERTI BELIK (Jawa Tengah)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Memastikan kelestarian sumber air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 WETU ALAM (Lombok Tengah) 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mengatur tata guna lahan dan pola tanam pada masyarakat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600" dirty="0" smtClean="0"/>
                        <a:t>SENGUYUN (Barito,</a:t>
                      </a:r>
                      <a:r>
                        <a:rPr lang="id-ID" sz="2600" baseline="0" dirty="0" smtClean="0"/>
                        <a:t> Kalimantan)</a:t>
                      </a:r>
                      <a:endParaRPr lang="id-ID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memandang alam dan lingkungan yang menekankan keseimbangan dan kedamaian dalam menggarap lahan dan menanam</a:t>
                      </a:r>
                      <a:endParaRPr lang="id-ID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12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715287"/>
              </p:ext>
            </p:extLst>
          </p:nvPr>
        </p:nvGraphicFramePr>
        <p:xfrm>
          <a:off x="458694" y="739245"/>
          <a:ext cx="1128058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8835"/>
                <a:gridCol w="730175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BENTUK KEARIFAN</a:t>
                      </a:r>
                      <a:r>
                        <a:rPr lang="id-ID" sz="2400" baseline="0" dirty="0" smtClean="0"/>
                        <a:t> LOKAL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</a:t>
                      </a:r>
                      <a:r>
                        <a:rPr lang="id-ID" sz="2400" baseline="0" dirty="0" smtClean="0"/>
                        <a:t> KEARIFAN LOKAL</a:t>
                      </a:r>
                      <a:endParaRPr lang="id-ID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NYABUK GUNUNG (Jawa Tengah)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menyarankan daerah pertanian berbukit harus ditanami tanaman untuk mencegah erosi </a:t>
                      </a:r>
                    </a:p>
                    <a:p>
                      <a:r>
                        <a:rPr lang="id-ID" sz="2800" dirty="0" smtClean="0"/>
                        <a:t>dan membuat sengkedan mengikuti garis contour </a:t>
                      </a:r>
                      <a:endParaRPr lang="id-ID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WIWITAN (Jawa Tengah)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Menyiapkan bibit unggil untuk kelangsungan</a:t>
                      </a:r>
                      <a:r>
                        <a:rPr lang="id-ID" sz="2800" baseline="0" dirty="0" smtClean="0"/>
                        <a:t> usahatani</a:t>
                      </a:r>
                      <a:endParaRPr lang="id-ID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SUSUK WANGAN (Jawa Tengah)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800" dirty="0" smtClean="0"/>
                        <a:t>membersihkan saluran-saluran air untuk mengairi sawah secara </a:t>
                      </a:r>
                    </a:p>
                    <a:p>
                      <a:r>
                        <a:rPr lang="id-ID" sz="2800" dirty="0" smtClean="0"/>
                        <a:t>bersama-sama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3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4662" y="333904"/>
          <a:ext cx="1119822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013"/>
                <a:gridCol w="7415213"/>
              </a:tblGrid>
              <a:tr h="422981">
                <a:tc>
                  <a:txBody>
                    <a:bodyPr/>
                    <a:lstStyle/>
                    <a:p>
                      <a:r>
                        <a:rPr lang="id-ID" sz="2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 aro neweak</a:t>
                      </a:r>
                      <a:r>
                        <a:rPr lang="id-ID" sz="2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lako/ alam</a:t>
                      </a:r>
                      <a:r>
                        <a:rPr lang="id-ID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adalah aku). Papua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Gunung Erstberg dan Grasberg dipercaya sebagai kepala mama, tanah dianggap sebagai bagian dari hidup manusia. Dengan demikian maka pemanfaatan sumber daya alam secara hati-hati.</a:t>
                      </a:r>
                    </a:p>
                    <a:p>
                      <a:endParaRPr lang="id-ID" sz="2400" dirty="0"/>
                    </a:p>
                  </a:txBody>
                  <a:tcPr/>
                </a:tc>
              </a:tr>
              <a:tr h="422981">
                <a:tc>
                  <a:txBody>
                    <a:bodyPr/>
                    <a:lstStyle/>
                    <a:p>
                      <a:r>
                        <a:rPr lang="id-ID" sz="2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celako kumali </a:t>
                      </a:r>
                      <a:r>
                        <a:rPr lang="id-ID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Serawai, Bengkulu 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Kelestarian lingkungan terwujud dari kuatnya keyakinan  yaitu tata nilai tabu dalam berladang dan tradisi tanam tanjak.</a:t>
                      </a:r>
                    </a:p>
                    <a:p>
                      <a:endParaRPr lang="id-ID" sz="2400" dirty="0"/>
                    </a:p>
                  </a:txBody>
                  <a:tcPr/>
                </a:tc>
              </a:tr>
              <a:tr h="422981">
                <a:tc>
                  <a:txBody>
                    <a:bodyPr/>
                    <a:lstStyle/>
                    <a:p>
                      <a:r>
                        <a:rPr lang="id-ID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id-ID" sz="2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tana‘ ulen</a:t>
                      </a:r>
                      <a:r>
                        <a:rPr lang="id-ID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Dayak Kenyah, Kaltim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Kawasan hutan dikuasai dan menjadi milik masyarakat adat. Pengelolaan tanah diatur dan dilindungi oleh aturan adat.</a:t>
                      </a:r>
                    </a:p>
                    <a:p>
                      <a:endParaRPr lang="id-ID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710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438628"/>
              </p:ext>
            </p:extLst>
          </p:nvPr>
        </p:nvGraphicFramePr>
        <p:xfrm>
          <a:off x="474662" y="333904"/>
          <a:ext cx="11198226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013"/>
                <a:gridCol w="7415213"/>
              </a:tblGrid>
              <a:tr h="422981">
                <a:tc>
                  <a:txBody>
                    <a:bodyPr/>
                    <a:lstStyle/>
                    <a:p>
                      <a:r>
                        <a:rPr lang="id-ID" sz="2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Masy. Kasepuhan Pancer Pangawinan, Kampung Dukuh Jawa Barat.</a:t>
                      </a:r>
                    </a:p>
                    <a:p>
                      <a:endParaRPr lang="id-ID" sz="2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mengenal upacara tradisional, mitos, tabu, sehingga pemanfaatan hutan hati-hati, tidak diperbolehkan eksploitasi kecuali atas ijin sesepuh adat.</a:t>
                      </a:r>
                    </a:p>
                    <a:p>
                      <a:endParaRPr lang="id-ID" sz="2400" b="0" dirty="0"/>
                    </a:p>
                  </a:txBody>
                  <a:tcPr/>
                </a:tc>
              </a:tr>
              <a:tr h="422981">
                <a:tc>
                  <a:txBody>
                    <a:bodyPr/>
                    <a:lstStyle/>
                    <a:p>
                      <a:r>
                        <a:rPr lang="id-ID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 Undau Mau, Kalimantan Barat. </a:t>
                      </a:r>
                      <a:endParaRPr lang="id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pola penataan ruang pemukiman, dengan mengklasifikasi hutan dan  memanfaatkannya. Perladangan dilakukan dengan rotasi dengan menetapkan masa </a:t>
                      </a:r>
                      <a:r>
                        <a:rPr lang="id-ID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bera, </a:t>
                      </a:r>
                      <a:r>
                        <a:rPr lang="id-ID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 mereka mengenal tabu sehingga penggunaan teknologi dibatasi pada teknologi pertanian sederhana dan ramah lingkungan. 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15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63" y="2500313"/>
            <a:ext cx="84153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>
                <a:hlinkClick r:id="rId2" action="ppaction://hlinkfile"/>
              </a:rPr>
              <a:t>Mengembalikan kearifan pangan Lokal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4332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428875"/>
            <a:ext cx="10244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dirty="0" smtClean="0">
                <a:hlinkClick r:id="rId2" action="ppaction://hlinkfile"/>
              </a:rPr>
              <a:t>Kearifan Lokal Pertanian Indonesia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1106891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0637" y="718578"/>
            <a:ext cx="10354235" cy="501675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/>
              <a:t>Kearifan lokal yang sebenarnya merupakan modal sosial tersebut, dalam </a:t>
            </a:r>
            <a:r>
              <a:rPr lang="id-ID" sz="4000" b="1" dirty="0" smtClean="0"/>
              <a:t>perspektif </a:t>
            </a:r>
            <a:r>
              <a:rPr lang="id-ID" sz="4000" b="1" dirty="0"/>
              <a:t>pembangunan berkelanjutan yang berwawasan lingkungan kiranya penting </a:t>
            </a:r>
            <a:r>
              <a:rPr lang="id-ID" sz="4000" b="1" dirty="0" smtClean="0"/>
              <a:t>untuk </a:t>
            </a:r>
            <a:r>
              <a:rPr lang="id-ID" sz="4000" b="1" dirty="0"/>
              <a:t>digali, dikaji dan ditempatkan pada posisi strategis untuk dikembangkan, menuju </a:t>
            </a:r>
            <a:r>
              <a:rPr lang="id-ID" sz="4000" b="1" dirty="0" smtClean="0"/>
              <a:t>pengelolaan </a:t>
            </a:r>
            <a:r>
              <a:rPr lang="id-ID" sz="4000" b="1" dirty="0"/>
              <a:t>sumberdaya alam dan lingkungan kearah yang lebih baik.</a:t>
            </a:r>
          </a:p>
        </p:txBody>
      </p:sp>
    </p:spTree>
    <p:extLst>
      <p:ext uri="{BB962C8B-B14F-4D97-AF65-F5344CB8AC3E}">
        <p14:creationId xmlns:p14="http://schemas.microsoft.com/office/powerpoint/2010/main" val="36256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547938" y="377825"/>
            <a:ext cx="427038" cy="547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Bremen Bd BT" pitchFamily="82" charset="0"/>
              </a:rPr>
              <a:t>Sampai</a:t>
            </a:r>
            <a:endParaRPr lang="id-ID" sz="2800" b="1">
              <a:latin typeface="Bremen Bd BT" pitchFamily="82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Bremen Bd BT" pitchFamily="82" charset="0"/>
              </a:rPr>
              <a:t> Jumpa</a:t>
            </a:r>
            <a:endParaRPr lang="id-ID" sz="2800" b="1">
              <a:latin typeface="Bremen Bd BT" pitchFamily="82" charset="0"/>
            </a:endParaRPr>
          </a:p>
        </p:txBody>
      </p:sp>
      <p:pic>
        <p:nvPicPr>
          <p:cNvPr id="3" name="Picture 2" descr="w-0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0"/>
            <a:ext cx="2794000" cy="622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359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5276"/>
            <a:ext cx="12192000" cy="92333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5400" b="1" dirty="0" smtClean="0">
                <a:solidFill>
                  <a:schemeClr val="bg1"/>
                </a:solidFill>
              </a:rPr>
              <a:t>PENGERTIAN</a:t>
            </a:r>
            <a:endParaRPr lang="id-ID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2309" y="1604513"/>
            <a:ext cx="111798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/>
              <a:t>Kearifan lokal : kearifan </a:t>
            </a:r>
            <a:r>
              <a:rPr lang="id-ID" sz="4000" dirty="0"/>
              <a:t>(wisdom) dan lokal (local). </a:t>
            </a:r>
          </a:p>
          <a:p>
            <a:endParaRPr lang="id-ID" sz="4000" dirty="0" smtClean="0"/>
          </a:p>
          <a:p>
            <a:pPr algn="ctr"/>
            <a:r>
              <a:rPr lang="id-ID" sz="4800" dirty="0" smtClean="0"/>
              <a:t>local </a:t>
            </a:r>
            <a:r>
              <a:rPr lang="id-ID" sz="4800" dirty="0"/>
              <a:t>berarti setempat, </a:t>
            </a:r>
            <a:endParaRPr lang="id-ID" sz="4800" dirty="0" smtClean="0"/>
          </a:p>
          <a:p>
            <a:pPr algn="ctr"/>
            <a:r>
              <a:rPr lang="id-ID" sz="4800" dirty="0" smtClean="0"/>
              <a:t>wisdom </a:t>
            </a:r>
            <a:r>
              <a:rPr lang="id-ID" sz="4800" dirty="0"/>
              <a:t>(kearifan) </a:t>
            </a:r>
            <a:r>
              <a:rPr lang="id-ID" sz="4800" dirty="0" smtClean="0"/>
              <a:t>berarti kebijaksanaan.</a:t>
            </a:r>
            <a:r>
              <a:rPr lang="id-ID" sz="4800" dirty="0"/>
              <a:t> </a:t>
            </a:r>
            <a:endParaRPr lang="id-ID" sz="4800" dirty="0" smtClean="0"/>
          </a:p>
          <a:p>
            <a:endParaRPr lang="id-ID" sz="4800" dirty="0"/>
          </a:p>
          <a:p>
            <a:pPr algn="r"/>
            <a:r>
              <a:rPr lang="id-ID" sz="2400" dirty="0" smtClean="0"/>
              <a:t>(Kamus </a:t>
            </a:r>
            <a:r>
              <a:rPr lang="id-ID" sz="2400" dirty="0"/>
              <a:t>Inggris Indonesia John M. Echols dan Hassan </a:t>
            </a:r>
            <a:r>
              <a:rPr lang="id-ID" sz="2400" dirty="0" smtClean="0"/>
              <a:t>Syadily) </a:t>
            </a:r>
            <a:endParaRPr lang="id-ID" sz="2400" dirty="0"/>
          </a:p>
          <a:p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401265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585" y="845389"/>
            <a:ext cx="110245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dirty="0" smtClean="0"/>
              <a:t>Secara </a:t>
            </a:r>
            <a:r>
              <a:rPr lang="id-ID" sz="4800" dirty="0"/>
              <a:t>umum maka local wisdom (kearifan setempat) </a:t>
            </a:r>
            <a:r>
              <a:rPr lang="id-ID" sz="4800" dirty="0" smtClean="0"/>
              <a:t>adalah </a:t>
            </a:r>
            <a:r>
              <a:rPr lang="id-ID" sz="4800" dirty="0"/>
              <a:t>gagasan-gagasan setempat (local) yang bersifat bijaksana, penuh kearifan, bernilai baik, yang tertanam dan diikuti oleh </a:t>
            </a:r>
            <a:r>
              <a:rPr lang="id-ID" sz="4800" dirty="0" smtClean="0"/>
              <a:t>seluruh      anggota </a:t>
            </a:r>
            <a:r>
              <a:rPr lang="id-ID" sz="4800" dirty="0"/>
              <a:t>masyarakatnya. </a:t>
            </a:r>
          </a:p>
        </p:txBody>
      </p:sp>
    </p:spTree>
    <p:extLst>
      <p:ext uri="{BB962C8B-B14F-4D97-AF65-F5344CB8AC3E}">
        <p14:creationId xmlns:p14="http://schemas.microsoft.com/office/powerpoint/2010/main" val="423167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827" y="138023"/>
            <a:ext cx="1102455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800" dirty="0" smtClean="0"/>
              <a:t>Kearifan</a:t>
            </a:r>
            <a:r>
              <a:rPr lang="id-ID" sz="3800" dirty="0"/>
              <a:t> </a:t>
            </a:r>
            <a:r>
              <a:rPr lang="id-ID" sz="3800" dirty="0" smtClean="0"/>
              <a:t>lokal merupakan </a:t>
            </a:r>
            <a:r>
              <a:rPr lang="id-ID" sz="3800" dirty="0"/>
              <a:t>perpaduan antara nilai-nilai suci firman Tuhan dan berbagai nilai yang ada. </a:t>
            </a:r>
            <a:endParaRPr lang="id-ID" sz="38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800" dirty="0" smtClean="0"/>
              <a:t>Kearifan</a:t>
            </a:r>
            <a:r>
              <a:rPr lang="id-ID" sz="3800" dirty="0"/>
              <a:t> lokal </a:t>
            </a:r>
            <a:r>
              <a:rPr lang="id-ID" sz="3800" dirty="0" smtClean="0"/>
              <a:t>terbentuk sebagai keungggulan budaya </a:t>
            </a:r>
            <a:r>
              <a:rPr lang="id-ID" sz="3800" dirty="0"/>
              <a:t>masyarakat setempat maupun kondisi geografis dalam arti luas. </a:t>
            </a:r>
            <a:endParaRPr lang="id-ID" sz="38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800" dirty="0" smtClean="0"/>
              <a:t>Kearifan </a:t>
            </a:r>
            <a:r>
              <a:rPr lang="id-ID" sz="3800" dirty="0"/>
              <a:t>lokal merupakan produk budaya masa lalu yang patut secara terus-menerus dijadikan pegangan </a:t>
            </a:r>
            <a:r>
              <a:rPr lang="id-ID" sz="3800" dirty="0" smtClean="0"/>
              <a:t>hidup, karena meskipun </a:t>
            </a:r>
            <a:r>
              <a:rPr lang="id-ID" sz="3800" dirty="0"/>
              <a:t>bernilai </a:t>
            </a:r>
            <a:r>
              <a:rPr lang="id-ID" sz="3800" dirty="0" smtClean="0"/>
              <a:t>lokal tetapi </a:t>
            </a:r>
            <a:r>
              <a:rPr lang="id-ID" sz="3800" dirty="0"/>
              <a:t>nilai yang terkandung didalamnya dianggap sangat universal</a:t>
            </a:r>
            <a:r>
              <a:rPr lang="id-ID" sz="3800" dirty="0" smtClean="0"/>
              <a:t>.</a:t>
            </a:r>
            <a:endParaRPr lang="id-ID" sz="3800" dirty="0"/>
          </a:p>
        </p:txBody>
      </p:sp>
    </p:spTree>
    <p:extLst>
      <p:ext uri="{BB962C8B-B14F-4D97-AF65-F5344CB8AC3E}">
        <p14:creationId xmlns:p14="http://schemas.microsoft.com/office/powerpoint/2010/main" val="234039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057" y="155274"/>
            <a:ext cx="1143862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800" dirty="0" smtClean="0"/>
              <a:t>Kearifan </a:t>
            </a:r>
            <a:r>
              <a:rPr lang="id-ID" sz="3800" dirty="0"/>
              <a:t>lokal </a:t>
            </a:r>
            <a:r>
              <a:rPr lang="id-ID" sz="3800" dirty="0" smtClean="0"/>
              <a:t>merupakan dasar </a:t>
            </a:r>
            <a:r>
              <a:rPr lang="id-ID" sz="3800" dirty="0"/>
              <a:t>untuk pengambilan kebijakkan pada level lokal dibidang kesehatan, pertanian, pendidikan, pengelolaan sumber daya alam dan kegiatan masyarakat pedesaan. </a:t>
            </a:r>
            <a:endParaRPr lang="id-ID" sz="38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id-ID" sz="3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d-ID" sz="3800" dirty="0" smtClean="0"/>
              <a:t>Dalam </a:t>
            </a:r>
            <a:r>
              <a:rPr lang="id-ID" sz="3800" dirty="0"/>
              <a:t>kearifan lokal, terkandung pula kearifan budaya </a:t>
            </a:r>
            <a:r>
              <a:rPr lang="id-ID" sz="3800" dirty="0" smtClean="0"/>
              <a:t>lokal, yaitu pengetahuan lokal yang sudah  sedemikian menyatu </a:t>
            </a:r>
            <a:r>
              <a:rPr lang="id-ID" sz="3800" dirty="0"/>
              <a:t>dengan </a:t>
            </a:r>
            <a:r>
              <a:rPr lang="id-ID" sz="3800" b="1" dirty="0">
                <a:solidFill>
                  <a:srgbClr val="FF0000"/>
                </a:solidFill>
              </a:rPr>
              <a:t>sistem kepercayaan, norma</a:t>
            </a:r>
            <a:r>
              <a:rPr lang="id-ID" sz="3800" dirty="0"/>
              <a:t>, dan </a:t>
            </a:r>
            <a:r>
              <a:rPr lang="id-ID" sz="3800" b="1" dirty="0">
                <a:solidFill>
                  <a:srgbClr val="FF0000"/>
                </a:solidFill>
              </a:rPr>
              <a:t>budaya</a:t>
            </a:r>
            <a:r>
              <a:rPr lang="id-ID" sz="3800" dirty="0"/>
              <a:t> serta diekspresikan </a:t>
            </a:r>
            <a:r>
              <a:rPr lang="id-ID" sz="3800" dirty="0" smtClean="0"/>
              <a:t>dalam tradisi </a:t>
            </a:r>
            <a:r>
              <a:rPr lang="id-ID" sz="3800" dirty="0"/>
              <a:t>dan mitos yang dianut dalam jangka waktu yang </a:t>
            </a:r>
            <a:r>
              <a:rPr lang="id-ID" sz="3800" dirty="0" smtClean="0"/>
              <a:t>lama</a:t>
            </a:r>
            <a:endParaRPr lang="id-ID" sz="3800" dirty="0"/>
          </a:p>
        </p:txBody>
      </p:sp>
    </p:spTree>
    <p:extLst>
      <p:ext uri="{BB962C8B-B14F-4D97-AF65-F5344CB8AC3E}">
        <p14:creationId xmlns:p14="http://schemas.microsoft.com/office/powerpoint/2010/main" val="391075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9929"/>
            <a:ext cx="12192000" cy="685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3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8788" y="2528888"/>
            <a:ext cx="90154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000" dirty="0" smtClean="0">
                <a:hlinkClick r:id="rId2" action="ppaction://hlinkfile"/>
              </a:rPr>
              <a:t>MASYARAKAT SAMIN,Blora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29942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518914"/>
            <a:ext cx="12192000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 smtClean="0">
                <a:solidFill>
                  <a:schemeClr val="bg1"/>
                </a:solidFill>
              </a:rPr>
              <a:t>FUNGSI KEARIFAN LOKAL</a:t>
            </a:r>
            <a:endParaRPr lang="id-ID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2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229</TotalTime>
  <Words>715</Words>
  <Application>Microsoft Office PowerPoint</Application>
  <PresentationFormat>Widescreen</PresentationFormat>
  <Paragraphs>95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Aharoni</vt:lpstr>
      <vt:lpstr>Arial</vt:lpstr>
      <vt:lpstr>Bodoni MT Black</vt:lpstr>
      <vt:lpstr>Bremen Bd BT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Satellite</cp:lastModifiedBy>
  <cp:revision>17</cp:revision>
  <dcterms:created xsi:type="dcterms:W3CDTF">2016-02-20T14:03:00Z</dcterms:created>
  <dcterms:modified xsi:type="dcterms:W3CDTF">2017-10-15T09:35:21Z</dcterms:modified>
</cp:coreProperties>
</file>