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39"/>
  </p:notesMasterIdLst>
  <p:handoutMasterIdLst>
    <p:handoutMasterId r:id="rId40"/>
  </p:handoutMasterIdLst>
  <p:sldIdLst>
    <p:sldId id="257" r:id="rId2"/>
    <p:sldId id="276" r:id="rId3"/>
    <p:sldId id="272" r:id="rId4"/>
    <p:sldId id="315" r:id="rId5"/>
    <p:sldId id="361" r:id="rId6"/>
    <p:sldId id="372" r:id="rId7"/>
    <p:sldId id="370" r:id="rId8"/>
    <p:sldId id="365" r:id="rId9"/>
    <p:sldId id="371" r:id="rId10"/>
    <p:sldId id="362" r:id="rId11"/>
    <p:sldId id="366" r:id="rId12"/>
    <p:sldId id="367" r:id="rId13"/>
    <p:sldId id="368" r:id="rId14"/>
    <p:sldId id="373" r:id="rId15"/>
    <p:sldId id="377" r:id="rId16"/>
    <p:sldId id="378" r:id="rId17"/>
    <p:sldId id="387" r:id="rId18"/>
    <p:sldId id="382" r:id="rId19"/>
    <p:sldId id="379" r:id="rId20"/>
    <p:sldId id="380" r:id="rId21"/>
    <p:sldId id="381" r:id="rId22"/>
    <p:sldId id="369" r:id="rId23"/>
    <p:sldId id="384" r:id="rId24"/>
    <p:sldId id="364" r:id="rId25"/>
    <p:sldId id="385" r:id="rId26"/>
    <p:sldId id="386" r:id="rId27"/>
    <p:sldId id="389" r:id="rId28"/>
    <p:sldId id="388" r:id="rId29"/>
    <p:sldId id="374" r:id="rId30"/>
    <p:sldId id="390" r:id="rId31"/>
    <p:sldId id="391" r:id="rId32"/>
    <p:sldId id="383" r:id="rId33"/>
    <p:sldId id="363" r:id="rId34"/>
    <p:sldId id="392" r:id="rId35"/>
    <p:sldId id="305" r:id="rId36"/>
    <p:sldId id="338" r:id="rId37"/>
    <p:sldId id="280" r:id="rId38"/>
  </p:sldIdLst>
  <p:sldSz cx="9144000" cy="6858000" type="screen4x3"/>
  <p:notesSz cx="7010400" cy="111172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501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4" d="100"/>
          <a:sy n="44" d="100"/>
        </p:scale>
        <p:origin x="-1488" y="-102"/>
      </p:cViewPr>
      <p:guideLst>
        <p:guide orient="horz" pos="3501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791AC0BE-CD02-4D68-B8BB-07127A6AC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7075" y="833438"/>
            <a:ext cx="5557838" cy="4168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5280025"/>
            <a:ext cx="5140325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5614B75-BD88-4EDD-B008-26E761AA8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C62CB9-FE72-4159-9D2F-7635C86CA6A3}" type="slidenum">
              <a:rPr lang="en-US"/>
              <a:pPr/>
              <a:t>1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8" name="Picture 12" descr="LogoUP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3025"/>
            <a:ext cx="1524000" cy="144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6600"/>
            <a:ext cx="6400800" cy="2209800"/>
          </a:xfrm>
        </p:spPr>
        <p:txBody>
          <a:bodyPr/>
          <a:lstStyle>
            <a:lvl1pPr marL="0" indent="0" algn="ctr">
              <a:buFont typeface="Webdings" pitchFamily="18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10DD42-6E35-4CFD-8930-387E5EB2FC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3051577" y="6324600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769C7-D622-4484-B5C0-3AC35A62D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763CE-BC92-4573-9A80-436B47150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C975B-D601-416A-A435-CD228626B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B975D-84D2-4189-92F8-690B27383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C06B9-87C1-4064-A378-47EB11399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FD7B4-9EBF-4C7C-B21C-9EF19BF7E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2884C-8ED1-4A41-A04F-3E1BA70AA6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098E1-E585-4C1A-B814-593E7766B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AD8FF-DE62-427A-945F-729B6D4BA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5D31A-239D-4FF7-9A9A-05B45D7E4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5980E-0095-48B5-9D39-5EAC15C1A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8FC85C40-CCEB-4BEF-BEDF-22892E974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119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GB" sz="2400">
              <a:latin typeface="Times New Roman" pitchFamily="18" charset="0"/>
            </a:endParaRPr>
          </a:p>
        </p:txBody>
      </p:sp>
      <p:sp>
        <p:nvSpPr>
          <p:cNvPr id="22119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119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GB" sz="2400">
              <a:latin typeface="Times New Roman" pitchFamily="18" charset="0"/>
            </a:endParaRPr>
          </a:p>
        </p:txBody>
      </p:sp>
      <p:sp>
        <p:nvSpPr>
          <p:cNvPr id="22119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GB" sz="2400">
              <a:latin typeface="Times New Roman" pitchFamily="18" charset="0"/>
            </a:endParaRPr>
          </a:p>
        </p:txBody>
      </p:sp>
      <p:pic>
        <p:nvPicPr>
          <p:cNvPr id="1035" name="Picture 11" descr="LogoUPN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53400" y="73025"/>
            <a:ext cx="9144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 userDrawn="1"/>
        </p:nvSpPr>
        <p:spPr>
          <a:xfrm>
            <a:off x="3051577" y="6324600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CC"/>
        </a:buClr>
        <a:buSzPct val="90000"/>
        <a:buFont typeface="Webdings" pitchFamily="18" charset="2"/>
        <a:buChar char="¿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E6D45A-1BC7-4985-AF67-A51A9AF76199}" type="slidenum">
              <a:rPr lang="en-US"/>
              <a:pPr/>
              <a:t>1</a:t>
            </a:fld>
            <a:endParaRPr 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772400" cy="2127250"/>
          </a:xfrm>
        </p:spPr>
        <p:txBody>
          <a:bodyPr/>
          <a:lstStyle/>
          <a:p>
            <a:pPr eaLnBrk="1" hangingPunct="1"/>
            <a:r>
              <a:rPr lang="id-ID" smtClean="0"/>
              <a:t>Sistem Basis Data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(124</a:t>
            </a:r>
            <a:r>
              <a:rPr lang="id-ID" smtClean="0"/>
              <a:t>0043</a:t>
            </a:r>
            <a:r>
              <a:rPr lang="en-US" smtClean="0"/>
              <a:t>)</a:t>
            </a:r>
            <a:endParaRPr lang="en-US" sz="7100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6600"/>
            <a:ext cx="5843588" cy="1262063"/>
          </a:xfrm>
        </p:spPr>
        <p:txBody>
          <a:bodyPr/>
          <a:lstStyle/>
          <a:p>
            <a:pPr eaLnBrk="1" hangingPunct="1"/>
            <a:r>
              <a:rPr lang="en-US" smtClean="0">
                <a:latin typeface="Verdana" pitchFamily="34" charset="0"/>
              </a:rPr>
              <a:t>Pertemuan Ke-3</a:t>
            </a:r>
          </a:p>
          <a:p>
            <a:pPr eaLnBrk="1" hangingPunct="1"/>
            <a:r>
              <a:rPr lang="en-US" smtClean="0">
                <a:latin typeface="Verdana" pitchFamily="34" charset="0"/>
              </a:rPr>
              <a:t>Model Data</a:t>
            </a:r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1828800" y="4876800"/>
            <a:ext cx="533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id-ID">
                <a:latin typeface="Arial" charset="0"/>
              </a:rPr>
              <a:t>Herry </a:t>
            </a:r>
            <a:r>
              <a:rPr lang="id-ID" smtClean="0">
                <a:latin typeface="Arial" charset="0"/>
              </a:rPr>
              <a:t>Sofyan</a:t>
            </a: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DEB43B-887A-4CE9-8DA1-EB3B44ACEAA6}" type="slidenum">
              <a:rPr lang="en-US"/>
              <a:pPr/>
              <a:t>10</a:t>
            </a:fld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609600" y="15240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1" hangingPunct="1">
              <a:lnSpc>
                <a:spcPct val="85000"/>
              </a:lnSpc>
              <a:spcAft>
                <a:spcPct val="30000"/>
              </a:spcAft>
              <a:buClr>
                <a:schemeClr val="tx1"/>
              </a:buClr>
              <a:buFont typeface="Webdings" pitchFamily="18" charset="2"/>
              <a:buNone/>
            </a:pPr>
            <a:r>
              <a:rPr lang="en-US" sz="2400" b="1">
                <a:latin typeface="Arial" charset="0"/>
              </a:rPr>
              <a:t>2.   Model Data Hirarkis (</a:t>
            </a:r>
            <a:r>
              <a:rPr lang="en-US" sz="2400" b="1" i="1">
                <a:latin typeface="Arial" charset="0"/>
              </a:rPr>
              <a:t>Hierarchical</a:t>
            </a:r>
            <a:r>
              <a:rPr lang="en-US" sz="2400" b="1">
                <a:latin typeface="Arial" charset="0"/>
              </a:rPr>
              <a:t> </a:t>
            </a:r>
            <a:r>
              <a:rPr lang="en-US" sz="2400" b="1" i="1">
                <a:latin typeface="Arial" charset="0"/>
              </a:rPr>
              <a:t>Model</a:t>
            </a:r>
            <a:r>
              <a:rPr lang="en-US" sz="2400" b="1">
                <a:latin typeface="Arial" charset="0"/>
              </a:rPr>
              <a:t>)</a:t>
            </a:r>
          </a:p>
          <a:p>
            <a:pPr marL="533400" indent="-533400" algn="just" eaLnBrk="1" hangingPunct="1">
              <a:lnSpc>
                <a:spcPct val="90000"/>
              </a:lnSpc>
              <a:spcAft>
                <a:spcPct val="10000"/>
              </a:spcAft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Model data hirarkis </a:t>
            </a:r>
            <a:r>
              <a:rPr lang="en-US" sz="2200">
                <a:latin typeface="Arial" charset="0"/>
              </a:rPr>
              <a:t>terdiri dari sekumpulan </a:t>
            </a:r>
            <a:r>
              <a:rPr lang="en-US" sz="2200" i="1">
                <a:latin typeface="Arial" charset="0"/>
              </a:rPr>
              <a:t>record</a:t>
            </a:r>
            <a:r>
              <a:rPr lang="en-US" sz="2200">
                <a:latin typeface="Arial" charset="0"/>
              </a:rPr>
              <a:t> yang dihubungkan satu dengan yang lain menggunakan </a:t>
            </a:r>
            <a:r>
              <a:rPr lang="en-US" sz="2200" i="1">
                <a:latin typeface="Arial" charset="0"/>
              </a:rPr>
              <a:t>link</a:t>
            </a:r>
            <a:r>
              <a:rPr lang="en-US" sz="2200">
                <a:latin typeface="Arial" charset="0"/>
              </a:rPr>
              <a:t> (dalam bentuk </a:t>
            </a:r>
            <a:r>
              <a:rPr lang="en-US" sz="2200" i="1">
                <a:latin typeface="Arial" charset="0"/>
              </a:rPr>
              <a:t>pointer</a:t>
            </a:r>
            <a:r>
              <a:rPr lang="en-US" sz="2200">
                <a:latin typeface="Arial" charset="0"/>
              </a:rPr>
              <a:t>) membentuk suatu struktur hirarkis seperti diagram pohon.</a:t>
            </a:r>
          </a:p>
          <a:p>
            <a:pPr marL="841375" lvl="1" indent="-306388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Pengertian </a:t>
            </a:r>
            <a:r>
              <a:rPr lang="en-US" sz="2200" i="1">
                <a:latin typeface="Arial" charset="0"/>
              </a:rPr>
              <a:t>record</a:t>
            </a:r>
            <a:r>
              <a:rPr lang="en-US" sz="2200">
                <a:latin typeface="Arial" charset="0"/>
              </a:rPr>
              <a:t> dan </a:t>
            </a:r>
            <a:r>
              <a:rPr lang="en-US" sz="2200" i="1">
                <a:latin typeface="Arial" charset="0"/>
              </a:rPr>
              <a:t>link</a:t>
            </a:r>
            <a:r>
              <a:rPr lang="en-US" sz="2200">
                <a:latin typeface="Arial" charset="0"/>
              </a:rPr>
              <a:t> sama dengan model data jaringan begitu juga halnya dengan pendeklarasian record sama dengan model data jaringan. </a:t>
            </a:r>
          </a:p>
          <a:p>
            <a:pPr marL="841375" lvl="1" indent="-306388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Dengan memanfaatkan pendeklarasian struktur yang sama dengan contoh model data jaringan, maka dapat dibuat struktur model data hirarkis seperti gambar 3.3.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FA838D-1271-48CF-ACEA-592772F8E078}" type="slidenum">
              <a:rPr lang="en-US"/>
              <a:pPr/>
              <a:t>11</a:t>
            </a:fld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13317" name="Text Box 9"/>
          <p:cNvSpPr txBox="1">
            <a:spLocks noChangeArrowheads="1"/>
          </p:cNvSpPr>
          <p:nvPr/>
        </p:nvSpPr>
        <p:spPr bwMode="auto">
          <a:xfrm>
            <a:off x="4989513" y="4664075"/>
            <a:ext cx="3444875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66738" algn="l"/>
                <a:tab pos="2395538" algn="l"/>
                <a:tab pos="2917825" algn="l"/>
              </a:tabLst>
            </a:pPr>
            <a:r>
              <a:rPr lang="en-US" sz="1400">
                <a:latin typeface="Arial" charset="0"/>
              </a:rPr>
              <a:t>IF08	Sistem Operasi	3	5</a:t>
            </a:r>
          </a:p>
        </p:txBody>
      </p:sp>
      <p:grpSp>
        <p:nvGrpSpPr>
          <p:cNvPr id="13318" name="Group 33"/>
          <p:cNvGrpSpPr>
            <a:grpSpLocks/>
          </p:cNvGrpSpPr>
          <p:nvPr/>
        </p:nvGrpSpPr>
        <p:grpSpPr bwMode="auto">
          <a:xfrm>
            <a:off x="838200" y="2909888"/>
            <a:ext cx="3581400" cy="317500"/>
            <a:chOff x="576" y="1920"/>
            <a:chExt cx="2256" cy="200"/>
          </a:xfrm>
        </p:grpSpPr>
        <p:sp>
          <p:nvSpPr>
            <p:cNvPr id="13357" name="Text Box 4"/>
            <p:cNvSpPr txBox="1">
              <a:spLocks noChangeArrowheads="1"/>
            </p:cNvSpPr>
            <p:nvPr/>
          </p:nvSpPr>
          <p:spPr bwMode="auto">
            <a:xfrm>
              <a:off x="576" y="1920"/>
              <a:ext cx="225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465138" algn="l"/>
                  <a:tab pos="2176463" algn="l"/>
                </a:tabLst>
              </a:pPr>
              <a:r>
                <a:rPr lang="en-US" sz="1400">
                  <a:latin typeface="Arial" charset="0"/>
                </a:rPr>
                <a:t>001	Ir. Setyo Darmo	Jl. Mawar 17</a:t>
              </a:r>
            </a:p>
          </p:txBody>
        </p:sp>
        <p:sp>
          <p:nvSpPr>
            <p:cNvPr id="13358" name="Line 15"/>
            <p:cNvSpPr>
              <a:spLocks noChangeShapeType="1"/>
            </p:cNvSpPr>
            <p:nvPr/>
          </p:nvSpPr>
          <p:spPr bwMode="auto">
            <a:xfrm>
              <a:off x="864" y="192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359" name="Line 16"/>
            <p:cNvSpPr>
              <a:spLocks noChangeShapeType="1"/>
            </p:cNvSpPr>
            <p:nvPr/>
          </p:nvSpPr>
          <p:spPr bwMode="auto">
            <a:xfrm>
              <a:off x="1920" y="192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19" name="Group 34"/>
          <p:cNvGrpSpPr>
            <a:grpSpLocks/>
          </p:cNvGrpSpPr>
          <p:nvPr/>
        </p:nvGrpSpPr>
        <p:grpSpPr bwMode="auto">
          <a:xfrm>
            <a:off x="2971800" y="3430588"/>
            <a:ext cx="3581400" cy="317500"/>
            <a:chOff x="576" y="2544"/>
            <a:chExt cx="2256" cy="200"/>
          </a:xfrm>
        </p:grpSpPr>
        <p:sp>
          <p:nvSpPr>
            <p:cNvPr id="13354" name="Text Box 7"/>
            <p:cNvSpPr txBox="1">
              <a:spLocks noChangeArrowheads="1"/>
            </p:cNvSpPr>
            <p:nvPr/>
          </p:nvSpPr>
          <p:spPr bwMode="auto">
            <a:xfrm>
              <a:off x="576" y="2544"/>
              <a:ext cx="225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465138" algn="l"/>
                  <a:tab pos="2235200" algn="l"/>
                </a:tabLst>
              </a:pPr>
              <a:r>
                <a:rPr lang="en-US" sz="1400">
                  <a:latin typeface="Arial" charset="0"/>
                </a:rPr>
                <a:t>002	Syamsudin Nur, ST	Jl. Tongkol 10</a:t>
              </a:r>
            </a:p>
          </p:txBody>
        </p:sp>
        <p:sp>
          <p:nvSpPr>
            <p:cNvPr id="13355" name="Line 17"/>
            <p:cNvSpPr>
              <a:spLocks noChangeShapeType="1"/>
            </p:cNvSpPr>
            <p:nvPr/>
          </p:nvSpPr>
          <p:spPr bwMode="auto">
            <a:xfrm>
              <a:off x="864" y="254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356" name="Line 18"/>
            <p:cNvSpPr>
              <a:spLocks noChangeShapeType="1"/>
            </p:cNvSpPr>
            <p:nvPr/>
          </p:nvSpPr>
          <p:spPr bwMode="auto">
            <a:xfrm>
              <a:off x="1920" y="254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20" name="Group 36"/>
          <p:cNvGrpSpPr>
            <a:grpSpLocks/>
          </p:cNvGrpSpPr>
          <p:nvPr/>
        </p:nvGrpSpPr>
        <p:grpSpPr bwMode="auto">
          <a:xfrm>
            <a:off x="5029200" y="2909888"/>
            <a:ext cx="3581400" cy="319087"/>
            <a:chOff x="576" y="3063"/>
            <a:chExt cx="2256" cy="201"/>
          </a:xfrm>
        </p:grpSpPr>
        <p:sp>
          <p:nvSpPr>
            <p:cNvPr id="13351" name="Text Box 10"/>
            <p:cNvSpPr txBox="1">
              <a:spLocks noChangeArrowheads="1"/>
            </p:cNvSpPr>
            <p:nvPr/>
          </p:nvSpPr>
          <p:spPr bwMode="auto">
            <a:xfrm>
              <a:off x="576" y="3064"/>
              <a:ext cx="225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465138" algn="l"/>
                  <a:tab pos="2235200" algn="l"/>
                </a:tabLst>
              </a:pPr>
              <a:r>
                <a:rPr lang="en-US" sz="1400">
                  <a:latin typeface="Arial" charset="0"/>
                </a:rPr>
                <a:t>003	Lundiana, MT	Jl. Kakap 42</a:t>
              </a:r>
            </a:p>
          </p:txBody>
        </p:sp>
        <p:sp>
          <p:nvSpPr>
            <p:cNvPr id="13352" name="Line 19"/>
            <p:cNvSpPr>
              <a:spLocks noChangeShapeType="1"/>
            </p:cNvSpPr>
            <p:nvPr/>
          </p:nvSpPr>
          <p:spPr bwMode="auto">
            <a:xfrm>
              <a:off x="864" y="306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353" name="Line 20"/>
            <p:cNvSpPr>
              <a:spLocks noChangeShapeType="1"/>
            </p:cNvSpPr>
            <p:nvPr/>
          </p:nvSpPr>
          <p:spPr bwMode="auto">
            <a:xfrm>
              <a:off x="1920" y="306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21" name="Group 35"/>
          <p:cNvGrpSpPr>
            <a:grpSpLocks/>
          </p:cNvGrpSpPr>
          <p:nvPr/>
        </p:nvGrpSpPr>
        <p:grpSpPr bwMode="auto">
          <a:xfrm>
            <a:off x="852488" y="3948113"/>
            <a:ext cx="3444875" cy="1066800"/>
            <a:chOff x="3216" y="1392"/>
            <a:chExt cx="2170" cy="672"/>
          </a:xfrm>
        </p:grpSpPr>
        <p:sp>
          <p:nvSpPr>
            <p:cNvPr id="13343" name="Text Box 5"/>
            <p:cNvSpPr txBox="1">
              <a:spLocks noChangeArrowheads="1"/>
            </p:cNvSpPr>
            <p:nvPr/>
          </p:nvSpPr>
          <p:spPr bwMode="auto">
            <a:xfrm>
              <a:off x="3216" y="1392"/>
              <a:ext cx="2170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566738" algn="l"/>
                  <a:tab pos="2395538" algn="l"/>
                  <a:tab pos="2917825" algn="l"/>
                </a:tabLst>
              </a:pPr>
              <a:r>
                <a:rPr lang="en-US" sz="1400">
                  <a:latin typeface="Arial" charset="0"/>
                </a:rPr>
                <a:t>IF01	Pemrograman Web	3	3</a:t>
              </a:r>
            </a:p>
          </p:txBody>
        </p:sp>
        <p:sp>
          <p:nvSpPr>
            <p:cNvPr id="13344" name="Text Box 6"/>
            <p:cNvSpPr txBox="1">
              <a:spLocks noChangeArrowheads="1"/>
            </p:cNvSpPr>
            <p:nvPr/>
          </p:nvSpPr>
          <p:spPr bwMode="auto">
            <a:xfrm>
              <a:off x="3216" y="1864"/>
              <a:ext cx="2170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566738" algn="l"/>
                  <a:tab pos="2395538" algn="l"/>
                  <a:tab pos="2917825" algn="l"/>
                </a:tabLst>
              </a:pPr>
              <a:r>
                <a:rPr lang="en-US" sz="1400">
                  <a:latin typeface="Arial" charset="0"/>
                </a:rPr>
                <a:t>IF04	Matematika Deskrit	3	5</a:t>
              </a:r>
            </a:p>
          </p:txBody>
        </p:sp>
        <p:sp>
          <p:nvSpPr>
            <p:cNvPr id="13345" name="Line 21"/>
            <p:cNvSpPr>
              <a:spLocks noChangeShapeType="1"/>
            </p:cNvSpPr>
            <p:nvPr/>
          </p:nvSpPr>
          <p:spPr bwMode="auto">
            <a:xfrm>
              <a:off x="3552" y="139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346" name="Line 22"/>
            <p:cNvSpPr>
              <a:spLocks noChangeShapeType="1"/>
            </p:cNvSpPr>
            <p:nvPr/>
          </p:nvSpPr>
          <p:spPr bwMode="auto">
            <a:xfrm>
              <a:off x="4704" y="139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347" name="Line 23"/>
            <p:cNvSpPr>
              <a:spLocks noChangeShapeType="1"/>
            </p:cNvSpPr>
            <p:nvPr/>
          </p:nvSpPr>
          <p:spPr bwMode="auto">
            <a:xfrm>
              <a:off x="5010" y="139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348" name="Line 24"/>
            <p:cNvSpPr>
              <a:spLocks noChangeShapeType="1"/>
            </p:cNvSpPr>
            <p:nvPr/>
          </p:nvSpPr>
          <p:spPr bwMode="auto">
            <a:xfrm>
              <a:off x="3552" y="187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349" name="Line 25"/>
            <p:cNvSpPr>
              <a:spLocks noChangeShapeType="1"/>
            </p:cNvSpPr>
            <p:nvPr/>
          </p:nvSpPr>
          <p:spPr bwMode="auto">
            <a:xfrm>
              <a:off x="4704" y="187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350" name="Line 26"/>
            <p:cNvSpPr>
              <a:spLocks noChangeShapeType="1"/>
            </p:cNvSpPr>
            <p:nvPr/>
          </p:nvSpPr>
          <p:spPr bwMode="auto">
            <a:xfrm>
              <a:off x="5010" y="187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3322" name="Group 37"/>
          <p:cNvGrpSpPr>
            <a:grpSpLocks/>
          </p:cNvGrpSpPr>
          <p:nvPr/>
        </p:nvGrpSpPr>
        <p:grpSpPr bwMode="auto">
          <a:xfrm>
            <a:off x="5005388" y="3976688"/>
            <a:ext cx="3444875" cy="319087"/>
            <a:chOff x="3216" y="2544"/>
            <a:chExt cx="2170" cy="201"/>
          </a:xfrm>
        </p:grpSpPr>
        <p:sp>
          <p:nvSpPr>
            <p:cNvPr id="13339" name="Text Box 8"/>
            <p:cNvSpPr txBox="1">
              <a:spLocks noChangeArrowheads="1"/>
            </p:cNvSpPr>
            <p:nvPr/>
          </p:nvSpPr>
          <p:spPr bwMode="auto">
            <a:xfrm>
              <a:off x="3216" y="2544"/>
              <a:ext cx="2170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566738" algn="l"/>
                  <a:tab pos="2395538" algn="l"/>
                  <a:tab pos="2917825" algn="l"/>
                </a:tabLst>
              </a:pPr>
              <a:r>
                <a:rPr lang="en-US" sz="1400">
                  <a:latin typeface="Arial" charset="0"/>
                </a:rPr>
                <a:t>IF02	Sistem Pakar	2	6</a:t>
              </a:r>
            </a:p>
          </p:txBody>
        </p:sp>
        <p:sp>
          <p:nvSpPr>
            <p:cNvPr id="13340" name="Line 27"/>
            <p:cNvSpPr>
              <a:spLocks noChangeShapeType="1"/>
            </p:cNvSpPr>
            <p:nvPr/>
          </p:nvSpPr>
          <p:spPr bwMode="auto">
            <a:xfrm>
              <a:off x="3552" y="255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341" name="Line 28"/>
            <p:cNvSpPr>
              <a:spLocks noChangeShapeType="1"/>
            </p:cNvSpPr>
            <p:nvPr/>
          </p:nvSpPr>
          <p:spPr bwMode="auto">
            <a:xfrm>
              <a:off x="4704" y="255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342" name="Line 29"/>
            <p:cNvSpPr>
              <a:spLocks noChangeShapeType="1"/>
            </p:cNvSpPr>
            <p:nvPr/>
          </p:nvSpPr>
          <p:spPr bwMode="auto">
            <a:xfrm>
              <a:off x="5010" y="255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3323" name="Line 30"/>
          <p:cNvSpPr>
            <a:spLocks noChangeShapeType="1"/>
          </p:cNvSpPr>
          <p:nvPr/>
        </p:nvSpPr>
        <p:spPr bwMode="auto">
          <a:xfrm>
            <a:off x="5522913" y="466248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4" name="Line 31"/>
          <p:cNvSpPr>
            <a:spLocks noChangeShapeType="1"/>
          </p:cNvSpPr>
          <p:nvPr/>
        </p:nvSpPr>
        <p:spPr bwMode="auto">
          <a:xfrm>
            <a:off x="7351713" y="466248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5" name="Line 32"/>
          <p:cNvSpPr>
            <a:spLocks noChangeShapeType="1"/>
          </p:cNvSpPr>
          <p:nvPr/>
        </p:nvSpPr>
        <p:spPr bwMode="auto">
          <a:xfrm>
            <a:off x="7837488" y="466248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6" name="Line 38"/>
          <p:cNvSpPr>
            <a:spLocks noChangeShapeType="1"/>
          </p:cNvSpPr>
          <p:nvPr/>
        </p:nvSpPr>
        <p:spPr bwMode="auto">
          <a:xfrm flipH="1">
            <a:off x="533400" y="30622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7" name="Line 39"/>
          <p:cNvSpPr>
            <a:spLocks noChangeShapeType="1"/>
          </p:cNvSpPr>
          <p:nvPr/>
        </p:nvSpPr>
        <p:spPr bwMode="auto">
          <a:xfrm>
            <a:off x="533400" y="3062288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8" name="Line 41"/>
          <p:cNvSpPr>
            <a:spLocks noChangeShapeType="1"/>
          </p:cNvSpPr>
          <p:nvPr/>
        </p:nvSpPr>
        <p:spPr bwMode="auto">
          <a:xfrm flipH="1">
            <a:off x="533400" y="48148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29" name="Line 42"/>
          <p:cNvSpPr>
            <a:spLocks noChangeShapeType="1"/>
          </p:cNvSpPr>
          <p:nvPr/>
        </p:nvSpPr>
        <p:spPr bwMode="auto">
          <a:xfrm flipH="1">
            <a:off x="533400" y="41005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30" name="Line 43"/>
          <p:cNvSpPr>
            <a:spLocks noChangeShapeType="1"/>
          </p:cNvSpPr>
          <p:nvPr/>
        </p:nvSpPr>
        <p:spPr bwMode="auto">
          <a:xfrm>
            <a:off x="4648200" y="374808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31" name="Line 44"/>
          <p:cNvSpPr>
            <a:spLocks noChangeShapeType="1"/>
          </p:cNvSpPr>
          <p:nvPr/>
        </p:nvSpPr>
        <p:spPr bwMode="auto">
          <a:xfrm flipH="1">
            <a:off x="4648200" y="48148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32" name="Line 45"/>
          <p:cNvSpPr>
            <a:spLocks noChangeShapeType="1"/>
          </p:cNvSpPr>
          <p:nvPr/>
        </p:nvSpPr>
        <p:spPr bwMode="auto">
          <a:xfrm>
            <a:off x="6781800" y="3214688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33" name="Line 47"/>
          <p:cNvSpPr>
            <a:spLocks noChangeShapeType="1"/>
          </p:cNvSpPr>
          <p:nvPr/>
        </p:nvSpPr>
        <p:spPr bwMode="auto">
          <a:xfrm>
            <a:off x="2438400" y="26670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34" name="Line 48"/>
          <p:cNvSpPr>
            <a:spLocks noChangeShapeType="1"/>
          </p:cNvSpPr>
          <p:nvPr/>
        </p:nvSpPr>
        <p:spPr bwMode="auto">
          <a:xfrm>
            <a:off x="2438400" y="26812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35" name="Line 49"/>
          <p:cNvSpPr>
            <a:spLocks noChangeShapeType="1"/>
          </p:cNvSpPr>
          <p:nvPr/>
        </p:nvSpPr>
        <p:spPr bwMode="auto">
          <a:xfrm>
            <a:off x="7010400" y="2667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36" name="Line 50"/>
          <p:cNvSpPr>
            <a:spLocks noChangeShapeType="1"/>
          </p:cNvSpPr>
          <p:nvPr/>
        </p:nvSpPr>
        <p:spPr bwMode="auto">
          <a:xfrm>
            <a:off x="4648200" y="24384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337" name="Text Box 51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3.3. Struktur model data hirarkis</a:t>
            </a:r>
          </a:p>
        </p:txBody>
      </p:sp>
      <p:sp>
        <p:nvSpPr>
          <p:cNvPr id="13338" name="Text Box 53"/>
          <p:cNvSpPr txBox="1">
            <a:spLocks noChangeArrowheads="1"/>
          </p:cNvSpPr>
          <p:nvPr/>
        </p:nvSpPr>
        <p:spPr bwMode="auto">
          <a:xfrm>
            <a:off x="4052888" y="2057400"/>
            <a:ext cx="1171575" cy="3857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Arial" charset="0"/>
              </a:rPr>
              <a:t>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B9FD1E-0F4D-4605-BA81-73ECAE532762}" type="slidenum">
              <a:rPr lang="en-US"/>
              <a:pPr/>
              <a:t>12</a:t>
            </a:fld>
            <a:endParaRPr 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609600" y="1538288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1" hangingPunct="1">
              <a:lnSpc>
                <a:spcPct val="85000"/>
              </a:lnSpc>
              <a:spcAft>
                <a:spcPct val="30000"/>
              </a:spcAft>
              <a:buClr>
                <a:schemeClr val="tx1"/>
              </a:buClr>
              <a:buFont typeface="Webdings" pitchFamily="18" charset="2"/>
              <a:buAutoNum type="arabicPeriod" startAt="3"/>
            </a:pPr>
            <a:r>
              <a:rPr lang="en-US" sz="2400" b="1">
                <a:latin typeface="Arial" charset="0"/>
              </a:rPr>
              <a:t>Model Keterhubungan Entitas (</a:t>
            </a:r>
            <a:r>
              <a:rPr lang="en-US" sz="2400" b="1" i="1">
                <a:latin typeface="Arial" charset="0"/>
              </a:rPr>
              <a:t>Entity-Relationship</a:t>
            </a:r>
            <a:r>
              <a:rPr lang="en-US" sz="2400" b="1">
                <a:latin typeface="Arial" charset="0"/>
              </a:rPr>
              <a:t> </a:t>
            </a:r>
            <a:r>
              <a:rPr lang="en-US" sz="2400" b="1" i="1">
                <a:latin typeface="Arial" charset="0"/>
              </a:rPr>
              <a:t>Model</a:t>
            </a:r>
            <a:r>
              <a:rPr lang="en-US" sz="2400" b="1">
                <a:latin typeface="Arial" charset="0"/>
              </a:rPr>
              <a:t>)</a:t>
            </a:r>
          </a:p>
          <a:p>
            <a:pPr marL="533400" indent="-533400" algn="just" eaLnBrk="1" hangingPunct="1">
              <a:lnSpc>
                <a:spcPct val="90000"/>
              </a:lnSpc>
              <a:spcAft>
                <a:spcPct val="10000"/>
              </a:spcAft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Model Keterhubungan entitas  (Model E-R) </a:t>
            </a:r>
            <a:r>
              <a:rPr lang="en-US" sz="2200">
                <a:latin typeface="Arial" charset="0"/>
              </a:rPr>
              <a:t>merupakan salah satu model yang diterima secara meluas sebagai alat bantu pemodelan data secara grafis.</a:t>
            </a:r>
          </a:p>
          <a:p>
            <a:pPr marL="992188" lvl="1" indent="-4572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Sesuai namanya ada 2 komponen utama pembentuk model E-R yaitu entitas (</a:t>
            </a:r>
            <a:r>
              <a:rPr lang="en-US" sz="2200" i="1">
                <a:latin typeface="Arial" charset="0"/>
              </a:rPr>
              <a:t>entity</a:t>
            </a:r>
            <a:r>
              <a:rPr lang="en-US" sz="2200">
                <a:latin typeface="Arial" charset="0"/>
              </a:rPr>
              <a:t>) dan relasi (</a:t>
            </a:r>
            <a:r>
              <a:rPr lang="en-US" sz="2200" i="1">
                <a:latin typeface="Arial" charset="0"/>
              </a:rPr>
              <a:t>relation</a:t>
            </a:r>
            <a:r>
              <a:rPr lang="en-US" sz="2200">
                <a:latin typeface="Arial" charset="0"/>
              </a:rPr>
              <a:t>)</a:t>
            </a:r>
          </a:p>
          <a:p>
            <a:pPr marL="992188" lvl="1" indent="-4572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Model ini pelengkap konsep model data relasional.</a:t>
            </a:r>
          </a:p>
          <a:p>
            <a:pPr marL="992188" lvl="1" indent="-457200" algn="just" eaLnBrk="1" hangingPunct="1"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Model E-R biasanya disajikan dalam bentuk diagram keter-hubungan entitas (Entity Relationship Diagram / ERD)</a:t>
            </a:r>
            <a:endParaRPr lang="en-US" sz="22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7FC813-98E7-482F-901E-B9EE3C86D56A}" type="slidenum">
              <a:rPr lang="en-US"/>
              <a:pPr/>
              <a:t>13</a:t>
            </a:fld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15365" name="Rectangle 3"/>
          <p:cNvSpPr>
            <a:spLocks noChangeArrowheads="1"/>
          </p:cNvSpPr>
          <p:nvPr/>
        </p:nvSpPr>
        <p:spPr bwMode="auto">
          <a:xfrm>
            <a:off x="533400" y="1524000"/>
            <a:ext cx="8001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400">
                <a:latin typeface="Arial" charset="0"/>
              </a:rPr>
              <a:t> </a:t>
            </a:r>
            <a:r>
              <a:rPr lang="en-US" sz="2400" b="1">
                <a:latin typeface="Arial" charset="0"/>
              </a:rPr>
              <a:t>Entity Relationship Diagram</a:t>
            </a:r>
            <a:r>
              <a:rPr lang="en-US" sz="2400">
                <a:latin typeface="Arial" charset="0"/>
              </a:rPr>
              <a:t> </a:t>
            </a:r>
            <a:r>
              <a:rPr lang="en-US" sz="2400" b="1">
                <a:latin typeface="Arial" charset="0"/>
              </a:rPr>
              <a:t>(ERD)</a:t>
            </a:r>
            <a:r>
              <a:rPr lang="en-US" sz="2400">
                <a:latin typeface="Arial" charset="0"/>
              </a:rPr>
              <a:t>.</a:t>
            </a:r>
          </a:p>
          <a:p>
            <a:pPr marL="660400" lvl="1" indent="-2968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Sebuah entitas disajikan dalam bentuk persegi panjang.</a:t>
            </a:r>
          </a:p>
          <a:p>
            <a:pPr marL="660400" lvl="1" indent="-2968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Setiap entitas digambarkan dengan satu set atribut.</a:t>
            </a:r>
          </a:p>
          <a:p>
            <a:pPr marL="660400" lvl="1" indent="-2968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Atribut menggambarkan karakteristik khusus suatu entitas digambarkan dalam bentuk elips</a:t>
            </a:r>
          </a:p>
          <a:p>
            <a:pPr marL="660400" lvl="1" indent="-2968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Sebuah relasi diwakili oleh bentuk berlian (atau belah ketupat) yang menghubungkan setiap entitas.</a:t>
            </a:r>
          </a:p>
          <a:p>
            <a:pPr marL="660400" lvl="1" indent="-2968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Hubungan entitas dan relasi atau entitas dengan atributnya disajikan dalam bentuk garis.</a:t>
            </a:r>
          </a:p>
          <a:p>
            <a:pPr marL="660400" lvl="1" indent="-2968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Derajat relasi/kardinalitas menunjukkan derajat relasi antar entitas dinyatakan dalam bentuk </a:t>
            </a:r>
            <a:r>
              <a:rPr lang="en-US" sz="2200" b="1">
                <a:latin typeface="Arial" charset="0"/>
              </a:rPr>
              <a:t>1:1</a:t>
            </a:r>
            <a:r>
              <a:rPr lang="en-US" sz="2200">
                <a:latin typeface="Arial" charset="0"/>
              </a:rPr>
              <a:t>,</a:t>
            </a:r>
            <a:r>
              <a:rPr lang="en-US" sz="2200" b="1">
                <a:latin typeface="Arial" charset="0"/>
              </a:rPr>
              <a:t> 1:N</a:t>
            </a:r>
            <a:r>
              <a:rPr lang="en-US" sz="2200">
                <a:latin typeface="Arial" charset="0"/>
              </a:rPr>
              <a:t>,</a:t>
            </a:r>
            <a:r>
              <a:rPr lang="en-US" sz="2200" b="1">
                <a:latin typeface="Arial" charset="0"/>
              </a:rPr>
              <a:t> N:1</a:t>
            </a:r>
            <a:r>
              <a:rPr lang="en-US" sz="2200">
                <a:latin typeface="Arial" charset="0"/>
              </a:rPr>
              <a:t>,</a:t>
            </a:r>
            <a:r>
              <a:rPr lang="en-US" sz="2200" b="1">
                <a:latin typeface="Arial" charset="0"/>
              </a:rPr>
              <a:t> N:M</a:t>
            </a:r>
            <a:r>
              <a:rPr lang="en-US" sz="2200">
                <a:latin typeface="Arial" charset="0"/>
              </a:rPr>
              <a:t>.</a:t>
            </a:r>
            <a:endParaRPr lang="en-US" sz="22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35AB29-27CB-4D14-BFD3-3105ACF80D99}" type="slidenum">
              <a:rPr lang="en-US"/>
              <a:pPr/>
              <a:t>14</a:t>
            </a:fld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graphicFrame>
        <p:nvGraphicFramePr>
          <p:cNvPr id="335977" name="Group 105"/>
          <p:cNvGraphicFramePr>
            <a:graphicFrameLocks noGrp="1"/>
          </p:cNvGraphicFramePr>
          <p:nvPr>
            <p:ph idx="1"/>
          </p:nvPr>
        </p:nvGraphicFramePr>
        <p:xfrm>
          <a:off x="1066800" y="2024063"/>
          <a:ext cx="7467600" cy="3743643"/>
        </p:xfrm>
        <a:graphic>
          <a:graphicData uri="http://schemas.openxmlformats.org/drawingml/2006/table">
            <a:tbl>
              <a:tblPr/>
              <a:tblGrid>
                <a:gridCol w="865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6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Notasi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Keterangan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Entitas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Entity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Entitas lemah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Weak entity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Entitas komposit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Composite entity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Relasi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Relationship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Relasi pengenal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Identifying relationship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419" name="Rectangle 43"/>
          <p:cNvSpPr>
            <a:spLocks noChangeArrowheads="1"/>
          </p:cNvSpPr>
          <p:nvPr/>
        </p:nvSpPr>
        <p:spPr bwMode="auto">
          <a:xfrm>
            <a:off x="2667000" y="2724150"/>
            <a:ext cx="1371600" cy="304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0" name="AutoShape 45"/>
          <p:cNvSpPr>
            <a:spLocks noChangeArrowheads="1"/>
          </p:cNvSpPr>
          <p:nvPr/>
        </p:nvSpPr>
        <p:spPr bwMode="auto">
          <a:xfrm>
            <a:off x="2714625" y="4448175"/>
            <a:ext cx="1295400" cy="533400"/>
          </a:xfrm>
          <a:prstGeom prst="diamond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1" name="Text Box 54"/>
          <p:cNvSpPr txBox="1">
            <a:spLocks noChangeArrowheads="1"/>
          </p:cNvSpPr>
          <p:nvPr/>
        </p:nvSpPr>
        <p:spPr bwMode="auto">
          <a:xfrm>
            <a:off x="1905000" y="1524000"/>
            <a:ext cx="579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latin typeface="Arial" charset="0"/>
              </a:rPr>
              <a:t>Tabel 3.1. Notasi ERD (Peter Chen, 1976)</a:t>
            </a:r>
          </a:p>
        </p:txBody>
      </p:sp>
      <p:grpSp>
        <p:nvGrpSpPr>
          <p:cNvPr id="16422" name="Group 72"/>
          <p:cNvGrpSpPr>
            <a:grpSpLocks/>
          </p:cNvGrpSpPr>
          <p:nvPr/>
        </p:nvGrpSpPr>
        <p:grpSpPr bwMode="auto">
          <a:xfrm>
            <a:off x="2638425" y="3243263"/>
            <a:ext cx="1411288" cy="381000"/>
            <a:chOff x="1644" y="2304"/>
            <a:chExt cx="930" cy="288"/>
          </a:xfrm>
        </p:grpSpPr>
        <p:sp>
          <p:nvSpPr>
            <p:cNvPr id="16429" name="Rectangle 70"/>
            <p:cNvSpPr>
              <a:spLocks noChangeArrowheads="1"/>
            </p:cNvSpPr>
            <p:nvPr/>
          </p:nvSpPr>
          <p:spPr bwMode="auto">
            <a:xfrm>
              <a:off x="1680" y="2352"/>
              <a:ext cx="864" cy="19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30" name="Rectangle 71"/>
            <p:cNvSpPr>
              <a:spLocks noChangeArrowheads="1"/>
            </p:cNvSpPr>
            <p:nvPr/>
          </p:nvSpPr>
          <p:spPr bwMode="auto">
            <a:xfrm>
              <a:off x="1644" y="2304"/>
              <a:ext cx="930" cy="28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423" name="Group 84"/>
          <p:cNvGrpSpPr>
            <a:grpSpLocks/>
          </p:cNvGrpSpPr>
          <p:nvPr/>
        </p:nvGrpSpPr>
        <p:grpSpPr bwMode="auto">
          <a:xfrm>
            <a:off x="2733675" y="5148263"/>
            <a:ext cx="1304925" cy="533400"/>
            <a:chOff x="1920" y="3060"/>
            <a:chExt cx="432" cy="336"/>
          </a:xfrm>
        </p:grpSpPr>
        <p:sp>
          <p:nvSpPr>
            <p:cNvPr id="16427" name="AutoShape 76"/>
            <p:cNvSpPr>
              <a:spLocks noChangeArrowheads="1"/>
            </p:cNvSpPr>
            <p:nvPr/>
          </p:nvSpPr>
          <p:spPr bwMode="auto">
            <a:xfrm>
              <a:off x="1920" y="3060"/>
              <a:ext cx="432" cy="336"/>
            </a:xfrm>
            <a:prstGeom prst="diamond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8" name="AutoShape 78"/>
            <p:cNvSpPr>
              <a:spLocks noChangeArrowheads="1"/>
            </p:cNvSpPr>
            <p:nvPr/>
          </p:nvSpPr>
          <p:spPr bwMode="auto">
            <a:xfrm>
              <a:off x="1968" y="3099"/>
              <a:ext cx="329" cy="258"/>
            </a:xfrm>
            <a:prstGeom prst="diamond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424" name="Group 104"/>
          <p:cNvGrpSpPr>
            <a:grpSpLocks/>
          </p:cNvGrpSpPr>
          <p:nvPr/>
        </p:nvGrpSpPr>
        <p:grpSpPr bwMode="auto">
          <a:xfrm>
            <a:off x="2667000" y="3852863"/>
            <a:ext cx="1371600" cy="409575"/>
            <a:chOff x="1680" y="2466"/>
            <a:chExt cx="864" cy="192"/>
          </a:xfrm>
        </p:grpSpPr>
        <p:sp>
          <p:nvSpPr>
            <p:cNvPr id="16425" name="Rectangle 93"/>
            <p:cNvSpPr>
              <a:spLocks noChangeArrowheads="1"/>
            </p:cNvSpPr>
            <p:nvPr/>
          </p:nvSpPr>
          <p:spPr bwMode="auto">
            <a:xfrm>
              <a:off x="1680" y="2466"/>
              <a:ext cx="864" cy="19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6" name="AutoShape 100"/>
            <p:cNvSpPr>
              <a:spLocks noChangeArrowheads="1"/>
            </p:cNvSpPr>
            <p:nvPr/>
          </p:nvSpPr>
          <p:spPr bwMode="auto">
            <a:xfrm>
              <a:off x="1680" y="2475"/>
              <a:ext cx="864" cy="173"/>
            </a:xfrm>
            <a:prstGeom prst="diamond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8BBA79-05EF-4C28-9186-CF140B624BD5}" type="slidenum">
              <a:rPr lang="en-US"/>
              <a:pPr/>
              <a:t>15</a:t>
            </a:fld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graphicFrame>
        <p:nvGraphicFramePr>
          <p:cNvPr id="342069" name="Group 53"/>
          <p:cNvGraphicFramePr>
            <a:graphicFrameLocks noGrp="1"/>
          </p:cNvGraphicFramePr>
          <p:nvPr>
            <p:ph idx="1"/>
          </p:nvPr>
        </p:nvGraphicFramePr>
        <p:xfrm>
          <a:off x="1066800" y="2133600"/>
          <a:ext cx="7467600" cy="3462338"/>
        </p:xfrm>
        <a:graphic>
          <a:graphicData uri="http://schemas.openxmlformats.org/drawingml/2006/table">
            <a:tbl>
              <a:tblPr/>
              <a:tblGrid>
                <a:gridCol w="865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6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Notasi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Keterangan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Atribut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Attribute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Atribut banyak nilai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Multivalued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attribute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Atribut kunci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Key attribute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Atribut derivatif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derived attribute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439" name="Text Box 35"/>
          <p:cNvSpPr txBox="1">
            <a:spLocks noChangeArrowheads="1"/>
          </p:cNvSpPr>
          <p:nvPr/>
        </p:nvSpPr>
        <p:spPr bwMode="auto">
          <a:xfrm>
            <a:off x="1905000" y="1524000"/>
            <a:ext cx="579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latin typeface="Arial" charset="0"/>
              </a:rPr>
              <a:t>Tabel 3.1. Notasi ERD (Lanjutan)</a:t>
            </a:r>
          </a:p>
        </p:txBody>
      </p:sp>
      <p:sp>
        <p:nvSpPr>
          <p:cNvPr id="17440" name="Oval 43"/>
          <p:cNvSpPr>
            <a:spLocks noChangeArrowheads="1"/>
          </p:cNvSpPr>
          <p:nvPr/>
        </p:nvSpPr>
        <p:spPr bwMode="auto">
          <a:xfrm>
            <a:off x="2819400" y="2895600"/>
            <a:ext cx="10668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41" name="Oval 44"/>
          <p:cNvSpPr>
            <a:spLocks noChangeArrowheads="1"/>
          </p:cNvSpPr>
          <p:nvPr/>
        </p:nvSpPr>
        <p:spPr bwMode="auto">
          <a:xfrm>
            <a:off x="2819400" y="3581400"/>
            <a:ext cx="10668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42" name="Oval 45"/>
          <p:cNvSpPr>
            <a:spLocks noChangeArrowheads="1"/>
          </p:cNvSpPr>
          <p:nvPr/>
        </p:nvSpPr>
        <p:spPr bwMode="auto">
          <a:xfrm>
            <a:off x="2900363" y="3624263"/>
            <a:ext cx="9144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43" name="Oval 46"/>
          <p:cNvSpPr>
            <a:spLocks noChangeArrowheads="1"/>
          </p:cNvSpPr>
          <p:nvPr/>
        </p:nvSpPr>
        <p:spPr bwMode="auto">
          <a:xfrm>
            <a:off x="2819400" y="4267200"/>
            <a:ext cx="10668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44" name="Line 49"/>
          <p:cNvSpPr>
            <a:spLocks noChangeShapeType="1"/>
          </p:cNvSpPr>
          <p:nvPr/>
        </p:nvSpPr>
        <p:spPr bwMode="auto">
          <a:xfrm>
            <a:off x="2971800" y="4510088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7445" name="Oval 50"/>
          <p:cNvSpPr>
            <a:spLocks noChangeArrowheads="1"/>
          </p:cNvSpPr>
          <p:nvPr/>
        </p:nvSpPr>
        <p:spPr bwMode="auto">
          <a:xfrm>
            <a:off x="2819400" y="5029200"/>
            <a:ext cx="1066800" cy="3810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9A65C6-084B-4B8E-A819-E4160E629251}" type="slidenum">
              <a:rPr lang="en-US"/>
              <a:pPr/>
              <a:t>16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graphicFrame>
        <p:nvGraphicFramePr>
          <p:cNvPr id="343088" name="Group 48"/>
          <p:cNvGraphicFramePr>
            <a:graphicFrameLocks noGrp="1"/>
          </p:cNvGraphicFramePr>
          <p:nvPr>
            <p:ph idx="1"/>
          </p:nvPr>
        </p:nvGraphicFramePr>
        <p:xfrm>
          <a:off x="1066800" y="2133600"/>
          <a:ext cx="7467600" cy="3022600"/>
        </p:xfrm>
        <a:graphic>
          <a:graphicData uri="http://schemas.openxmlformats.org/drawingml/2006/table">
            <a:tbl>
              <a:tblPr/>
              <a:tblGrid>
                <a:gridCol w="865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6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6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2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Notasi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Keterangan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Atribut komposit     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Composite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attribute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CC"/>
                        </a:buClr>
                        <a:buSzPct val="90000"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Garis penghubung 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Line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455" name="Text Box 29"/>
          <p:cNvSpPr txBox="1">
            <a:spLocks noChangeArrowheads="1"/>
          </p:cNvSpPr>
          <p:nvPr/>
        </p:nvSpPr>
        <p:spPr bwMode="auto">
          <a:xfrm>
            <a:off x="1905000" y="1524000"/>
            <a:ext cx="579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latin typeface="Arial" charset="0"/>
              </a:rPr>
              <a:t>Tabel 3.1. Notasi ERD (Lanjutan)</a:t>
            </a:r>
          </a:p>
        </p:txBody>
      </p:sp>
      <p:sp>
        <p:nvSpPr>
          <p:cNvPr id="18456" name="Line 34"/>
          <p:cNvSpPr>
            <a:spLocks noChangeShapeType="1"/>
          </p:cNvSpPr>
          <p:nvPr/>
        </p:nvSpPr>
        <p:spPr bwMode="auto">
          <a:xfrm>
            <a:off x="2590800" y="4876800"/>
            <a:ext cx="144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8457" name="Oval 43"/>
          <p:cNvSpPr>
            <a:spLocks noChangeArrowheads="1"/>
          </p:cNvSpPr>
          <p:nvPr/>
        </p:nvSpPr>
        <p:spPr bwMode="auto">
          <a:xfrm>
            <a:off x="2667000" y="3886200"/>
            <a:ext cx="1447800" cy="533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8" name="Oval 46"/>
          <p:cNvSpPr>
            <a:spLocks noChangeArrowheads="1"/>
          </p:cNvSpPr>
          <p:nvPr/>
        </p:nvSpPr>
        <p:spPr bwMode="auto">
          <a:xfrm>
            <a:off x="2133600" y="3048000"/>
            <a:ext cx="10668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9" name="Oval 47"/>
          <p:cNvSpPr>
            <a:spLocks noChangeArrowheads="1"/>
          </p:cNvSpPr>
          <p:nvPr/>
        </p:nvSpPr>
        <p:spPr bwMode="auto">
          <a:xfrm>
            <a:off x="3657600" y="3048000"/>
            <a:ext cx="10668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0" name="Line 49"/>
          <p:cNvSpPr>
            <a:spLocks noChangeShapeType="1"/>
          </p:cNvSpPr>
          <p:nvPr/>
        </p:nvSpPr>
        <p:spPr bwMode="auto">
          <a:xfrm>
            <a:off x="2667000" y="34290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8461" name="Line 50"/>
          <p:cNvSpPr>
            <a:spLocks noChangeShapeType="1"/>
          </p:cNvSpPr>
          <p:nvPr/>
        </p:nvSpPr>
        <p:spPr bwMode="auto">
          <a:xfrm flipH="1">
            <a:off x="3657600" y="34290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3E6079-7231-44B9-8BD3-696CFA251FAD}" type="slidenum">
              <a:rPr lang="en-US"/>
              <a:pPr/>
              <a:t>17</a:t>
            </a:fld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19461" name="Rectangle 3"/>
          <p:cNvSpPr>
            <a:spLocks noChangeArrowheads="1"/>
          </p:cNvSpPr>
          <p:nvPr/>
        </p:nvSpPr>
        <p:spPr bwMode="auto">
          <a:xfrm>
            <a:off x="5334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400" b="1">
                <a:latin typeface="Arial" charset="0"/>
              </a:rPr>
              <a:t>Entitas (</a:t>
            </a:r>
            <a:r>
              <a:rPr lang="en-US" sz="2400" b="1" i="1">
                <a:latin typeface="Arial" charset="0"/>
              </a:rPr>
              <a:t>Entity</a:t>
            </a:r>
            <a:r>
              <a:rPr lang="en-US" sz="2400" b="1">
                <a:latin typeface="Arial" charset="0"/>
              </a:rPr>
              <a:t>)</a:t>
            </a:r>
          </a:p>
          <a:p>
            <a:pPr marL="582613" lvl="1" indent="-238125" algn="just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Entitas adalah obyek yang dapat dibedakan dalam dunia nyata    </a:t>
            </a:r>
          </a:p>
          <a:p>
            <a:pPr marL="582613" lvl="1" indent="-238125" algn="just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Himpunan entitas adalah kumpulan dari entitas yang sejenis, dapat berupa :</a:t>
            </a:r>
          </a:p>
          <a:p>
            <a:pPr marL="855663" lvl="2" indent="-271463" algn="just" eaLnBrk="1" hangingPunct="1">
              <a:buClr>
                <a:schemeClr val="tx1"/>
              </a:buClr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Obyek  secara fisik : Rumah, Kendaraan, Peralatan</a:t>
            </a:r>
          </a:p>
          <a:p>
            <a:pPr marL="855663" lvl="2" indent="-271463" algn="just" eaLnBrk="1" hangingPunct="1">
              <a:buClr>
                <a:schemeClr val="tx1"/>
              </a:buClr>
              <a:buFont typeface="Wingdings" pitchFamily="2" charset="2"/>
              <a:buChar char=""/>
            </a:pPr>
            <a:r>
              <a:rPr lang="en-US" sz="2000">
                <a:latin typeface="Arial" charset="0"/>
              </a:rPr>
              <a:t>Obyek secara konsep : Pekerjaan, Perusahaan, Rencana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400" b="1">
                <a:latin typeface="Arial" charset="0"/>
              </a:rPr>
              <a:t>Jenis-jenis Entitas</a:t>
            </a:r>
          </a:p>
          <a:p>
            <a:pPr marL="582613" lvl="1" indent="-238125" algn="just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 b="1">
                <a:latin typeface="Arial" charset="0"/>
              </a:rPr>
              <a:t>Entitas komposit </a:t>
            </a:r>
            <a:r>
              <a:rPr lang="en-US" sz="2000">
                <a:latin typeface="Arial" charset="0"/>
              </a:rPr>
              <a:t>:</a:t>
            </a:r>
            <a:r>
              <a:rPr lang="en-US" sz="2000" b="1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entitas yang terbentuk dari relasi akibat adanya relasi banyak ke banyak (N : M).</a:t>
            </a:r>
          </a:p>
          <a:p>
            <a:pPr marL="582613" lvl="1" indent="-238125" algn="just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 b="1">
                <a:latin typeface="Arial" charset="0"/>
              </a:rPr>
              <a:t>Entitas lemah </a:t>
            </a:r>
            <a:r>
              <a:rPr lang="en-US" sz="2000">
                <a:latin typeface="Arial" charset="0"/>
              </a:rPr>
              <a:t>:</a:t>
            </a:r>
            <a:r>
              <a:rPr lang="en-US" sz="2000" b="1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entitas yang keberadaanya sangat tergantung dari entitas lainnya dan tidak memiliki </a:t>
            </a:r>
            <a:r>
              <a:rPr lang="en-US" sz="2000" i="1">
                <a:latin typeface="Arial" charset="0"/>
              </a:rPr>
              <a:t>primary key</a:t>
            </a:r>
            <a:r>
              <a:rPr lang="en-US" sz="2000"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8BA0B2-1C77-4486-80CF-A1CF0729CECD}" type="slidenum">
              <a:rPr lang="en-US"/>
              <a:pPr/>
              <a:t>18</a:t>
            </a:fld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20485" name="Rectangle 3"/>
          <p:cNvSpPr>
            <a:spLocks noChangeArrowheads="1"/>
          </p:cNvSpPr>
          <p:nvPr/>
        </p:nvSpPr>
        <p:spPr bwMode="auto">
          <a:xfrm>
            <a:off x="533400" y="1524000"/>
            <a:ext cx="8077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400" b="1">
                <a:latin typeface="Arial" charset="0"/>
              </a:rPr>
              <a:t>Atribut (</a:t>
            </a:r>
            <a:r>
              <a:rPr lang="en-US" sz="2400" b="1" i="1">
                <a:latin typeface="Arial" charset="0"/>
              </a:rPr>
              <a:t>Attribute</a:t>
            </a:r>
            <a:r>
              <a:rPr lang="en-US" sz="2400" b="1">
                <a:latin typeface="Arial" charset="0"/>
              </a:rPr>
              <a:t>)</a:t>
            </a:r>
          </a:p>
          <a:p>
            <a:pPr marL="582613" lvl="1" indent="-238125" algn="just" eaLnBrk="1" hangingPunct="1">
              <a:lnSpc>
                <a:spcPct val="90000"/>
              </a:lnSpc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Atribut adalah sifat  dari  entitas  atau relasi, yang menjelaskan secara detail tentang entitas atau relasi tsb.  </a:t>
            </a:r>
          </a:p>
          <a:p>
            <a:pPr marL="582613" lvl="1" indent="-238125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Nilai atribut  merupakan suatu data aktual atau informasi yang disimpan pada suatu atribut entitas atau relasi.</a:t>
            </a:r>
            <a:endParaRPr lang="en-US" sz="2000" b="1">
              <a:latin typeface="Arial" charset="0"/>
            </a:endParaRPr>
          </a:p>
          <a:p>
            <a:pPr marL="342900" indent="-342900" algn="just" eaLnBrk="1" hangingPunct="1"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Jenis-jenis Atribut</a:t>
            </a:r>
          </a:p>
          <a:p>
            <a:pPr marL="582613" lvl="1" indent="-23812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 b="1">
                <a:latin typeface="Arial" charset="0"/>
              </a:rPr>
              <a:t>Atribut kunci </a:t>
            </a:r>
            <a:r>
              <a:rPr lang="en-US" sz="2000">
                <a:latin typeface="Arial" charset="0"/>
              </a:rPr>
              <a:t>:</a:t>
            </a:r>
            <a:r>
              <a:rPr lang="en-US" sz="2000" b="1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atribut yang menentukan entitas secara unik.</a:t>
            </a:r>
          </a:p>
          <a:p>
            <a:pPr marL="582613" lvl="1" indent="-23812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 b="1">
                <a:latin typeface="Arial" charset="0"/>
              </a:rPr>
              <a:t>Atribut simple </a:t>
            </a:r>
            <a:r>
              <a:rPr lang="en-US" sz="2000">
                <a:latin typeface="Arial" charset="0"/>
              </a:rPr>
              <a:t>: atribut yang bernilai tunggal.   </a:t>
            </a:r>
          </a:p>
          <a:p>
            <a:pPr marL="582613" lvl="1" indent="-238125" eaLnBrk="1" hangingPunct="1"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 b="1">
                <a:latin typeface="Arial" charset="0"/>
              </a:rPr>
              <a:t>Atribut multivalue </a:t>
            </a:r>
            <a:r>
              <a:rPr lang="en-US" sz="2000">
                <a:latin typeface="Arial" charset="0"/>
              </a:rPr>
              <a:t>:</a:t>
            </a:r>
            <a:r>
              <a:rPr lang="en-US" sz="2000" b="1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atribut yang memiliki sekelompok nilai untuk setiap instan entitas</a:t>
            </a:r>
          </a:p>
          <a:p>
            <a:pPr marL="582613" lvl="1" indent="-238125" eaLnBrk="1" hangingPunct="1"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 b="1">
                <a:latin typeface="Arial" charset="0"/>
              </a:rPr>
              <a:t>Atribut</a:t>
            </a:r>
            <a:r>
              <a:rPr lang="en-US" sz="2000">
                <a:latin typeface="Arial" charset="0"/>
              </a:rPr>
              <a:t> </a:t>
            </a:r>
            <a:r>
              <a:rPr lang="en-US" sz="2000" b="1">
                <a:latin typeface="Arial" charset="0"/>
              </a:rPr>
              <a:t>komposit </a:t>
            </a:r>
            <a:r>
              <a:rPr lang="en-US" sz="2000">
                <a:latin typeface="Arial" charset="0"/>
              </a:rPr>
              <a:t>: atribut yang terdiri dari beberapa atribut yang lebih kecil yang mempunyai arti tertentu.</a:t>
            </a:r>
          </a:p>
          <a:p>
            <a:pPr marL="582613" lvl="1" indent="-238125" eaLnBrk="1" hangingPunct="1"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 b="1">
                <a:latin typeface="Arial" charset="0"/>
              </a:rPr>
              <a:t>Atribut</a:t>
            </a:r>
            <a:r>
              <a:rPr lang="en-US" sz="2000">
                <a:latin typeface="Arial" charset="0"/>
              </a:rPr>
              <a:t> </a:t>
            </a:r>
            <a:r>
              <a:rPr lang="en-US" sz="2000" b="1">
                <a:latin typeface="Arial" charset="0"/>
              </a:rPr>
              <a:t>derivatif </a:t>
            </a:r>
            <a:r>
              <a:rPr lang="en-US" sz="2000">
                <a:latin typeface="Arial" charset="0"/>
              </a:rPr>
              <a:t>: atribut yang dihasilkan dari atribut yang 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124DCA-E77B-4C0D-B353-280DF895F4FA}" type="slidenum">
              <a:rPr lang="en-US"/>
              <a:pPr/>
              <a:t>19</a:t>
            </a:fld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21509" name="Text Box 20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3.4. Entitas Pegawai dan atributnya</a:t>
            </a:r>
          </a:p>
        </p:txBody>
      </p:sp>
      <p:grpSp>
        <p:nvGrpSpPr>
          <p:cNvPr id="21510" name="Group 42"/>
          <p:cNvGrpSpPr>
            <a:grpSpLocks/>
          </p:cNvGrpSpPr>
          <p:nvPr/>
        </p:nvGrpSpPr>
        <p:grpSpPr bwMode="auto">
          <a:xfrm>
            <a:off x="914400" y="1600200"/>
            <a:ext cx="7391400" cy="1828800"/>
            <a:chOff x="576" y="1152"/>
            <a:chExt cx="4656" cy="1152"/>
          </a:xfrm>
        </p:grpSpPr>
        <p:sp>
          <p:nvSpPr>
            <p:cNvPr id="21518" name="Text Box 4"/>
            <p:cNvSpPr txBox="1">
              <a:spLocks noChangeArrowheads="1"/>
            </p:cNvSpPr>
            <p:nvPr/>
          </p:nvSpPr>
          <p:spPr bwMode="auto">
            <a:xfrm>
              <a:off x="2256" y="2046"/>
              <a:ext cx="124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PEGAWAI</a:t>
              </a:r>
            </a:p>
          </p:txBody>
        </p:sp>
        <p:sp>
          <p:nvSpPr>
            <p:cNvPr id="21519" name="Oval 5"/>
            <p:cNvSpPr>
              <a:spLocks noChangeArrowheads="1"/>
            </p:cNvSpPr>
            <p:nvPr/>
          </p:nvSpPr>
          <p:spPr bwMode="auto">
            <a:xfrm>
              <a:off x="576" y="1200"/>
              <a:ext cx="1008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0" name="Text Box 6"/>
            <p:cNvSpPr txBox="1">
              <a:spLocks noChangeArrowheads="1"/>
            </p:cNvSpPr>
            <p:nvPr/>
          </p:nvSpPr>
          <p:spPr bwMode="auto">
            <a:xfrm>
              <a:off x="864" y="1220"/>
              <a:ext cx="3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NIP</a:t>
              </a:r>
            </a:p>
          </p:txBody>
        </p:sp>
        <p:sp>
          <p:nvSpPr>
            <p:cNvPr id="21521" name="Line 7"/>
            <p:cNvSpPr>
              <a:spLocks noChangeShapeType="1"/>
            </p:cNvSpPr>
            <p:nvPr/>
          </p:nvSpPr>
          <p:spPr bwMode="auto">
            <a:xfrm>
              <a:off x="864" y="144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522" name="Oval 8"/>
            <p:cNvSpPr>
              <a:spLocks noChangeArrowheads="1"/>
            </p:cNvSpPr>
            <p:nvPr/>
          </p:nvSpPr>
          <p:spPr bwMode="auto">
            <a:xfrm>
              <a:off x="1728" y="1200"/>
              <a:ext cx="1008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3" name="Text Box 9"/>
            <p:cNvSpPr txBox="1">
              <a:spLocks noChangeArrowheads="1"/>
            </p:cNvSpPr>
            <p:nvPr/>
          </p:nvSpPr>
          <p:spPr bwMode="auto">
            <a:xfrm>
              <a:off x="1960" y="1236"/>
              <a:ext cx="5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Nama</a:t>
              </a:r>
            </a:p>
          </p:txBody>
        </p:sp>
        <p:sp>
          <p:nvSpPr>
            <p:cNvPr id="21524" name="Oval 11"/>
            <p:cNvSpPr>
              <a:spLocks noChangeArrowheads="1"/>
            </p:cNvSpPr>
            <p:nvPr/>
          </p:nvSpPr>
          <p:spPr bwMode="auto">
            <a:xfrm>
              <a:off x="2976" y="1200"/>
              <a:ext cx="1008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5" name="Text Box 12"/>
            <p:cNvSpPr txBox="1">
              <a:spLocks noChangeArrowheads="1"/>
            </p:cNvSpPr>
            <p:nvPr/>
          </p:nvSpPr>
          <p:spPr bwMode="auto">
            <a:xfrm>
              <a:off x="3243" y="1248"/>
              <a:ext cx="50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Gelar</a:t>
              </a:r>
            </a:p>
          </p:txBody>
        </p:sp>
        <p:sp>
          <p:nvSpPr>
            <p:cNvPr id="21526" name="Oval 13"/>
            <p:cNvSpPr>
              <a:spLocks noChangeArrowheads="1"/>
            </p:cNvSpPr>
            <p:nvPr/>
          </p:nvSpPr>
          <p:spPr bwMode="auto">
            <a:xfrm>
              <a:off x="2898" y="1152"/>
              <a:ext cx="1152" cy="43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7" name="Oval 14"/>
            <p:cNvSpPr>
              <a:spLocks noChangeArrowheads="1"/>
            </p:cNvSpPr>
            <p:nvPr/>
          </p:nvSpPr>
          <p:spPr bwMode="auto">
            <a:xfrm>
              <a:off x="4224" y="1200"/>
              <a:ext cx="1008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8" name="Text Box 15"/>
            <p:cNvSpPr txBox="1">
              <a:spLocks noChangeArrowheads="1"/>
            </p:cNvSpPr>
            <p:nvPr/>
          </p:nvSpPr>
          <p:spPr bwMode="auto">
            <a:xfrm>
              <a:off x="4380" y="1236"/>
              <a:ext cx="74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Tgl_lahir</a:t>
              </a:r>
            </a:p>
          </p:txBody>
        </p:sp>
        <p:cxnSp>
          <p:nvCxnSpPr>
            <p:cNvPr id="21529" name="AutoShape 22"/>
            <p:cNvCxnSpPr>
              <a:cxnSpLocks noChangeShapeType="1"/>
              <a:stCxn id="21519" idx="4"/>
              <a:endCxn id="21518" idx="0"/>
            </p:cNvCxnSpPr>
            <p:nvPr/>
          </p:nvCxnSpPr>
          <p:spPr bwMode="auto">
            <a:xfrm>
              <a:off x="1080" y="1536"/>
              <a:ext cx="1800" cy="51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1530" name="AutoShape 23"/>
            <p:cNvCxnSpPr>
              <a:cxnSpLocks noChangeShapeType="1"/>
              <a:stCxn id="21522" idx="4"/>
              <a:endCxn id="21518" idx="0"/>
            </p:cNvCxnSpPr>
            <p:nvPr/>
          </p:nvCxnSpPr>
          <p:spPr bwMode="auto">
            <a:xfrm>
              <a:off x="2232" y="1536"/>
              <a:ext cx="648" cy="51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1531" name="AutoShape 24"/>
            <p:cNvCxnSpPr>
              <a:cxnSpLocks noChangeShapeType="1"/>
              <a:stCxn id="21526" idx="4"/>
              <a:endCxn id="21518" idx="0"/>
            </p:cNvCxnSpPr>
            <p:nvPr/>
          </p:nvCxnSpPr>
          <p:spPr bwMode="auto">
            <a:xfrm flipH="1">
              <a:off x="2880" y="1584"/>
              <a:ext cx="594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1532" name="AutoShape 25"/>
            <p:cNvCxnSpPr>
              <a:cxnSpLocks noChangeShapeType="1"/>
              <a:stCxn id="21527" idx="4"/>
              <a:endCxn id="21518" idx="0"/>
            </p:cNvCxnSpPr>
            <p:nvPr/>
          </p:nvCxnSpPr>
          <p:spPr bwMode="auto">
            <a:xfrm flipH="1">
              <a:off x="2880" y="1536"/>
              <a:ext cx="1848" cy="51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1511" name="Text Box 27"/>
          <p:cNvSpPr txBox="1">
            <a:spLocks noChangeArrowheads="1"/>
          </p:cNvSpPr>
          <p:nvPr/>
        </p:nvSpPr>
        <p:spPr bwMode="auto">
          <a:xfrm>
            <a:off x="3581400" y="5153025"/>
            <a:ext cx="19812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/>
              <a:t>PEGAWAI</a:t>
            </a:r>
          </a:p>
        </p:txBody>
      </p:sp>
      <p:sp>
        <p:nvSpPr>
          <p:cNvPr id="21512" name="Oval 28"/>
          <p:cNvSpPr>
            <a:spLocks noChangeArrowheads="1"/>
          </p:cNvSpPr>
          <p:nvPr/>
        </p:nvSpPr>
        <p:spPr bwMode="auto">
          <a:xfrm>
            <a:off x="2209800" y="4038600"/>
            <a:ext cx="1600200" cy="533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Text Box 32"/>
          <p:cNvSpPr txBox="1">
            <a:spLocks noChangeArrowheads="1"/>
          </p:cNvSpPr>
          <p:nvPr/>
        </p:nvSpPr>
        <p:spPr bwMode="auto">
          <a:xfrm>
            <a:off x="5486400" y="4038600"/>
            <a:ext cx="814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Umur</a:t>
            </a:r>
          </a:p>
        </p:txBody>
      </p:sp>
      <p:sp>
        <p:nvSpPr>
          <p:cNvPr id="21514" name="Oval 36"/>
          <p:cNvSpPr>
            <a:spLocks noChangeArrowheads="1"/>
          </p:cNvSpPr>
          <p:nvPr/>
        </p:nvSpPr>
        <p:spPr bwMode="auto">
          <a:xfrm>
            <a:off x="5105400" y="3962400"/>
            <a:ext cx="1600200" cy="533400"/>
          </a:xfrm>
          <a:prstGeom prst="ellips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Text Box 37"/>
          <p:cNvSpPr txBox="1">
            <a:spLocks noChangeArrowheads="1"/>
          </p:cNvSpPr>
          <p:nvPr/>
        </p:nvSpPr>
        <p:spPr bwMode="auto">
          <a:xfrm>
            <a:off x="2438400" y="4114800"/>
            <a:ext cx="1182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Tgl_lahir</a:t>
            </a:r>
          </a:p>
        </p:txBody>
      </p:sp>
      <p:cxnSp>
        <p:nvCxnSpPr>
          <p:cNvPr id="21516" name="AutoShape 38"/>
          <p:cNvCxnSpPr>
            <a:cxnSpLocks noChangeShapeType="1"/>
            <a:stCxn id="21512" idx="4"/>
            <a:endCxn id="21511" idx="0"/>
          </p:cNvCxnSpPr>
          <p:nvPr/>
        </p:nvCxnSpPr>
        <p:spPr bwMode="auto">
          <a:xfrm>
            <a:off x="3009900" y="4572000"/>
            <a:ext cx="1562100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17" name="AutoShape 41"/>
          <p:cNvCxnSpPr>
            <a:cxnSpLocks noChangeShapeType="1"/>
            <a:stCxn id="21514" idx="4"/>
            <a:endCxn id="21511" idx="0"/>
          </p:cNvCxnSpPr>
          <p:nvPr/>
        </p:nvCxnSpPr>
        <p:spPr bwMode="auto">
          <a:xfrm flipH="1">
            <a:off x="4572000" y="4505325"/>
            <a:ext cx="1333500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8268F5-BCD0-47AF-947A-92CFEDA18B68}" type="slidenum">
              <a:rPr lang="en-US"/>
              <a:pPr/>
              <a:t>2</a:t>
            </a:fld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Deskripsi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pPr eaLnBrk="1" hangingPunct="1"/>
            <a:r>
              <a:rPr lang="en-GB" sz="2400" smtClean="0"/>
              <a:t>Pengertian tentang model data</a:t>
            </a:r>
          </a:p>
          <a:p>
            <a:pPr eaLnBrk="1" hangingPunct="1"/>
            <a:r>
              <a:rPr lang="en-GB" sz="2400" smtClean="0"/>
              <a:t>Model logika berbasis record dan model logika berbasis objek.</a:t>
            </a:r>
          </a:p>
          <a:p>
            <a:pPr eaLnBrk="1" hangingPunct="1"/>
            <a:r>
              <a:rPr lang="en-GB" sz="2400" smtClean="0"/>
              <a:t>Model data jaringan, model data hirarki, model E-R dan model berorientasi objek</a:t>
            </a:r>
          </a:p>
          <a:p>
            <a:pPr eaLnBrk="1" hangingPunct="1"/>
            <a:r>
              <a:rPr lang="en-GB" sz="2400" smtClean="0"/>
              <a:t>ERD (</a:t>
            </a:r>
            <a:r>
              <a:rPr lang="en-GB" sz="2400" i="1" smtClean="0"/>
              <a:t>Entity Relationship Diagram</a:t>
            </a:r>
            <a:r>
              <a:rPr lang="en-GB" sz="24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F94EEC-10E9-48A8-8890-9B785476E48F}" type="slidenum">
              <a:rPr lang="en-US"/>
              <a:pPr/>
              <a:t>20</a:t>
            </a:fld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grpSp>
        <p:nvGrpSpPr>
          <p:cNvPr id="22533" name="Group 26"/>
          <p:cNvGrpSpPr>
            <a:grpSpLocks/>
          </p:cNvGrpSpPr>
          <p:nvPr/>
        </p:nvGrpSpPr>
        <p:grpSpPr bwMode="auto">
          <a:xfrm>
            <a:off x="1981200" y="1828800"/>
            <a:ext cx="6248400" cy="2819400"/>
            <a:chOff x="1248" y="1152"/>
            <a:chExt cx="3936" cy="1776"/>
          </a:xfrm>
        </p:grpSpPr>
        <p:sp>
          <p:nvSpPr>
            <p:cNvPr id="22535" name="Text Box 3"/>
            <p:cNvSpPr txBox="1">
              <a:spLocks noChangeArrowheads="1"/>
            </p:cNvSpPr>
            <p:nvPr/>
          </p:nvSpPr>
          <p:spPr bwMode="auto">
            <a:xfrm>
              <a:off x="2112" y="2670"/>
              <a:ext cx="124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KANTOR</a:t>
              </a:r>
            </a:p>
          </p:txBody>
        </p:sp>
        <p:sp>
          <p:nvSpPr>
            <p:cNvPr id="22536" name="Oval 4"/>
            <p:cNvSpPr>
              <a:spLocks noChangeArrowheads="1"/>
            </p:cNvSpPr>
            <p:nvPr/>
          </p:nvSpPr>
          <p:spPr bwMode="auto">
            <a:xfrm>
              <a:off x="1248" y="1968"/>
              <a:ext cx="1008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7" name="Text Box 5"/>
            <p:cNvSpPr txBox="1">
              <a:spLocks noChangeArrowheads="1"/>
            </p:cNvSpPr>
            <p:nvPr/>
          </p:nvSpPr>
          <p:spPr bwMode="auto">
            <a:xfrm>
              <a:off x="3264" y="1968"/>
              <a:ext cx="6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Alamat</a:t>
              </a:r>
            </a:p>
          </p:txBody>
        </p:sp>
        <p:sp>
          <p:nvSpPr>
            <p:cNvPr id="22538" name="Oval 6"/>
            <p:cNvSpPr>
              <a:spLocks noChangeArrowheads="1"/>
            </p:cNvSpPr>
            <p:nvPr/>
          </p:nvSpPr>
          <p:spPr bwMode="auto">
            <a:xfrm>
              <a:off x="3072" y="1920"/>
              <a:ext cx="1008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9" name="Text Box 7"/>
            <p:cNvSpPr txBox="1">
              <a:spLocks noChangeArrowheads="1"/>
            </p:cNvSpPr>
            <p:nvPr/>
          </p:nvSpPr>
          <p:spPr bwMode="auto">
            <a:xfrm>
              <a:off x="1356" y="2007"/>
              <a:ext cx="7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Pimpinan</a:t>
              </a:r>
            </a:p>
          </p:txBody>
        </p:sp>
        <p:cxnSp>
          <p:nvCxnSpPr>
            <p:cNvPr id="22540" name="AutoShape 8"/>
            <p:cNvCxnSpPr>
              <a:cxnSpLocks noChangeShapeType="1"/>
              <a:stCxn id="22536" idx="4"/>
              <a:endCxn id="22535" idx="0"/>
            </p:cNvCxnSpPr>
            <p:nvPr/>
          </p:nvCxnSpPr>
          <p:spPr bwMode="auto">
            <a:xfrm>
              <a:off x="1752" y="2304"/>
              <a:ext cx="984" cy="3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2541" name="AutoShape 9"/>
            <p:cNvCxnSpPr>
              <a:cxnSpLocks noChangeShapeType="1"/>
              <a:stCxn id="22538" idx="4"/>
              <a:endCxn id="22535" idx="0"/>
            </p:cNvCxnSpPr>
            <p:nvPr/>
          </p:nvCxnSpPr>
          <p:spPr bwMode="auto">
            <a:xfrm flipH="1">
              <a:off x="2736" y="2256"/>
              <a:ext cx="840" cy="4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2542" name="Oval 10"/>
            <p:cNvSpPr>
              <a:spLocks noChangeArrowheads="1"/>
            </p:cNvSpPr>
            <p:nvPr/>
          </p:nvSpPr>
          <p:spPr bwMode="auto">
            <a:xfrm>
              <a:off x="3072" y="1209"/>
              <a:ext cx="1008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3" name="Text Box 11"/>
            <p:cNvSpPr txBox="1">
              <a:spLocks noChangeArrowheads="1"/>
            </p:cNvSpPr>
            <p:nvPr/>
          </p:nvSpPr>
          <p:spPr bwMode="auto">
            <a:xfrm>
              <a:off x="4498" y="1200"/>
              <a:ext cx="44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Kota</a:t>
              </a:r>
            </a:p>
          </p:txBody>
        </p:sp>
        <p:sp>
          <p:nvSpPr>
            <p:cNvPr id="22544" name="Oval 12"/>
            <p:cNvSpPr>
              <a:spLocks noChangeArrowheads="1"/>
            </p:cNvSpPr>
            <p:nvPr/>
          </p:nvSpPr>
          <p:spPr bwMode="auto">
            <a:xfrm>
              <a:off x="4176" y="1152"/>
              <a:ext cx="1008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5" name="Text Box 13"/>
            <p:cNvSpPr txBox="1">
              <a:spLocks noChangeArrowheads="1"/>
            </p:cNvSpPr>
            <p:nvPr/>
          </p:nvSpPr>
          <p:spPr bwMode="auto">
            <a:xfrm>
              <a:off x="3312" y="1248"/>
              <a:ext cx="5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Nomor</a:t>
              </a:r>
            </a:p>
          </p:txBody>
        </p:sp>
        <p:cxnSp>
          <p:nvCxnSpPr>
            <p:cNvPr id="22546" name="AutoShape 14"/>
            <p:cNvCxnSpPr>
              <a:cxnSpLocks noChangeShapeType="1"/>
              <a:stCxn id="22542" idx="4"/>
              <a:endCxn id="22538" idx="0"/>
            </p:cNvCxnSpPr>
            <p:nvPr/>
          </p:nvCxnSpPr>
          <p:spPr bwMode="auto">
            <a:xfrm>
              <a:off x="3576" y="1545"/>
              <a:ext cx="0" cy="3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2547" name="AutoShape 15"/>
            <p:cNvCxnSpPr>
              <a:cxnSpLocks noChangeShapeType="1"/>
              <a:stCxn id="22544" idx="4"/>
              <a:endCxn id="22538" idx="0"/>
            </p:cNvCxnSpPr>
            <p:nvPr/>
          </p:nvCxnSpPr>
          <p:spPr bwMode="auto">
            <a:xfrm flipH="1">
              <a:off x="3576" y="1488"/>
              <a:ext cx="1104" cy="4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2548" name="Oval 22"/>
            <p:cNvSpPr>
              <a:spLocks noChangeArrowheads="1"/>
            </p:cNvSpPr>
            <p:nvPr/>
          </p:nvSpPr>
          <p:spPr bwMode="auto">
            <a:xfrm>
              <a:off x="1920" y="1209"/>
              <a:ext cx="1008" cy="33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9" name="Text Box 23"/>
            <p:cNvSpPr txBox="1">
              <a:spLocks noChangeArrowheads="1"/>
            </p:cNvSpPr>
            <p:nvPr/>
          </p:nvSpPr>
          <p:spPr bwMode="auto">
            <a:xfrm>
              <a:off x="2160" y="1248"/>
              <a:ext cx="4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Jalan</a:t>
              </a:r>
            </a:p>
          </p:txBody>
        </p:sp>
        <p:cxnSp>
          <p:nvCxnSpPr>
            <p:cNvPr id="22550" name="AutoShape 24"/>
            <p:cNvCxnSpPr>
              <a:cxnSpLocks noChangeShapeType="1"/>
              <a:stCxn id="22548" idx="4"/>
              <a:endCxn id="22538" idx="0"/>
            </p:cNvCxnSpPr>
            <p:nvPr/>
          </p:nvCxnSpPr>
          <p:spPr bwMode="auto">
            <a:xfrm>
              <a:off x="2424" y="1545"/>
              <a:ext cx="1152" cy="3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2534" name="Text Box 25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3.5. Entitas Kantor dan atributnya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F00F83-3D0C-4369-92C6-58DA5D77E71D}" type="slidenum">
              <a:rPr lang="en-US"/>
              <a:pPr/>
              <a:t>21</a:t>
            </a:fld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23557" name="Rectangle 3"/>
          <p:cNvSpPr>
            <a:spLocks noChangeArrowheads="1"/>
          </p:cNvSpPr>
          <p:nvPr/>
        </p:nvSpPr>
        <p:spPr bwMode="auto">
          <a:xfrm>
            <a:off x="533400" y="15240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400" b="1">
                <a:latin typeface="Arial" charset="0"/>
              </a:rPr>
              <a:t>Relasi (</a:t>
            </a:r>
            <a:r>
              <a:rPr lang="en-US" sz="2400" b="1" i="1">
                <a:latin typeface="Arial" charset="0"/>
              </a:rPr>
              <a:t>Relationship</a:t>
            </a:r>
            <a:r>
              <a:rPr lang="en-US" sz="2400" b="1">
                <a:latin typeface="Arial" charset="0"/>
              </a:rPr>
              <a:t>)</a:t>
            </a:r>
          </a:p>
          <a:p>
            <a:pPr marL="582613" lvl="1" indent="-238125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r>
              <a:rPr lang="en-US" sz="2200">
                <a:latin typeface="Arial" charset="0"/>
              </a:rPr>
              <a:t>Relasi adalah hubungan yang terjadi antara satu atau lebih entitas. </a:t>
            </a:r>
          </a:p>
          <a:p>
            <a:pPr marL="582613" lvl="1" indent="-238125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r>
              <a:rPr lang="en-US" sz="2200">
                <a:latin typeface="Arial" charset="0"/>
              </a:rPr>
              <a:t>Himpunan relasi adalah kumpulan relasi yang sejenis.</a:t>
            </a:r>
          </a:p>
          <a:p>
            <a:pPr marL="582613" lvl="1" indent="-238125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r>
              <a:rPr lang="en-US" sz="2200">
                <a:latin typeface="Arial" charset="0"/>
              </a:rPr>
              <a:t>Derajat relasi menjelaskan jumlah entitas yang berparti-sipasi dalam suatu relasi, yaitu:</a:t>
            </a:r>
          </a:p>
          <a:p>
            <a:pPr marL="855663" lvl="2" indent="-271463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r>
              <a:rPr lang="en-US" sz="2200">
                <a:latin typeface="Arial" charset="0"/>
              </a:rPr>
              <a:t>Derajat satu (</a:t>
            </a:r>
            <a:r>
              <a:rPr lang="en-US" sz="2200" i="1">
                <a:latin typeface="Arial" charset="0"/>
              </a:rPr>
              <a:t>Unary degree</a:t>
            </a:r>
            <a:r>
              <a:rPr lang="en-US" sz="2200">
                <a:latin typeface="Arial" charset="0"/>
              </a:rPr>
              <a:t>)</a:t>
            </a:r>
          </a:p>
          <a:p>
            <a:pPr marL="855663" lvl="2" indent="-271463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r>
              <a:rPr lang="en-US" sz="2200">
                <a:latin typeface="Arial" charset="0"/>
              </a:rPr>
              <a:t>Derajat dua (</a:t>
            </a:r>
            <a:r>
              <a:rPr lang="en-US" sz="2200" i="1">
                <a:latin typeface="Arial" charset="0"/>
              </a:rPr>
              <a:t>Binary</a:t>
            </a:r>
            <a:r>
              <a:rPr lang="en-US" sz="2200">
                <a:latin typeface="Arial" charset="0"/>
              </a:rPr>
              <a:t> </a:t>
            </a:r>
            <a:r>
              <a:rPr lang="en-US" sz="2200" i="1">
                <a:latin typeface="Arial" charset="0"/>
              </a:rPr>
              <a:t>degree</a:t>
            </a:r>
            <a:r>
              <a:rPr lang="en-US" sz="2200">
                <a:latin typeface="Arial" charset="0"/>
              </a:rPr>
              <a:t>)</a:t>
            </a:r>
          </a:p>
          <a:p>
            <a:pPr marL="855663" lvl="2" indent="-271463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r>
              <a:rPr lang="en-US" sz="2200">
                <a:latin typeface="Arial" charset="0"/>
              </a:rPr>
              <a:t>Derajat tiga (</a:t>
            </a:r>
            <a:r>
              <a:rPr lang="en-US" sz="2200" i="1">
                <a:latin typeface="Arial" charset="0"/>
              </a:rPr>
              <a:t>Ternary</a:t>
            </a:r>
            <a:r>
              <a:rPr lang="en-US" sz="2200">
                <a:latin typeface="Arial" charset="0"/>
              </a:rPr>
              <a:t> </a:t>
            </a:r>
            <a:r>
              <a:rPr lang="en-US" sz="2200" i="1">
                <a:latin typeface="Arial" charset="0"/>
              </a:rPr>
              <a:t>degree</a:t>
            </a:r>
            <a:r>
              <a:rPr lang="en-US" sz="2200">
                <a:latin typeface="Arial" charset="0"/>
              </a:rPr>
              <a:t>)</a:t>
            </a: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655BF2-A63D-4728-AF0F-1E28D7C9BD5D}" type="slidenum">
              <a:rPr lang="en-US"/>
              <a:pPr/>
              <a:t>22</a:t>
            </a:fld>
            <a:endParaRPr 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grpSp>
        <p:nvGrpSpPr>
          <p:cNvPr id="24581" name="Group 48"/>
          <p:cNvGrpSpPr>
            <a:grpSpLocks/>
          </p:cNvGrpSpPr>
          <p:nvPr/>
        </p:nvGrpSpPr>
        <p:grpSpPr bwMode="auto">
          <a:xfrm>
            <a:off x="1066800" y="1752600"/>
            <a:ext cx="7396163" cy="3997325"/>
            <a:chOff x="672" y="1104"/>
            <a:chExt cx="4659" cy="2518"/>
          </a:xfrm>
        </p:grpSpPr>
        <p:sp>
          <p:nvSpPr>
            <p:cNvPr id="24583" name="Text Box 4"/>
            <p:cNvSpPr txBox="1">
              <a:spLocks noChangeArrowheads="1"/>
            </p:cNvSpPr>
            <p:nvPr/>
          </p:nvSpPr>
          <p:spPr bwMode="auto">
            <a:xfrm>
              <a:off x="1152" y="1104"/>
              <a:ext cx="1056" cy="33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/>
                <a:t>PEGAWAI</a:t>
              </a:r>
            </a:p>
          </p:txBody>
        </p:sp>
        <p:sp>
          <p:nvSpPr>
            <p:cNvPr id="24584" name="AutoShape 20"/>
            <p:cNvSpPr>
              <a:spLocks noChangeArrowheads="1"/>
            </p:cNvSpPr>
            <p:nvPr/>
          </p:nvSpPr>
          <p:spPr bwMode="auto">
            <a:xfrm>
              <a:off x="3456" y="1113"/>
              <a:ext cx="1152" cy="311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Text Box 21"/>
            <p:cNvSpPr txBox="1">
              <a:spLocks noChangeArrowheads="1"/>
            </p:cNvSpPr>
            <p:nvPr/>
          </p:nvSpPr>
          <p:spPr bwMode="auto">
            <a:xfrm>
              <a:off x="3741" y="1143"/>
              <a:ext cx="68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Dipimpin</a:t>
              </a:r>
            </a:p>
          </p:txBody>
        </p:sp>
        <p:sp>
          <p:nvSpPr>
            <p:cNvPr id="24586" name="Line 23"/>
            <p:cNvSpPr>
              <a:spLocks noChangeShapeType="1"/>
            </p:cNvSpPr>
            <p:nvPr/>
          </p:nvSpPr>
          <p:spPr bwMode="auto">
            <a:xfrm>
              <a:off x="2169" y="1104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87" name="Line 24"/>
            <p:cNvSpPr>
              <a:spLocks noChangeShapeType="1"/>
            </p:cNvSpPr>
            <p:nvPr/>
          </p:nvSpPr>
          <p:spPr bwMode="auto">
            <a:xfrm>
              <a:off x="2169" y="1440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88" name="Text Box 25"/>
            <p:cNvSpPr txBox="1">
              <a:spLocks noChangeArrowheads="1"/>
            </p:cNvSpPr>
            <p:nvPr/>
          </p:nvSpPr>
          <p:spPr bwMode="auto">
            <a:xfrm>
              <a:off x="768" y="2016"/>
              <a:ext cx="110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DOSEN</a:t>
              </a:r>
            </a:p>
          </p:txBody>
        </p:sp>
        <p:sp>
          <p:nvSpPr>
            <p:cNvPr id="24589" name="AutoShape 26"/>
            <p:cNvSpPr>
              <a:spLocks noChangeArrowheads="1"/>
            </p:cNvSpPr>
            <p:nvPr/>
          </p:nvSpPr>
          <p:spPr bwMode="auto">
            <a:xfrm>
              <a:off x="2256" y="1872"/>
              <a:ext cx="1392" cy="523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Text Box 27"/>
            <p:cNvSpPr txBox="1">
              <a:spLocks noChangeArrowheads="1"/>
            </p:cNvSpPr>
            <p:nvPr/>
          </p:nvSpPr>
          <p:spPr bwMode="auto">
            <a:xfrm>
              <a:off x="2467" y="2015"/>
              <a:ext cx="94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Membimbing</a:t>
              </a:r>
            </a:p>
          </p:txBody>
        </p:sp>
        <p:sp>
          <p:nvSpPr>
            <p:cNvPr id="24591" name="Line 28"/>
            <p:cNvSpPr>
              <a:spLocks noChangeShapeType="1"/>
            </p:cNvSpPr>
            <p:nvPr/>
          </p:nvSpPr>
          <p:spPr bwMode="auto">
            <a:xfrm>
              <a:off x="1872" y="2139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2" name="Text Box 30"/>
            <p:cNvSpPr txBox="1">
              <a:spLocks noChangeArrowheads="1"/>
            </p:cNvSpPr>
            <p:nvPr/>
          </p:nvSpPr>
          <p:spPr bwMode="auto">
            <a:xfrm>
              <a:off x="3987" y="1998"/>
              <a:ext cx="124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MAHASISWA</a:t>
              </a:r>
            </a:p>
          </p:txBody>
        </p:sp>
        <p:sp>
          <p:nvSpPr>
            <p:cNvPr id="24593" name="Line 31"/>
            <p:cNvSpPr>
              <a:spLocks noChangeShapeType="1"/>
            </p:cNvSpPr>
            <p:nvPr/>
          </p:nvSpPr>
          <p:spPr bwMode="auto">
            <a:xfrm>
              <a:off x="3600" y="2139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4" name="Rectangle 33"/>
            <p:cNvSpPr>
              <a:spLocks noChangeArrowheads="1"/>
            </p:cNvSpPr>
            <p:nvPr/>
          </p:nvSpPr>
          <p:spPr bwMode="auto">
            <a:xfrm>
              <a:off x="1776" y="1488"/>
              <a:ext cx="205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a. Derajat satu (Unary degree)</a:t>
              </a:r>
            </a:p>
          </p:txBody>
        </p:sp>
        <p:sp>
          <p:nvSpPr>
            <p:cNvPr id="24595" name="Rectangle 34"/>
            <p:cNvSpPr>
              <a:spLocks noChangeArrowheads="1"/>
            </p:cNvSpPr>
            <p:nvPr/>
          </p:nvSpPr>
          <p:spPr bwMode="auto">
            <a:xfrm>
              <a:off x="1872" y="2427"/>
              <a:ext cx="205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b. Derajat dua (Binary degree)</a:t>
              </a:r>
            </a:p>
          </p:txBody>
        </p:sp>
        <p:sp>
          <p:nvSpPr>
            <p:cNvPr id="24596" name="Text Box 35"/>
            <p:cNvSpPr txBox="1">
              <a:spLocks noChangeArrowheads="1"/>
            </p:cNvSpPr>
            <p:nvPr/>
          </p:nvSpPr>
          <p:spPr bwMode="auto">
            <a:xfrm>
              <a:off x="747" y="2923"/>
              <a:ext cx="110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DOSEN</a:t>
              </a:r>
            </a:p>
          </p:txBody>
        </p:sp>
        <p:sp>
          <p:nvSpPr>
            <p:cNvPr id="24597" name="Text Box 37"/>
            <p:cNvSpPr txBox="1">
              <a:spLocks noChangeArrowheads="1"/>
            </p:cNvSpPr>
            <p:nvPr/>
          </p:nvSpPr>
          <p:spPr bwMode="auto">
            <a:xfrm>
              <a:off x="2654" y="2922"/>
              <a:ext cx="51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Kuliah</a:t>
              </a:r>
            </a:p>
          </p:txBody>
        </p:sp>
        <p:sp>
          <p:nvSpPr>
            <p:cNvPr id="24598" name="Line 38"/>
            <p:cNvSpPr>
              <a:spLocks noChangeShapeType="1"/>
            </p:cNvSpPr>
            <p:nvPr/>
          </p:nvSpPr>
          <p:spPr bwMode="auto">
            <a:xfrm>
              <a:off x="1851" y="305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9" name="Text Box 39"/>
            <p:cNvSpPr txBox="1">
              <a:spLocks noChangeArrowheads="1"/>
            </p:cNvSpPr>
            <p:nvPr/>
          </p:nvSpPr>
          <p:spPr bwMode="auto">
            <a:xfrm>
              <a:off x="3999" y="2905"/>
              <a:ext cx="124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MKA</a:t>
              </a:r>
            </a:p>
          </p:txBody>
        </p:sp>
        <p:sp>
          <p:nvSpPr>
            <p:cNvPr id="24600" name="Line 40"/>
            <p:cNvSpPr>
              <a:spLocks noChangeShapeType="1"/>
            </p:cNvSpPr>
            <p:nvPr/>
          </p:nvSpPr>
          <p:spPr bwMode="auto">
            <a:xfrm>
              <a:off x="3612" y="304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601" name="Text Box 41"/>
            <p:cNvSpPr txBox="1">
              <a:spLocks noChangeArrowheads="1"/>
            </p:cNvSpPr>
            <p:nvPr/>
          </p:nvSpPr>
          <p:spPr bwMode="auto">
            <a:xfrm>
              <a:off x="4083" y="3364"/>
              <a:ext cx="124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MAHASISWA</a:t>
              </a:r>
            </a:p>
          </p:txBody>
        </p:sp>
        <p:sp>
          <p:nvSpPr>
            <p:cNvPr id="24602" name="Line 42"/>
            <p:cNvSpPr>
              <a:spLocks noChangeShapeType="1"/>
            </p:cNvSpPr>
            <p:nvPr/>
          </p:nvSpPr>
          <p:spPr bwMode="auto">
            <a:xfrm>
              <a:off x="2928" y="3499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603" name="Line 43"/>
            <p:cNvSpPr>
              <a:spLocks noChangeShapeType="1"/>
            </p:cNvSpPr>
            <p:nvPr/>
          </p:nvSpPr>
          <p:spPr bwMode="auto">
            <a:xfrm>
              <a:off x="2928" y="330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604" name="Rectangle 44"/>
            <p:cNvSpPr>
              <a:spLocks noChangeArrowheads="1"/>
            </p:cNvSpPr>
            <p:nvPr/>
          </p:nvSpPr>
          <p:spPr bwMode="auto">
            <a:xfrm>
              <a:off x="672" y="3360"/>
              <a:ext cx="213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c. Derajat tiga (Ternary degree)</a:t>
              </a:r>
            </a:p>
          </p:txBody>
        </p:sp>
        <p:sp>
          <p:nvSpPr>
            <p:cNvPr id="24605" name="AutoShape 45"/>
            <p:cNvSpPr>
              <a:spLocks noChangeArrowheads="1"/>
            </p:cNvSpPr>
            <p:nvPr/>
          </p:nvSpPr>
          <p:spPr bwMode="auto">
            <a:xfrm>
              <a:off x="2226" y="2784"/>
              <a:ext cx="1392" cy="523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582" name="Text Box 49"/>
          <p:cNvSpPr txBox="1">
            <a:spLocks noChangeArrowheads="1"/>
          </p:cNvSpPr>
          <p:nvPr/>
        </p:nvSpPr>
        <p:spPr bwMode="auto">
          <a:xfrm>
            <a:off x="2743200" y="5791200"/>
            <a:ext cx="33528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3.6. Derajat relasi entitas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310874-D81D-49CB-ACB9-3CEB7ED3BFEF}" type="slidenum">
              <a:rPr lang="en-US"/>
              <a:pPr/>
              <a:t>23</a:t>
            </a:fld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25605" name="Rectangle 3"/>
          <p:cNvSpPr>
            <a:spLocks noChangeArrowheads="1"/>
          </p:cNvSpPr>
          <p:nvPr/>
        </p:nvSpPr>
        <p:spPr bwMode="auto">
          <a:xfrm>
            <a:off x="533400" y="15240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400" b="1">
                <a:latin typeface="Arial" charset="0"/>
              </a:rPr>
              <a:t>Kardinalitas Relasi (Cardinality Ratio </a:t>
            </a:r>
            <a:r>
              <a:rPr lang="en-US" sz="2400" b="1" i="1">
                <a:latin typeface="Arial" charset="0"/>
              </a:rPr>
              <a:t>Relationship</a:t>
            </a:r>
            <a:r>
              <a:rPr lang="en-US" sz="2400" b="1">
                <a:latin typeface="Arial" charset="0"/>
              </a:rPr>
              <a:t>)</a:t>
            </a:r>
          </a:p>
          <a:p>
            <a:pPr marL="582613" lvl="1" indent="-238125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r>
              <a:rPr lang="en-US" sz="2200">
                <a:latin typeface="Arial" charset="0"/>
              </a:rPr>
              <a:t>Kardinalitas relasi menunjukan jumlah masksimum enti-tas yang dapat berelasi dengan entitas lain pada himpunan entitas lainnya. </a:t>
            </a:r>
          </a:p>
          <a:p>
            <a:pPr marL="582613" lvl="1" indent="-238125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r>
              <a:rPr lang="en-US" sz="2200">
                <a:latin typeface="Arial" charset="0"/>
              </a:rPr>
              <a:t>Ada tiga macam kardinalitas relasi yaitu:</a:t>
            </a:r>
          </a:p>
          <a:p>
            <a:pPr marL="855663" lvl="2" indent="-271463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r>
              <a:rPr lang="en-US" sz="2200">
                <a:latin typeface="Arial" charset="0"/>
              </a:rPr>
              <a:t>Satu ke Satu (</a:t>
            </a:r>
            <a:r>
              <a:rPr lang="en-US" sz="2200" i="1">
                <a:latin typeface="Arial" charset="0"/>
              </a:rPr>
              <a:t>One to One</a:t>
            </a:r>
            <a:r>
              <a:rPr lang="en-US" sz="2200">
                <a:latin typeface="Arial" charset="0"/>
              </a:rPr>
              <a:t>), dituliskan  1 : 1</a:t>
            </a:r>
          </a:p>
          <a:p>
            <a:pPr marL="855663" lvl="2" indent="-271463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r>
              <a:rPr lang="en-US" sz="2200">
                <a:latin typeface="Arial" charset="0"/>
              </a:rPr>
              <a:t>Satu ke  Banyak (</a:t>
            </a:r>
            <a:r>
              <a:rPr lang="en-US" sz="2200" i="1">
                <a:latin typeface="Arial" charset="0"/>
              </a:rPr>
              <a:t>One to Many</a:t>
            </a:r>
            <a:r>
              <a:rPr lang="en-US" sz="2200">
                <a:latin typeface="Arial" charset="0"/>
              </a:rPr>
              <a:t>) dituliskan  1 : N</a:t>
            </a:r>
          </a:p>
          <a:p>
            <a:pPr marL="855663" lvl="2" indent="-271463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r>
              <a:rPr lang="en-US" sz="2200">
                <a:latin typeface="Arial" charset="0"/>
              </a:rPr>
              <a:t>Banyak ke Banyak (</a:t>
            </a:r>
            <a:r>
              <a:rPr lang="en-US" sz="2200" i="1">
                <a:latin typeface="Arial" charset="0"/>
              </a:rPr>
              <a:t>Many to Many</a:t>
            </a:r>
            <a:r>
              <a:rPr lang="en-US" sz="2200">
                <a:latin typeface="Arial" charset="0"/>
              </a:rPr>
              <a:t>) dituliskan  N : M</a:t>
            </a:r>
          </a:p>
          <a:p>
            <a:pPr marL="582613" lvl="1" indent="-238125" algn="just" eaLnBrk="1" hangingPunct="1">
              <a:spcBef>
                <a:spcPct val="10000"/>
              </a:spcBef>
              <a:buClr>
                <a:schemeClr val="tx1"/>
              </a:buClr>
              <a:buFont typeface="Wingdings" pitchFamily="2" charset="2"/>
              <a:buChar char="w"/>
            </a:pPr>
            <a:endParaRPr lang="en-US" sz="22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92F699-D845-449A-BEF6-70A26095618C}" type="slidenum">
              <a:rPr lang="en-US"/>
              <a:pPr/>
              <a:t>24</a:t>
            </a:fld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grpSp>
        <p:nvGrpSpPr>
          <p:cNvPr id="26629" name="Group 51"/>
          <p:cNvGrpSpPr>
            <a:grpSpLocks/>
          </p:cNvGrpSpPr>
          <p:nvPr/>
        </p:nvGrpSpPr>
        <p:grpSpPr bwMode="auto">
          <a:xfrm>
            <a:off x="1171575" y="1524000"/>
            <a:ext cx="7158038" cy="3878263"/>
            <a:chOff x="738" y="960"/>
            <a:chExt cx="4509" cy="2443"/>
          </a:xfrm>
        </p:grpSpPr>
        <p:sp>
          <p:nvSpPr>
            <p:cNvPr id="26631" name="Text Box 3"/>
            <p:cNvSpPr txBox="1">
              <a:spLocks noChangeArrowheads="1"/>
            </p:cNvSpPr>
            <p:nvPr/>
          </p:nvSpPr>
          <p:spPr bwMode="auto">
            <a:xfrm>
              <a:off x="2256" y="960"/>
              <a:ext cx="11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Relasi  1 : 1</a:t>
              </a:r>
            </a:p>
          </p:txBody>
        </p:sp>
        <p:sp>
          <p:nvSpPr>
            <p:cNvPr id="26632" name="Text Box 4"/>
            <p:cNvSpPr txBox="1">
              <a:spLocks noChangeArrowheads="1"/>
            </p:cNvSpPr>
            <p:nvPr/>
          </p:nvSpPr>
          <p:spPr bwMode="auto">
            <a:xfrm>
              <a:off x="1118" y="1382"/>
              <a:ext cx="57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Arial" charset="0"/>
                </a:rPr>
                <a:t>Dosen</a:t>
              </a:r>
            </a:p>
          </p:txBody>
        </p:sp>
        <p:sp>
          <p:nvSpPr>
            <p:cNvPr id="26633" name="Text Box 5"/>
            <p:cNvSpPr txBox="1">
              <a:spLocks noChangeArrowheads="1"/>
            </p:cNvSpPr>
            <p:nvPr/>
          </p:nvSpPr>
          <p:spPr bwMode="auto">
            <a:xfrm>
              <a:off x="2493" y="1392"/>
              <a:ext cx="69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Arial" charset="0"/>
                </a:rPr>
                <a:t>Memiliki</a:t>
              </a:r>
            </a:p>
          </p:txBody>
        </p:sp>
        <p:sp>
          <p:nvSpPr>
            <p:cNvPr id="26634" name="Text Box 6"/>
            <p:cNvSpPr txBox="1">
              <a:spLocks noChangeArrowheads="1"/>
            </p:cNvSpPr>
            <p:nvPr/>
          </p:nvSpPr>
          <p:spPr bwMode="auto">
            <a:xfrm>
              <a:off x="4032" y="1392"/>
              <a:ext cx="5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Arial" charset="0"/>
                </a:rPr>
                <a:t>Ruang</a:t>
              </a:r>
            </a:p>
          </p:txBody>
        </p:sp>
        <p:sp>
          <p:nvSpPr>
            <p:cNvPr id="26635" name="Oval 7"/>
            <p:cNvSpPr>
              <a:spLocks noChangeArrowheads="1"/>
            </p:cNvSpPr>
            <p:nvPr/>
          </p:nvSpPr>
          <p:spPr bwMode="auto">
            <a:xfrm>
              <a:off x="1056" y="1680"/>
              <a:ext cx="672" cy="96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6" name="Oval 8"/>
            <p:cNvSpPr>
              <a:spLocks noChangeArrowheads="1"/>
            </p:cNvSpPr>
            <p:nvPr/>
          </p:nvSpPr>
          <p:spPr bwMode="auto">
            <a:xfrm>
              <a:off x="2496" y="1680"/>
              <a:ext cx="672" cy="96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7" name="Oval 9"/>
            <p:cNvSpPr>
              <a:spLocks noChangeArrowheads="1"/>
            </p:cNvSpPr>
            <p:nvPr/>
          </p:nvSpPr>
          <p:spPr bwMode="auto">
            <a:xfrm>
              <a:off x="4032" y="1680"/>
              <a:ext cx="672" cy="96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8" name="Oval 10"/>
            <p:cNvSpPr>
              <a:spLocks noChangeArrowheads="1"/>
            </p:cNvSpPr>
            <p:nvPr/>
          </p:nvSpPr>
          <p:spPr bwMode="auto">
            <a:xfrm>
              <a:off x="1392" y="1872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Oval 14"/>
            <p:cNvSpPr>
              <a:spLocks noChangeArrowheads="1"/>
            </p:cNvSpPr>
            <p:nvPr/>
          </p:nvSpPr>
          <p:spPr bwMode="auto">
            <a:xfrm>
              <a:off x="2832" y="1872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Oval 18"/>
            <p:cNvSpPr>
              <a:spLocks noChangeArrowheads="1"/>
            </p:cNvSpPr>
            <p:nvPr/>
          </p:nvSpPr>
          <p:spPr bwMode="auto">
            <a:xfrm>
              <a:off x="4272" y="1872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641" name="AutoShape 22"/>
            <p:cNvCxnSpPr>
              <a:cxnSpLocks noChangeShapeType="1"/>
              <a:stCxn id="26638" idx="6"/>
              <a:endCxn id="26639" idx="2"/>
            </p:cNvCxnSpPr>
            <p:nvPr/>
          </p:nvCxnSpPr>
          <p:spPr bwMode="auto">
            <a:xfrm>
              <a:off x="1449" y="1896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642" name="AutoShape 23"/>
            <p:cNvCxnSpPr>
              <a:cxnSpLocks noChangeShapeType="1"/>
              <a:stCxn id="26639" idx="6"/>
              <a:endCxn id="26640" idx="2"/>
            </p:cNvCxnSpPr>
            <p:nvPr/>
          </p:nvCxnSpPr>
          <p:spPr bwMode="auto">
            <a:xfrm>
              <a:off x="2889" y="1896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643" name="Oval 24"/>
            <p:cNvSpPr>
              <a:spLocks noChangeArrowheads="1"/>
            </p:cNvSpPr>
            <p:nvPr/>
          </p:nvSpPr>
          <p:spPr bwMode="auto">
            <a:xfrm>
              <a:off x="1392" y="2064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Oval 25"/>
            <p:cNvSpPr>
              <a:spLocks noChangeArrowheads="1"/>
            </p:cNvSpPr>
            <p:nvPr/>
          </p:nvSpPr>
          <p:spPr bwMode="auto">
            <a:xfrm>
              <a:off x="2832" y="2064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5" name="Oval 26"/>
            <p:cNvSpPr>
              <a:spLocks noChangeArrowheads="1"/>
            </p:cNvSpPr>
            <p:nvPr/>
          </p:nvSpPr>
          <p:spPr bwMode="auto">
            <a:xfrm>
              <a:off x="4272" y="2064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646" name="AutoShape 27"/>
            <p:cNvCxnSpPr>
              <a:cxnSpLocks noChangeShapeType="1"/>
              <a:stCxn id="26643" idx="6"/>
              <a:endCxn id="26644" idx="2"/>
            </p:cNvCxnSpPr>
            <p:nvPr/>
          </p:nvCxnSpPr>
          <p:spPr bwMode="auto">
            <a:xfrm>
              <a:off x="1449" y="2088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647" name="AutoShape 28"/>
            <p:cNvCxnSpPr>
              <a:cxnSpLocks noChangeShapeType="1"/>
              <a:stCxn id="26644" idx="6"/>
              <a:endCxn id="26645" idx="2"/>
            </p:cNvCxnSpPr>
            <p:nvPr/>
          </p:nvCxnSpPr>
          <p:spPr bwMode="auto">
            <a:xfrm>
              <a:off x="2889" y="2088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648" name="Oval 29"/>
            <p:cNvSpPr>
              <a:spLocks noChangeArrowheads="1"/>
            </p:cNvSpPr>
            <p:nvPr/>
          </p:nvSpPr>
          <p:spPr bwMode="auto">
            <a:xfrm>
              <a:off x="1392" y="2253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Oval 30"/>
            <p:cNvSpPr>
              <a:spLocks noChangeArrowheads="1"/>
            </p:cNvSpPr>
            <p:nvPr/>
          </p:nvSpPr>
          <p:spPr bwMode="auto">
            <a:xfrm>
              <a:off x="2832" y="2253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0" name="Oval 31"/>
            <p:cNvSpPr>
              <a:spLocks noChangeArrowheads="1"/>
            </p:cNvSpPr>
            <p:nvPr/>
          </p:nvSpPr>
          <p:spPr bwMode="auto">
            <a:xfrm>
              <a:off x="4272" y="2253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651" name="AutoShape 32"/>
            <p:cNvCxnSpPr>
              <a:cxnSpLocks noChangeShapeType="1"/>
              <a:stCxn id="26648" idx="6"/>
              <a:endCxn id="26649" idx="2"/>
            </p:cNvCxnSpPr>
            <p:nvPr/>
          </p:nvCxnSpPr>
          <p:spPr bwMode="auto">
            <a:xfrm>
              <a:off x="1449" y="2277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652" name="AutoShape 33"/>
            <p:cNvCxnSpPr>
              <a:cxnSpLocks noChangeShapeType="1"/>
              <a:stCxn id="26649" idx="6"/>
              <a:endCxn id="26650" idx="2"/>
            </p:cNvCxnSpPr>
            <p:nvPr/>
          </p:nvCxnSpPr>
          <p:spPr bwMode="auto">
            <a:xfrm>
              <a:off x="2889" y="2277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653" name="Oval 34"/>
            <p:cNvSpPr>
              <a:spLocks noChangeArrowheads="1"/>
            </p:cNvSpPr>
            <p:nvPr/>
          </p:nvSpPr>
          <p:spPr bwMode="auto">
            <a:xfrm>
              <a:off x="1392" y="2445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Oval 35"/>
            <p:cNvSpPr>
              <a:spLocks noChangeArrowheads="1"/>
            </p:cNvSpPr>
            <p:nvPr/>
          </p:nvSpPr>
          <p:spPr bwMode="auto">
            <a:xfrm>
              <a:off x="2832" y="2445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Oval 36"/>
            <p:cNvSpPr>
              <a:spLocks noChangeArrowheads="1"/>
            </p:cNvSpPr>
            <p:nvPr/>
          </p:nvSpPr>
          <p:spPr bwMode="auto">
            <a:xfrm>
              <a:off x="4272" y="2445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6656" name="AutoShape 37"/>
            <p:cNvCxnSpPr>
              <a:cxnSpLocks noChangeShapeType="1"/>
              <a:stCxn id="26653" idx="6"/>
              <a:endCxn id="26654" idx="2"/>
            </p:cNvCxnSpPr>
            <p:nvPr/>
          </p:nvCxnSpPr>
          <p:spPr bwMode="auto">
            <a:xfrm>
              <a:off x="1449" y="2469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657" name="AutoShape 38"/>
            <p:cNvCxnSpPr>
              <a:cxnSpLocks noChangeShapeType="1"/>
              <a:stCxn id="26654" idx="6"/>
              <a:endCxn id="26655" idx="2"/>
            </p:cNvCxnSpPr>
            <p:nvPr/>
          </p:nvCxnSpPr>
          <p:spPr bwMode="auto">
            <a:xfrm>
              <a:off x="2889" y="2469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658" name="Text Box 39"/>
            <p:cNvSpPr txBox="1">
              <a:spLocks noChangeArrowheads="1"/>
            </p:cNvSpPr>
            <p:nvPr/>
          </p:nvSpPr>
          <p:spPr bwMode="auto">
            <a:xfrm>
              <a:off x="1134" y="1785"/>
              <a:ext cx="279" cy="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D1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D2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D3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D4</a:t>
              </a:r>
            </a:p>
          </p:txBody>
        </p:sp>
        <p:sp>
          <p:nvSpPr>
            <p:cNvPr id="26659" name="Text Box 40"/>
            <p:cNvSpPr txBox="1">
              <a:spLocks noChangeArrowheads="1"/>
            </p:cNvSpPr>
            <p:nvPr/>
          </p:nvSpPr>
          <p:spPr bwMode="auto">
            <a:xfrm>
              <a:off x="2592" y="1785"/>
              <a:ext cx="230" cy="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r1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r2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r3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r4</a:t>
              </a:r>
            </a:p>
          </p:txBody>
        </p:sp>
        <p:sp>
          <p:nvSpPr>
            <p:cNvPr id="26660" name="Text Box 41"/>
            <p:cNvSpPr txBox="1">
              <a:spLocks noChangeArrowheads="1"/>
            </p:cNvSpPr>
            <p:nvPr/>
          </p:nvSpPr>
          <p:spPr bwMode="auto">
            <a:xfrm>
              <a:off x="4302" y="1785"/>
              <a:ext cx="279" cy="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R1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R2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R3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R4</a:t>
              </a:r>
            </a:p>
          </p:txBody>
        </p:sp>
        <p:sp>
          <p:nvSpPr>
            <p:cNvPr id="26661" name="Text Box 42"/>
            <p:cNvSpPr txBox="1">
              <a:spLocks noChangeArrowheads="1"/>
            </p:cNvSpPr>
            <p:nvPr/>
          </p:nvSpPr>
          <p:spPr bwMode="auto">
            <a:xfrm>
              <a:off x="738" y="3010"/>
              <a:ext cx="110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DOSEN</a:t>
              </a:r>
            </a:p>
          </p:txBody>
        </p:sp>
        <p:sp>
          <p:nvSpPr>
            <p:cNvPr id="26662" name="Text Box 43"/>
            <p:cNvSpPr txBox="1">
              <a:spLocks noChangeArrowheads="1"/>
            </p:cNvSpPr>
            <p:nvPr/>
          </p:nvSpPr>
          <p:spPr bwMode="auto">
            <a:xfrm>
              <a:off x="2654" y="3018"/>
              <a:ext cx="64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Memiliki</a:t>
              </a:r>
            </a:p>
          </p:txBody>
        </p:sp>
        <p:sp>
          <p:nvSpPr>
            <p:cNvPr id="26663" name="Line 44"/>
            <p:cNvSpPr>
              <a:spLocks noChangeShapeType="1"/>
            </p:cNvSpPr>
            <p:nvPr/>
          </p:nvSpPr>
          <p:spPr bwMode="auto">
            <a:xfrm>
              <a:off x="1842" y="313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6664" name="Text Box 45"/>
            <p:cNvSpPr txBox="1">
              <a:spLocks noChangeArrowheads="1"/>
            </p:cNvSpPr>
            <p:nvPr/>
          </p:nvSpPr>
          <p:spPr bwMode="auto">
            <a:xfrm>
              <a:off x="3999" y="3001"/>
              <a:ext cx="124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RUANG</a:t>
              </a:r>
            </a:p>
          </p:txBody>
        </p:sp>
        <p:sp>
          <p:nvSpPr>
            <p:cNvPr id="26665" name="Line 46"/>
            <p:cNvSpPr>
              <a:spLocks noChangeShapeType="1"/>
            </p:cNvSpPr>
            <p:nvPr/>
          </p:nvSpPr>
          <p:spPr bwMode="auto">
            <a:xfrm>
              <a:off x="3612" y="314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6666" name="AutoShape 47"/>
            <p:cNvSpPr>
              <a:spLocks noChangeArrowheads="1"/>
            </p:cNvSpPr>
            <p:nvPr/>
          </p:nvSpPr>
          <p:spPr bwMode="auto">
            <a:xfrm>
              <a:off x="2226" y="2880"/>
              <a:ext cx="1392" cy="523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7" name="Text Box 48"/>
            <p:cNvSpPr txBox="1">
              <a:spLocks noChangeArrowheads="1"/>
            </p:cNvSpPr>
            <p:nvPr/>
          </p:nvSpPr>
          <p:spPr bwMode="auto">
            <a:xfrm>
              <a:off x="1835" y="2916"/>
              <a:ext cx="19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26668" name="Text Box 49"/>
            <p:cNvSpPr txBox="1">
              <a:spLocks noChangeArrowheads="1"/>
            </p:cNvSpPr>
            <p:nvPr/>
          </p:nvSpPr>
          <p:spPr bwMode="auto">
            <a:xfrm>
              <a:off x="3822" y="2928"/>
              <a:ext cx="19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</p:grpSp>
      <p:sp>
        <p:nvSpPr>
          <p:cNvPr id="26630" name="Text Box 50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3.7. Relasi satu ke satu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3D8D6F-ABE3-4104-B74D-7295861E2F79}" type="slidenum">
              <a:rPr lang="en-US"/>
              <a:pPr/>
              <a:t>25</a:t>
            </a:fld>
            <a:endParaRPr lang="en-US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grpSp>
        <p:nvGrpSpPr>
          <p:cNvPr id="27653" name="Group 49"/>
          <p:cNvGrpSpPr>
            <a:grpSpLocks/>
          </p:cNvGrpSpPr>
          <p:nvPr/>
        </p:nvGrpSpPr>
        <p:grpSpPr bwMode="auto">
          <a:xfrm>
            <a:off x="1171575" y="1524000"/>
            <a:ext cx="7158038" cy="3878263"/>
            <a:chOff x="738" y="960"/>
            <a:chExt cx="4509" cy="2443"/>
          </a:xfrm>
        </p:grpSpPr>
        <p:sp>
          <p:nvSpPr>
            <p:cNvPr id="27655" name="Text Box 3"/>
            <p:cNvSpPr txBox="1">
              <a:spLocks noChangeArrowheads="1"/>
            </p:cNvSpPr>
            <p:nvPr/>
          </p:nvSpPr>
          <p:spPr bwMode="auto">
            <a:xfrm>
              <a:off x="2256" y="960"/>
              <a:ext cx="12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Relasi  1 : N</a:t>
              </a:r>
            </a:p>
          </p:txBody>
        </p:sp>
        <p:sp>
          <p:nvSpPr>
            <p:cNvPr id="27656" name="Text Box 4"/>
            <p:cNvSpPr txBox="1">
              <a:spLocks noChangeArrowheads="1"/>
            </p:cNvSpPr>
            <p:nvPr/>
          </p:nvSpPr>
          <p:spPr bwMode="auto">
            <a:xfrm>
              <a:off x="1118" y="1382"/>
              <a:ext cx="57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Arial" charset="0"/>
                </a:rPr>
                <a:t>Dosen</a:t>
              </a:r>
            </a:p>
          </p:txBody>
        </p:sp>
        <p:sp>
          <p:nvSpPr>
            <p:cNvPr id="27657" name="Text Box 5"/>
            <p:cNvSpPr txBox="1">
              <a:spLocks noChangeArrowheads="1"/>
            </p:cNvSpPr>
            <p:nvPr/>
          </p:nvSpPr>
          <p:spPr bwMode="auto">
            <a:xfrm>
              <a:off x="2304" y="1392"/>
              <a:ext cx="10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Arial" charset="0"/>
                </a:rPr>
                <a:t>Membimbing</a:t>
              </a:r>
            </a:p>
          </p:txBody>
        </p:sp>
        <p:sp>
          <p:nvSpPr>
            <p:cNvPr id="27658" name="Text Box 6"/>
            <p:cNvSpPr txBox="1">
              <a:spLocks noChangeArrowheads="1"/>
            </p:cNvSpPr>
            <p:nvPr/>
          </p:nvSpPr>
          <p:spPr bwMode="auto">
            <a:xfrm>
              <a:off x="3883" y="1392"/>
              <a:ext cx="9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Arial" charset="0"/>
                </a:rPr>
                <a:t>Mahasiswa</a:t>
              </a:r>
            </a:p>
          </p:txBody>
        </p:sp>
        <p:sp>
          <p:nvSpPr>
            <p:cNvPr id="27659" name="Oval 7"/>
            <p:cNvSpPr>
              <a:spLocks noChangeArrowheads="1"/>
            </p:cNvSpPr>
            <p:nvPr/>
          </p:nvSpPr>
          <p:spPr bwMode="auto">
            <a:xfrm>
              <a:off x="1056" y="1680"/>
              <a:ext cx="672" cy="96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0" name="Oval 8"/>
            <p:cNvSpPr>
              <a:spLocks noChangeArrowheads="1"/>
            </p:cNvSpPr>
            <p:nvPr/>
          </p:nvSpPr>
          <p:spPr bwMode="auto">
            <a:xfrm>
              <a:off x="2496" y="1680"/>
              <a:ext cx="672" cy="96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1" name="Oval 9"/>
            <p:cNvSpPr>
              <a:spLocks noChangeArrowheads="1"/>
            </p:cNvSpPr>
            <p:nvPr/>
          </p:nvSpPr>
          <p:spPr bwMode="auto">
            <a:xfrm>
              <a:off x="4032" y="1680"/>
              <a:ext cx="672" cy="96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2" name="Oval 10"/>
            <p:cNvSpPr>
              <a:spLocks noChangeArrowheads="1"/>
            </p:cNvSpPr>
            <p:nvPr/>
          </p:nvSpPr>
          <p:spPr bwMode="auto">
            <a:xfrm>
              <a:off x="1392" y="1872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3" name="Oval 11"/>
            <p:cNvSpPr>
              <a:spLocks noChangeArrowheads="1"/>
            </p:cNvSpPr>
            <p:nvPr/>
          </p:nvSpPr>
          <p:spPr bwMode="auto">
            <a:xfrm>
              <a:off x="2832" y="1872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4" name="Oval 12"/>
            <p:cNvSpPr>
              <a:spLocks noChangeArrowheads="1"/>
            </p:cNvSpPr>
            <p:nvPr/>
          </p:nvSpPr>
          <p:spPr bwMode="auto">
            <a:xfrm>
              <a:off x="4272" y="1872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7665" name="AutoShape 13"/>
            <p:cNvCxnSpPr>
              <a:cxnSpLocks noChangeShapeType="1"/>
              <a:stCxn id="27662" idx="6"/>
              <a:endCxn id="27663" idx="2"/>
            </p:cNvCxnSpPr>
            <p:nvPr/>
          </p:nvCxnSpPr>
          <p:spPr bwMode="auto">
            <a:xfrm>
              <a:off x="1449" y="1896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66" name="AutoShape 14"/>
            <p:cNvCxnSpPr>
              <a:cxnSpLocks noChangeShapeType="1"/>
              <a:stCxn id="27663" idx="6"/>
              <a:endCxn id="27664" idx="2"/>
            </p:cNvCxnSpPr>
            <p:nvPr/>
          </p:nvCxnSpPr>
          <p:spPr bwMode="auto">
            <a:xfrm>
              <a:off x="2889" y="1896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7667" name="Oval 15"/>
            <p:cNvSpPr>
              <a:spLocks noChangeArrowheads="1"/>
            </p:cNvSpPr>
            <p:nvPr/>
          </p:nvSpPr>
          <p:spPr bwMode="auto">
            <a:xfrm>
              <a:off x="1392" y="2064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8" name="Oval 16"/>
            <p:cNvSpPr>
              <a:spLocks noChangeArrowheads="1"/>
            </p:cNvSpPr>
            <p:nvPr/>
          </p:nvSpPr>
          <p:spPr bwMode="auto">
            <a:xfrm>
              <a:off x="2832" y="2064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9" name="Oval 17"/>
            <p:cNvSpPr>
              <a:spLocks noChangeArrowheads="1"/>
            </p:cNvSpPr>
            <p:nvPr/>
          </p:nvSpPr>
          <p:spPr bwMode="auto">
            <a:xfrm>
              <a:off x="4272" y="2064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7670" name="AutoShape 18"/>
            <p:cNvCxnSpPr>
              <a:cxnSpLocks noChangeShapeType="1"/>
              <a:stCxn id="27662" idx="5"/>
              <a:endCxn id="27673" idx="2"/>
            </p:cNvCxnSpPr>
            <p:nvPr/>
          </p:nvCxnSpPr>
          <p:spPr bwMode="auto">
            <a:xfrm>
              <a:off x="1433" y="1922"/>
              <a:ext cx="1390" cy="3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71" name="AutoShape 19"/>
            <p:cNvCxnSpPr>
              <a:cxnSpLocks noChangeShapeType="1"/>
              <a:stCxn id="27668" idx="6"/>
              <a:endCxn id="27669" idx="2"/>
            </p:cNvCxnSpPr>
            <p:nvPr/>
          </p:nvCxnSpPr>
          <p:spPr bwMode="auto">
            <a:xfrm>
              <a:off x="2889" y="2088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7672" name="Oval 20"/>
            <p:cNvSpPr>
              <a:spLocks noChangeArrowheads="1"/>
            </p:cNvSpPr>
            <p:nvPr/>
          </p:nvSpPr>
          <p:spPr bwMode="auto">
            <a:xfrm>
              <a:off x="1392" y="2253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3" name="Oval 21"/>
            <p:cNvSpPr>
              <a:spLocks noChangeArrowheads="1"/>
            </p:cNvSpPr>
            <p:nvPr/>
          </p:nvSpPr>
          <p:spPr bwMode="auto">
            <a:xfrm>
              <a:off x="2832" y="2256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4" name="Oval 22"/>
            <p:cNvSpPr>
              <a:spLocks noChangeArrowheads="1"/>
            </p:cNvSpPr>
            <p:nvPr/>
          </p:nvSpPr>
          <p:spPr bwMode="auto">
            <a:xfrm>
              <a:off x="4272" y="2253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7675" name="AutoShape 23"/>
            <p:cNvCxnSpPr>
              <a:cxnSpLocks noChangeShapeType="1"/>
              <a:stCxn id="27677" idx="6"/>
              <a:endCxn id="27668" idx="2"/>
            </p:cNvCxnSpPr>
            <p:nvPr/>
          </p:nvCxnSpPr>
          <p:spPr bwMode="auto">
            <a:xfrm flipV="1">
              <a:off x="1449" y="2088"/>
              <a:ext cx="1374" cy="3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76" name="AutoShape 24"/>
            <p:cNvCxnSpPr>
              <a:cxnSpLocks noChangeShapeType="1"/>
              <a:endCxn id="27674" idx="2"/>
            </p:cNvCxnSpPr>
            <p:nvPr/>
          </p:nvCxnSpPr>
          <p:spPr bwMode="auto">
            <a:xfrm flipV="1">
              <a:off x="2880" y="2277"/>
              <a:ext cx="1383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7677" name="Oval 25"/>
            <p:cNvSpPr>
              <a:spLocks noChangeArrowheads="1"/>
            </p:cNvSpPr>
            <p:nvPr/>
          </p:nvSpPr>
          <p:spPr bwMode="auto">
            <a:xfrm>
              <a:off x="1392" y="2445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8" name="Oval 26"/>
            <p:cNvSpPr>
              <a:spLocks noChangeArrowheads="1"/>
            </p:cNvSpPr>
            <p:nvPr/>
          </p:nvSpPr>
          <p:spPr bwMode="auto">
            <a:xfrm>
              <a:off x="2832" y="2445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9" name="Oval 27"/>
            <p:cNvSpPr>
              <a:spLocks noChangeArrowheads="1"/>
            </p:cNvSpPr>
            <p:nvPr/>
          </p:nvSpPr>
          <p:spPr bwMode="auto">
            <a:xfrm>
              <a:off x="4272" y="2445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7680" name="AutoShape 28"/>
            <p:cNvCxnSpPr>
              <a:cxnSpLocks noChangeShapeType="1"/>
              <a:stCxn id="27677" idx="6"/>
              <a:endCxn id="27678" idx="2"/>
            </p:cNvCxnSpPr>
            <p:nvPr/>
          </p:nvCxnSpPr>
          <p:spPr bwMode="auto">
            <a:xfrm>
              <a:off x="1449" y="2469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81" name="AutoShape 29"/>
            <p:cNvCxnSpPr>
              <a:cxnSpLocks noChangeShapeType="1"/>
              <a:stCxn id="27678" idx="6"/>
              <a:endCxn id="27679" idx="2"/>
            </p:cNvCxnSpPr>
            <p:nvPr/>
          </p:nvCxnSpPr>
          <p:spPr bwMode="auto">
            <a:xfrm>
              <a:off x="2889" y="2469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7682" name="Text Box 30"/>
            <p:cNvSpPr txBox="1">
              <a:spLocks noChangeArrowheads="1"/>
            </p:cNvSpPr>
            <p:nvPr/>
          </p:nvSpPr>
          <p:spPr bwMode="auto">
            <a:xfrm>
              <a:off x="1140" y="1785"/>
              <a:ext cx="279" cy="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D1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D2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D3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D4</a:t>
              </a:r>
            </a:p>
          </p:txBody>
        </p:sp>
        <p:sp>
          <p:nvSpPr>
            <p:cNvPr id="27683" name="Text Box 31"/>
            <p:cNvSpPr txBox="1">
              <a:spLocks noChangeArrowheads="1"/>
            </p:cNvSpPr>
            <p:nvPr/>
          </p:nvSpPr>
          <p:spPr bwMode="auto">
            <a:xfrm>
              <a:off x="2608" y="1794"/>
              <a:ext cx="230" cy="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r1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r2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r3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r4</a:t>
              </a:r>
            </a:p>
          </p:txBody>
        </p:sp>
        <p:sp>
          <p:nvSpPr>
            <p:cNvPr id="27684" name="Text Box 32"/>
            <p:cNvSpPr txBox="1">
              <a:spLocks noChangeArrowheads="1"/>
            </p:cNvSpPr>
            <p:nvPr/>
          </p:nvSpPr>
          <p:spPr bwMode="auto">
            <a:xfrm>
              <a:off x="4302" y="1786"/>
              <a:ext cx="294" cy="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M1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M2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M3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M4</a:t>
              </a:r>
            </a:p>
          </p:txBody>
        </p:sp>
        <p:sp>
          <p:nvSpPr>
            <p:cNvPr id="27685" name="Text Box 33"/>
            <p:cNvSpPr txBox="1">
              <a:spLocks noChangeArrowheads="1"/>
            </p:cNvSpPr>
            <p:nvPr/>
          </p:nvSpPr>
          <p:spPr bwMode="auto">
            <a:xfrm>
              <a:off x="738" y="3010"/>
              <a:ext cx="110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DOSEN</a:t>
              </a:r>
            </a:p>
          </p:txBody>
        </p:sp>
        <p:sp>
          <p:nvSpPr>
            <p:cNvPr id="27686" name="Text Box 34"/>
            <p:cNvSpPr txBox="1">
              <a:spLocks noChangeArrowheads="1"/>
            </p:cNvSpPr>
            <p:nvPr/>
          </p:nvSpPr>
          <p:spPr bwMode="auto">
            <a:xfrm>
              <a:off x="2448" y="3018"/>
              <a:ext cx="94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Membimbing</a:t>
              </a:r>
            </a:p>
          </p:txBody>
        </p:sp>
        <p:sp>
          <p:nvSpPr>
            <p:cNvPr id="27687" name="Line 35"/>
            <p:cNvSpPr>
              <a:spLocks noChangeShapeType="1"/>
            </p:cNvSpPr>
            <p:nvPr/>
          </p:nvSpPr>
          <p:spPr bwMode="auto">
            <a:xfrm>
              <a:off x="1842" y="313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88" name="Text Box 36"/>
            <p:cNvSpPr txBox="1">
              <a:spLocks noChangeArrowheads="1"/>
            </p:cNvSpPr>
            <p:nvPr/>
          </p:nvSpPr>
          <p:spPr bwMode="auto">
            <a:xfrm>
              <a:off x="3999" y="3001"/>
              <a:ext cx="124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MAHASISWA</a:t>
              </a:r>
            </a:p>
          </p:txBody>
        </p:sp>
        <p:sp>
          <p:nvSpPr>
            <p:cNvPr id="27689" name="Line 37"/>
            <p:cNvSpPr>
              <a:spLocks noChangeShapeType="1"/>
            </p:cNvSpPr>
            <p:nvPr/>
          </p:nvSpPr>
          <p:spPr bwMode="auto">
            <a:xfrm>
              <a:off x="3612" y="314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690" name="AutoShape 38"/>
            <p:cNvSpPr>
              <a:spLocks noChangeArrowheads="1"/>
            </p:cNvSpPr>
            <p:nvPr/>
          </p:nvSpPr>
          <p:spPr bwMode="auto">
            <a:xfrm>
              <a:off x="2226" y="2880"/>
              <a:ext cx="1392" cy="523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1" name="Text Box 39"/>
            <p:cNvSpPr txBox="1">
              <a:spLocks noChangeArrowheads="1"/>
            </p:cNvSpPr>
            <p:nvPr/>
          </p:nvSpPr>
          <p:spPr bwMode="auto">
            <a:xfrm>
              <a:off x="1835" y="2916"/>
              <a:ext cx="19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27692" name="Text Box 40"/>
            <p:cNvSpPr txBox="1">
              <a:spLocks noChangeArrowheads="1"/>
            </p:cNvSpPr>
            <p:nvPr/>
          </p:nvSpPr>
          <p:spPr bwMode="auto">
            <a:xfrm>
              <a:off x="3792" y="2928"/>
              <a:ext cx="21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N</a:t>
              </a:r>
            </a:p>
          </p:txBody>
        </p:sp>
      </p:grpSp>
      <p:sp>
        <p:nvSpPr>
          <p:cNvPr id="27654" name="Text Box 41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3.8. Relasi satu ke banyak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3ACB8A-E5ED-4F9B-B442-3975A60B3D6D}" type="slidenum">
              <a:rPr lang="en-US"/>
              <a:pPr/>
              <a:t>26</a:t>
            </a:fld>
            <a:endParaRPr 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28677" name="Text Box 41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3.9. Relasi banyak ke banyak</a:t>
            </a:r>
          </a:p>
        </p:txBody>
      </p:sp>
      <p:grpSp>
        <p:nvGrpSpPr>
          <p:cNvPr id="28678" name="Group 48"/>
          <p:cNvGrpSpPr>
            <a:grpSpLocks/>
          </p:cNvGrpSpPr>
          <p:nvPr/>
        </p:nvGrpSpPr>
        <p:grpSpPr bwMode="auto">
          <a:xfrm>
            <a:off x="990600" y="1524000"/>
            <a:ext cx="7086600" cy="3878263"/>
            <a:chOff x="624" y="960"/>
            <a:chExt cx="4464" cy="2443"/>
          </a:xfrm>
        </p:grpSpPr>
        <p:sp>
          <p:nvSpPr>
            <p:cNvPr id="28679" name="Text Box 3"/>
            <p:cNvSpPr txBox="1">
              <a:spLocks noChangeArrowheads="1"/>
            </p:cNvSpPr>
            <p:nvPr/>
          </p:nvSpPr>
          <p:spPr bwMode="auto">
            <a:xfrm>
              <a:off x="2256" y="960"/>
              <a:ext cx="12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Arial" charset="0"/>
                </a:rPr>
                <a:t>Relasi  N : M</a:t>
              </a:r>
            </a:p>
          </p:txBody>
        </p:sp>
        <p:sp>
          <p:nvSpPr>
            <p:cNvPr id="28680" name="Text Box 4"/>
            <p:cNvSpPr txBox="1">
              <a:spLocks noChangeArrowheads="1"/>
            </p:cNvSpPr>
            <p:nvPr/>
          </p:nvSpPr>
          <p:spPr bwMode="auto">
            <a:xfrm>
              <a:off x="4136" y="1391"/>
              <a:ext cx="46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Arial" charset="0"/>
                </a:rPr>
                <a:t>MKA</a:t>
              </a:r>
            </a:p>
          </p:txBody>
        </p:sp>
        <p:sp>
          <p:nvSpPr>
            <p:cNvPr id="28681" name="Text Box 5"/>
            <p:cNvSpPr txBox="1">
              <a:spLocks noChangeArrowheads="1"/>
            </p:cNvSpPr>
            <p:nvPr/>
          </p:nvSpPr>
          <p:spPr bwMode="auto">
            <a:xfrm>
              <a:off x="2415" y="1392"/>
              <a:ext cx="8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Arial" charset="0"/>
                </a:rPr>
                <a:t>Mengikuti</a:t>
              </a:r>
            </a:p>
          </p:txBody>
        </p:sp>
        <p:sp>
          <p:nvSpPr>
            <p:cNvPr id="28682" name="Text Box 6"/>
            <p:cNvSpPr txBox="1">
              <a:spLocks noChangeArrowheads="1"/>
            </p:cNvSpPr>
            <p:nvPr/>
          </p:nvSpPr>
          <p:spPr bwMode="auto">
            <a:xfrm>
              <a:off x="912" y="1392"/>
              <a:ext cx="9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Arial" charset="0"/>
                </a:rPr>
                <a:t>Mahasiswa</a:t>
              </a:r>
            </a:p>
          </p:txBody>
        </p:sp>
        <p:sp>
          <p:nvSpPr>
            <p:cNvPr id="28683" name="Oval 7"/>
            <p:cNvSpPr>
              <a:spLocks noChangeArrowheads="1"/>
            </p:cNvSpPr>
            <p:nvPr/>
          </p:nvSpPr>
          <p:spPr bwMode="auto">
            <a:xfrm>
              <a:off x="1056" y="1680"/>
              <a:ext cx="672" cy="96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4" name="Oval 8"/>
            <p:cNvSpPr>
              <a:spLocks noChangeArrowheads="1"/>
            </p:cNvSpPr>
            <p:nvPr/>
          </p:nvSpPr>
          <p:spPr bwMode="auto">
            <a:xfrm>
              <a:off x="2496" y="1680"/>
              <a:ext cx="672" cy="96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5" name="Oval 9"/>
            <p:cNvSpPr>
              <a:spLocks noChangeArrowheads="1"/>
            </p:cNvSpPr>
            <p:nvPr/>
          </p:nvSpPr>
          <p:spPr bwMode="auto">
            <a:xfrm>
              <a:off x="4032" y="1680"/>
              <a:ext cx="672" cy="96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6" name="Oval 10"/>
            <p:cNvSpPr>
              <a:spLocks noChangeArrowheads="1"/>
            </p:cNvSpPr>
            <p:nvPr/>
          </p:nvSpPr>
          <p:spPr bwMode="auto">
            <a:xfrm>
              <a:off x="1392" y="1872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7" name="Oval 11"/>
            <p:cNvSpPr>
              <a:spLocks noChangeArrowheads="1"/>
            </p:cNvSpPr>
            <p:nvPr/>
          </p:nvSpPr>
          <p:spPr bwMode="auto">
            <a:xfrm>
              <a:off x="2832" y="1872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8" name="Oval 12"/>
            <p:cNvSpPr>
              <a:spLocks noChangeArrowheads="1"/>
            </p:cNvSpPr>
            <p:nvPr/>
          </p:nvSpPr>
          <p:spPr bwMode="auto">
            <a:xfrm>
              <a:off x="4272" y="1872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689" name="AutoShape 13"/>
            <p:cNvCxnSpPr>
              <a:cxnSpLocks noChangeShapeType="1"/>
              <a:stCxn id="28686" idx="6"/>
              <a:endCxn id="28687" idx="2"/>
            </p:cNvCxnSpPr>
            <p:nvPr/>
          </p:nvCxnSpPr>
          <p:spPr bwMode="auto">
            <a:xfrm>
              <a:off x="1449" y="1896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690" name="AutoShape 14"/>
            <p:cNvCxnSpPr>
              <a:cxnSpLocks noChangeShapeType="1"/>
              <a:stCxn id="28687" idx="6"/>
              <a:endCxn id="28688" idx="2"/>
            </p:cNvCxnSpPr>
            <p:nvPr/>
          </p:nvCxnSpPr>
          <p:spPr bwMode="auto">
            <a:xfrm>
              <a:off x="2889" y="1896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691" name="Oval 15"/>
            <p:cNvSpPr>
              <a:spLocks noChangeArrowheads="1"/>
            </p:cNvSpPr>
            <p:nvPr/>
          </p:nvSpPr>
          <p:spPr bwMode="auto">
            <a:xfrm>
              <a:off x="1392" y="2064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2" name="Oval 16"/>
            <p:cNvSpPr>
              <a:spLocks noChangeArrowheads="1"/>
            </p:cNvSpPr>
            <p:nvPr/>
          </p:nvSpPr>
          <p:spPr bwMode="auto">
            <a:xfrm>
              <a:off x="2832" y="2064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3" name="Oval 17"/>
            <p:cNvSpPr>
              <a:spLocks noChangeArrowheads="1"/>
            </p:cNvSpPr>
            <p:nvPr/>
          </p:nvSpPr>
          <p:spPr bwMode="auto">
            <a:xfrm>
              <a:off x="4272" y="2064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694" name="AutoShape 18"/>
            <p:cNvCxnSpPr>
              <a:cxnSpLocks noChangeShapeType="1"/>
              <a:stCxn id="28686" idx="5"/>
              <a:endCxn id="28697" idx="2"/>
            </p:cNvCxnSpPr>
            <p:nvPr/>
          </p:nvCxnSpPr>
          <p:spPr bwMode="auto">
            <a:xfrm>
              <a:off x="1433" y="1922"/>
              <a:ext cx="1390" cy="3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695" name="AutoShape 19"/>
            <p:cNvCxnSpPr>
              <a:cxnSpLocks noChangeShapeType="1"/>
              <a:stCxn id="28692" idx="6"/>
              <a:endCxn id="28693" idx="2"/>
            </p:cNvCxnSpPr>
            <p:nvPr/>
          </p:nvCxnSpPr>
          <p:spPr bwMode="auto">
            <a:xfrm>
              <a:off x="2889" y="2088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696" name="Oval 20"/>
            <p:cNvSpPr>
              <a:spLocks noChangeArrowheads="1"/>
            </p:cNvSpPr>
            <p:nvPr/>
          </p:nvSpPr>
          <p:spPr bwMode="auto">
            <a:xfrm>
              <a:off x="1392" y="2253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7" name="Oval 21"/>
            <p:cNvSpPr>
              <a:spLocks noChangeArrowheads="1"/>
            </p:cNvSpPr>
            <p:nvPr/>
          </p:nvSpPr>
          <p:spPr bwMode="auto">
            <a:xfrm>
              <a:off x="2832" y="2256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8" name="Oval 22"/>
            <p:cNvSpPr>
              <a:spLocks noChangeArrowheads="1"/>
            </p:cNvSpPr>
            <p:nvPr/>
          </p:nvSpPr>
          <p:spPr bwMode="auto">
            <a:xfrm>
              <a:off x="4272" y="2253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699" name="AutoShape 23"/>
            <p:cNvCxnSpPr>
              <a:cxnSpLocks noChangeShapeType="1"/>
              <a:stCxn id="28701" idx="6"/>
              <a:endCxn id="28692" idx="2"/>
            </p:cNvCxnSpPr>
            <p:nvPr/>
          </p:nvCxnSpPr>
          <p:spPr bwMode="auto">
            <a:xfrm flipV="1">
              <a:off x="1449" y="2088"/>
              <a:ext cx="1374" cy="3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700" name="AutoShape 24"/>
            <p:cNvCxnSpPr>
              <a:cxnSpLocks noChangeShapeType="1"/>
              <a:endCxn id="28698" idx="2"/>
            </p:cNvCxnSpPr>
            <p:nvPr/>
          </p:nvCxnSpPr>
          <p:spPr bwMode="auto">
            <a:xfrm flipV="1">
              <a:off x="2880" y="2277"/>
              <a:ext cx="1383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701" name="Oval 25"/>
            <p:cNvSpPr>
              <a:spLocks noChangeArrowheads="1"/>
            </p:cNvSpPr>
            <p:nvPr/>
          </p:nvSpPr>
          <p:spPr bwMode="auto">
            <a:xfrm>
              <a:off x="1392" y="2445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2" name="Oval 26"/>
            <p:cNvSpPr>
              <a:spLocks noChangeArrowheads="1"/>
            </p:cNvSpPr>
            <p:nvPr/>
          </p:nvSpPr>
          <p:spPr bwMode="auto">
            <a:xfrm>
              <a:off x="2832" y="2445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Oval 27"/>
            <p:cNvSpPr>
              <a:spLocks noChangeArrowheads="1"/>
            </p:cNvSpPr>
            <p:nvPr/>
          </p:nvSpPr>
          <p:spPr bwMode="auto">
            <a:xfrm>
              <a:off x="4272" y="2445"/>
              <a:ext cx="48" cy="4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704" name="AutoShape 28"/>
            <p:cNvCxnSpPr>
              <a:cxnSpLocks noChangeShapeType="1"/>
              <a:stCxn id="28701" idx="6"/>
              <a:endCxn id="28702" idx="2"/>
            </p:cNvCxnSpPr>
            <p:nvPr/>
          </p:nvCxnSpPr>
          <p:spPr bwMode="auto">
            <a:xfrm>
              <a:off x="1449" y="2469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705" name="AutoShape 29"/>
            <p:cNvCxnSpPr>
              <a:cxnSpLocks noChangeShapeType="1"/>
              <a:stCxn id="28702" idx="6"/>
              <a:endCxn id="28703" idx="2"/>
            </p:cNvCxnSpPr>
            <p:nvPr/>
          </p:nvCxnSpPr>
          <p:spPr bwMode="auto">
            <a:xfrm>
              <a:off x="2889" y="2469"/>
              <a:ext cx="13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706" name="Text Box 30"/>
            <p:cNvSpPr txBox="1">
              <a:spLocks noChangeArrowheads="1"/>
            </p:cNvSpPr>
            <p:nvPr/>
          </p:nvSpPr>
          <p:spPr bwMode="auto">
            <a:xfrm>
              <a:off x="1134" y="1794"/>
              <a:ext cx="294" cy="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id-ID" sz="1600">
                  <a:latin typeface="Arial" charset="0"/>
                </a:rPr>
                <a:t>M</a:t>
              </a:r>
              <a:r>
                <a:rPr lang="en-US" sz="1600">
                  <a:latin typeface="Arial" charset="0"/>
                </a:rPr>
                <a:t>1</a:t>
              </a:r>
            </a:p>
            <a:p>
              <a:pPr>
                <a:spcBef>
                  <a:spcPct val="20000"/>
                </a:spcBef>
              </a:pPr>
              <a:r>
                <a:rPr lang="id-ID" sz="1600">
                  <a:latin typeface="Arial" charset="0"/>
                </a:rPr>
                <a:t>M</a:t>
              </a:r>
              <a:r>
                <a:rPr lang="en-US" sz="1600">
                  <a:latin typeface="Arial" charset="0"/>
                </a:rPr>
                <a:t>2</a:t>
              </a:r>
            </a:p>
            <a:p>
              <a:pPr>
                <a:spcBef>
                  <a:spcPct val="20000"/>
                </a:spcBef>
              </a:pPr>
              <a:r>
                <a:rPr lang="id-ID" sz="1600">
                  <a:latin typeface="Arial" charset="0"/>
                </a:rPr>
                <a:t>M</a:t>
              </a:r>
              <a:r>
                <a:rPr lang="en-US" sz="1600">
                  <a:latin typeface="Arial" charset="0"/>
                </a:rPr>
                <a:t>3</a:t>
              </a:r>
            </a:p>
            <a:p>
              <a:pPr>
                <a:spcBef>
                  <a:spcPct val="20000"/>
                </a:spcBef>
              </a:pPr>
              <a:r>
                <a:rPr lang="id-ID" sz="1600">
                  <a:latin typeface="Arial" charset="0"/>
                </a:rPr>
                <a:t>M</a:t>
              </a:r>
              <a:r>
                <a:rPr lang="en-US" sz="1600">
                  <a:latin typeface="Arial" charset="0"/>
                </a:rPr>
                <a:t>4</a:t>
              </a:r>
            </a:p>
          </p:txBody>
        </p:sp>
        <p:sp>
          <p:nvSpPr>
            <p:cNvPr id="28707" name="Text Box 31"/>
            <p:cNvSpPr txBox="1">
              <a:spLocks noChangeArrowheads="1"/>
            </p:cNvSpPr>
            <p:nvPr/>
          </p:nvSpPr>
          <p:spPr bwMode="auto">
            <a:xfrm>
              <a:off x="2602" y="1794"/>
              <a:ext cx="230" cy="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r1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r2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r3</a:t>
              </a:r>
            </a:p>
            <a:p>
              <a:pPr>
                <a:spcBef>
                  <a:spcPct val="20000"/>
                </a:spcBef>
              </a:pPr>
              <a:r>
                <a:rPr lang="en-US" sz="1600">
                  <a:latin typeface="Arial" charset="0"/>
                </a:rPr>
                <a:t>r4</a:t>
              </a:r>
            </a:p>
          </p:txBody>
        </p:sp>
        <p:sp>
          <p:nvSpPr>
            <p:cNvPr id="28708" name="Text Box 32"/>
            <p:cNvSpPr txBox="1">
              <a:spLocks noChangeArrowheads="1"/>
            </p:cNvSpPr>
            <p:nvPr/>
          </p:nvSpPr>
          <p:spPr bwMode="auto">
            <a:xfrm>
              <a:off x="4320" y="1776"/>
              <a:ext cx="272" cy="7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id-ID" sz="1600">
                  <a:latin typeface="Arial" charset="0"/>
                </a:rPr>
                <a:t>K</a:t>
              </a:r>
              <a:r>
                <a:rPr lang="en-US" sz="1600">
                  <a:latin typeface="Arial" charset="0"/>
                </a:rPr>
                <a:t>1</a:t>
              </a:r>
            </a:p>
            <a:p>
              <a:pPr>
                <a:spcBef>
                  <a:spcPct val="20000"/>
                </a:spcBef>
              </a:pPr>
              <a:r>
                <a:rPr lang="id-ID" sz="1600">
                  <a:latin typeface="Arial" charset="0"/>
                </a:rPr>
                <a:t>K</a:t>
              </a:r>
              <a:r>
                <a:rPr lang="en-US" sz="1600">
                  <a:latin typeface="Arial" charset="0"/>
                </a:rPr>
                <a:t>2</a:t>
              </a:r>
            </a:p>
            <a:p>
              <a:pPr>
                <a:spcBef>
                  <a:spcPct val="20000"/>
                </a:spcBef>
              </a:pPr>
              <a:r>
                <a:rPr lang="id-ID" sz="1600">
                  <a:latin typeface="Arial" charset="0"/>
                </a:rPr>
                <a:t>K</a:t>
              </a:r>
              <a:r>
                <a:rPr lang="en-US" sz="1600">
                  <a:latin typeface="Arial" charset="0"/>
                </a:rPr>
                <a:t>3</a:t>
              </a:r>
            </a:p>
            <a:p>
              <a:pPr>
                <a:spcBef>
                  <a:spcPct val="20000"/>
                </a:spcBef>
              </a:pPr>
              <a:r>
                <a:rPr lang="id-ID" sz="1600">
                  <a:latin typeface="Arial" charset="0"/>
                </a:rPr>
                <a:t>K</a:t>
              </a:r>
              <a:r>
                <a:rPr lang="en-US" sz="1600">
                  <a:latin typeface="Arial" charset="0"/>
                </a:rPr>
                <a:t>4</a:t>
              </a:r>
            </a:p>
          </p:txBody>
        </p:sp>
        <p:sp>
          <p:nvSpPr>
            <p:cNvPr id="28709" name="Text Box 33"/>
            <p:cNvSpPr txBox="1">
              <a:spLocks noChangeArrowheads="1"/>
            </p:cNvSpPr>
            <p:nvPr/>
          </p:nvSpPr>
          <p:spPr bwMode="auto">
            <a:xfrm>
              <a:off x="624" y="3010"/>
              <a:ext cx="121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MAHASISWA</a:t>
              </a:r>
            </a:p>
          </p:txBody>
        </p:sp>
        <p:sp>
          <p:nvSpPr>
            <p:cNvPr id="28710" name="Text Box 34"/>
            <p:cNvSpPr txBox="1">
              <a:spLocks noChangeArrowheads="1"/>
            </p:cNvSpPr>
            <p:nvPr/>
          </p:nvSpPr>
          <p:spPr bwMode="auto">
            <a:xfrm>
              <a:off x="2544" y="3018"/>
              <a:ext cx="73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Mengikuti</a:t>
              </a:r>
            </a:p>
          </p:txBody>
        </p:sp>
        <p:sp>
          <p:nvSpPr>
            <p:cNvPr id="28711" name="Line 35"/>
            <p:cNvSpPr>
              <a:spLocks noChangeShapeType="1"/>
            </p:cNvSpPr>
            <p:nvPr/>
          </p:nvSpPr>
          <p:spPr bwMode="auto">
            <a:xfrm>
              <a:off x="1842" y="313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12" name="Text Box 36"/>
            <p:cNvSpPr txBox="1">
              <a:spLocks noChangeArrowheads="1"/>
            </p:cNvSpPr>
            <p:nvPr/>
          </p:nvSpPr>
          <p:spPr bwMode="auto">
            <a:xfrm>
              <a:off x="3999" y="3001"/>
              <a:ext cx="1089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MKA</a:t>
              </a:r>
            </a:p>
          </p:txBody>
        </p:sp>
        <p:sp>
          <p:nvSpPr>
            <p:cNvPr id="28713" name="Line 37"/>
            <p:cNvSpPr>
              <a:spLocks noChangeShapeType="1"/>
            </p:cNvSpPr>
            <p:nvPr/>
          </p:nvSpPr>
          <p:spPr bwMode="auto">
            <a:xfrm>
              <a:off x="3612" y="314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714" name="AutoShape 38"/>
            <p:cNvSpPr>
              <a:spLocks noChangeArrowheads="1"/>
            </p:cNvSpPr>
            <p:nvPr/>
          </p:nvSpPr>
          <p:spPr bwMode="auto">
            <a:xfrm>
              <a:off x="2226" y="2880"/>
              <a:ext cx="1392" cy="523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Text Box 39"/>
            <p:cNvSpPr txBox="1">
              <a:spLocks noChangeArrowheads="1"/>
            </p:cNvSpPr>
            <p:nvPr/>
          </p:nvSpPr>
          <p:spPr bwMode="auto">
            <a:xfrm>
              <a:off x="1824" y="2928"/>
              <a:ext cx="21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N</a:t>
              </a:r>
            </a:p>
          </p:txBody>
        </p:sp>
        <p:sp>
          <p:nvSpPr>
            <p:cNvPr id="28716" name="Text Box 40"/>
            <p:cNvSpPr txBox="1">
              <a:spLocks noChangeArrowheads="1"/>
            </p:cNvSpPr>
            <p:nvPr/>
          </p:nvSpPr>
          <p:spPr bwMode="auto">
            <a:xfrm>
              <a:off x="3792" y="2928"/>
              <a:ext cx="22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M</a:t>
              </a:r>
            </a:p>
          </p:txBody>
        </p:sp>
        <p:cxnSp>
          <p:nvCxnSpPr>
            <p:cNvPr id="28717" name="AutoShape 42"/>
            <p:cNvCxnSpPr>
              <a:cxnSpLocks noChangeShapeType="1"/>
              <a:stCxn id="28688" idx="2"/>
              <a:endCxn id="28692" idx="6"/>
            </p:cNvCxnSpPr>
            <p:nvPr/>
          </p:nvCxnSpPr>
          <p:spPr bwMode="auto">
            <a:xfrm flipH="1">
              <a:off x="2889" y="1896"/>
              <a:ext cx="137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718" name="AutoShape 43"/>
            <p:cNvCxnSpPr>
              <a:cxnSpLocks noChangeShapeType="1"/>
              <a:stCxn id="28688" idx="3"/>
              <a:endCxn id="28697" idx="6"/>
            </p:cNvCxnSpPr>
            <p:nvPr/>
          </p:nvCxnSpPr>
          <p:spPr bwMode="auto">
            <a:xfrm flipH="1">
              <a:off x="2889" y="1922"/>
              <a:ext cx="1390" cy="3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719" name="AutoShape 44"/>
            <p:cNvCxnSpPr>
              <a:cxnSpLocks noChangeShapeType="1"/>
              <a:stCxn id="28702" idx="2"/>
              <a:endCxn id="28696" idx="6"/>
            </p:cNvCxnSpPr>
            <p:nvPr/>
          </p:nvCxnSpPr>
          <p:spPr bwMode="auto">
            <a:xfrm flipH="1" flipV="1">
              <a:off x="1449" y="2277"/>
              <a:ext cx="137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720" name="AutoShape 45"/>
            <p:cNvCxnSpPr>
              <a:cxnSpLocks noChangeShapeType="1"/>
              <a:stCxn id="28691" idx="6"/>
              <a:endCxn id="28687" idx="2"/>
            </p:cNvCxnSpPr>
            <p:nvPr/>
          </p:nvCxnSpPr>
          <p:spPr bwMode="auto">
            <a:xfrm flipV="1">
              <a:off x="1449" y="1896"/>
              <a:ext cx="137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721" name="AutoShape 46"/>
            <p:cNvCxnSpPr>
              <a:cxnSpLocks noChangeShapeType="1"/>
              <a:stCxn id="28703" idx="2"/>
              <a:endCxn id="28687" idx="6"/>
            </p:cNvCxnSpPr>
            <p:nvPr/>
          </p:nvCxnSpPr>
          <p:spPr bwMode="auto">
            <a:xfrm flipH="1" flipV="1">
              <a:off x="2889" y="1896"/>
              <a:ext cx="1374" cy="57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DA370A-89E9-4BEF-82DE-C70C6FF7D59A}" type="slidenum">
              <a:rPr lang="en-US"/>
              <a:pPr/>
              <a:t>27</a:t>
            </a:fld>
            <a:endParaRPr lang="en-US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29701" name="Text Box 3"/>
          <p:cNvSpPr txBox="1">
            <a:spLocks noChangeArrowheads="1"/>
          </p:cNvSpPr>
          <p:nvPr/>
        </p:nvSpPr>
        <p:spPr bwMode="auto">
          <a:xfrm>
            <a:off x="995363" y="4379913"/>
            <a:ext cx="17526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PEGAWAI</a:t>
            </a:r>
          </a:p>
        </p:txBody>
      </p:sp>
      <p:sp>
        <p:nvSpPr>
          <p:cNvPr id="29702" name="AutoShape 4"/>
          <p:cNvSpPr>
            <a:spLocks noChangeArrowheads="1"/>
          </p:cNvSpPr>
          <p:nvPr/>
        </p:nvSpPr>
        <p:spPr bwMode="auto">
          <a:xfrm>
            <a:off x="3400425" y="4151313"/>
            <a:ext cx="2209800" cy="830262"/>
          </a:xfrm>
          <a:prstGeom prst="diamond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Text Box 5"/>
          <p:cNvSpPr txBox="1">
            <a:spLocks noChangeArrowheads="1"/>
          </p:cNvSpPr>
          <p:nvPr/>
        </p:nvSpPr>
        <p:spPr bwMode="auto">
          <a:xfrm>
            <a:off x="3933825" y="4325938"/>
            <a:ext cx="1103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Memiliki</a:t>
            </a:r>
          </a:p>
        </p:txBody>
      </p:sp>
      <p:sp>
        <p:nvSpPr>
          <p:cNvPr id="29704" name="Line 6"/>
          <p:cNvSpPr>
            <a:spLocks noChangeShapeType="1"/>
          </p:cNvSpPr>
          <p:nvPr/>
        </p:nvSpPr>
        <p:spPr bwMode="auto">
          <a:xfrm>
            <a:off x="2743200" y="4576763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9705" name="Text Box 7"/>
          <p:cNvSpPr txBox="1">
            <a:spLocks noChangeArrowheads="1"/>
          </p:cNvSpPr>
          <p:nvPr/>
        </p:nvSpPr>
        <p:spPr bwMode="auto">
          <a:xfrm>
            <a:off x="6438900" y="4365625"/>
            <a:ext cx="22098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TANGGUNGAN</a:t>
            </a:r>
          </a:p>
        </p:txBody>
      </p:sp>
      <p:sp>
        <p:nvSpPr>
          <p:cNvPr id="29706" name="Line 8"/>
          <p:cNvSpPr>
            <a:spLocks noChangeShapeType="1"/>
          </p:cNvSpPr>
          <p:nvPr/>
        </p:nvSpPr>
        <p:spPr bwMode="auto">
          <a:xfrm>
            <a:off x="5748338" y="457517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9707" name="Text Box 9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3.10. Contoh entitas lemah (</a:t>
            </a:r>
            <a:r>
              <a:rPr lang="en-US" sz="1400" b="1" i="1">
                <a:latin typeface="Arial" charset="0"/>
              </a:rPr>
              <a:t>weak entity</a:t>
            </a:r>
            <a:r>
              <a:rPr lang="en-US" sz="1400" b="1">
                <a:latin typeface="Arial" charset="0"/>
              </a:rPr>
              <a:t>)</a:t>
            </a:r>
          </a:p>
        </p:txBody>
      </p:sp>
      <p:sp>
        <p:nvSpPr>
          <p:cNvPr id="29708" name="Rectangle 10"/>
          <p:cNvSpPr>
            <a:spLocks noChangeArrowheads="1"/>
          </p:cNvSpPr>
          <p:nvPr/>
        </p:nvSpPr>
        <p:spPr bwMode="auto">
          <a:xfrm>
            <a:off x="6362700" y="4305300"/>
            <a:ext cx="2347913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AutoShape 11"/>
          <p:cNvSpPr>
            <a:spLocks noChangeArrowheads="1"/>
          </p:cNvSpPr>
          <p:nvPr/>
        </p:nvSpPr>
        <p:spPr bwMode="auto">
          <a:xfrm>
            <a:off x="3186113" y="4038600"/>
            <a:ext cx="2590800" cy="1066800"/>
          </a:xfrm>
          <a:prstGeom prst="diamond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Oval 12"/>
          <p:cNvSpPr>
            <a:spLocks noChangeArrowheads="1"/>
          </p:cNvSpPr>
          <p:nvPr/>
        </p:nvSpPr>
        <p:spPr bwMode="auto">
          <a:xfrm>
            <a:off x="609600" y="3238500"/>
            <a:ext cx="12192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Text Box 13"/>
          <p:cNvSpPr txBox="1">
            <a:spLocks noChangeArrowheads="1"/>
          </p:cNvSpPr>
          <p:nvPr/>
        </p:nvSpPr>
        <p:spPr bwMode="auto">
          <a:xfrm>
            <a:off x="942975" y="3206750"/>
            <a:ext cx="544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NIP</a:t>
            </a:r>
          </a:p>
        </p:txBody>
      </p:sp>
      <p:sp>
        <p:nvSpPr>
          <p:cNvPr id="29712" name="Line 14"/>
          <p:cNvSpPr>
            <a:spLocks noChangeShapeType="1"/>
          </p:cNvSpPr>
          <p:nvPr/>
        </p:nvSpPr>
        <p:spPr bwMode="auto">
          <a:xfrm>
            <a:off x="942975" y="3530600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9713" name="Oval 15"/>
          <p:cNvSpPr>
            <a:spLocks noChangeArrowheads="1"/>
          </p:cNvSpPr>
          <p:nvPr/>
        </p:nvSpPr>
        <p:spPr bwMode="auto">
          <a:xfrm>
            <a:off x="1524000" y="2705100"/>
            <a:ext cx="14478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Text Box 16"/>
          <p:cNvSpPr txBox="1">
            <a:spLocks noChangeArrowheads="1"/>
          </p:cNvSpPr>
          <p:nvPr/>
        </p:nvSpPr>
        <p:spPr bwMode="auto">
          <a:xfrm>
            <a:off x="1600200" y="2705100"/>
            <a:ext cx="1282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Nama_peg</a:t>
            </a:r>
          </a:p>
        </p:txBody>
      </p:sp>
      <p:sp>
        <p:nvSpPr>
          <p:cNvPr id="29715" name="Oval 17"/>
          <p:cNvSpPr>
            <a:spLocks noChangeArrowheads="1"/>
          </p:cNvSpPr>
          <p:nvPr/>
        </p:nvSpPr>
        <p:spPr bwMode="auto">
          <a:xfrm>
            <a:off x="2362200" y="3422650"/>
            <a:ext cx="10668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6" name="Text Box 18"/>
          <p:cNvSpPr txBox="1">
            <a:spLocks noChangeArrowheads="1"/>
          </p:cNvSpPr>
          <p:nvPr/>
        </p:nvSpPr>
        <p:spPr bwMode="auto">
          <a:xfrm>
            <a:off x="2457450" y="3390900"/>
            <a:ext cx="833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/>
              <a:t>………..</a:t>
            </a:r>
          </a:p>
        </p:txBody>
      </p:sp>
      <p:cxnSp>
        <p:nvCxnSpPr>
          <p:cNvPr id="29717" name="AutoShape 19"/>
          <p:cNvCxnSpPr>
            <a:cxnSpLocks noChangeShapeType="1"/>
            <a:stCxn id="29710" idx="4"/>
            <a:endCxn id="29701" idx="0"/>
          </p:cNvCxnSpPr>
          <p:nvPr/>
        </p:nvCxnSpPr>
        <p:spPr bwMode="auto">
          <a:xfrm>
            <a:off x="1219200" y="3619500"/>
            <a:ext cx="652463" cy="760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8" name="AutoShape 20"/>
          <p:cNvCxnSpPr>
            <a:cxnSpLocks noChangeShapeType="1"/>
            <a:stCxn id="29713" idx="4"/>
            <a:endCxn id="29701" idx="0"/>
          </p:cNvCxnSpPr>
          <p:nvPr/>
        </p:nvCxnSpPr>
        <p:spPr bwMode="auto">
          <a:xfrm flipH="1">
            <a:off x="1871663" y="3086100"/>
            <a:ext cx="376237" cy="12938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19" name="AutoShape 21"/>
          <p:cNvCxnSpPr>
            <a:cxnSpLocks noChangeShapeType="1"/>
            <a:stCxn id="29715" idx="4"/>
            <a:endCxn id="29701" idx="0"/>
          </p:cNvCxnSpPr>
          <p:nvPr/>
        </p:nvCxnSpPr>
        <p:spPr bwMode="auto">
          <a:xfrm flipH="1">
            <a:off x="1871663" y="3803650"/>
            <a:ext cx="1023937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9720" name="Oval 22"/>
          <p:cNvSpPr>
            <a:spLocks noChangeArrowheads="1"/>
          </p:cNvSpPr>
          <p:nvPr/>
        </p:nvSpPr>
        <p:spPr bwMode="auto">
          <a:xfrm>
            <a:off x="5791200" y="3087688"/>
            <a:ext cx="12192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Text Box 23"/>
          <p:cNvSpPr txBox="1">
            <a:spLocks noChangeArrowheads="1"/>
          </p:cNvSpPr>
          <p:nvPr/>
        </p:nvSpPr>
        <p:spPr bwMode="auto">
          <a:xfrm>
            <a:off x="6038850" y="3101975"/>
            <a:ext cx="779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Nama</a:t>
            </a:r>
          </a:p>
        </p:txBody>
      </p:sp>
      <p:sp>
        <p:nvSpPr>
          <p:cNvPr id="29722" name="Oval 24"/>
          <p:cNvSpPr>
            <a:spLocks noChangeArrowheads="1"/>
          </p:cNvSpPr>
          <p:nvPr/>
        </p:nvSpPr>
        <p:spPr bwMode="auto">
          <a:xfrm>
            <a:off x="6705600" y="2554288"/>
            <a:ext cx="12192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3" name="Text Box 25"/>
          <p:cNvSpPr txBox="1">
            <a:spLocks noChangeArrowheads="1"/>
          </p:cNvSpPr>
          <p:nvPr/>
        </p:nvSpPr>
        <p:spPr bwMode="auto">
          <a:xfrm>
            <a:off x="6934200" y="2554288"/>
            <a:ext cx="839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Status</a:t>
            </a:r>
          </a:p>
        </p:txBody>
      </p:sp>
      <p:sp>
        <p:nvSpPr>
          <p:cNvPr id="29724" name="Oval 26"/>
          <p:cNvSpPr>
            <a:spLocks noChangeArrowheads="1"/>
          </p:cNvSpPr>
          <p:nvPr/>
        </p:nvSpPr>
        <p:spPr bwMode="auto">
          <a:xfrm>
            <a:off x="7543800" y="3271838"/>
            <a:ext cx="10668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Text Box 27"/>
          <p:cNvSpPr txBox="1">
            <a:spLocks noChangeArrowheads="1"/>
          </p:cNvSpPr>
          <p:nvPr/>
        </p:nvSpPr>
        <p:spPr bwMode="auto">
          <a:xfrm>
            <a:off x="7639050" y="3240088"/>
            <a:ext cx="833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/>
              <a:t>………..</a:t>
            </a:r>
          </a:p>
        </p:txBody>
      </p:sp>
      <p:cxnSp>
        <p:nvCxnSpPr>
          <p:cNvPr id="29726" name="AutoShape 28"/>
          <p:cNvCxnSpPr>
            <a:cxnSpLocks noChangeShapeType="1"/>
            <a:stCxn id="29720" idx="4"/>
            <a:endCxn id="29708" idx="0"/>
          </p:cNvCxnSpPr>
          <p:nvPr/>
        </p:nvCxnSpPr>
        <p:spPr bwMode="auto">
          <a:xfrm>
            <a:off x="6400800" y="3468688"/>
            <a:ext cx="1136650" cy="836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27" name="AutoShape 29"/>
          <p:cNvCxnSpPr>
            <a:cxnSpLocks noChangeShapeType="1"/>
            <a:stCxn id="29722" idx="4"/>
            <a:endCxn id="29708" idx="0"/>
          </p:cNvCxnSpPr>
          <p:nvPr/>
        </p:nvCxnSpPr>
        <p:spPr bwMode="auto">
          <a:xfrm>
            <a:off x="7315200" y="2935288"/>
            <a:ext cx="222250" cy="13700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728" name="AutoShape 30"/>
          <p:cNvCxnSpPr>
            <a:cxnSpLocks noChangeShapeType="1"/>
            <a:stCxn id="29724" idx="4"/>
            <a:endCxn id="29708" idx="0"/>
          </p:cNvCxnSpPr>
          <p:nvPr/>
        </p:nvCxnSpPr>
        <p:spPr bwMode="auto">
          <a:xfrm flipH="1">
            <a:off x="7537450" y="3652838"/>
            <a:ext cx="539750" cy="652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A4AA90-3F31-450B-B3B4-BA6411B331BC}" type="slidenum">
              <a:rPr lang="en-US"/>
              <a:pPr/>
              <a:t>28</a:t>
            </a:fld>
            <a:endParaRPr lang="en-US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30725" name="Text Box 27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3.7. Contoh entitas lemah (</a:t>
            </a:r>
            <a:r>
              <a:rPr lang="en-US" sz="1400" b="1" i="1">
                <a:latin typeface="Arial" charset="0"/>
              </a:rPr>
              <a:t>weak entity</a:t>
            </a:r>
            <a:r>
              <a:rPr lang="en-US" sz="1400" b="1">
                <a:latin typeface="Arial" charset="0"/>
              </a:rPr>
              <a:t>)</a:t>
            </a:r>
          </a:p>
        </p:txBody>
      </p:sp>
      <p:sp>
        <p:nvSpPr>
          <p:cNvPr id="30726" name="Text Box 56"/>
          <p:cNvSpPr txBox="1">
            <a:spLocks noChangeArrowheads="1"/>
          </p:cNvSpPr>
          <p:nvPr/>
        </p:nvSpPr>
        <p:spPr bwMode="auto">
          <a:xfrm>
            <a:off x="2133600" y="5715000"/>
            <a:ext cx="5105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3.11. Contoh entitas komposit (</a:t>
            </a:r>
            <a:r>
              <a:rPr lang="en-US" sz="1400" b="1" i="1">
                <a:latin typeface="Arial" charset="0"/>
              </a:rPr>
              <a:t>composite entity</a:t>
            </a:r>
            <a:r>
              <a:rPr lang="en-US" sz="1400" b="1">
                <a:latin typeface="Arial" charset="0"/>
              </a:rPr>
              <a:t>)</a:t>
            </a:r>
          </a:p>
        </p:txBody>
      </p:sp>
      <p:grpSp>
        <p:nvGrpSpPr>
          <p:cNvPr id="30727" name="Group 87"/>
          <p:cNvGrpSpPr>
            <a:grpSpLocks/>
          </p:cNvGrpSpPr>
          <p:nvPr/>
        </p:nvGrpSpPr>
        <p:grpSpPr bwMode="auto">
          <a:xfrm>
            <a:off x="790575" y="1995488"/>
            <a:ext cx="7524750" cy="3109912"/>
            <a:chOff x="498" y="1257"/>
            <a:chExt cx="4740" cy="1959"/>
          </a:xfrm>
        </p:grpSpPr>
        <p:sp>
          <p:nvSpPr>
            <p:cNvPr id="30728" name="Text Box 57"/>
            <p:cNvSpPr txBox="1">
              <a:spLocks noChangeArrowheads="1"/>
            </p:cNvSpPr>
            <p:nvPr/>
          </p:nvSpPr>
          <p:spPr bwMode="auto">
            <a:xfrm>
              <a:off x="510" y="1723"/>
              <a:ext cx="121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MAHASISWA</a:t>
              </a:r>
            </a:p>
          </p:txBody>
        </p:sp>
        <p:sp>
          <p:nvSpPr>
            <p:cNvPr id="30729" name="Text Box 58"/>
            <p:cNvSpPr txBox="1">
              <a:spLocks noChangeArrowheads="1"/>
            </p:cNvSpPr>
            <p:nvPr/>
          </p:nvSpPr>
          <p:spPr bwMode="auto">
            <a:xfrm>
              <a:off x="2544" y="1722"/>
              <a:ext cx="73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Mengikuti</a:t>
              </a:r>
            </a:p>
          </p:txBody>
        </p:sp>
        <p:sp>
          <p:nvSpPr>
            <p:cNvPr id="30730" name="Line 59"/>
            <p:cNvSpPr>
              <a:spLocks noChangeShapeType="1"/>
            </p:cNvSpPr>
            <p:nvPr/>
          </p:nvSpPr>
          <p:spPr bwMode="auto">
            <a:xfrm>
              <a:off x="1728" y="1850"/>
              <a:ext cx="5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31" name="Text Box 60"/>
            <p:cNvSpPr txBox="1">
              <a:spLocks noChangeArrowheads="1"/>
            </p:cNvSpPr>
            <p:nvPr/>
          </p:nvSpPr>
          <p:spPr bwMode="auto">
            <a:xfrm>
              <a:off x="4149" y="2811"/>
              <a:ext cx="1089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MKA</a:t>
              </a:r>
            </a:p>
          </p:txBody>
        </p:sp>
        <p:sp>
          <p:nvSpPr>
            <p:cNvPr id="30732" name="AutoShape 62"/>
            <p:cNvSpPr>
              <a:spLocks noChangeArrowheads="1"/>
            </p:cNvSpPr>
            <p:nvPr/>
          </p:nvSpPr>
          <p:spPr bwMode="auto">
            <a:xfrm>
              <a:off x="2226" y="1584"/>
              <a:ext cx="1392" cy="523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3" name="Text Box 63"/>
            <p:cNvSpPr txBox="1">
              <a:spLocks noChangeArrowheads="1"/>
            </p:cNvSpPr>
            <p:nvPr/>
          </p:nvSpPr>
          <p:spPr bwMode="auto">
            <a:xfrm>
              <a:off x="1710" y="1641"/>
              <a:ext cx="21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N</a:t>
              </a:r>
            </a:p>
          </p:txBody>
        </p:sp>
        <p:sp>
          <p:nvSpPr>
            <p:cNvPr id="30734" name="Text Box 66"/>
            <p:cNvSpPr txBox="1">
              <a:spLocks noChangeArrowheads="1"/>
            </p:cNvSpPr>
            <p:nvPr/>
          </p:nvSpPr>
          <p:spPr bwMode="auto">
            <a:xfrm>
              <a:off x="2684" y="2831"/>
              <a:ext cx="46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Kelas</a:t>
              </a:r>
            </a:p>
          </p:txBody>
        </p:sp>
        <p:sp>
          <p:nvSpPr>
            <p:cNvPr id="30735" name="AutoShape 70"/>
            <p:cNvSpPr>
              <a:spLocks noChangeArrowheads="1"/>
            </p:cNvSpPr>
            <p:nvPr/>
          </p:nvSpPr>
          <p:spPr bwMode="auto">
            <a:xfrm>
              <a:off x="2226" y="2693"/>
              <a:ext cx="1392" cy="523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6" name="Rectangle 73"/>
            <p:cNvSpPr>
              <a:spLocks noChangeArrowheads="1"/>
            </p:cNvSpPr>
            <p:nvPr/>
          </p:nvSpPr>
          <p:spPr bwMode="auto">
            <a:xfrm>
              <a:off x="2229" y="2688"/>
              <a:ext cx="1392" cy="52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Line 74"/>
            <p:cNvSpPr>
              <a:spLocks noChangeShapeType="1"/>
            </p:cNvSpPr>
            <p:nvPr/>
          </p:nvSpPr>
          <p:spPr bwMode="auto">
            <a:xfrm>
              <a:off x="3627" y="2957"/>
              <a:ext cx="5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38" name="Text Box 75"/>
            <p:cNvSpPr txBox="1">
              <a:spLocks noChangeArrowheads="1"/>
            </p:cNvSpPr>
            <p:nvPr/>
          </p:nvSpPr>
          <p:spPr bwMode="auto">
            <a:xfrm>
              <a:off x="498" y="2823"/>
              <a:ext cx="121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MAHASISWA</a:t>
              </a:r>
            </a:p>
          </p:txBody>
        </p:sp>
        <p:sp>
          <p:nvSpPr>
            <p:cNvPr id="30739" name="Line 76"/>
            <p:cNvSpPr>
              <a:spLocks noChangeShapeType="1"/>
            </p:cNvSpPr>
            <p:nvPr/>
          </p:nvSpPr>
          <p:spPr bwMode="auto">
            <a:xfrm>
              <a:off x="1716" y="2950"/>
              <a:ext cx="5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40" name="Text Box 77"/>
            <p:cNvSpPr txBox="1">
              <a:spLocks noChangeArrowheads="1"/>
            </p:cNvSpPr>
            <p:nvPr/>
          </p:nvSpPr>
          <p:spPr bwMode="auto">
            <a:xfrm>
              <a:off x="2044" y="2741"/>
              <a:ext cx="21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N</a:t>
              </a:r>
            </a:p>
          </p:txBody>
        </p:sp>
        <p:sp>
          <p:nvSpPr>
            <p:cNvPr id="30741" name="Text Box 78"/>
            <p:cNvSpPr txBox="1">
              <a:spLocks noChangeArrowheads="1"/>
            </p:cNvSpPr>
            <p:nvPr/>
          </p:nvSpPr>
          <p:spPr bwMode="auto">
            <a:xfrm>
              <a:off x="4122" y="1705"/>
              <a:ext cx="1089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MKA</a:t>
              </a:r>
            </a:p>
          </p:txBody>
        </p:sp>
        <p:sp>
          <p:nvSpPr>
            <p:cNvPr id="30742" name="Line 80"/>
            <p:cNvSpPr>
              <a:spLocks noChangeShapeType="1"/>
            </p:cNvSpPr>
            <p:nvPr/>
          </p:nvSpPr>
          <p:spPr bwMode="auto">
            <a:xfrm>
              <a:off x="3600" y="1851"/>
              <a:ext cx="5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43" name="Text Box 81"/>
            <p:cNvSpPr txBox="1">
              <a:spLocks noChangeArrowheads="1"/>
            </p:cNvSpPr>
            <p:nvPr/>
          </p:nvSpPr>
          <p:spPr bwMode="auto">
            <a:xfrm>
              <a:off x="3916" y="1632"/>
              <a:ext cx="22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M</a:t>
              </a:r>
            </a:p>
          </p:txBody>
        </p:sp>
        <p:sp>
          <p:nvSpPr>
            <p:cNvPr id="30744" name="Text Box 82"/>
            <p:cNvSpPr txBox="1">
              <a:spLocks noChangeArrowheads="1"/>
            </p:cNvSpPr>
            <p:nvPr/>
          </p:nvSpPr>
          <p:spPr bwMode="auto">
            <a:xfrm>
              <a:off x="3607" y="2732"/>
              <a:ext cx="21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N</a:t>
              </a:r>
            </a:p>
          </p:txBody>
        </p:sp>
        <p:sp>
          <p:nvSpPr>
            <p:cNvPr id="30745" name="Text Box 83"/>
            <p:cNvSpPr txBox="1">
              <a:spLocks noChangeArrowheads="1"/>
            </p:cNvSpPr>
            <p:nvPr/>
          </p:nvSpPr>
          <p:spPr bwMode="auto">
            <a:xfrm>
              <a:off x="1708" y="2736"/>
              <a:ext cx="19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30746" name="Text Box 84"/>
            <p:cNvSpPr txBox="1">
              <a:spLocks noChangeArrowheads="1"/>
            </p:cNvSpPr>
            <p:nvPr/>
          </p:nvSpPr>
          <p:spPr bwMode="auto">
            <a:xfrm>
              <a:off x="3979" y="2736"/>
              <a:ext cx="19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30747" name="Rectangle 85"/>
            <p:cNvSpPr>
              <a:spLocks noChangeArrowheads="1"/>
            </p:cNvSpPr>
            <p:nvPr/>
          </p:nvSpPr>
          <p:spPr bwMode="auto">
            <a:xfrm>
              <a:off x="2688" y="1257"/>
              <a:ext cx="4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charset="0"/>
                </a:rPr>
                <a:t>Asal</a:t>
              </a:r>
            </a:p>
          </p:txBody>
        </p:sp>
        <p:sp>
          <p:nvSpPr>
            <p:cNvPr id="30748" name="Rectangle 86"/>
            <p:cNvSpPr>
              <a:spLocks noChangeArrowheads="1"/>
            </p:cNvSpPr>
            <p:nvPr/>
          </p:nvSpPr>
          <p:spPr bwMode="auto">
            <a:xfrm>
              <a:off x="2612" y="2382"/>
              <a:ext cx="6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charset="0"/>
                </a:rPr>
                <a:t>Menjadi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54CBF9-1A01-45E0-B0C8-52A2EF907FA4}" type="slidenum">
              <a:rPr lang="en-US"/>
              <a:pPr/>
              <a:t>29</a:t>
            </a:fld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31749" name="Rectangle 3"/>
          <p:cNvSpPr>
            <a:spLocks noChangeArrowheads="1"/>
          </p:cNvSpPr>
          <p:nvPr/>
        </p:nvSpPr>
        <p:spPr bwMode="auto">
          <a:xfrm>
            <a:off x="914400" y="1600200"/>
            <a:ext cx="7620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400" b="1">
                <a:latin typeface="Arial" charset="0"/>
              </a:rPr>
              <a:t>Keuntungan dan kerugian Model Data E-R</a:t>
            </a:r>
          </a:p>
          <a:p>
            <a:pPr marL="681038" lvl="1" indent="-334963" eaLnBrk="1" hangingPunct="1">
              <a:lnSpc>
                <a:spcPct val="7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Keuntungan</a:t>
            </a:r>
          </a:p>
          <a:p>
            <a:pPr marL="1001713" lvl="2" indent="-319088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Secara konseptual sangat sederhana</a:t>
            </a:r>
          </a:p>
          <a:p>
            <a:pPr marL="1001713" lvl="2" indent="-3190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Gambaran secara visual</a:t>
            </a:r>
          </a:p>
          <a:p>
            <a:pPr marL="1001713" lvl="2" indent="-319088" eaLnBrk="1" hangingPunct="1">
              <a:lnSpc>
                <a:spcPct val="85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Alat bantu komunikasi lebih efektif</a:t>
            </a:r>
          </a:p>
          <a:p>
            <a:pPr marL="1001713" lvl="2" indent="-319088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Terintegrasi dengan model basis data relasional</a:t>
            </a:r>
          </a:p>
          <a:p>
            <a:pPr marL="681038" lvl="1" indent="-334963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 b="1">
                <a:latin typeface="Arial" charset="0"/>
              </a:rPr>
              <a:t>Kerugian</a:t>
            </a:r>
          </a:p>
          <a:p>
            <a:pPr marL="1001713" lvl="2" indent="-3190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Gambaran aturan-aturan terbatas </a:t>
            </a:r>
          </a:p>
          <a:p>
            <a:pPr marL="1001713" lvl="2" indent="-3190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Gambaran relasi terbatas</a:t>
            </a:r>
          </a:p>
          <a:p>
            <a:pPr marL="1001713" lvl="2" indent="-3190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Tidak ada bahasa untuk memanipulasi data</a:t>
            </a:r>
          </a:p>
          <a:p>
            <a:pPr marL="1001713" lvl="2" indent="-3190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·"/>
            </a:pPr>
            <a:r>
              <a:rPr lang="en-US" sz="2200">
                <a:latin typeface="Arial" charset="0"/>
              </a:rPr>
              <a:t>Kehilangan isi informasi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145131-B489-4108-9E6C-145F390CF2C8}" type="slidenum">
              <a:rPr lang="en-US"/>
              <a:pPr/>
              <a:t>3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Tujuan Instruksional Khusus (TIK)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sz="2400" smtClean="0"/>
              <a:t>Tujuan perkuliahan ini agar </a:t>
            </a:r>
            <a:r>
              <a:rPr lang="en-US" sz="2400" smtClean="0"/>
              <a:t>Mahasiswa dapat menjelaskan pengertian model basis data.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400" smtClean="0"/>
              <a:t>Mahasiswa dapat menjelaskan tentang model basis data hirarki, jaringan, relasional dan berorientasi objek serta keuntungan dan keru-gian masing-masing model basis data tersebut.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400" smtClean="0"/>
              <a:t>Mahasiswa dapat menjelaskan ciri-ciri model basis data pada era internet.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CB952A-814A-4769-B0C6-B5371B15CA41}" type="slidenum">
              <a:rPr lang="en-US"/>
              <a:pPr/>
              <a:t>30</a:t>
            </a:fld>
            <a:endParaRPr lang="en-US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32773" name="Rectangle 3"/>
          <p:cNvSpPr>
            <a:spLocks noChangeArrowheads="1"/>
          </p:cNvSpPr>
          <p:nvPr/>
        </p:nvSpPr>
        <p:spPr bwMode="auto">
          <a:xfrm>
            <a:off x="609600" y="16002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1" hangingPunct="1">
              <a:lnSpc>
                <a:spcPct val="85000"/>
              </a:lnSpc>
              <a:spcAft>
                <a:spcPct val="40000"/>
              </a:spcAft>
              <a:buClr>
                <a:schemeClr val="tx1"/>
              </a:buClr>
              <a:buFont typeface="Webdings" pitchFamily="18" charset="2"/>
              <a:buAutoNum type="arabicPeriod" startAt="4"/>
            </a:pPr>
            <a:r>
              <a:rPr lang="en-US" sz="2200" b="1">
                <a:latin typeface="Arial" charset="0"/>
              </a:rPr>
              <a:t>Model Berorientasi Objek (</a:t>
            </a:r>
            <a:r>
              <a:rPr lang="en-US" sz="2200" b="1" i="1">
                <a:latin typeface="Arial" charset="0"/>
              </a:rPr>
              <a:t>Object Oriented Model</a:t>
            </a:r>
            <a:r>
              <a:rPr lang="en-US" sz="2200" b="1">
                <a:latin typeface="Arial" charset="0"/>
              </a:rPr>
              <a:t>)</a:t>
            </a:r>
          </a:p>
          <a:p>
            <a:pPr marL="533400" indent="-533400" algn="just" eaLnBrk="1" hangingPunct="1">
              <a:lnSpc>
                <a:spcPct val="90000"/>
              </a:lnSpc>
              <a:spcAft>
                <a:spcPct val="10000"/>
              </a:spcAft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Model data berorientasi objek</a:t>
            </a:r>
            <a:r>
              <a:rPr lang="en-US" sz="2200">
                <a:latin typeface="Arial" charset="0"/>
              </a:rPr>
              <a:t> memiliki karaketristik sebagai berikut:</a:t>
            </a:r>
          </a:p>
          <a:p>
            <a:pPr marL="852488" lvl="1" indent="-317500" eaLnBrk="1" hangingPunct="1">
              <a:lnSpc>
                <a:spcPct val="90000"/>
              </a:lnSpc>
              <a:spcBef>
                <a:spcPct val="15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Sebuah objek digambarkan dengan isi berdasarkan faktanya. </a:t>
            </a:r>
          </a:p>
          <a:p>
            <a:pPr marL="852488" lvl="1" indent="-317500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Sebuah objek mencakup informasi tentang relasi antara fakta dengan objek.</a:t>
            </a:r>
          </a:p>
          <a:p>
            <a:pPr marL="852488" lvl="1" indent="-317500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Sebuah objek adalah sebuah blok pembentuk dirinya sendiri untuk struktur independen.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5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Struktur Dasar</a:t>
            </a:r>
          </a:p>
          <a:p>
            <a:pPr marL="852488" lvl="1" indent="-317500" algn="just" eaLnBrk="1" hangingPunct="1">
              <a:lnSpc>
                <a:spcPct val="90000"/>
              </a:lnSpc>
              <a:spcBef>
                <a:spcPct val="15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Objek adalah penggambaran entitas pada dunia nyata atau kejadian-kejadian. </a:t>
            </a:r>
          </a:p>
          <a:p>
            <a:pPr marL="852488" lvl="1" indent="-3175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Atribut menggambarkan sifat-sifat objek.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75B083C-3CFD-4D55-A04D-A01A19B9890E}" type="slidenum">
              <a:rPr lang="en-US"/>
              <a:pPr/>
              <a:t>31</a:t>
            </a:fld>
            <a:endParaRPr lang="en-US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33797" name="Rectangle 3"/>
          <p:cNvSpPr>
            <a:spLocks noChangeArrowheads="1"/>
          </p:cNvSpPr>
          <p:nvPr/>
        </p:nvSpPr>
        <p:spPr bwMode="auto">
          <a:xfrm>
            <a:off x="609600" y="1828800"/>
            <a:ext cx="79248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52488" lvl="1" indent="-3175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Objek yang memiliki kesamaan sifat-sifat secara bersama-sama dikelompokkan dalam suatu kelas</a:t>
            </a:r>
          </a:p>
          <a:p>
            <a:pPr marL="852488" lvl="1" indent="-3175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Kelas adalah kumpulan dari objek-objek yang sejenis beserta struktur (atribut) dan metode (methods).</a:t>
            </a:r>
          </a:p>
          <a:p>
            <a:pPr marL="852488" lvl="1" indent="-3175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Kelas-kelas diorganisir dalam suatu hirarki</a:t>
            </a:r>
          </a:p>
          <a:p>
            <a:pPr marL="852488" lvl="1" indent="-317500" algn="just" eaLnBrk="1" hangingPunct="1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000">
                <a:latin typeface="Arial" charset="0"/>
              </a:rPr>
              <a:t>Sebuah objek dapat mewarisi atribut dan metode kelas yang berada di atasnya.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A63D61-1718-429C-850C-2CD927106D2F}" type="slidenum">
              <a:rPr lang="en-US"/>
              <a:pPr/>
              <a:t>32</a:t>
            </a:fld>
            <a:endParaRPr lang="en-US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grpSp>
        <p:nvGrpSpPr>
          <p:cNvPr id="34821" name="Group 20"/>
          <p:cNvGrpSpPr>
            <a:grpSpLocks/>
          </p:cNvGrpSpPr>
          <p:nvPr/>
        </p:nvGrpSpPr>
        <p:grpSpPr bwMode="auto">
          <a:xfrm>
            <a:off x="2590800" y="1600200"/>
            <a:ext cx="3352800" cy="2133600"/>
            <a:chOff x="1632" y="1104"/>
            <a:chExt cx="2112" cy="1344"/>
          </a:xfrm>
        </p:grpSpPr>
        <p:sp>
          <p:nvSpPr>
            <p:cNvPr id="34836" name="Rectangle 3"/>
            <p:cNvSpPr>
              <a:spLocks noChangeArrowheads="1"/>
            </p:cNvSpPr>
            <p:nvPr/>
          </p:nvSpPr>
          <p:spPr bwMode="auto">
            <a:xfrm>
              <a:off x="2592" y="1104"/>
              <a:ext cx="1152" cy="134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7" name="Text Box 4"/>
            <p:cNvSpPr txBox="1">
              <a:spLocks noChangeArrowheads="1"/>
            </p:cNvSpPr>
            <p:nvPr/>
          </p:nvSpPr>
          <p:spPr bwMode="auto">
            <a:xfrm>
              <a:off x="2592" y="1104"/>
              <a:ext cx="1152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Arial" charset="0"/>
                </a:rPr>
                <a:t>Rekening</a:t>
              </a:r>
            </a:p>
          </p:txBody>
        </p:sp>
        <p:sp>
          <p:nvSpPr>
            <p:cNvPr id="34838" name="Text Box 5"/>
            <p:cNvSpPr txBox="1">
              <a:spLocks noChangeArrowheads="1"/>
            </p:cNvSpPr>
            <p:nvPr/>
          </p:nvSpPr>
          <p:spPr bwMode="auto">
            <a:xfrm>
              <a:off x="2640" y="1344"/>
              <a:ext cx="968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NoRekening</a:t>
              </a:r>
            </a:p>
            <a:p>
              <a:r>
                <a:rPr lang="en-US" sz="1600">
                  <a:latin typeface="Arial" charset="0"/>
                </a:rPr>
                <a:t>NamaNasabah</a:t>
              </a:r>
            </a:p>
            <a:p>
              <a:r>
                <a:rPr lang="en-US" sz="1600">
                  <a:latin typeface="Arial" charset="0"/>
                </a:rPr>
                <a:t>TanggalBuka</a:t>
              </a:r>
            </a:p>
            <a:p>
              <a:r>
                <a:rPr lang="en-US" sz="1600">
                  <a:latin typeface="Arial" charset="0"/>
                </a:rPr>
                <a:t>SaldoAkhir</a:t>
              </a:r>
            </a:p>
          </p:txBody>
        </p:sp>
        <p:sp>
          <p:nvSpPr>
            <p:cNvPr id="34839" name="Text Box 6"/>
            <p:cNvSpPr txBox="1">
              <a:spLocks noChangeArrowheads="1"/>
            </p:cNvSpPr>
            <p:nvPr/>
          </p:nvSpPr>
          <p:spPr bwMode="auto">
            <a:xfrm>
              <a:off x="2592" y="2074"/>
              <a:ext cx="1152" cy="374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Arial" charset="0"/>
                </a:rPr>
                <a:t>BukaRekening</a:t>
              </a:r>
            </a:p>
            <a:p>
              <a:r>
                <a:rPr lang="en-US" sz="1600">
                  <a:latin typeface="Arial" charset="0"/>
                </a:rPr>
                <a:t>TutupRekening</a:t>
              </a:r>
            </a:p>
          </p:txBody>
        </p:sp>
        <p:sp>
          <p:nvSpPr>
            <p:cNvPr id="34840" name="Text Box 7"/>
            <p:cNvSpPr txBox="1">
              <a:spLocks noChangeArrowheads="1"/>
            </p:cNvSpPr>
            <p:nvPr/>
          </p:nvSpPr>
          <p:spPr bwMode="auto">
            <a:xfrm>
              <a:off x="1632" y="1104"/>
              <a:ext cx="8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1600">
                  <a:latin typeface="Arial" charset="0"/>
                </a:rPr>
                <a:t>Nama Kelas</a:t>
              </a:r>
            </a:p>
          </p:txBody>
        </p:sp>
        <p:sp>
          <p:nvSpPr>
            <p:cNvPr id="34841" name="Text Box 9"/>
            <p:cNvSpPr txBox="1">
              <a:spLocks noChangeArrowheads="1"/>
            </p:cNvSpPr>
            <p:nvPr/>
          </p:nvSpPr>
          <p:spPr bwMode="auto">
            <a:xfrm>
              <a:off x="1632" y="1564"/>
              <a:ext cx="8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1600">
                  <a:latin typeface="Arial" charset="0"/>
                </a:rPr>
                <a:t>Properti</a:t>
              </a:r>
            </a:p>
          </p:txBody>
        </p:sp>
        <p:sp>
          <p:nvSpPr>
            <p:cNvPr id="34842" name="Text Box 10"/>
            <p:cNvSpPr txBox="1">
              <a:spLocks noChangeArrowheads="1"/>
            </p:cNvSpPr>
            <p:nvPr/>
          </p:nvSpPr>
          <p:spPr bwMode="auto">
            <a:xfrm>
              <a:off x="1632" y="2140"/>
              <a:ext cx="816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en-US" sz="1600">
                  <a:latin typeface="Arial" charset="0"/>
                </a:rPr>
                <a:t>Metode</a:t>
              </a:r>
            </a:p>
          </p:txBody>
        </p:sp>
      </p:grpSp>
      <p:sp>
        <p:nvSpPr>
          <p:cNvPr id="34822" name="Rectangle 11"/>
          <p:cNvSpPr>
            <a:spLocks noChangeArrowheads="1"/>
          </p:cNvSpPr>
          <p:nvPr/>
        </p:nvSpPr>
        <p:spPr bwMode="auto">
          <a:xfrm>
            <a:off x="5791200" y="4114800"/>
            <a:ext cx="2438400" cy="1905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3" name="Text Box 12"/>
          <p:cNvSpPr txBox="1">
            <a:spLocks noChangeArrowheads="1"/>
          </p:cNvSpPr>
          <p:nvPr/>
        </p:nvSpPr>
        <p:spPr bwMode="auto">
          <a:xfrm>
            <a:off x="5791200" y="4114800"/>
            <a:ext cx="24384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Pemeriksaan Rekening</a:t>
            </a:r>
          </a:p>
        </p:txBody>
      </p:sp>
      <p:sp>
        <p:nvSpPr>
          <p:cNvPr id="34824" name="Text Box 13"/>
          <p:cNvSpPr txBox="1">
            <a:spLocks noChangeArrowheads="1"/>
          </p:cNvSpPr>
          <p:nvPr/>
        </p:nvSpPr>
        <p:spPr bwMode="auto">
          <a:xfrm>
            <a:off x="5867400" y="4495800"/>
            <a:ext cx="14001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SaldoMinimal</a:t>
            </a:r>
          </a:p>
          <a:p>
            <a:r>
              <a:rPr lang="en-US" sz="1600">
                <a:latin typeface="Arial" charset="0"/>
              </a:rPr>
              <a:t>Overdrafts</a:t>
            </a:r>
          </a:p>
        </p:txBody>
      </p:sp>
      <p:sp>
        <p:nvSpPr>
          <p:cNvPr id="34825" name="Text Box 14"/>
          <p:cNvSpPr txBox="1">
            <a:spLocks noChangeArrowheads="1"/>
          </p:cNvSpPr>
          <p:nvPr/>
        </p:nvSpPr>
        <p:spPr bwMode="auto">
          <a:xfrm>
            <a:off x="5791200" y="5426075"/>
            <a:ext cx="2438400" cy="5937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Arial" charset="0"/>
              </a:rPr>
              <a:t>BayarBiayaTagihan</a:t>
            </a:r>
          </a:p>
          <a:p>
            <a:r>
              <a:rPr lang="en-US" sz="1600">
                <a:latin typeface="Arial" charset="0"/>
              </a:rPr>
              <a:t>TutupRekening</a:t>
            </a:r>
          </a:p>
        </p:txBody>
      </p:sp>
      <p:sp>
        <p:nvSpPr>
          <p:cNvPr id="34826" name="Rectangle 15"/>
          <p:cNvSpPr>
            <a:spLocks noChangeArrowheads="1"/>
          </p:cNvSpPr>
          <p:nvPr/>
        </p:nvSpPr>
        <p:spPr bwMode="auto">
          <a:xfrm>
            <a:off x="1676400" y="4114800"/>
            <a:ext cx="2438400" cy="1905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Text Box 16"/>
          <p:cNvSpPr txBox="1">
            <a:spLocks noChangeArrowheads="1"/>
          </p:cNvSpPr>
          <p:nvPr/>
        </p:nvSpPr>
        <p:spPr bwMode="auto">
          <a:xfrm>
            <a:off x="1676400" y="4114800"/>
            <a:ext cx="24384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Rekening Tabungan</a:t>
            </a:r>
          </a:p>
        </p:txBody>
      </p:sp>
      <p:sp>
        <p:nvSpPr>
          <p:cNvPr id="34828" name="Text Box 17"/>
          <p:cNvSpPr txBox="1">
            <a:spLocks noChangeArrowheads="1"/>
          </p:cNvSpPr>
          <p:nvPr/>
        </p:nvSpPr>
        <p:spPr bwMode="auto">
          <a:xfrm>
            <a:off x="1752600" y="4495800"/>
            <a:ext cx="1231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SukuBunga</a:t>
            </a:r>
          </a:p>
        </p:txBody>
      </p:sp>
      <p:sp>
        <p:nvSpPr>
          <p:cNvPr id="34829" name="Text Box 18"/>
          <p:cNvSpPr txBox="1">
            <a:spLocks noChangeArrowheads="1"/>
          </p:cNvSpPr>
          <p:nvPr/>
        </p:nvSpPr>
        <p:spPr bwMode="auto">
          <a:xfrm>
            <a:off x="1676400" y="5670550"/>
            <a:ext cx="2438400" cy="34925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Arial" charset="0"/>
              </a:rPr>
              <a:t>BayarBunga</a:t>
            </a:r>
          </a:p>
        </p:txBody>
      </p:sp>
      <p:sp>
        <p:nvSpPr>
          <p:cNvPr id="34830" name="Line 19"/>
          <p:cNvSpPr>
            <a:spLocks noChangeShapeType="1"/>
          </p:cNvSpPr>
          <p:nvPr/>
        </p:nvSpPr>
        <p:spPr bwMode="auto">
          <a:xfrm flipV="1">
            <a:off x="2819400" y="3810000"/>
            <a:ext cx="2057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1" name="Line 22"/>
          <p:cNvSpPr>
            <a:spLocks noChangeShapeType="1"/>
          </p:cNvSpPr>
          <p:nvPr/>
        </p:nvSpPr>
        <p:spPr bwMode="auto">
          <a:xfrm flipH="1" flipV="1">
            <a:off x="5257800" y="3810000"/>
            <a:ext cx="1676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2" name="Text Box 23"/>
          <p:cNvSpPr txBox="1">
            <a:spLocks noChangeArrowheads="1"/>
          </p:cNvSpPr>
          <p:nvPr/>
        </p:nvSpPr>
        <p:spPr bwMode="auto">
          <a:xfrm>
            <a:off x="4330700" y="4065588"/>
            <a:ext cx="1128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Arial" charset="0"/>
              </a:rPr>
              <a:t>inheritance</a:t>
            </a:r>
          </a:p>
        </p:txBody>
      </p:sp>
      <p:sp>
        <p:nvSpPr>
          <p:cNvPr id="34833" name="Text Box 24"/>
          <p:cNvSpPr txBox="1">
            <a:spLocks noChangeArrowheads="1"/>
          </p:cNvSpPr>
          <p:nvPr/>
        </p:nvSpPr>
        <p:spPr bwMode="auto">
          <a:xfrm>
            <a:off x="4267200" y="5208588"/>
            <a:ext cx="1417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latin typeface="Arial" charset="0"/>
              </a:rPr>
              <a:t>Polymorphism</a:t>
            </a:r>
          </a:p>
        </p:txBody>
      </p:sp>
      <p:sp>
        <p:nvSpPr>
          <p:cNvPr id="34834" name="Line 25"/>
          <p:cNvSpPr>
            <a:spLocks noChangeShapeType="1"/>
          </p:cNvSpPr>
          <p:nvPr/>
        </p:nvSpPr>
        <p:spPr bwMode="auto">
          <a:xfrm>
            <a:off x="4953000" y="54864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35" name="Text Box 26"/>
          <p:cNvSpPr txBox="1">
            <a:spLocks noChangeArrowheads="1"/>
          </p:cNvSpPr>
          <p:nvPr/>
        </p:nvSpPr>
        <p:spPr bwMode="auto">
          <a:xfrm>
            <a:off x="457200" y="1631950"/>
            <a:ext cx="1828800" cy="7302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3.12. Contoh model data berorientasi objek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FA71A2-C072-4A7A-A8BD-933164E217F8}" type="slidenum">
              <a:rPr lang="en-US"/>
              <a:pPr/>
              <a:t>33</a:t>
            </a:fld>
            <a:endParaRPr lang="en-US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pic>
        <p:nvPicPr>
          <p:cNvPr id="3584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752600"/>
            <a:ext cx="7467600" cy="381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Text Box 4"/>
          <p:cNvSpPr txBox="1">
            <a:spLocks noChangeArrowheads="1"/>
          </p:cNvSpPr>
          <p:nvPr/>
        </p:nvSpPr>
        <p:spPr bwMode="auto">
          <a:xfrm>
            <a:off x="1905000" y="5715000"/>
            <a:ext cx="57912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3.13. Perbandingan model data berorientasi ojek dan E-R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2BEBDE-FC1A-43B0-A4F7-12FA982A432C}" type="slidenum">
              <a:rPr lang="en-US"/>
              <a:pPr/>
              <a:t>34</a:t>
            </a:fld>
            <a:endParaRPr lang="en-US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Ringkasan Materi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41475"/>
            <a:ext cx="8077200" cy="45307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200" smtClean="0"/>
              <a:t>Pada pertemuan ini telah dibahas tentang pengertian </a:t>
            </a:r>
            <a:r>
              <a:rPr lang="en-US" sz="2200" b="1" smtClean="0"/>
              <a:t>model data </a:t>
            </a:r>
            <a:r>
              <a:rPr lang="en-US" sz="2200" smtClean="0"/>
              <a:t>yaitu kumpulan perangkat konseptual untuk menggam-barkan data, hubungan data, semantik (makna) data dan batasan data.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200" smtClean="0"/>
              <a:t>Representasi model data dalam perancangan basis data secara umum dibagi</a:t>
            </a:r>
            <a:r>
              <a:rPr lang="en-US" sz="2200" b="1" smtClean="0"/>
              <a:t> </a:t>
            </a:r>
            <a:r>
              <a:rPr lang="en-US" sz="2200" smtClean="0"/>
              <a:t>menjadi 2 kelompok, yaitu model logika berbasis record dan model logika berbasis objek.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200" b="1" smtClean="0"/>
              <a:t>Model data jaringan </a:t>
            </a:r>
            <a:r>
              <a:rPr lang="en-US" sz="2200" smtClean="0"/>
              <a:t>terdiri dari sekumpulan </a:t>
            </a:r>
            <a:r>
              <a:rPr lang="en-US" sz="2200" i="1" smtClean="0"/>
              <a:t>record</a:t>
            </a:r>
            <a:r>
              <a:rPr lang="en-US" sz="2200" smtClean="0"/>
              <a:t> yang dihubungkan satu dengan yang lain menggunakan </a:t>
            </a:r>
            <a:r>
              <a:rPr lang="en-US" sz="2200" i="1" smtClean="0"/>
              <a:t>link</a:t>
            </a:r>
            <a:r>
              <a:rPr lang="en-US" sz="2200" smtClean="0"/>
              <a:t> (dalam bentuk </a:t>
            </a:r>
            <a:r>
              <a:rPr lang="en-US" sz="2200" i="1" smtClean="0"/>
              <a:t>pointer</a:t>
            </a:r>
            <a:r>
              <a:rPr lang="en-US" sz="2200" smtClean="0"/>
              <a:t>).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200" b="1" smtClean="0"/>
              <a:t>Model data hirarkis </a:t>
            </a:r>
            <a:r>
              <a:rPr lang="en-US" sz="2200" smtClean="0"/>
              <a:t>terdiri dari sekumpulan </a:t>
            </a:r>
            <a:r>
              <a:rPr lang="en-US" sz="2200" i="1" smtClean="0"/>
              <a:t>record</a:t>
            </a:r>
            <a:r>
              <a:rPr lang="en-US" sz="2200" smtClean="0"/>
              <a:t> yang dihubungkan satu dengan yang lain menggunakan </a:t>
            </a:r>
            <a:r>
              <a:rPr lang="en-US" sz="2200" i="1" smtClean="0"/>
              <a:t>link</a:t>
            </a:r>
            <a:r>
              <a:rPr lang="en-US" sz="2200" smtClean="0"/>
              <a:t> (dalam bentuk </a:t>
            </a:r>
            <a:r>
              <a:rPr lang="en-US" sz="2200" i="1" smtClean="0"/>
              <a:t>pointer</a:t>
            </a:r>
            <a:r>
              <a:rPr lang="en-US" sz="2200" smtClean="0"/>
              <a:t>) membentuk suatu struktur hirarkis seperti diagram pohon.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D78D92-D5F3-4873-978E-67D1884D2A90}" type="slidenum">
              <a:rPr lang="en-US"/>
              <a:pPr/>
              <a:t>35</a:t>
            </a:fld>
            <a:endParaRPr lang="en-US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Ringkasan Materi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41475"/>
            <a:ext cx="8077200" cy="4530725"/>
          </a:xfrm>
        </p:spPr>
        <p:txBody>
          <a:bodyPr/>
          <a:lstStyle/>
          <a:p>
            <a:pPr algn="just" eaLnBrk="1" hangingPunct="1"/>
            <a:r>
              <a:rPr lang="en-US" sz="2200" smtClean="0"/>
              <a:t>Pada pertemuan ini telah dibahas tentang pengertian </a:t>
            </a:r>
            <a:r>
              <a:rPr lang="en-US" sz="2200" b="1" smtClean="0"/>
              <a:t>model data </a:t>
            </a:r>
            <a:r>
              <a:rPr lang="en-US" sz="2200" smtClean="0"/>
              <a:t>yaitu kumpulan perangkat konseptual untuk menggam-barkan data, hubungan data, semantik (makna) data dan batasan data.</a:t>
            </a:r>
          </a:p>
          <a:p>
            <a:pPr algn="just" eaLnBrk="1" hangingPunct="1"/>
            <a:r>
              <a:rPr lang="en-US" sz="2200" b="1" smtClean="0"/>
              <a:t>Model Keterhubungan entitas  (Model E-R) </a:t>
            </a:r>
            <a:r>
              <a:rPr lang="en-US" sz="2200" smtClean="0"/>
              <a:t>merupakan salah satu model yang diterima secara meluas sebagai alat bantu pemodelan data secara grafis. Model E-R biasanya disajikan dalam bentuk diagram keter-hubungan entitas (Entity Relationship Diagram / ERD)</a:t>
            </a:r>
          </a:p>
          <a:p>
            <a:pPr algn="just" eaLnBrk="1" hangingPunct="1"/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2F6A40-F552-42AB-84D2-46653D61C780}" type="slidenum">
              <a:rPr lang="en-US"/>
              <a:pPr/>
              <a:t>36</a:t>
            </a:fld>
            <a:endParaRPr lang="en-US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Soal Latihan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01000" cy="4530725"/>
          </a:xfrm>
        </p:spPr>
        <p:txBody>
          <a:bodyPr/>
          <a:lstStyle/>
          <a:p>
            <a:pPr marL="347663" indent="-347663" eaLnBrk="1" hangingPunct="1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400" smtClean="0"/>
              <a:t>Apa yang dimaksud dengan model data ?</a:t>
            </a:r>
          </a:p>
          <a:p>
            <a:pPr marL="347663" indent="-347663" eaLnBrk="1" hangingPunct="1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400" smtClean="0"/>
              <a:t>Model data secara umum dikelompokan menjadi dua. Sebutkan dan jelaskan!</a:t>
            </a:r>
          </a:p>
          <a:p>
            <a:pPr marL="347663" indent="-347663" eaLnBrk="1" hangingPunct="1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400" smtClean="0"/>
              <a:t>Jelaskan yang anda ketahui tentang model basis data implentasi !</a:t>
            </a:r>
          </a:p>
          <a:p>
            <a:pPr marL="347663" indent="-347663" eaLnBrk="1" hangingPunct="1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400" smtClean="0"/>
              <a:t>Apa keuntungan dan kerugian model basis data relasional?</a:t>
            </a:r>
          </a:p>
          <a:p>
            <a:pPr marL="347663" indent="-347663" eaLnBrk="1" hangingPunct="1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r>
              <a:rPr lang="en-US" sz="2400" smtClean="0"/>
              <a:t>Jelaskan ciri-ciri kesuksesan basis data era internet ?</a:t>
            </a:r>
          </a:p>
          <a:p>
            <a:pPr marL="347663" indent="-347663" eaLnBrk="1" hangingPunct="1">
              <a:lnSpc>
                <a:spcPct val="90000"/>
              </a:lnSpc>
              <a:buClr>
                <a:schemeClr val="tx1"/>
              </a:buClr>
              <a:buSzTx/>
              <a:buFont typeface="Symbol" pitchFamily="18" charset="2"/>
              <a:buAutoNum type="arabicPeriod"/>
            </a:pPr>
            <a:endParaRPr lang="en-US" sz="240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D3C272-7409-4123-AED0-525A7C9AD7CA}" type="slidenum">
              <a:rPr lang="en-US"/>
              <a:pPr/>
              <a:t>37</a:t>
            </a:fld>
            <a:endParaRPr lang="en-US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Referensi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ct val="30000"/>
              </a:spcAft>
              <a:tabLst>
                <a:tab pos="682625" algn="l"/>
              </a:tabLst>
            </a:pPr>
            <a:r>
              <a:rPr lang="en-US" sz="2400" b="1" dirty="0" err="1" smtClean="0"/>
              <a:t>Buku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Teks</a:t>
            </a:r>
            <a:r>
              <a:rPr lang="en-US" sz="2400" b="1" dirty="0" smtClean="0"/>
              <a:t> (</a:t>
            </a:r>
            <a:r>
              <a:rPr lang="en-US" sz="2400" b="1" i="1" dirty="0" smtClean="0"/>
              <a:t>Textbook</a:t>
            </a:r>
            <a:r>
              <a:rPr lang="en-US" sz="2400" b="1" dirty="0" smtClean="0"/>
              <a:t>)</a:t>
            </a:r>
            <a:endParaRPr lang="en-US" sz="2400" dirty="0" smtClean="0"/>
          </a:p>
          <a:p>
            <a:pPr eaLnBrk="1" hangingPunct="1"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 sz="2600" dirty="0" smtClean="0"/>
              <a:t>   </a:t>
            </a:r>
            <a:r>
              <a:rPr lang="en-US" sz="2200" dirty="0" smtClean="0"/>
              <a:t>1.   Date, C.J. 2000, </a:t>
            </a:r>
            <a:r>
              <a:rPr lang="en-US" sz="2200" i="1" dirty="0" smtClean="0"/>
              <a:t>An Introduction to Database System</a:t>
            </a:r>
            <a:r>
              <a:rPr lang="en-US" sz="2200" dirty="0" smtClean="0"/>
              <a:t>,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en-US" sz="2200" dirty="0" smtClean="0"/>
              <a:t>		Addison Wesley Publishing Company, Vol. 7, New </a:t>
            </a:r>
            <a:r>
              <a:rPr lang="en-US" sz="2200" dirty="0" smtClean="0"/>
              <a:t>York.</a:t>
            </a:r>
            <a:endParaRPr lang="en-US" sz="2200" dirty="0"/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en-US" sz="2200" dirty="0" smtClean="0"/>
              <a:t>	</a:t>
            </a:r>
            <a:r>
              <a:rPr lang="en-US" sz="2200" smtClean="0"/>
              <a:t>2</a:t>
            </a:r>
            <a:r>
              <a:rPr lang="en-US" sz="2200" dirty="0" smtClean="0"/>
              <a:t>. </a:t>
            </a:r>
            <a:r>
              <a:rPr lang="en-US" sz="2200" dirty="0" err="1" smtClean="0"/>
              <a:t>Fathansyah</a:t>
            </a:r>
            <a:r>
              <a:rPr lang="en-US" sz="2200" dirty="0" smtClean="0"/>
              <a:t>, 1999, </a:t>
            </a:r>
            <a:r>
              <a:rPr lang="en-US" sz="2200" i="1" dirty="0" smtClean="0"/>
              <a:t>Basis Data</a:t>
            </a:r>
            <a:r>
              <a:rPr lang="en-US" sz="2200" dirty="0" smtClean="0"/>
              <a:t>, </a:t>
            </a:r>
            <a:r>
              <a:rPr lang="en-US" sz="2200" dirty="0" err="1" smtClean="0"/>
              <a:t>Informatika</a:t>
            </a:r>
            <a:r>
              <a:rPr lang="en-US" sz="2200" dirty="0" smtClean="0"/>
              <a:t>, Bandung.</a:t>
            </a:r>
            <a:endParaRPr lang="id-ID" sz="2200" dirty="0" smtClean="0"/>
          </a:p>
          <a:p>
            <a:pPr eaLnBrk="1" hangingPunct="1">
              <a:tabLst>
                <a:tab pos="682625" algn="l"/>
              </a:tabLst>
            </a:pPr>
            <a:r>
              <a:rPr lang="en-US" sz="2400" b="1" dirty="0" err="1" smtClean="0"/>
              <a:t>Referensi</a:t>
            </a:r>
            <a:endParaRPr lang="en-US" sz="2400" b="1" dirty="0" smtClean="0"/>
          </a:p>
          <a:p>
            <a:pPr eaLnBrk="1" hangingPunct="1"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 sz="2600" dirty="0" smtClean="0"/>
              <a:t> </a:t>
            </a:r>
            <a:r>
              <a:rPr lang="en-US" sz="2600" dirty="0" smtClean="0"/>
              <a:t>	</a:t>
            </a:r>
            <a:r>
              <a:rPr lang="en-US" sz="2200" dirty="0" smtClean="0"/>
              <a:t>3. </a:t>
            </a:r>
            <a:r>
              <a:rPr lang="en-US" sz="2200" dirty="0" err="1" smtClean="0"/>
              <a:t>Elmasri</a:t>
            </a:r>
            <a:r>
              <a:rPr lang="en-US" sz="2200" dirty="0" smtClean="0"/>
              <a:t>, </a:t>
            </a:r>
            <a:r>
              <a:rPr lang="en-US" sz="2200" dirty="0" err="1" smtClean="0"/>
              <a:t>Ramez</a:t>
            </a:r>
            <a:r>
              <a:rPr lang="en-US" sz="2200" dirty="0" smtClean="0"/>
              <a:t>; </a:t>
            </a:r>
            <a:r>
              <a:rPr lang="en-US" sz="2200" dirty="0" err="1" smtClean="0"/>
              <a:t>Navathe</a:t>
            </a:r>
            <a:r>
              <a:rPr lang="en-US" sz="2200" dirty="0" smtClean="0"/>
              <a:t>, </a:t>
            </a:r>
            <a:r>
              <a:rPr lang="en-US" sz="2200" dirty="0" err="1" smtClean="0"/>
              <a:t>Shamkant</a:t>
            </a:r>
            <a:r>
              <a:rPr lang="en-US" sz="2200" dirty="0" smtClean="0"/>
              <a:t> B., 2001, </a:t>
            </a:r>
          </a:p>
          <a:p>
            <a:pPr eaLnBrk="1" hangingPunct="1"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en-US" sz="2200" dirty="0" smtClean="0"/>
              <a:t>		F</a:t>
            </a:r>
            <a:r>
              <a:rPr lang="en-US" sz="2200" i="1" dirty="0" smtClean="0"/>
              <a:t>undamentals of Database Systems</a:t>
            </a:r>
            <a:r>
              <a:rPr lang="en-US" sz="2200" dirty="0" smtClean="0"/>
              <a:t>, The Benjamin/ </a:t>
            </a:r>
          </a:p>
          <a:p>
            <a:pPr eaLnBrk="1" hangingPunct="1"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en-US" sz="2200" dirty="0" smtClean="0"/>
              <a:t>		Cummings Publishing Company, Inc., California</a:t>
            </a:r>
            <a:r>
              <a:rPr lang="en-US" sz="2200" dirty="0" smtClean="0"/>
              <a:t>.</a:t>
            </a:r>
          </a:p>
          <a:p>
            <a:pPr eaLnBrk="1" hangingPunct="1">
              <a:spcBef>
                <a:spcPct val="0"/>
              </a:spcBef>
              <a:buNone/>
              <a:tabLst>
                <a:tab pos="682625" algn="l"/>
              </a:tabLst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4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Kroenke, Auer, 2016,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Database Processing 	</a:t>
            </a:r>
            <a:r>
              <a:rPr lang="en-US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fundamentals,Design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 and Implementation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Pearson</a:t>
            </a:r>
          </a:p>
          <a:p>
            <a:pPr eaLnBrk="1" hangingPunct="1"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endParaRPr lang="id-ID" sz="22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5293BC-9D25-41D0-B2EC-97B455CFD2B3}" type="slidenum">
              <a:rPr lang="en-US"/>
              <a:pPr/>
              <a:t>4</a:t>
            </a:fld>
            <a:endParaRPr 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609600" y="2122488"/>
            <a:ext cx="8077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1" hangingPunct="1">
              <a:lnSpc>
                <a:spcPct val="85000"/>
              </a:lnSpc>
              <a:spcAft>
                <a:spcPct val="30000"/>
              </a:spcAft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Model data </a:t>
            </a:r>
            <a:r>
              <a:rPr lang="en-US" sz="2200">
                <a:latin typeface="Arial" charset="0"/>
              </a:rPr>
              <a:t>adalah kumpulan perangkat konseptual untuk menggambarkan data, hubungan data, semantik (makna) data dan batasan data.</a:t>
            </a:r>
          </a:p>
          <a:p>
            <a:pPr marL="533400" indent="-533400" eaLnBrk="1" hangingPunct="1">
              <a:lnSpc>
                <a:spcPct val="85000"/>
              </a:lnSpc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200">
                <a:latin typeface="Arial" charset="0"/>
              </a:rPr>
              <a:t>Representasi model data dalam perancangan basis data secara umum dibagi</a:t>
            </a:r>
            <a:r>
              <a:rPr lang="en-US" sz="2200" b="1">
                <a:latin typeface="Arial" charset="0"/>
              </a:rPr>
              <a:t> </a:t>
            </a:r>
            <a:r>
              <a:rPr lang="en-US" sz="2200">
                <a:latin typeface="Arial" charset="0"/>
              </a:rPr>
              <a:t>menjadi 2 kelompok, yaitu:</a:t>
            </a:r>
            <a:endParaRPr lang="en-US" sz="2200" b="1">
              <a:latin typeface="Arial" charset="0"/>
            </a:endParaRPr>
          </a:p>
          <a:p>
            <a:pPr marL="935038" lvl="1" indent="-400050" eaLnBrk="1" hangingPunct="1"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AutoNum type="arabicPeriod"/>
            </a:pPr>
            <a:r>
              <a:rPr lang="en-US" sz="2200" b="1">
                <a:latin typeface="Arial" charset="0"/>
              </a:rPr>
              <a:t>Model Logika Berbasis Record (</a:t>
            </a:r>
            <a:r>
              <a:rPr lang="en-US" sz="2200" b="1" i="1">
                <a:latin typeface="Arial" charset="0"/>
              </a:rPr>
              <a:t>Record-Based Logical Model</a:t>
            </a:r>
            <a:r>
              <a:rPr lang="en-US" sz="2200" b="1">
                <a:latin typeface="Arial" charset="0"/>
              </a:rPr>
              <a:t>)</a:t>
            </a:r>
          </a:p>
          <a:p>
            <a:pPr marL="1204913" lvl="2" indent="-268288" algn="just" eaLnBrk="1" hangingPunct="1"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Model Relasional (</a:t>
            </a:r>
            <a:r>
              <a:rPr lang="en-US" sz="2200" i="1">
                <a:latin typeface="Arial" charset="0"/>
              </a:rPr>
              <a:t>Relational Model</a:t>
            </a:r>
            <a:r>
              <a:rPr lang="en-US" sz="2200">
                <a:latin typeface="Arial" charset="0"/>
              </a:rPr>
              <a:t>)</a:t>
            </a:r>
          </a:p>
          <a:p>
            <a:pPr marL="1204913" lvl="2" indent="-268288" algn="just" eaLnBrk="1" hangingPunct="1"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Model Jaringan (</a:t>
            </a:r>
            <a:r>
              <a:rPr lang="en-US" sz="2200" i="1">
                <a:latin typeface="Arial" charset="0"/>
              </a:rPr>
              <a:t>Network</a:t>
            </a:r>
            <a:r>
              <a:rPr lang="en-US" sz="2200">
                <a:latin typeface="Arial" charset="0"/>
              </a:rPr>
              <a:t> </a:t>
            </a:r>
            <a:r>
              <a:rPr lang="en-US" sz="2200" i="1">
                <a:latin typeface="Arial" charset="0"/>
              </a:rPr>
              <a:t>Model</a:t>
            </a:r>
            <a:r>
              <a:rPr lang="en-US" sz="2200">
                <a:latin typeface="Arial" charset="0"/>
              </a:rPr>
              <a:t>)</a:t>
            </a:r>
          </a:p>
          <a:p>
            <a:pPr marL="1204913" lvl="2" indent="-268288" algn="just" eaLnBrk="1" hangingPunct="1"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Model Hirarkis (</a:t>
            </a:r>
            <a:r>
              <a:rPr lang="en-US" sz="2200" i="1">
                <a:latin typeface="Arial" charset="0"/>
              </a:rPr>
              <a:t>Hierarchical Model</a:t>
            </a:r>
            <a:r>
              <a:rPr lang="en-US" sz="2200">
                <a:latin typeface="Arial" charset="0"/>
              </a:rPr>
              <a:t>)</a:t>
            </a:r>
          </a:p>
          <a:p>
            <a:pPr marL="1204913" lvl="2" indent="-268288" algn="just" eaLnBrk="1" hangingPunct="1"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Model Keterhubungan Entitas (</a:t>
            </a:r>
            <a:r>
              <a:rPr lang="en-US" sz="2200" i="1">
                <a:latin typeface="Arial" charset="0"/>
              </a:rPr>
              <a:t>Entity-Relationship Model</a:t>
            </a:r>
            <a:r>
              <a:rPr lang="en-US" sz="2200" smtClean="0">
                <a:latin typeface="Arial" charset="0"/>
              </a:rPr>
              <a:t>)</a:t>
            </a:r>
            <a:endParaRPr lang="en-US" sz="2200">
              <a:latin typeface="Arial" charset="0"/>
            </a:endParaRP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685800" y="1512888"/>
            <a:ext cx="2084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Model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C955A3-A7DA-43EB-888E-A89D4CD7608C}" type="slidenum">
              <a:rPr lang="en-US"/>
              <a:pPr/>
              <a:t>5</a:t>
            </a:fld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7173" name="Rectangle 3"/>
          <p:cNvSpPr>
            <a:spLocks noChangeArrowheads="1"/>
          </p:cNvSpPr>
          <p:nvPr/>
        </p:nvSpPr>
        <p:spPr bwMode="auto">
          <a:xfrm>
            <a:off x="609600" y="1676400"/>
            <a:ext cx="80772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50900" lvl="1" indent="-457200" eaLnBrk="1" hangingPunct="1">
              <a:spcBef>
                <a:spcPct val="30000"/>
              </a:spcBef>
              <a:buClr>
                <a:schemeClr val="tx1"/>
              </a:buClr>
              <a:buSzPct val="90000"/>
              <a:buFont typeface="Symbol" pitchFamily="18" charset="2"/>
              <a:buAutoNum type="arabicPeriod" startAt="2"/>
            </a:pPr>
            <a:r>
              <a:rPr lang="en-US" sz="2200" b="1">
                <a:latin typeface="Arial" charset="0"/>
              </a:rPr>
              <a:t>Model Logika Berbasis Objek (</a:t>
            </a:r>
            <a:r>
              <a:rPr lang="en-US" sz="2200" b="1" i="1">
                <a:latin typeface="Arial" charset="0"/>
              </a:rPr>
              <a:t>Object-Based Logical Model</a:t>
            </a:r>
            <a:r>
              <a:rPr lang="en-US" sz="2200" b="1">
                <a:latin typeface="Arial" charset="0"/>
              </a:rPr>
              <a:t>)</a:t>
            </a:r>
          </a:p>
          <a:p>
            <a:pPr marL="1054100" lvl="2" indent="-282575" algn="just" eaLnBrk="1" hangingPunct="1"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100">
                <a:latin typeface="Arial" charset="0"/>
              </a:rPr>
              <a:t>Model Berorientasi Objek (</a:t>
            </a:r>
            <a:r>
              <a:rPr lang="en-US" sz="2100" i="1">
                <a:latin typeface="Arial" charset="0"/>
              </a:rPr>
              <a:t>Object Oriented Model</a:t>
            </a:r>
            <a:r>
              <a:rPr lang="en-US" sz="2100">
                <a:latin typeface="Arial" charset="0"/>
              </a:rPr>
              <a:t>)</a:t>
            </a:r>
          </a:p>
          <a:p>
            <a:pPr marL="1054100" lvl="2" indent="-282575" algn="just" eaLnBrk="1" hangingPunct="1"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100">
                <a:latin typeface="Arial" charset="0"/>
              </a:rPr>
              <a:t>Model Data Semantic (</a:t>
            </a:r>
            <a:r>
              <a:rPr lang="en-US" sz="2100" i="1">
                <a:latin typeface="Arial" charset="0"/>
              </a:rPr>
              <a:t>Semantic</a:t>
            </a:r>
            <a:r>
              <a:rPr lang="en-US" sz="2100">
                <a:latin typeface="Arial" charset="0"/>
              </a:rPr>
              <a:t> </a:t>
            </a:r>
            <a:r>
              <a:rPr lang="en-US" sz="2100" i="1">
                <a:latin typeface="Arial" charset="0"/>
              </a:rPr>
              <a:t>Data</a:t>
            </a:r>
            <a:r>
              <a:rPr lang="en-US" sz="2100">
                <a:latin typeface="Arial" charset="0"/>
              </a:rPr>
              <a:t> </a:t>
            </a:r>
            <a:r>
              <a:rPr lang="en-US" sz="2100" i="1">
                <a:latin typeface="Arial" charset="0"/>
              </a:rPr>
              <a:t>Model</a:t>
            </a:r>
            <a:r>
              <a:rPr lang="en-US" sz="2100">
                <a:latin typeface="Arial" charset="0"/>
              </a:rPr>
              <a:t>)</a:t>
            </a:r>
          </a:p>
          <a:p>
            <a:pPr marL="1054100" lvl="2" indent="-282575" algn="just" eaLnBrk="1" hangingPunct="1">
              <a:spcBef>
                <a:spcPct val="1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100">
                <a:latin typeface="Arial" charset="0"/>
              </a:rPr>
              <a:t>Model Data Fungsional (</a:t>
            </a:r>
            <a:r>
              <a:rPr lang="en-US" sz="2100" i="1">
                <a:latin typeface="Arial" charset="0"/>
              </a:rPr>
              <a:t>Functional</a:t>
            </a:r>
            <a:r>
              <a:rPr lang="en-US" sz="2100">
                <a:latin typeface="Arial" charset="0"/>
              </a:rPr>
              <a:t> </a:t>
            </a:r>
            <a:r>
              <a:rPr lang="en-US" sz="2100" i="1">
                <a:latin typeface="Arial" charset="0"/>
              </a:rPr>
              <a:t>Data</a:t>
            </a:r>
            <a:r>
              <a:rPr lang="en-US" sz="2100">
                <a:latin typeface="Arial" charset="0"/>
              </a:rPr>
              <a:t> </a:t>
            </a:r>
            <a:r>
              <a:rPr lang="en-US" sz="2100" i="1">
                <a:latin typeface="Arial" charset="0"/>
              </a:rPr>
              <a:t>Model</a:t>
            </a:r>
            <a:r>
              <a:rPr lang="en-US" sz="2100">
                <a:latin typeface="Arial" charset="0"/>
              </a:rPr>
              <a:t>)</a:t>
            </a:r>
            <a:endParaRPr lang="en-US" sz="2000">
              <a:latin typeface="Arial" charset="0"/>
            </a:endParaRPr>
          </a:p>
          <a:p>
            <a:pPr marL="533400" indent="-533400" algn="just" eaLnBrk="1" hangingPunct="1">
              <a:lnSpc>
                <a:spcPct val="90000"/>
              </a:lnSpc>
              <a:spcBef>
                <a:spcPct val="4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200">
                <a:latin typeface="Arial" charset="0"/>
              </a:rPr>
              <a:t>Pembahasan model data nantinya difokuskan pada model data keterhubungan entitas (</a:t>
            </a:r>
            <a:r>
              <a:rPr lang="en-US" sz="2200" i="1">
                <a:latin typeface="Arial" charset="0"/>
              </a:rPr>
              <a:t>entity-relationship model</a:t>
            </a:r>
            <a:r>
              <a:rPr lang="en-US" sz="2200">
                <a:latin typeface="Arial" charset="0"/>
              </a:rPr>
              <a:t>) karena model ini yang paling populer digunakan untuk perancangan basis data.</a:t>
            </a:r>
            <a:endParaRPr lang="en-US" sz="31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1FE7F6-6C2B-499E-8608-8501505E5A4D}" type="slidenum">
              <a:rPr lang="en-US"/>
              <a:pPr/>
              <a:t>6</a:t>
            </a:fld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8197" name="Rectangle 3"/>
          <p:cNvSpPr>
            <a:spLocks noChangeArrowheads="1"/>
          </p:cNvSpPr>
          <p:nvPr/>
        </p:nvSpPr>
        <p:spPr bwMode="auto">
          <a:xfrm>
            <a:off x="609600" y="1538288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1" hangingPunct="1">
              <a:lnSpc>
                <a:spcPct val="85000"/>
              </a:lnSpc>
              <a:spcAft>
                <a:spcPct val="30000"/>
              </a:spcAft>
              <a:buClr>
                <a:schemeClr val="tx1"/>
              </a:buClr>
              <a:buFont typeface="Webdings" pitchFamily="18" charset="2"/>
              <a:buAutoNum type="arabicPeriod"/>
            </a:pPr>
            <a:r>
              <a:rPr lang="en-US" sz="2400" b="1">
                <a:latin typeface="Arial" charset="0"/>
              </a:rPr>
              <a:t>Model Data Jaringan (</a:t>
            </a:r>
            <a:r>
              <a:rPr lang="en-US" sz="2400" b="1" i="1">
                <a:latin typeface="Arial" charset="0"/>
              </a:rPr>
              <a:t>Network</a:t>
            </a:r>
            <a:r>
              <a:rPr lang="en-US" sz="2400" b="1">
                <a:latin typeface="Arial" charset="0"/>
              </a:rPr>
              <a:t> </a:t>
            </a:r>
            <a:r>
              <a:rPr lang="en-US" sz="2400" b="1" i="1">
                <a:latin typeface="Arial" charset="0"/>
              </a:rPr>
              <a:t>Model</a:t>
            </a:r>
            <a:r>
              <a:rPr lang="en-US" sz="2400" b="1">
                <a:latin typeface="Arial" charset="0"/>
              </a:rPr>
              <a:t>)</a:t>
            </a:r>
          </a:p>
          <a:p>
            <a:pPr marL="533400" indent="-533400" algn="just" eaLnBrk="1" hangingPunct="1">
              <a:lnSpc>
                <a:spcPct val="90000"/>
              </a:lnSpc>
              <a:spcAft>
                <a:spcPct val="10000"/>
              </a:spcAft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200" b="1">
                <a:latin typeface="Arial" charset="0"/>
              </a:rPr>
              <a:t>Model data jaringan </a:t>
            </a:r>
            <a:r>
              <a:rPr lang="en-US" sz="2200">
                <a:latin typeface="Arial" charset="0"/>
              </a:rPr>
              <a:t>terdiri dari sekumpulan </a:t>
            </a:r>
            <a:r>
              <a:rPr lang="en-US" sz="2200" i="1">
                <a:latin typeface="Arial" charset="0"/>
              </a:rPr>
              <a:t>record</a:t>
            </a:r>
            <a:r>
              <a:rPr lang="en-US" sz="2200">
                <a:latin typeface="Arial" charset="0"/>
              </a:rPr>
              <a:t> yang dihubungkan satu dengan yang lain menggunakan </a:t>
            </a:r>
            <a:r>
              <a:rPr lang="en-US" sz="2200" i="1">
                <a:latin typeface="Arial" charset="0"/>
              </a:rPr>
              <a:t>link</a:t>
            </a:r>
            <a:r>
              <a:rPr lang="en-US" sz="2200">
                <a:latin typeface="Arial" charset="0"/>
              </a:rPr>
              <a:t> (dalam bentuk </a:t>
            </a:r>
            <a:r>
              <a:rPr lang="en-US" sz="2200" i="1">
                <a:latin typeface="Arial" charset="0"/>
              </a:rPr>
              <a:t>pointer</a:t>
            </a:r>
            <a:r>
              <a:rPr lang="en-US" sz="2200">
                <a:latin typeface="Arial" charset="0"/>
              </a:rPr>
              <a:t>).</a:t>
            </a:r>
          </a:p>
          <a:p>
            <a:pPr marL="841375" lvl="1" indent="-306388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Record adalah kumpulan dari field yang masing-masing berisi sebuah nilai. </a:t>
            </a:r>
          </a:p>
          <a:p>
            <a:pPr marL="841375" lvl="1" indent="-306388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Contoh pendefinisian record:</a:t>
            </a:r>
          </a:p>
          <a:p>
            <a:pPr marL="841375" lvl="1" indent="-306388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None/>
            </a:pPr>
            <a:endParaRPr lang="en-US" sz="2200" i="1">
              <a:latin typeface="Arial" charset="0"/>
            </a:endParaRPr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1447800" y="4038600"/>
            <a:ext cx="6858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tabLst>
                <a:tab pos="3367088" algn="l"/>
              </a:tabLst>
            </a:pPr>
            <a:r>
              <a:rPr lang="en-US" sz="2000" b="1">
                <a:latin typeface="Courier New" pitchFamily="49" charset="0"/>
              </a:rPr>
              <a:t>typedef struct</a:t>
            </a:r>
            <a:r>
              <a:rPr lang="en-US" sz="2000">
                <a:latin typeface="Courier New" pitchFamily="49" charset="0"/>
              </a:rPr>
              <a:t> dosen{ </a:t>
            </a:r>
            <a:r>
              <a:rPr lang="en-US" sz="2000" b="1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ID_Dosen[3];</a:t>
            </a:r>
          </a:p>
          <a:p>
            <a:pPr>
              <a:lnSpc>
                <a:spcPct val="90000"/>
              </a:lnSpc>
              <a:tabLst>
                <a:tab pos="3367088" algn="l"/>
              </a:tabLst>
            </a:pPr>
            <a:r>
              <a:rPr lang="en-US" sz="2000">
                <a:latin typeface="Courier New" pitchFamily="49" charset="0"/>
              </a:rPr>
              <a:t>	</a:t>
            </a:r>
            <a:r>
              <a:rPr lang="en-US" sz="2000" b="1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Nama[25] ;</a:t>
            </a:r>
          </a:p>
          <a:p>
            <a:pPr>
              <a:lnSpc>
                <a:spcPct val="90000"/>
              </a:lnSpc>
              <a:tabLst>
                <a:tab pos="3367088" algn="l"/>
              </a:tabLst>
            </a:pPr>
            <a:r>
              <a:rPr lang="en-US" sz="2000">
                <a:latin typeface="Courier New" pitchFamily="49" charset="0"/>
              </a:rPr>
              <a:t>	</a:t>
            </a:r>
            <a:r>
              <a:rPr lang="en-US" sz="2000" b="1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Alamat[30]; };</a:t>
            </a:r>
          </a:p>
        </p:txBody>
      </p:sp>
      <p:sp>
        <p:nvSpPr>
          <p:cNvPr id="8199" name="Rectangle 5"/>
          <p:cNvSpPr>
            <a:spLocks noChangeArrowheads="1"/>
          </p:cNvSpPr>
          <p:nvPr/>
        </p:nvSpPr>
        <p:spPr bwMode="auto">
          <a:xfrm>
            <a:off x="1447800" y="5000625"/>
            <a:ext cx="6858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tabLst>
                <a:tab pos="3090863" algn="l"/>
              </a:tabLst>
            </a:pPr>
            <a:r>
              <a:rPr lang="en-US" sz="2000" b="1">
                <a:latin typeface="Courier New" pitchFamily="49" charset="0"/>
              </a:rPr>
              <a:t>typedef struct</a:t>
            </a:r>
            <a:r>
              <a:rPr lang="en-US" sz="2000">
                <a:latin typeface="Courier New" pitchFamily="49" charset="0"/>
              </a:rPr>
              <a:t> mka{ </a:t>
            </a:r>
            <a:r>
              <a:rPr lang="en-US" sz="2000" b="1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Kode_mka[7];</a:t>
            </a:r>
          </a:p>
          <a:p>
            <a:pPr>
              <a:lnSpc>
                <a:spcPct val="90000"/>
              </a:lnSpc>
              <a:tabLst>
                <a:tab pos="3090863" algn="l"/>
              </a:tabLst>
            </a:pPr>
            <a:r>
              <a:rPr lang="en-US" sz="2000">
                <a:latin typeface="Courier New" pitchFamily="49" charset="0"/>
              </a:rPr>
              <a:t>	</a:t>
            </a:r>
            <a:r>
              <a:rPr lang="en-US" sz="2000" b="1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Nama_mka[20] ;</a:t>
            </a:r>
          </a:p>
          <a:p>
            <a:pPr>
              <a:lnSpc>
                <a:spcPct val="90000"/>
              </a:lnSpc>
              <a:tabLst>
                <a:tab pos="3090863" algn="l"/>
              </a:tabLst>
            </a:pPr>
            <a:r>
              <a:rPr lang="en-US" sz="2000">
                <a:latin typeface="Courier New" pitchFamily="49" charset="0"/>
              </a:rPr>
              <a:t>	</a:t>
            </a:r>
            <a:r>
              <a:rPr lang="en-US" sz="2000" b="1">
                <a:latin typeface="Courier New" pitchFamily="49" charset="0"/>
              </a:rPr>
              <a:t>int</a:t>
            </a:r>
            <a:r>
              <a:rPr lang="en-US" sz="2000">
                <a:latin typeface="Courier New" pitchFamily="49" charset="0"/>
              </a:rPr>
              <a:t> sks[30]; </a:t>
            </a:r>
          </a:p>
          <a:p>
            <a:pPr>
              <a:lnSpc>
                <a:spcPct val="90000"/>
              </a:lnSpc>
              <a:tabLst>
                <a:tab pos="3090863" algn="l"/>
              </a:tabLst>
            </a:pPr>
            <a:r>
              <a:rPr lang="en-US" sz="2000">
                <a:latin typeface="Courier New" pitchFamily="49" charset="0"/>
              </a:rPr>
              <a:t>	</a:t>
            </a:r>
            <a:r>
              <a:rPr lang="en-US" sz="2000" b="1">
                <a:latin typeface="Courier New" pitchFamily="49" charset="0"/>
              </a:rPr>
              <a:t>int</a:t>
            </a:r>
            <a:r>
              <a:rPr lang="en-US" sz="2000">
                <a:latin typeface="Courier New" pitchFamily="49" charset="0"/>
              </a:rPr>
              <a:t> semester };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9F0C4D-AB40-4F4D-A7A9-982DEC34E34C}" type="slidenum">
              <a:rPr lang="en-US"/>
              <a:pPr/>
              <a:t>7</a:t>
            </a:fld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9221" name="Rectangle 3"/>
          <p:cNvSpPr>
            <a:spLocks noChangeArrowheads="1"/>
          </p:cNvSpPr>
          <p:nvPr/>
        </p:nvSpPr>
        <p:spPr bwMode="auto">
          <a:xfrm>
            <a:off x="609600" y="15240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Berdasarkan struktur record tersebut, maka dihasilkan contoh data berserta link berikut ini: </a:t>
            </a:r>
          </a:p>
        </p:txBody>
      </p:sp>
      <p:grpSp>
        <p:nvGrpSpPr>
          <p:cNvPr id="9222" name="Group 73"/>
          <p:cNvGrpSpPr>
            <a:grpSpLocks/>
          </p:cNvGrpSpPr>
          <p:nvPr/>
        </p:nvGrpSpPr>
        <p:grpSpPr bwMode="auto">
          <a:xfrm>
            <a:off x="914400" y="2667000"/>
            <a:ext cx="7635875" cy="2514600"/>
            <a:chOff x="576" y="1680"/>
            <a:chExt cx="4810" cy="1584"/>
          </a:xfrm>
        </p:grpSpPr>
        <p:sp>
          <p:nvSpPr>
            <p:cNvPr id="9224" name="Text Box 6"/>
            <p:cNvSpPr txBox="1">
              <a:spLocks noChangeArrowheads="1"/>
            </p:cNvSpPr>
            <p:nvPr/>
          </p:nvSpPr>
          <p:spPr bwMode="auto">
            <a:xfrm>
              <a:off x="576" y="1920"/>
              <a:ext cx="225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465138" algn="l"/>
                  <a:tab pos="2176463" algn="l"/>
                </a:tabLst>
              </a:pPr>
              <a:r>
                <a:rPr lang="en-US" sz="1400">
                  <a:latin typeface="Arial" charset="0"/>
                </a:rPr>
                <a:t>001	Ir. Setyo Darmo	Jl. Mawar 17</a:t>
              </a:r>
            </a:p>
          </p:txBody>
        </p:sp>
        <p:sp>
          <p:nvSpPr>
            <p:cNvPr id="9225" name="Text Box 7"/>
            <p:cNvSpPr txBox="1">
              <a:spLocks noChangeArrowheads="1"/>
            </p:cNvSpPr>
            <p:nvPr/>
          </p:nvSpPr>
          <p:spPr bwMode="auto">
            <a:xfrm>
              <a:off x="3216" y="1680"/>
              <a:ext cx="2170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566738" algn="l"/>
                  <a:tab pos="2395538" algn="l"/>
                  <a:tab pos="2917825" algn="l"/>
                </a:tabLst>
              </a:pPr>
              <a:r>
                <a:rPr lang="en-US" sz="1400">
                  <a:latin typeface="Arial" charset="0"/>
                </a:rPr>
                <a:t>IF01	Pemrograman Web	3	3</a:t>
              </a:r>
            </a:p>
          </p:txBody>
        </p:sp>
        <p:sp>
          <p:nvSpPr>
            <p:cNvPr id="9226" name="Text Box 8"/>
            <p:cNvSpPr txBox="1">
              <a:spLocks noChangeArrowheads="1"/>
            </p:cNvSpPr>
            <p:nvPr/>
          </p:nvSpPr>
          <p:spPr bwMode="auto">
            <a:xfrm>
              <a:off x="3216" y="2152"/>
              <a:ext cx="2170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566738" algn="l"/>
                  <a:tab pos="2395538" algn="l"/>
                  <a:tab pos="2917825" algn="l"/>
                </a:tabLst>
              </a:pPr>
              <a:r>
                <a:rPr lang="en-US" sz="1400">
                  <a:latin typeface="Arial" charset="0"/>
                </a:rPr>
                <a:t>IF04	Matematika Deskrit	3	5</a:t>
              </a:r>
            </a:p>
          </p:txBody>
        </p:sp>
        <p:sp>
          <p:nvSpPr>
            <p:cNvPr id="9227" name="Text Box 9"/>
            <p:cNvSpPr txBox="1">
              <a:spLocks noChangeArrowheads="1"/>
            </p:cNvSpPr>
            <p:nvPr/>
          </p:nvSpPr>
          <p:spPr bwMode="auto">
            <a:xfrm>
              <a:off x="576" y="2544"/>
              <a:ext cx="225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465138" algn="l"/>
                  <a:tab pos="2235200" algn="l"/>
                </a:tabLst>
              </a:pPr>
              <a:r>
                <a:rPr lang="en-US" sz="1400">
                  <a:latin typeface="Arial" charset="0"/>
                </a:rPr>
                <a:t>002	Syamsudin Nur, ST	Jl. Tongkol 10</a:t>
              </a:r>
            </a:p>
          </p:txBody>
        </p:sp>
        <p:sp>
          <p:nvSpPr>
            <p:cNvPr id="9228" name="Text Box 10"/>
            <p:cNvSpPr txBox="1">
              <a:spLocks noChangeArrowheads="1"/>
            </p:cNvSpPr>
            <p:nvPr/>
          </p:nvSpPr>
          <p:spPr bwMode="auto">
            <a:xfrm>
              <a:off x="3216" y="2544"/>
              <a:ext cx="2170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566738" algn="l"/>
                  <a:tab pos="2395538" algn="l"/>
                  <a:tab pos="2917825" algn="l"/>
                </a:tabLst>
              </a:pPr>
              <a:r>
                <a:rPr lang="en-US" sz="1400">
                  <a:latin typeface="Arial" charset="0"/>
                </a:rPr>
                <a:t>IF02	Sistem Pakar	2	6</a:t>
              </a:r>
            </a:p>
          </p:txBody>
        </p:sp>
        <p:sp>
          <p:nvSpPr>
            <p:cNvPr id="9229" name="Text Box 11"/>
            <p:cNvSpPr txBox="1">
              <a:spLocks noChangeArrowheads="1"/>
            </p:cNvSpPr>
            <p:nvPr/>
          </p:nvSpPr>
          <p:spPr bwMode="auto">
            <a:xfrm>
              <a:off x="3216" y="3064"/>
              <a:ext cx="2170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566738" algn="l"/>
                  <a:tab pos="2395538" algn="l"/>
                  <a:tab pos="2917825" algn="l"/>
                </a:tabLst>
              </a:pPr>
              <a:r>
                <a:rPr lang="en-US" sz="1400">
                  <a:latin typeface="Arial" charset="0"/>
                </a:rPr>
                <a:t>IF08	Sistem Operasi	3	5</a:t>
              </a:r>
            </a:p>
          </p:txBody>
        </p:sp>
        <p:sp>
          <p:nvSpPr>
            <p:cNvPr id="9230" name="Line 13"/>
            <p:cNvSpPr>
              <a:spLocks noChangeShapeType="1"/>
            </p:cNvSpPr>
            <p:nvPr/>
          </p:nvSpPr>
          <p:spPr bwMode="auto">
            <a:xfrm flipV="1">
              <a:off x="2832" y="1776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31" name="Line 14"/>
            <p:cNvSpPr>
              <a:spLocks noChangeShapeType="1"/>
            </p:cNvSpPr>
            <p:nvPr/>
          </p:nvSpPr>
          <p:spPr bwMode="auto">
            <a:xfrm>
              <a:off x="2832" y="2016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2832" y="264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33" name="Line 16"/>
            <p:cNvSpPr>
              <a:spLocks noChangeShapeType="1"/>
            </p:cNvSpPr>
            <p:nvPr/>
          </p:nvSpPr>
          <p:spPr bwMode="auto">
            <a:xfrm>
              <a:off x="2832" y="316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34" name="Line 17"/>
            <p:cNvSpPr>
              <a:spLocks noChangeShapeType="1"/>
            </p:cNvSpPr>
            <p:nvPr/>
          </p:nvSpPr>
          <p:spPr bwMode="auto">
            <a:xfrm>
              <a:off x="864" y="192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35" name="Line 18"/>
            <p:cNvSpPr>
              <a:spLocks noChangeShapeType="1"/>
            </p:cNvSpPr>
            <p:nvPr/>
          </p:nvSpPr>
          <p:spPr bwMode="auto">
            <a:xfrm>
              <a:off x="1920" y="192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36" name="Line 19"/>
            <p:cNvSpPr>
              <a:spLocks noChangeShapeType="1"/>
            </p:cNvSpPr>
            <p:nvPr/>
          </p:nvSpPr>
          <p:spPr bwMode="auto">
            <a:xfrm>
              <a:off x="864" y="254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37" name="Line 20"/>
            <p:cNvSpPr>
              <a:spLocks noChangeShapeType="1"/>
            </p:cNvSpPr>
            <p:nvPr/>
          </p:nvSpPr>
          <p:spPr bwMode="auto">
            <a:xfrm>
              <a:off x="1920" y="254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9238" name="Group 72"/>
            <p:cNvGrpSpPr>
              <a:grpSpLocks/>
            </p:cNvGrpSpPr>
            <p:nvPr/>
          </p:nvGrpSpPr>
          <p:grpSpPr bwMode="auto">
            <a:xfrm>
              <a:off x="576" y="3063"/>
              <a:ext cx="2256" cy="201"/>
              <a:chOff x="576" y="3063"/>
              <a:chExt cx="2256" cy="201"/>
            </a:xfrm>
          </p:grpSpPr>
          <p:sp>
            <p:nvSpPr>
              <p:cNvPr id="9251" name="Text Box 12"/>
              <p:cNvSpPr txBox="1">
                <a:spLocks noChangeArrowheads="1"/>
              </p:cNvSpPr>
              <p:nvPr/>
            </p:nvSpPr>
            <p:spPr bwMode="auto">
              <a:xfrm>
                <a:off x="576" y="3064"/>
                <a:ext cx="2256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465138" algn="l"/>
                    <a:tab pos="2235200" algn="l"/>
                  </a:tabLst>
                </a:pPr>
                <a:r>
                  <a:rPr lang="en-US" sz="1400">
                    <a:latin typeface="Arial" charset="0"/>
                  </a:rPr>
                  <a:t>003	Lundiana, MT	Jl. Kakap 42</a:t>
                </a:r>
              </a:p>
            </p:txBody>
          </p:sp>
          <p:sp>
            <p:nvSpPr>
              <p:cNvPr id="9252" name="Line 21"/>
              <p:cNvSpPr>
                <a:spLocks noChangeShapeType="1"/>
              </p:cNvSpPr>
              <p:nvPr/>
            </p:nvSpPr>
            <p:spPr bwMode="auto">
              <a:xfrm>
                <a:off x="864" y="3063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53" name="Line 22"/>
              <p:cNvSpPr>
                <a:spLocks noChangeShapeType="1"/>
              </p:cNvSpPr>
              <p:nvPr/>
            </p:nvSpPr>
            <p:spPr bwMode="auto">
              <a:xfrm>
                <a:off x="1920" y="3063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9239" name="Line 23"/>
            <p:cNvSpPr>
              <a:spLocks noChangeShapeType="1"/>
            </p:cNvSpPr>
            <p:nvPr/>
          </p:nvSpPr>
          <p:spPr bwMode="auto">
            <a:xfrm>
              <a:off x="3552" y="168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40" name="Line 24"/>
            <p:cNvSpPr>
              <a:spLocks noChangeShapeType="1"/>
            </p:cNvSpPr>
            <p:nvPr/>
          </p:nvSpPr>
          <p:spPr bwMode="auto">
            <a:xfrm>
              <a:off x="4704" y="168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41" name="Line 25"/>
            <p:cNvSpPr>
              <a:spLocks noChangeShapeType="1"/>
            </p:cNvSpPr>
            <p:nvPr/>
          </p:nvSpPr>
          <p:spPr bwMode="auto">
            <a:xfrm>
              <a:off x="5010" y="168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42" name="Line 26"/>
            <p:cNvSpPr>
              <a:spLocks noChangeShapeType="1"/>
            </p:cNvSpPr>
            <p:nvPr/>
          </p:nvSpPr>
          <p:spPr bwMode="auto">
            <a:xfrm>
              <a:off x="3552" y="216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43" name="Line 27"/>
            <p:cNvSpPr>
              <a:spLocks noChangeShapeType="1"/>
            </p:cNvSpPr>
            <p:nvPr/>
          </p:nvSpPr>
          <p:spPr bwMode="auto">
            <a:xfrm>
              <a:off x="4704" y="216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44" name="Line 28"/>
            <p:cNvSpPr>
              <a:spLocks noChangeShapeType="1"/>
            </p:cNvSpPr>
            <p:nvPr/>
          </p:nvSpPr>
          <p:spPr bwMode="auto">
            <a:xfrm>
              <a:off x="5010" y="216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45" name="Line 32"/>
            <p:cNvSpPr>
              <a:spLocks noChangeShapeType="1"/>
            </p:cNvSpPr>
            <p:nvPr/>
          </p:nvSpPr>
          <p:spPr bwMode="auto">
            <a:xfrm>
              <a:off x="3552" y="255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46" name="Line 33"/>
            <p:cNvSpPr>
              <a:spLocks noChangeShapeType="1"/>
            </p:cNvSpPr>
            <p:nvPr/>
          </p:nvSpPr>
          <p:spPr bwMode="auto">
            <a:xfrm>
              <a:off x="4704" y="255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47" name="Line 34"/>
            <p:cNvSpPr>
              <a:spLocks noChangeShapeType="1"/>
            </p:cNvSpPr>
            <p:nvPr/>
          </p:nvSpPr>
          <p:spPr bwMode="auto">
            <a:xfrm>
              <a:off x="5010" y="255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48" name="Line 35"/>
            <p:cNvSpPr>
              <a:spLocks noChangeShapeType="1"/>
            </p:cNvSpPr>
            <p:nvPr/>
          </p:nvSpPr>
          <p:spPr bwMode="auto">
            <a:xfrm>
              <a:off x="3552" y="306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49" name="Line 36"/>
            <p:cNvSpPr>
              <a:spLocks noChangeShapeType="1"/>
            </p:cNvSpPr>
            <p:nvPr/>
          </p:nvSpPr>
          <p:spPr bwMode="auto">
            <a:xfrm>
              <a:off x="4704" y="306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50" name="Line 37"/>
            <p:cNvSpPr>
              <a:spLocks noChangeShapeType="1"/>
            </p:cNvSpPr>
            <p:nvPr/>
          </p:nvSpPr>
          <p:spPr bwMode="auto">
            <a:xfrm>
              <a:off x="5010" y="306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223" name="Text Box 71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3.1 Struktur model data jaringan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4AD005-D7E8-43BE-8EEF-98A34403E94E}" type="slidenum">
              <a:rPr lang="en-US"/>
              <a:pPr/>
              <a:t>8</a:t>
            </a:fld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10245" name="Rectangle 33"/>
          <p:cNvSpPr>
            <a:spLocks noChangeArrowheads="1"/>
          </p:cNvSpPr>
          <p:nvPr/>
        </p:nvSpPr>
        <p:spPr bwMode="auto">
          <a:xfrm>
            <a:off x="762000" y="16002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7663" indent="-34766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Untuk mengimplementasikan rancangan basis data digu-nakan struktur ring dengan menambahkan sebuah field bertipe pointer sehingga membentuk struktur tertutup. </a:t>
            </a:r>
          </a:p>
        </p:txBody>
      </p:sp>
      <p:grpSp>
        <p:nvGrpSpPr>
          <p:cNvPr id="10246" name="Group 70"/>
          <p:cNvGrpSpPr>
            <a:grpSpLocks/>
          </p:cNvGrpSpPr>
          <p:nvPr/>
        </p:nvGrpSpPr>
        <p:grpSpPr bwMode="auto">
          <a:xfrm>
            <a:off x="533400" y="2743200"/>
            <a:ext cx="8153400" cy="2876550"/>
            <a:chOff x="336" y="1728"/>
            <a:chExt cx="5136" cy="1812"/>
          </a:xfrm>
        </p:grpSpPr>
        <p:sp>
          <p:nvSpPr>
            <p:cNvPr id="10248" name="Text Box 5"/>
            <p:cNvSpPr txBox="1">
              <a:spLocks noChangeArrowheads="1"/>
            </p:cNvSpPr>
            <p:nvPr/>
          </p:nvSpPr>
          <p:spPr bwMode="auto">
            <a:xfrm>
              <a:off x="3216" y="1728"/>
              <a:ext cx="225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566738" algn="l"/>
                  <a:tab pos="2395538" algn="l"/>
                  <a:tab pos="2917825" algn="l"/>
                </a:tabLst>
              </a:pPr>
              <a:r>
                <a:rPr lang="en-US" sz="1400">
                  <a:latin typeface="Arial" charset="0"/>
                </a:rPr>
                <a:t>IF01	Pemrograman Web	3	3</a:t>
              </a:r>
            </a:p>
          </p:txBody>
        </p:sp>
        <p:sp>
          <p:nvSpPr>
            <p:cNvPr id="10249" name="Line 13"/>
            <p:cNvSpPr>
              <a:spLocks noChangeShapeType="1"/>
            </p:cNvSpPr>
            <p:nvPr/>
          </p:nvSpPr>
          <p:spPr bwMode="auto">
            <a:xfrm>
              <a:off x="2832" y="277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0" name="Line 14"/>
            <p:cNvSpPr>
              <a:spLocks noChangeShapeType="1"/>
            </p:cNvSpPr>
            <p:nvPr/>
          </p:nvSpPr>
          <p:spPr bwMode="auto">
            <a:xfrm>
              <a:off x="2832" y="330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251" name="Group 34"/>
            <p:cNvGrpSpPr>
              <a:grpSpLocks/>
            </p:cNvGrpSpPr>
            <p:nvPr/>
          </p:nvGrpSpPr>
          <p:grpSpPr bwMode="auto">
            <a:xfrm>
              <a:off x="576" y="1728"/>
              <a:ext cx="2256" cy="200"/>
              <a:chOff x="576" y="2112"/>
              <a:chExt cx="2256" cy="200"/>
            </a:xfrm>
          </p:grpSpPr>
          <p:sp>
            <p:nvSpPr>
              <p:cNvPr id="10302" name="Text Box 4"/>
              <p:cNvSpPr txBox="1">
                <a:spLocks noChangeArrowheads="1"/>
              </p:cNvSpPr>
              <p:nvPr/>
            </p:nvSpPr>
            <p:spPr bwMode="auto">
              <a:xfrm>
                <a:off x="576" y="2112"/>
                <a:ext cx="2256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465138" algn="l"/>
                    <a:tab pos="2176463" algn="l"/>
                  </a:tabLst>
                </a:pPr>
                <a:r>
                  <a:rPr lang="en-US" sz="1400">
                    <a:latin typeface="Arial" charset="0"/>
                  </a:rPr>
                  <a:t>001	Ir. Setyo Darmo	Jl. Mawar 17</a:t>
                </a:r>
              </a:p>
            </p:txBody>
          </p:sp>
          <p:sp>
            <p:nvSpPr>
              <p:cNvPr id="10303" name="Line 15"/>
              <p:cNvSpPr>
                <a:spLocks noChangeShapeType="1"/>
              </p:cNvSpPr>
              <p:nvPr/>
            </p:nvSpPr>
            <p:spPr bwMode="auto">
              <a:xfrm>
                <a:off x="864" y="21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304" name="Line 16"/>
              <p:cNvSpPr>
                <a:spLocks noChangeShapeType="1"/>
              </p:cNvSpPr>
              <p:nvPr/>
            </p:nvSpPr>
            <p:spPr bwMode="auto">
              <a:xfrm>
                <a:off x="1920" y="211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252" name="Group 44"/>
            <p:cNvGrpSpPr>
              <a:grpSpLocks/>
            </p:cNvGrpSpPr>
            <p:nvPr/>
          </p:nvGrpSpPr>
          <p:grpSpPr bwMode="auto">
            <a:xfrm>
              <a:off x="576" y="2680"/>
              <a:ext cx="2256" cy="200"/>
              <a:chOff x="576" y="2736"/>
              <a:chExt cx="2256" cy="200"/>
            </a:xfrm>
          </p:grpSpPr>
          <p:sp>
            <p:nvSpPr>
              <p:cNvPr id="10299" name="Text Box 7"/>
              <p:cNvSpPr txBox="1">
                <a:spLocks noChangeArrowheads="1"/>
              </p:cNvSpPr>
              <p:nvPr/>
            </p:nvSpPr>
            <p:spPr bwMode="auto">
              <a:xfrm>
                <a:off x="576" y="2736"/>
                <a:ext cx="2256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465138" algn="l"/>
                    <a:tab pos="2235200" algn="l"/>
                  </a:tabLst>
                </a:pPr>
                <a:r>
                  <a:rPr lang="en-US" sz="1400">
                    <a:latin typeface="Arial" charset="0"/>
                  </a:rPr>
                  <a:t>002	Syamsudin Nur, ST	Jl. Tongkol 10</a:t>
                </a:r>
              </a:p>
            </p:txBody>
          </p:sp>
          <p:sp>
            <p:nvSpPr>
              <p:cNvPr id="10300" name="Line 17"/>
              <p:cNvSpPr>
                <a:spLocks noChangeShapeType="1"/>
              </p:cNvSpPr>
              <p:nvPr/>
            </p:nvSpPr>
            <p:spPr bwMode="auto">
              <a:xfrm>
                <a:off x="864" y="2736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301" name="Line 18"/>
              <p:cNvSpPr>
                <a:spLocks noChangeShapeType="1"/>
              </p:cNvSpPr>
              <p:nvPr/>
            </p:nvSpPr>
            <p:spPr bwMode="auto">
              <a:xfrm>
                <a:off x="1920" y="2736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253" name="Group 69"/>
            <p:cNvGrpSpPr>
              <a:grpSpLocks/>
            </p:cNvGrpSpPr>
            <p:nvPr/>
          </p:nvGrpSpPr>
          <p:grpSpPr bwMode="auto">
            <a:xfrm>
              <a:off x="576" y="3199"/>
              <a:ext cx="2256" cy="201"/>
              <a:chOff x="576" y="3199"/>
              <a:chExt cx="2256" cy="201"/>
            </a:xfrm>
          </p:grpSpPr>
          <p:sp>
            <p:nvSpPr>
              <p:cNvPr id="10296" name="Text Box 10"/>
              <p:cNvSpPr txBox="1">
                <a:spLocks noChangeArrowheads="1"/>
              </p:cNvSpPr>
              <p:nvPr/>
            </p:nvSpPr>
            <p:spPr bwMode="auto">
              <a:xfrm>
                <a:off x="576" y="3200"/>
                <a:ext cx="2256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465138" algn="l"/>
                    <a:tab pos="2235200" algn="l"/>
                  </a:tabLst>
                </a:pPr>
                <a:r>
                  <a:rPr lang="en-US" sz="1400">
                    <a:latin typeface="Arial" charset="0"/>
                  </a:rPr>
                  <a:t>003	Lundiana, MT	Jl. Kakap 42</a:t>
                </a:r>
              </a:p>
            </p:txBody>
          </p:sp>
          <p:sp>
            <p:nvSpPr>
              <p:cNvPr id="10297" name="Line 19"/>
              <p:cNvSpPr>
                <a:spLocks noChangeShapeType="1"/>
              </p:cNvSpPr>
              <p:nvPr/>
            </p:nvSpPr>
            <p:spPr bwMode="auto">
              <a:xfrm>
                <a:off x="864" y="3199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98" name="Line 20"/>
              <p:cNvSpPr>
                <a:spLocks noChangeShapeType="1"/>
              </p:cNvSpPr>
              <p:nvPr/>
            </p:nvSpPr>
            <p:spPr bwMode="auto">
              <a:xfrm>
                <a:off x="1920" y="3199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254" name="Line 21"/>
            <p:cNvSpPr>
              <a:spLocks noChangeShapeType="1"/>
            </p:cNvSpPr>
            <p:nvPr/>
          </p:nvSpPr>
          <p:spPr bwMode="auto">
            <a:xfrm>
              <a:off x="3552" y="17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5" name="Line 22"/>
            <p:cNvSpPr>
              <a:spLocks noChangeShapeType="1"/>
            </p:cNvSpPr>
            <p:nvPr/>
          </p:nvSpPr>
          <p:spPr bwMode="auto">
            <a:xfrm>
              <a:off x="4704" y="17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6" name="Line 23"/>
            <p:cNvSpPr>
              <a:spLocks noChangeShapeType="1"/>
            </p:cNvSpPr>
            <p:nvPr/>
          </p:nvSpPr>
          <p:spPr bwMode="auto">
            <a:xfrm>
              <a:off x="4956" y="17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7" name="Line 35"/>
            <p:cNvSpPr>
              <a:spLocks noChangeShapeType="1"/>
            </p:cNvSpPr>
            <p:nvPr/>
          </p:nvSpPr>
          <p:spPr bwMode="auto">
            <a:xfrm>
              <a:off x="5247" y="17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258" name="Group 41"/>
            <p:cNvGrpSpPr>
              <a:grpSpLocks/>
            </p:cNvGrpSpPr>
            <p:nvPr/>
          </p:nvGrpSpPr>
          <p:grpSpPr bwMode="auto">
            <a:xfrm>
              <a:off x="3216" y="2208"/>
              <a:ext cx="2256" cy="200"/>
              <a:chOff x="3216" y="2352"/>
              <a:chExt cx="2256" cy="200"/>
            </a:xfrm>
          </p:grpSpPr>
          <p:sp>
            <p:nvSpPr>
              <p:cNvPr id="10291" name="Text Box 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2256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566738" algn="l"/>
                    <a:tab pos="2395538" algn="l"/>
                    <a:tab pos="2917825" algn="l"/>
                  </a:tabLst>
                </a:pPr>
                <a:r>
                  <a:rPr lang="en-US" sz="1400">
                    <a:latin typeface="Arial" charset="0"/>
                  </a:rPr>
                  <a:t>IF04	Matematika Deskrit	3	5</a:t>
                </a:r>
              </a:p>
            </p:txBody>
          </p:sp>
          <p:sp>
            <p:nvSpPr>
              <p:cNvPr id="10292" name="Line 24"/>
              <p:cNvSpPr>
                <a:spLocks noChangeShapeType="1"/>
              </p:cNvSpPr>
              <p:nvPr/>
            </p:nvSpPr>
            <p:spPr bwMode="auto">
              <a:xfrm>
                <a:off x="3552" y="235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93" name="Line 25"/>
              <p:cNvSpPr>
                <a:spLocks noChangeShapeType="1"/>
              </p:cNvSpPr>
              <p:nvPr/>
            </p:nvSpPr>
            <p:spPr bwMode="auto">
              <a:xfrm>
                <a:off x="4704" y="235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94" name="Line 26"/>
              <p:cNvSpPr>
                <a:spLocks noChangeShapeType="1"/>
              </p:cNvSpPr>
              <p:nvPr/>
            </p:nvSpPr>
            <p:spPr bwMode="auto">
              <a:xfrm>
                <a:off x="4974" y="235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95" name="Line 36"/>
              <p:cNvSpPr>
                <a:spLocks noChangeShapeType="1"/>
              </p:cNvSpPr>
              <p:nvPr/>
            </p:nvSpPr>
            <p:spPr bwMode="auto">
              <a:xfrm>
                <a:off x="5265" y="235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259" name="Group 42"/>
            <p:cNvGrpSpPr>
              <a:grpSpLocks/>
            </p:cNvGrpSpPr>
            <p:nvPr/>
          </p:nvGrpSpPr>
          <p:grpSpPr bwMode="auto">
            <a:xfrm>
              <a:off x="3216" y="2680"/>
              <a:ext cx="2256" cy="201"/>
              <a:chOff x="3216" y="2736"/>
              <a:chExt cx="2256" cy="201"/>
            </a:xfrm>
          </p:grpSpPr>
          <p:sp>
            <p:nvSpPr>
              <p:cNvPr id="10286" name="Text Box 8"/>
              <p:cNvSpPr txBox="1">
                <a:spLocks noChangeArrowheads="1"/>
              </p:cNvSpPr>
              <p:nvPr/>
            </p:nvSpPr>
            <p:spPr bwMode="auto">
              <a:xfrm>
                <a:off x="3216" y="2736"/>
                <a:ext cx="2256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566738" algn="l"/>
                    <a:tab pos="2395538" algn="l"/>
                    <a:tab pos="2917825" algn="l"/>
                  </a:tabLst>
                </a:pPr>
                <a:r>
                  <a:rPr lang="en-US" sz="1400">
                    <a:latin typeface="Arial" charset="0"/>
                  </a:rPr>
                  <a:t>IF02	Sistem Pakar	2	6</a:t>
                </a:r>
              </a:p>
            </p:txBody>
          </p:sp>
          <p:sp>
            <p:nvSpPr>
              <p:cNvPr id="10287" name="Line 27"/>
              <p:cNvSpPr>
                <a:spLocks noChangeShapeType="1"/>
              </p:cNvSpPr>
              <p:nvPr/>
            </p:nvSpPr>
            <p:spPr bwMode="auto">
              <a:xfrm>
                <a:off x="3552" y="2745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88" name="Line 28"/>
              <p:cNvSpPr>
                <a:spLocks noChangeShapeType="1"/>
              </p:cNvSpPr>
              <p:nvPr/>
            </p:nvSpPr>
            <p:spPr bwMode="auto">
              <a:xfrm>
                <a:off x="4704" y="2745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89" name="Line 29"/>
              <p:cNvSpPr>
                <a:spLocks noChangeShapeType="1"/>
              </p:cNvSpPr>
              <p:nvPr/>
            </p:nvSpPr>
            <p:spPr bwMode="auto">
              <a:xfrm>
                <a:off x="4992" y="2736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90" name="Line 37"/>
              <p:cNvSpPr>
                <a:spLocks noChangeShapeType="1"/>
              </p:cNvSpPr>
              <p:nvPr/>
            </p:nvSpPr>
            <p:spPr bwMode="auto">
              <a:xfrm>
                <a:off x="5283" y="2736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260" name="Group 43"/>
            <p:cNvGrpSpPr>
              <a:grpSpLocks/>
            </p:cNvGrpSpPr>
            <p:nvPr/>
          </p:nvGrpSpPr>
          <p:grpSpPr bwMode="auto">
            <a:xfrm>
              <a:off x="3216" y="3199"/>
              <a:ext cx="2256" cy="209"/>
              <a:chOff x="3216" y="3255"/>
              <a:chExt cx="2256" cy="209"/>
            </a:xfrm>
          </p:grpSpPr>
          <p:sp>
            <p:nvSpPr>
              <p:cNvPr id="10281" name="Text Box 9"/>
              <p:cNvSpPr txBox="1">
                <a:spLocks noChangeArrowheads="1"/>
              </p:cNvSpPr>
              <p:nvPr/>
            </p:nvSpPr>
            <p:spPr bwMode="auto">
              <a:xfrm>
                <a:off x="3216" y="3264"/>
                <a:ext cx="2256" cy="2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566738" algn="l"/>
                    <a:tab pos="2395538" algn="l"/>
                    <a:tab pos="2917825" algn="l"/>
                  </a:tabLst>
                </a:pPr>
                <a:r>
                  <a:rPr lang="en-US" sz="1400">
                    <a:latin typeface="Arial" charset="0"/>
                  </a:rPr>
                  <a:t>IF08	Sistem Operasi	3	5</a:t>
                </a:r>
              </a:p>
            </p:txBody>
          </p:sp>
          <p:sp>
            <p:nvSpPr>
              <p:cNvPr id="10282" name="Line 30"/>
              <p:cNvSpPr>
                <a:spLocks noChangeShapeType="1"/>
              </p:cNvSpPr>
              <p:nvPr/>
            </p:nvSpPr>
            <p:spPr bwMode="auto">
              <a:xfrm>
                <a:off x="3552" y="3255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83" name="Line 31"/>
              <p:cNvSpPr>
                <a:spLocks noChangeShapeType="1"/>
              </p:cNvSpPr>
              <p:nvPr/>
            </p:nvSpPr>
            <p:spPr bwMode="auto">
              <a:xfrm>
                <a:off x="4704" y="3255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84" name="Line 32"/>
              <p:cNvSpPr>
                <a:spLocks noChangeShapeType="1"/>
              </p:cNvSpPr>
              <p:nvPr/>
            </p:nvSpPr>
            <p:spPr bwMode="auto">
              <a:xfrm>
                <a:off x="5010" y="3264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85" name="Line 38"/>
              <p:cNvSpPr>
                <a:spLocks noChangeShapeType="1"/>
              </p:cNvSpPr>
              <p:nvPr/>
            </p:nvSpPr>
            <p:spPr bwMode="auto">
              <a:xfrm>
                <a:off x="5301" y="3264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261" name="Line 39"/>
            <p:cNvSpPr>
              <a:spLocks noChangeShapeType="1"/>
            </p:cNvSpPr>
            <p:nvPr/>
          </p:nvSpPr>
          <p:spPr bwMode="auto">
            <a:xfrm>
              <a:off x="2832" y="182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262" name="Group 51"/>
            <p:cNvGrpSpPr>
              <a:grpSpLocks/>
            </p:cNvGrpSpPr>
            <p:nvPr/>
          </p:nvGrpSpPr>
          <p:grpSpPr bwMode="auto">
            <a:xfrm>
              <a:off x="336" y="1824"/>
              <a:ext cx="5040" cy="720"/>
              <a:chOff x="336" y="1968"/>
              <a:chExt cx="5040" cy="720"/>
            </a:xfrm>
          </p:grpSpPr>
          <p:sp>
            <p:nvSpPr>
              <p:cNvPr id="10277" name="Line 46"/>
              <p:cNvSpPr>
                <a:spLocks noChangeShapeType="1"/>
              </p:cNvSpPr>
              <p:nvPr/>
            </p:nvSpPr>
            <p:spPr bwMode="auto">
              <a:xfrm>
                <a:off x="336" y="196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78" name="Line 48"/>
              <p:cNvSpPr>
                <a:spLocks noChangeShapeType="1"/>
              </p:cNvSpPr>
              <p:nvPr/>
            </p:nvSpPr>
            <p:spPr bwMode="auto">
              <a:xfrm>
                <a:off x="336" y="1968"/>
                <a:ext cx="0" cy="7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79" name="Line 49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50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80" name="Line 50"/>
              <p:cNvSpPr>
                <a:spLocks noChangeShapeType="1"/>
              </p:cNvSpPr>
              <p:nvPr/>
            </p:nvSpPr>
            <p:spPr bwMode="auto">
              <a:xfrm>
                <a:off x="5376" y="244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263" name="Line 52"/>
            <p:cNvSpPr>
              <a:spLocks noChangeShapeType="1"/>
            </p:cNvSpPr>
            <p:nvPr/>
          </p:nvSpPr>
          <p:spPr bwMode="auto">
            <a:xfrm>
              <a:off x="2976" y="2304"/>
              <a:ext cx="2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4" name="Line 53"/>
            <p:cNvSpPr>
              <a:spLocks noChangeShapeType="1"/>
            </p:cNvSpPr>
            <p:nvPr/>
          </p:nvSpPr>
          <p:spPr bwMode="auto">
            <a:xfrm flipV="1">
              <a:off x="2976" y="206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5" name="Line 54"/>
            <p:cNvSpPr>
              <a:spLocks noChangeShapeType="1"/>
            </p:cNvSpPr>
            <p:nvPr/>
          </p:nvSpPr>
          <p:spPr bwMode="auto">
            <a:xfrm>
              <a:off x="2976" y="2055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66" name="Line 55"/>
            <p:cNvSpPr>
              <a:spLocks noChangeShapeType="1"/>
            </p:cNvSpPr>
            <p:nvPr/>
          </p:nvSpPr>
          <p:spPr bwMode="auto">
            <a:xfrm>
              <a:off x="5376" y="1815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267" name="Group 61"/>
            <p:cNvGrpSpPr>
              <a:grpSpLocks/>
            </p:cNvGrpSpPr>
            <p:nvPr/>
          </p:nvGrpSpPr>
          <p:grpSpPr bwMode="auto">
            <a:xfrm>
              <a:off x="336" y="2784"/>
              <a:ext cx="5040" cy="240"/>
              <a:chOff x="336" y="2928"/>
              <a:chExt cx="5040" cy="288"/>
            </a:xfrm>
          </p:grpSpPr>
          <p:sp>
            <p:nvSpPr>
              <p:cNvPr id="10273" name="Line 57"/>
              <p:cNvSpPr>
                <a:spLocks noChangeShapeType="1"/>
              </p:cNvSpPr>
              <p:nvPr/>
            </p:nvSpPr>
            <p:spPr bwMode="auto">
              <a:xfrm>
                <a:off x="336" y="292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74" name="Line 58"/>
              <p:cNvSpPr>
                <a:spLocks noChangeShapeType="1"/>
              </p:cNvSpPr>
              <p:nvPr/>
            </p:nvSpPr>
            <p:spPr bwMode="auto">
              <a:xfrm>
                <a:off x="336" y="292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75" name="Line 59"/>
              <p:cNvSpPr>
                <a:spLocks noChangeShapeType="1"/>
              </p:cNvSpPr>
              <p:nvPr/>
            </p:nvSpPr>
            <p:spPr bwMode="auto">
              <a:xfrm>
                <a:off x="336" y="3216"/>
                <a:ext cx="50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76" name="Line 60"/>
              <p:cNvSpPr>
                <a:spLocks noChangeShapeType="1"/>
              </p:cNvSpPr>
              <p:nvPr/>
            </p:nvSpPr>
            <p:spPr bwMode="auto">
              <a:xfrm>
                <a:off x="5376" y="292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268" name="Group 62"/>
            <p:cNvGrpSpPr>
              <a:grpSpLocks/>
            </p:cNvGrpSpPr>
            <p:nvPr/>
          </p:nvGrpSpPr>
          <p:grpSpPr bwMode="auto">
            <a:xfrm>
              <a:off x="336" y="3312"/>
              <a:ext cx="5040" cy="228"/>
              <a:chOff x="336" y="2928"/>
              <a:chExt cx="5040" cy="288"/>
            </a:xfrm>
          </p:grpSpPr>
          <p:sp>
            <p:nvSpPr>
              <p:cNvPr id="10269" name="Line 63"/>
              <p:cNvSpPr>
                <a:spLocks noChangeShapeType="1"/>
              </p:cNvSpPr>
              <p:nvPr/>
            </p:nvSpPr>
            <p:spPr bwMode="auto">
              <a:xfrm>
                <a:off x="336" y="292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70" name="Line 64"/>
              <p:cNvSpPr>
                <a:spLocks noChangeShapeType="1"/>
              </p:cNvSpPr>
              <p:nvPr/>
            </p:nvSpPr>
            <p:spPr bwMode="auto">
              <a:xfrm>
                <a:off x="336" y="292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71" name="Line 65"/>
              <p:cNvSpPr>
                <a:spLocks noChangeShapeType="1"/>
              </p:cNvSpPr>
              <p:nvPr/>
            </p:nvSpPr>
            <p:spPr bwMode="auto">
              <a:xfrm>
                <a:off x="336" y="3216"/>
                <a:ext cx="50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272" name="Line 66"/>
              <p:cNvSpPr>
                <a:spLocks noChangeShapeType="1"/>
              </p:cNvSpPr>
              <p:nvPr/>
            </p:nvSpPr>
            <p:spPr bwMode="auto">
              <a:xfrm>
                <a:off x="5376" y="292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10247" name="Text Box 68"/>
          <p:cNvSpPr txBox="1">
            <a:spLocks noChangeArrowheads="1"/>
          </p:cNvSpPr>
          <p:nvPr/>
        </p:nvSpPr>
        <p:spPr bwMode="auto">
          <a:xfrm>
            <a:off x="2438400" y="5715000"/>
            <a:ext cx="4343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Gambar 3.2. Struktur ring model data jaringan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1675BF-730E-4C7D-ABA8-C13E17479344}" type="slidenum">
              <a:rPr lang="en-US"/>
              <a:pPr/>
              <a:t>9</a:t>
            </a:fld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mtClean="0"/>
              <a:t>Model Data</a:t>
            </a:r>
          </a:p>
        </p:txBody>
      </p:sp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609600" y="15240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41375" lvl="1" indent="-306388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</a:pPr>
            <a:r>
              <a:rPr lang="en-US" sz="2200">
                <a:latin typeface="Arial" charset="0"/>
              </a:rPr>
              <a:t>Bentuk struktur data </a:t>
            </a:r>
            <a:r>
              <a:rPr lang="en-US" sz="2200" b="1">
                <a:latin typeface="Arial" charset="0"/>
              </a:rPr>
              <a:t>mka</a:t>
            </a:r>
            <a:r>
              <a:rPr lang="en-US" sz="2200">
                <a:latin typeface="Arial" charset="0"/>
              </a:rPr>
              <a:t> ditambahkan sebuah field baru yang benama </a:t>
            </a:r>
            <a:r>
              <a:rPr lang="en-US" sz="2200" b="1">
                <a:latin typeface="Arial" charset="0"/>
              </a:rPr>
              <a:t>next</a:t>
            </a:r>
            <a:r>
              <a:rPr lang="en-US" sz="2200">
                <a:latin typeface="Arial" charset="0"/>
              </a:rPr>
              <a:t> dengan tipe </a:t>
            </a:r>
            <a:r>
              <a:rPr lang="en-US" sz="2200" b="1">
                <a:latin typeface="Arial" charset="0"/>
              </a:rPr>
              <a:t>pointer</a:t>
            </a:r>
            <a:r>
              <a:rPr lang="en-US" sz="2200">
                <a:latin typeface="Arial" charset="0"/>
              </a:rPr>
              <a:t>, sehingga menjadi : </a:t>
            </a:r>
          </a:p>
          <a:p>
            <a:pPr marL="841375" lvl="1" indent="-306388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None/>
            </a:pPr>
            <a:endParaRPr lang="en-US" sz="2200">
              <a:latin typeface="Arial" charset="0"/>
            </a:endParaRPr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1447800" y="2819400"/>
            <a:ext cx="6858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tabLst>
                <a:tab pos="3367088" algn="l"/>
              </a:tabLst>
            </a:pPr>
            <a:r>
              <a:rPr lang="en-US" sz="2000" b="1">
                <a:latin typeface="Courier New" pitchFamily="49" charset="0"/>
              </a:rPr>
              <a:t>typedef struct</a:t>
            </a:r>
            <a:r>
              <a:rPr lang="en-US" sz="2000">
                <a:latin typeface="Courier New" pitchFamily="49" charset="0"/>
              </a:rPr>
              <a:t> dosen{ </a:t>
            </a:r>
            <a:r>
              <a:rPr lang="en-US" sz="2000" b="1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ID_Dosen[3];</a:t>
            </a:r>
          </a:p>
          <a:p>
            <a:pPr>
              <a:lnSpc>
                <a:spcPct val="90000"/>
              </a:lnSpc>
              <a:tabLst>
                <a:tab pos="3367088" algn="l"/>
              </a:tabLst>
            </a:pPr>
            <a:r>
              <a:rPr lang="en-US" sz="2000">
                <a:latin typeface="Courier New" pitchFamily="49" charset="0"/>
              </a:rPr>
              <a:t>	</a:t>
            </a:r>
            <a:r>
              <a:rPr lang="en-US" sz="2000" b="1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Nama[25] ;</a:t>
            </a:r>
          </a:p>
          <a:p>
            <a:pPr>
              <a:lnSpc>
                <a:spcPct val="90000"/>
              </a:lnSpc>
              <a:tabLst>
                <a:tab pos="3367088" algn="l"/>
              </a:tabLst>
            </a:pPr>
            <a:r>
              <a:rPr lang="en-US" sz="2000">
                <a:latin typeface="Courier New" pitchFamily="49" charset="0"/>
              </a:rPr>
              <a:t>	</a:t>
            </a:r>
            <a:r>
              <a:rPr lang="en-US" sz="2000" b="1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Alamat[30]; };</a:t>
            </a:r>
          </a:p>
        </p:txBody>
      </p:sp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1447800" y="3975100"/>
            <a:ext cx="68580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tabLst>
                <a:tab pos="3657600" algn="l"/>
              </a:tabLst>
            </a:pPr>
            <a:r>
              <a:rPr lang="en-US" sz="2000" b="1">
                <a:latin typeface="Courier New" pitchFamily="49" charset="0"/>
              </a:rPr>
              <a:t>typedef</a:t>
            </a:r>
            <a:r>
              <a:rPr lang="en-US" sz="2000">
                <a:latin typeface="Courier New" pitchFamily="49" charset="0"/>
              </a:rPr>
              <a:t> </a:t>
            </a:r>
            <a:r>
              <a:rPr lang="en-US" sz="2000" b="1">
                <a:latin typeface="Courier New" pitchFamily="49" charset="0"/>
              </a:rPr>
              <a:t>struct</a:t>
            </a:r>
            <a:r>
              <a:rPr lang="en-US" sz="2000">
                <a:latin typeface="Courier New" pitchFamily="49" charset="0"/>
              </a:rPr>
              <a:t> typemka *typeptr;</a:t>
            </a:r>
          </a:p>
          <a:p>
            <a:pPr>
              <a:lnSpc>
                <a:spcPct val="90000"/>
              </a:lnSpc>
              <a:tabLst>
                <a:tab pos="3657600" algn="l"/>
              </a:tabLst>
            </a:pPr>
            <a:r>
              <a:rPr lang="en-US" sz="2000" b="1">
                <a:latin typeface="Courier New" pitchFamily="49" charset="0"/>
              </a:rPr>
              <a:t>typedef struct</a:t>
            </a:r>
            <a:r>
              <a:rPr lang="en-US" sz="2000">
                <a:latin typeface="Courier New" pitchFamily="49" charset="0"/>
              </a:rPr>
              <a:t> typemka{ </a:t>
            </a:r>
            <a:r>
              <a:rPr lang="en-US" sz="2000" b="1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Kode_mka[7];</a:t>
            </a:r>
          </a:p>
          <a:p>
            <a:pPr>
              <a:lnSpc>
                <a:spcPct val="90000"/>
              </a:lnSpc>
              <a:tabLst>
                <a:tab pos="3657600" algn="l"/>
              </a:tabLst>
            </a:pPr>
            <a:r>
              <a:rPr lang="en-US" sz="2000">
                <a:latin typeface="Courier New" pitchFamily="49" charset="0"/>
              </a:rPr>
              <a:t>	</a:t>
            </a:r>
            <a:r>
              <a:rPr lang="en-US" sz="2000" b="1">
                <a:latin typeface="Courier New" pitchFamily="49" charset="0"/>
              </a:rPr>
              <a:t>char</a:t>
            </a:r>
            <a:r>
              <a:rPr lang="en-US" sz="2000">
                <a:latin typeface="Courier New" pitchFamily="49" charset="0"/>
              </a:rPr>
              <a:t> Nama_mka[20] ;</a:t>
            </a:r>
          </a:p>
          <a:p>
            <a:pPr>
              <a:lnSpc>
                <a:spcPct val="90000"/>
              </a:lnSpc>
              <a:tabLst>
                <a:tab pos="3657600" algn="l"/>
              </a:tabLst>
            </a:pPr>
            <a:r>
              <a:rPr lang="en-US" sz="2000">
                <a:latin typeface="Courier New" pitchFamily="49" charset="0"/>
              </a:rPr>
              <a:t>	</a:t>
            </a:r>
            <a:r>
              <a:rPr lang="en-US" sz="2000" b="1">
                <a:latin typeface="Courier New" pitchFamily="49" charset="0"/>
              </a:rPr>
              <a:t>int</a:t>
            </a:r>
            <a:r>
              <a:rPr lang="en-US" sz="2000">
                <a:latin typeface="Courier New" pitchFamily="49" charset="0"/>
              </a:rPr>
              <a:t> sks[30]; </a:t>
            </a:r>
          </a:p>
          <a:p>
            <a:pPr>
              <a:lnSpc>
                <a:spcPct val="90000"/>
              </a:lnSpc>
              <a:tabLst>
                <a:tab pos="3657600" algn="l"/>
              </a:tabLst>
            </a:pPr>
            <a:r>
              <a:rPr lang="en-US" sz="2000">
                <a:latin typeface="Courier New" pitchFamily="49" charset="0"/>
              </a:rPr>
              <a:t>	</a:t>
            </a:r>
            <a:r>
              <a:rPr lang="en-US" sz="2000" b="1">
                <a:latin typeface="Courier New" pitchFamily="49" charset="0"/>
              </a:rPr>
              <a:t>int</a:t>
            </a:r>
            <a:r>
              <a:rPr lang="en-US" sz="2000">
                <a:latin typeface="Courier New" pitchFamily="49" charset="0"/>
              </a:rPr>
              <a:t> semester; </a:t>
            </a:r>
          </a:p>
          <a:p>
            <a:pPr>
              <a:lnSpc>
                <a:spcPct val="90000"/>
              </a:lnSpc>
              <a:tabLst>
                <a:tab pos="3657600" algn="l"/>
              </a:tabLst>
            </a:pPr>
            <a:r>
              <a:rPr lang="en-US" sz="2000">
                <a:latin typeface="Courier New" pitchFamily="49" charset="0"/>
              </a:rPr>
              <a:t>	typeptr next; };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4265</TotalTime>
  <Words>1671</Words>
  <Application>Microsoft Office PowerPoint</Application>
  <PresentationFormat>On-screen Show (4:3)</PresentationFormat>
  <Paragraphs>416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Arial</vt:lpstr>
      <vt:lpstr>Courier New</vt:lpstr>
      <vt:lpstr>Garamond</vt:lpstr>
      <vt:lpstr>Symbol</vt:lpstr>
      <vt:lpstr>Times New Roman</vt:lpstr>
      <vt:lpstr>Verdana</vt:lpstr>
      <vt:lpstr>Webdings</vt:lpstr>
      <vt:lpstr>Wingdings</vt:lpstr>
      <vt:lpstr>Level</vt:lpstr>
      <vt:lpstr>Sistem Basis Data (1240043)</vt:lpstr>
      <vt:lpstr>Deskripsi</vt:lpstr>
      <vt:lpstr>Tujuan Instruksional Khusus (TIK)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Model Data</vt:lpstr>
      <vt:lpstr>Ringkasan Materi</vt:lpstr>
      <vt:lpstr>Ringkasan Materi</vt:lpstr>
      <vt:lpstr>Soal Latihan</vt:lpstr>
      <vt:lpstr>Referensi</vt:lpstr>
    </vt:vector>
  </TitlesOfParts>
  <Company>FTI - UAJY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KOMPUTER</dc:title>
  <dc:creator>Lab Jaringan Komputer</dc:creator>
  <cp:lastModifiedBy>Windows User</cp:lastModifiedBy>
  <cp:revision>95</cp:revision>
  <cp:lastPrinted>2002-09-06T05:14:34Z</cp:lastPrinted>
  <dcterms:created xsi:type="dcterms:W3CDTF">2002-08-30T16:30:15Z</dcterms:created>
  <dcterms:modified xsi:type="dcterms:W3CDTF">2018-08-16T07:00:46Z</dcterms:modified>
</cp:coreProperties>
</file>