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8" autoAdjust="0"/>
    <p:restoredTop sz="86410"/>
  </p:normalViewPr>
  <p:slideViewPr>
    <p:cSldViewPr>
      <p:cViewPr varScale="1">
        <p:scale>
          <a:sx n="62" d="100"/>
          <a:sy n="62" d="100"/>
        </p:scale>
        <p:origin x="53" y="619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1/14/2019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1/14/2019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1/14/2019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1382423"/>
          </a:xfrm>
        </p:spPr>
        <p:txBody>
          <a:bodyPr>
            <a:normAutofit/>
          </a:bodyPr>
          <a:lstStyle/>
          <a:p>
            <a:r>
              <a:rPr lang="en-US" dirty="0" smtClean="0"/>
              <a:t>E-Commerce</a:t>
            </a:r>
          </a:p>
          <a:p>
            <a:r>
              <a:rPr lang="en-US" dirty="0" smtClean="0"/>
              <a:t>Hari </a:t>
            </a:r>
            <a:r>
              <a:rPr lang="en-US" dirty="0" err="1" smtClean="0"/>
              <a:t>Prapcoyo,S.Kom</a:t>
            </a:r>
            <a:r>
              <a:rPr lang="en-US" dirty="0" smtClean="0"/>
              <a:t>., M.ICT</a:t>
            </a:r>
          </a:p>
          <a:p>
            <a:r>
              <a:rPr lang="en-US" dirty="0" smtClean="0"/>
              <a:t>Chapter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UPN “VETERAN” YOGYAKARTA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37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Competitive advantage : achieved by a firm when it can produce a superior product and/or bring the product to market at a lower price than most, or all, of its competitors.</a:t>
            </a:r>
          </a:p>
          <a:p>
            <a:pPr algn="just"/>
            <a:r>
              <a:rPr lang="en-US" dirty="0" smtClean="0"/>
              <a:t>Asymmetry : exists whenever one participant in a market has more resources than other participants.</a:t>
            </a:r>
          </a:p>
          <a:p>
            <a:pPr algn="just"/>
            <a:r>
              <a:rPr lang="en-US" dirty="0" smtClean="0"/>
              <a:t>First-mover advantage : a competitive market advantage for a firm that results from being the first into a marketplace with a serviceable product or service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Eight key elements of a business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6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Complementary resources : resources and assets not directly involved in the production of the product but required for success, such as marketing, management, financial assets, and reputation.</a:t>
            </a:r>
          </a:p>
          <a:p>
            <a:pPr algn="just"/>
            <a:r>
              <a:rPr lang="en-US" dirty="0" smtClean="0"/>
              <a:t>Unfair competitive advantage : occurs when one firm develops an advantage based on a factor that other firms cannot purchase.</a:t>
            </a:r>
          </a:p>
          <a:p>
            <a:pPr algn="just"/>
            <a:r>
              <a:rPr lang="en-US" dirty="0" smtClean="0"/>
              <a:t>Perfect market : a market in which there are no competitive advantages or asymmetries because all firms have equal access to all the factors of production.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Eight key elements of a business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40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Leverage : when a company uses its competitive advantages to achieve more advantage in surrounding markets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Market strategy : the plan you put together that details exactly how you intend to enter a new market and attract new customers.</a:t>
            </a:r>
          </a:p>
          <a:p>
            <a:pPr algn="just"/>
            <a:r>
              <a:rPr lang="en-US" dirty="0" smtClean="0"/>
              <a:t>Organizational development : plan that describes how the company will organize the work that needs to be accomplished.</a:t>
            </a:r>
          </a:p>
          <a:p>
            <a:pPr algn="just"/>
            <a:r>
              <a:rPr lang="en-US" dirty="0" smtClean="0"/>
              <a:t>Management team : employees of the company responsible for making the business model work.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Eight key elements of a business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24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Leverage : when a company uses its competitive advantages to achieve more advantage in surrounding markets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Market strategy : the plan you put together that details exactly how you intend to enter a new market and attract new customers.</a:t>
            </a:r>
          </a:p>
          <a:p>
            <a:pPr algn="just"/>
            <a:r>
              <a:rPr lang="en-US" dirty="0" smtClean="0"/>
              <a:t>Organizational development : plan that describes how the company will organize the work that needs to be accomplished.</a:t>
            </a:r>
          </a:p>
          <a:p>
            <a:pPr algn="just"/>
            <a:r>
              <a:rPr lang="en-US" dirty="0" smtClean="0"/>
              <a:t>Management team : employees of the company responsible for making the business model work.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Eight key elements of a business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33400"/>
            <a:ext cx="8763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63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Leverage : when a company uses its competitive advantages to achieve more advantage in surrounding markets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Market strategy : the plan you put together that details exactly how you intend to enter a new market and attract new customers.</a:t>
            </a:r>
          </a:p>
          <a:p>
            <a:pPr algn="just"/>
            <a:r>
              <a:rPr lang="en-US" dirty="0" smtClean="0"/>
              <a:t>Organizational development : plan that describes how the company will organize the work that needs to be accomplished.</a:t>
            </a:r>
          </a:p>
          <a:p>
            <a:pPr algn="just"/>
            <a:r>
              <a:rPr lang="en-US" dirty="0" smtClean="0"/>
              <a:t>Management team : employees of the company responsible for making the business model work.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Eight key elements of a business model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59465"/>
            <a:ext cx="8534400" cy="611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17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Seed capital : typically, an entrepreneur’s personal funds derived from savings, credit card advances, home equity loans, or from family and friends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Elevator pitch : short two to three minute presentation aimed at convincing investors to invest.</a:t>
            </a:r>
          </a:p>
          <a:p>
            <a:pPr algn="just"/>
            <a:r>
              <a:rPr lang="en-US" dirty="0" smtClean="0"/>
              <a:t>Incubators : typically provide a small amount of funding and also an array of services to start up companies.</a:t>
            </a:r>
          </a:p>
          <a:p>
            <a:pPr algn="just"/>
            <a:r>
              <a:rPr lang="en-US" dirty="0" smtClean="0"/>
              <a:t>Angel investors : typically wealthy individuals or a group of individuals who invest their own money in exchange for an equity share in the stock of a business; often are the first outside investors in a start up.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Eight key elements of a business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069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Venture capital investors : typically invest funds they manage for other investors; usually later-stage investors;</a:t>
            </a:r>
          </a:p>
          <a:p>
            <a:pPr algn="just"/>
            <a:r>
              <a:rPr lang="en-US" dirty="0" err="1" smtClean="0"/>
              <a:t>Crowfunding</a:t>
            </a:r>
            <a:r>
              <a:rPr lang="en-US" dirty="0" smtClean="0"/>
              <a:t> : involves using the internet to enable individuals to collectively contribute money to support a project.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Eight key elements of a business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67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E-</a:t>
            </a:r>
            <a:r>
              <a:rPr lang="en-US" dirty="0" err="1" smtClean="0"/>
              <a:t>tailer</a:t>
            </a:r>
            <a:r>
              <a:rPr lang="en-US" dirty="0" smtClean="0"/>
              <a:t> : online retail store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Major business to consumer(B2C) business models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8"/>
            <a:ext cx="9144000" cy="74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78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E-</a:t>
            </a:r>
            <a:r>
              <a:rPr lang="en-US" dirty="0" err="1" smtClean="0"/>
              <a:t>tailer</a:t>
            </a:r>
            <a:r>
              <a:rPr lang="en-US" dirty="0" smtClean="0"/>
              <a:t> : online retail store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Major business to consumer(B2C) business models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E-</a:t>
            </a:r>
            <a:r>
              <a:rPr lang="en-US" dirty="0" err="1" smtClean="0"/>
              <a:t>tailer</a:t>
            </a:r>
            <a:r>
              <a:rPr lang="en-US" dirty="0" smtClean="0"/>
              <a:t> : online retail store</a:t>
            </a:r>
          </a:p>
          <a:p>
            <a:pPr algn="just"/>
            <a:r>
              <a:rPr lang="en-US" dirty="0" smtClean="0"/>
              <a:t>Barriers to entry : the total cost of entering a new marketplace.</a:t>
            </a:r>
          </a:p>
          <a:p>
            <a:pPr algn="just"/>
            <a:r>
              <a:rPr lang="en-US" dirty="0" smtClean="0"/>
              <a:t>Community provider : creates an online environment where people with similar interests can transact(buy and sell goods); shares interests, photos, and videos; communicate with like-minded people; and receive interest-related information.</a:t>
            </a:r>
          </a:p>
          <a:p>
            <a:pPr algn="just"/>
            <a:r>
              <a:rPr lang="en-US" dirty="0" smtClean="0"/>
              <a:t>Content provider : distributes information content, such as digital news, music, photos, video and artwork.</a:t>
            </a:r>
          </a:p>
          <a:p>
            <a:pPr algn="just"/>
            <a:r>
              <a:rPr lang="en-US" dirty="0" smtClean="0"/>
              <a:t>Portal : offers users powerful search tools as well as an integrated package of content and services all in one place.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Major business to consumer(B2C) business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59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objective: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Identify the key components of e-commerce business models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Describe the major B2C business models.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Describe the major B2B business models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Understand key business concepts and strategies applicable to e-commerce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E-Commerce business models and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60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Transaction broker : processes transaction for consumers that are normally handled in person, by phone, or by email.</a:t>
            </a:r>
          </a:p>
          <a:p>
            <a:pPr algn="just"/>
            <a:r>
              <a:rPr lang="en-US" dirty="0" smtClean="0"/>
              <a:t>Market creator : builds a digital environment where buyers and sellers can meet, display products, search for products, and establish a price for products.</a:t>
            </a:r>
          </a:p>
          <a:p>
            <a:pPr algn="just"/>
            <a:r>
              <a:rPr lang="en-US" dirty="0" smtClean="0"/>
              <a:t>Service provider : offers services online.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Major business to consumer(B2C) business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88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Transaction broker : processes transaction for consumers that are normally handled in person, by phone, or by email.</a:t>
            </a:r>
          </a:p>
          <a:p>
            <a:pPr algn="just"/>
            <a:r>
              <a:rPr lang="en-US" dirty="0" smtClean="0"/>
              <a:t>Market creator : builds a digital environment where buyers and sellers can meet, display products, search for products, and establish a price for products.</a:t>
            </a:r>
          </a:p>
          <a:p>
            <a:pPr algn="just"/>
            <a:r>
              <a:rPr lang="en-US" dirty="0" smtClean="0"/>
              <a:t>Service provider : offers services online.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Major business to consumer(B2C) business models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78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75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E-distributor : a company that supplies products and services directly to individual business.</a:t>
            </a:r>
          </a:p>
          <a:p>
            <a:pPr algn="just"/>
            <a:r>
              <a:rPr lang="en-US" dirty="0" smtClean="0"/>
              <a:t>E-procurement firm : creates and sells access to digital markets.</a:t>
            </a:r>
          </a:p>
          <a:p>
            <a:pPr algn="just"/>
            <a:r>
              <a:rPr lang="en-US" dirty="0" smtClean="0"/>
              <a:t>B2B service provider : sells business services to other firms.</a:t>
            </a:r>
          </a:p>
          <a:p>
            <a:pPr algn="just"/>
            <a:r>
              <a:rPr lang="en-US" dirty="0" smtClean="0"/>
              <a:t>Scale economies : efficiencies that arise from increasing the size of a business.</a:t>
            </a:r>
          </a:p>
          <a:p>
            <a:pPr algn="just"/>
            <a:r>
              <a:rPr lang="en-US" dirty="0" smtClean="0"/>
              <a:t>Exchanges : an independent digital marketplace where suppliers and commercial purchasers can conduct transactions.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Major business to business(B2B) business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93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Industry consortia : industry-owned vertical marketplaces that serve specific industries.</a:t>
            </a:r>
          </a:p>
          <a:p>
            <a:pPr algn="just"/>
            <a:r>
              <a:rPr lang="en-US" dirty="0" smtClean="0"/>
              <a:t>Private industrial network : digital network designed to coordinate the flow of communications among firms engaged in business together.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Major business to business(B2B) business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98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Industry consortia : industry-owned vertical marketplaces that serve specific industries.</a:t>
            </a:r>
          </a:p>
          <a:p>
            <a:pPr algn="just"/>
            <a:r>
              <a:rPr lang="en-US" dirty="0" smtClean="0"/>
              <a:t>Private industrial network : digital network designed to coordinate the flow of communications among firms engaged in business together.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e-commerce changes business : strategy, structure, and process.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861059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49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Industry consortia : industry-owned vertical marketplaces that serve specific industries.</a:t>
            </a:r>
          </a:p>
          <a:p>
            <a:pPr algn="just"/>
            <a:r>
              <a:rPr lang="en-US" dirty="0" smtClean="0"/>
              <a:t>Private industrial network : digital network designed to coordinate the flow of communications among firms engaged in business together.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e-commerce changes business : strategy, structure, and process.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399"/>
            <a:ext cx="8610599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48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Industry structure : refers to the nature of the players in an industry and their relative bargaining power.</a:t>
            </a:r>
          </a:p>
          <a:p>
            <a:pPr algn="just"/>
            <a:r>
              <a:rPr lang="en-US" dirty="0" smtClean="0"/>
              <a:t>Industry structural analysis : an effort to understand and describe the nature of competition in an industry, the nature of substitute products, the barriers to entry, and the relative strength of consumers and suppliers.</a:t>
            </a:r>
          </a:p>
          <a:p>
            <a:pPr algn="just"/>
            <a:r>
              <a:rPr lang="en-US" dirty="0" smtClean="0"/>
              <a:t>Value chain : the set of activities performed in an industry or in a firm that transforms raw inputs into final products and services.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e-commerce changes business : strategy, structure, and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09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Industry structure : refers to the nature of the players in an industry and their relative bargaining power.</a:t>
            </a:r>
          </a:p>
          <a:p>
            <a:pPr algn="just"/>
            <a:r>
              <a:rPr lang="en-US" dirty="0" smtClean="0"/>
              <a:t>Industry structural analysis : an effort to understand and describe the nature of competition in an industry, the nature of substitute products, the barriers to entry, and the relative strength of consumers and suppliers.</a:t>
            </a:r>
          </a:p>
          <a:p>
            <a:pPr algn="just"/>
            <a:r>
              <a:rPr lang="en-US" dirty="0" smtClean="0"/>
              <a:t>Value chain : the set of activities performed in an industry or in a firm that transforms raw inputs into final products and services.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e-commerce changes business : strategy, structure, and process.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38199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2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Firm value chain : the set of activities a firm engages in to create final products from ra</a:t>
            </a:r>
            <a:r>
              <a:rPr lang="en-US" dirty="0" smtClean="0"/>
              <a:t>w inputs.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e-commerce changes business : strategy, structure, and process.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2590800"/>
            <a:ext cx="805338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74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V</a:t>
            </a:r>
            <a:r>
              <a:rPr lang="en-US" dirty="0" smtClean="0"/>
              <a:t>alue web : networked business ecosystem that coordinates the value chains of several firms.</a:t>
            </a: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e-commerce changes business : strategy, structure, and process.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38400"/>
            <a:ext cx="822959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05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Business models : a set of planned activities designed to result in aa profit in a marketplace.</a:t>
            </a:r>
          </a:p>
          <a:p>
            <a:pPr algn="just"/>
            <a:r>
              <a:rPr lang="en-US" dirty="0" smtClean="0"/>
              <a:t>Business plan : a document that describes a firm’s business model</a:t>
            </a:r>
          </a:p>
          <a:p>
            <a:pPr algn="just"/>
            <a:r>
              <a:rPr lang="en-US" dirty="0" smtClean="0"/>
              <a:t>E-commerce business model : a business model that aims to use and leverage the unique qualities of the internet, the web, and the mobile platform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E-Commerce business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35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Business strategy : a set of plans for achieving superior long-term returns on the capital invested in a business firm.</a:t>
            </a:r>
          </a:p>
          <a:p>
            <a:pPr algn="just"/>
            <a:r>
              <a:rPr lang="en-US" dirty="0" smtClean="0"/>
              <a:t>Profit : the difference between the price a firm is able to charge for its products and the cost of producing and distributing goods.</a:t>
            </a:r>
          </a:p>
          <a:p>
            <a:pPr algn="just"/>
            <a:r>
              <a:rPr lang="en-US" dirty="0" smtClean="0"/>
              <a:t>Differentiation : refers to all the ways producers can make their products or services unique and different to distinguish them from those of competitors.</a:t>
            </a:r>
          </a:p>
          <a:p>
            <a:pPr algn="just"/>
            <a:r>
              <a:rPr lang="en-US" dirty="0" smtClean="0"/>
              <a:t>Commoditization : a situation where there are no differences among products or services, and the only basis of choosing is price.</a:t>
            </a:r>
          </a:p>
          <a:p>
            <a:pPr algn="just"/>
            <a:r>
              <a:rPr lang="en-US" dirty="0" smtClean="0"/>
              <a:t>Strategy of cost competition : offering products and services at a lower cost than competitors.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e-commerce changes business : strategy, structure, and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65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Scope strategy : competing in all markets around the globe, rather than just local, regional, or national markets.</a:t>
            </a:r>
          </a:p>
          <a:p>
            <a:pPr algn="just"/>
            <a:r>
              <a:rPr lang="en-US" dirty="0" smtClean="0"/>
              <a:t>Focus/market niche strategy : competing within a narrow market or product segment.</a:t>
            </a:r>
          </a:p>
          <a:p>
            <a:pPr algn="just"/>
            <a:r>
              <a:rPr lang="en-US" dirty="0" smtClean="0"/>
              <a:t>Customer intimacy : focuses on developing strong ties with customers in order to increase switching costs.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e-commerce changes business : strategy, structure, and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38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Scope strategy : competing in all markets around the globe, rather than just local, regional, or national markets.</a:t>
            </a:r>
          </a:p>
          <a:p>
            <a:pPr algn="just"/>
            <a:r>
              <a:rPr lang="en-US" dirty="0" smtClean="0"/>
              <a:t>Focus/market niche strategy : competing within a narrow market or product segment.</a:t>
            </a:r>
          </a:p>
          <a:p>
            <a:pPr algn="just"/>
            <a:r>
              <a:rPr lang="en-US" dirty="0" smtClean="0"/>
              <a:t>Customer intimacy : focuses on developing strong ties with customers in order to increase switching costs.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e-commerce changes business : strategy, structure, and process.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52550"/>
            <a:ext cx="82296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641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Disruptive technologies : technologies that underpin a business model disruption.</a:t>
            </a:r>
          </a:p>
          <a:p>
            <a:pPr algn="just"/>
            <a:r>
              <a:rPr lang="en-US" dirty="0" smtClean="0"/>
              <a:t>Digital disruption : a business model disruption that is driven by changes in information technology.</a:t>
            </a:r>
          </a:p>
          <a:p>
            <a:pPr algn="just"/>
            <a:r>
              <a:rPr lang="en-US" dirty="0" smtClean="0"/>
              <a:t>Sustaining technologies : technologies that enable the incremental improvement of products and services.</a:t>
            </a:r>
          </a:p>
          <a:p>
            <a:pPr algn="just"/>
            <a:r>
              <a:rPr lang="en-US" dirty="0" smtClean="0"/>
              <a:t>Disruptors : the entrepreneurs and their business firms that lead a business </a:t>
            </a:r>
            <a:r>
              <a:rPr lang="en-US" smtClean="0"/>
              <a:t>model disruption.</a:t>
            </a: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E-commerce technology and business model disruption.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6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Business models : a set of planned activities designed to result in aa profit in a marketplace.</a:t>
            </a:r>
          </a:p>
          <a:p>
            <a:pPr algn="just"/>
            <a:r>
              <a:rPr lang="en-US" dirty="0" smtClean="0"/>
              <a:t>Business plan : a document that describes a firm’s business model</a:t>
            </a:r>
          </a:p>
          <a:p>
            <a:pPr algn="just"/>
            <a:r>
              <a:rPr lang="en-US" dirty="0" smtClean="0"/>
              <a:t>E-commerce business model : a business model that aims to use and leverage the unique qualities of the internet, the web, and the mobile platform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E-Commerce business models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599"/>
            <a:ext cx="8534399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68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Value proposition : defines how a company’s or service fulfills the needs of customers</a:t>
            </a:r>
          </a:p>
          <a:p>
            <a:pPr algn="just"/>
            <a:r>
              <a:rPr lang="en-US" dirty="0" smtClean="0"/>
              <a:t>Revenue model : describes how the firm will earn revenue, produce profits, and produce a superior return on invested capital.</a:t>
            </a:r>
          </a:p>
          <a:p>
            <a:pPr algn="just"/>
            <a:r>
              <a:rPr lang="en-US" dirty="0" smtClean="0"/>
              <a:t>Advertising revenue model : a company provides a forum for advertisements and receives fees from advertisers.</a:t>
            </a:r>
          </a:p>
          <a:p>
            <a:pPr algn="just"/>
            <a:r>
              <a:rPr lang="en-US" dirty="0" smtClean="0"/>
              <a:t>Subscription revenue model : a company offers its users content or services charges a subscription fee for access to some or all of its offerings</a:t>
            </a: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Eight key elements of a business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4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Freemium strategy : companies give away a certain level of product or services for free, but then charge a subscription fee for premium levels of the product or service.</a:t>
            </a:r>
          </a:p>
          <a:p>
            <a:pPr algn="just"/>
            <a:r>
              <a:rPr lang="en-US" dirty="0" smtClean="0"/>
              <a:t>Transaction fee revenue model : a company receives a fee for enabling or execution a transaction.</a:t>
            </a:r>
          </a:p>
          <a:p>
            <a:pPr algn="just"/>
            <a:r>
              <a:rPr lang="en-US" dirty="0" smtClean="0"/>
              <a:t>Sales revenue model : a company derives revenue by selling goods, information or services.</a:t>
            </a:r>
          </a:p>
          <a:p>
            <a:pPr algn="just"/>
            <a:r>
              <a:rPr lang="en-US" dirty="0" smtClean="0"/>
              <a:t>Affiliate revenue model : a company steers business to an affiliate and receives a referral fee or percentage of the revenue from any resulting sales.</a:t>
            </a: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Eight key elements of a business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3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Freemium strategy : companies give away a certain level of product or services for free, but then charge a subscription fee for premium levels of the product or service.</a:t>
            </a:r>
          </a:p>
          <a:p>
            <a:pPr algn="just"/>
            <a:r>
              <a:rPr lang="en-US" dirty="0" smtClean="0"/>
              <a:t>Transaction fee revenue model : a company receives a fee for enabling or execution a transaction.</a:t>
            </a:r>
          </a:p>
          <a:p>
            <a:pPr algn="just"/>
            <a:r>
              <a:rPr lang="en-US" dirty="0" smtClean="0"/>
              <a:t>Sales revenue model : a company derives revenue by selling goods, information or services.</a:t>
            </a:r>
          </a:p>
          <a:p>
            <a:pPr algn="just"/>
            <a:r>
              <a:rPr lang="en-US" dirty="0" smtClean="0"/>
              <a:t>Affiliate revenue model : a company steers business to an affiliate and receives a referral fee or percentage of the revenue from any resulting sales.</a:t>
            </a: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Eight key elements of a business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8305800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1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Market opportunity : refers to the company’s intended marketspace and the overall potential financial opportunities available to the firm in that marketspace</a:t>
            </a:r>
          </a:p>
          <a:p>
            <a:pPr algn="just"/>
            <a:r>
              <a:rPr lang="en-US" dirty="0" smtClean="0"/>
              <a:t>Marketspace : the area of actual or potential commercial value in which a company intends to operate.</a:t>
            </a:r>
          </a:p>
          <a:p>
            <a:pPr algn="just"/>
            <a:r>
              <a:rPr lang="en-US" dirty="0" smtClean="0"/>
              <a:t>Competitive environment : refers to the other companies operating in the same marketspace selling similar products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Eight key elements of a business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74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Market opportunity : refers to the company’s intended marketspace and the overall potential financial opportunities available to the firm in that marketspace</a:t>
            </a:r>
          </a:p>
          <a:p>
            <a:pPr algn="just"/>
            <a:r>
              <a:rPr lang="en-US" dirty="0" smtClean="0"/>
              <a:t>Marketspace : the area of actual or potential commercial value in which a company intends to operate.</a:t>
            </a:r>
          </a:p>
          <a:p>
            <a:pPr algn="just"/>
            <a:r>
              <a:rPr lang="en-US" dirty="0" smtClean="0"/>
              <a:t>Competitive environment : refers to the other companies operating in the same marketspace selling similar products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Eight key elements of a business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86105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960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>english</DirectSourceMarket>
    <MarketSpecific xmlns="4873beb7-5857-4685-be1f-d57550cc96cc" xsi:nil="true"/>
    <ApprovalStatus xmlns="4873beb7-5857-4685-be1f-d57550cc96cc">InProgress</ApprovalStatus>
    <PrimaryImageGen xmlns="4873beb7-5857-4685-be1f-d57550cc96cc">true</PrimaryImageGen>
    <ThumbnailAssetId xmlns="4873beb7-5857-4685-be1f-d57550cc96cc" xsi:nil="true"/>
    <NumericId xmlns="4873beb7-5857-4685-be1f-d57550cc96cc">-1</NumericId>
    <TPFriendlyName xmlns="4873beb7-5857-4685-be1f-d57550cc96cc">Contemporary blue design template</TPFriendlyName>
    <BusinessGroup xmlns="4873beb7-5857-4685-be1f-d57550cc96cc" xsi:nil="true"/>
    <APEditor xmlns="4873beb7-5857-4685-be1f-d57550cc96cc">
      <UserInfo>
        <DisplayName>REDMOND\v-luannv</DisplayName>
        <AccountId>92</AccountId>
        <AccountType/>
      </UserInfo>
    </APEditor>
    <SourceTitle xmlns="4873beb7-5857-4685-be1f-d57550cc96cc">Contemporary blue design template</SourceTitle>
    <OpenTemplate xmlns="4873beb7-5857-4685-be1f-d57550cc96cc">true</OpenTemplate>
    <UALocComments xmlns="4873beb7-5857-4685-be1f-d57550cc96cc" xsi:nil="true"/>
    <ParentAssetId xmlns="4873beb7-5857-4685-be1f-d57550cc96cc" xsi:nil="true"/>
    <PublishStatusLookup xmlns="4873beb7-5857-4685-be1f-d57550cc96cc">
      <Value>71365</Value>
      <Value>1583080</Value>
    </PublishStatusLookup>
    <IntlLangReviewDate xmlns="4873beb7-5857-4685-be1f-d57550cc96cc" xsi:nil="true"/>
    <MachineTranslated xmlns="4873beb7-5857-4685-be1f-d57550cc96cc">false</MachineTranslated>
    <OriginalSourceMarket xmlns="4873beb7-5857-4685-be1f-d57550cc96cc">english</OriginalSourceMarket>
    <TPInstallLocation xmlns="4873beb7-5857-4685-be1f-d57550cc96cc">{My Templates}</TPInstallLocation>
    <APDescription xmlns="4873beb7-5857-4685-be1f-d57550cc96cc" xsi:nil="true"/>
    <IntlLangReview xmlns="4873beb7-5857-4685-be1f-d57550cc96cc" xsi:nil="true"/>
    <UAProjectedTotalWords xmlns="4873beb7-5857-4685-be1f-d57550cc96cc" xsi:nil="true"/>
    <OutputCachingOn xmlns="4873beb7-5857-4685-be1f-d57550cc96cc">false</OutputCachingOn>
    <ContentItem xmlns="4873beb7-5857-4685-be1f-d57550cc96cc" xsi:nil="true"/>
    <ClipArtFilename xmlns="4873beb7-5857-4685-be1f-d57550cc96cc" xsi:nil="true"/>
    <AverageRating xmlns="4873beb7-5857-4685-be1f-d57550cc96cc" xsi:nil="true"/>
    <APAuthor xmlns="4873beb7-5857-4685-be1f-d57550cc96cc">
      <UserInfo>
        <DisplayName>REDMOND\cynvey</DisplayName>
        <AccountId>191</AccountId>
        <AccountType/>
      </UserInfo>
    </APAuthor>
    <TPAppVersion xmlns="4873beb7-5857-4685-be1f-d57550cc96cc">12</TPAppVersion>
    <TPCommandLine xmlns="4873beb7-5857-4685-be1f-d57550cc96cc">{PP} /n {FilePath}</TPCommandLine>
    <PublishTargets xmlns="4873beb7-5857-4685-be1f-d57550cc96cc">OfficeOnline</PublishTargets>
    <TPLaunchHelpLinkType xmlns="4873beb7-5857-4685-be1f-d57550cc96cc">Template</TPLaunchHelpLinkType>
    <EditorialStatus xmlns="4873beb7-5857-4685-be1f-d57550cc96cc" xsi:nil="true"/>
    <LastModifiedDateTime xmlns="4873beb7-5857-4685-be1f-d57550cc96cc" xsi:nil="true"/>
    <TimesCloned xmlns="4873beb7-5857-4685-be1f-d57550cc96cc" xsi:nil="true"/>
    <Provider xmlns="4873beb7-5857-4685-be1f-d57550cc96cc">EY006220130</Provider>
    <AcquiredFrom xmlns="4873beb7-5857-4685-be1f-d57550cc96cc" xsi:nil="true"/>
    <AssetStart xmlns="4873beb7-5857-4685-be1f-d57550cc96cc">2009-05-30T20:29:00+00:00</AssetStart>
    <LastHandOff xmlns="4873beb7-5857-4685-be1f-d57550cc96cc" xsi:nil="true"/>
    <TPClientViewer xmlns="4873beb7-5857-4685-be1f-d57550cc96cc">Microsoft Office PowerPoint</TPClientViewer>
    <ArtSampleDocs xmlns="4873beb7-5857-4685-be1f-d57550cc96cc" xsi:nil="true"/>
    <UACurrentWords xmlns="4873beb7-5857-4685-be1f-d57550cc96cc">0</UACurrentWords>
    <UALocRecommendation xmlns="4873beb7-5857-4685-be1f-d57550cc96cc">Localize</UALocRecommendation>
    <IsDeleted xmlns="4873beb7-5857-4685-be1f-d57550cc96cc">false</IsDeleted>
    <ShowIn xmlns="4873beb7-5857-4685-be1f-d57550cc96cc">Show everywhere</ShowIn>
    <UANotes xmlns="4873beb7-5857-4685-be1f-d57550cc96cc">online only. Removed PPT 12 design template appver per bug AWS Intl Support bug 22543 as it was causing problems with download.. O14_beta1FedEx</UANotes>
    <TemplateStatus xmlns="4873beb7-5857-4685-be1f-d57550cc96cc">Complete</TemplateStatus>
    <CSXHash xmlns="4873beb7-5857-4685-be1f-d57550cc96cc" xsi:nil="true"/>
    <VoteCount xmlns="4873beb7-5857-4685-be1f-d57550cc96cc" xsi:nil="true"/>
    <AssetExpire xmlns="4873beb7-5857-4685-be1f-d57550cc96cc">2100-01-01T00:00:00+00:00</AssetExpire>
    <CSXSubmissionMarket xmlns="4873beb7-5857-4685-be1f-d57550cc96cc" xsi:nil="true"/>
    <DSATActionTaken xmlns="4873beb7-5857-4685-be1f-d57550cc96cc" xsi:nil="true"/>
    <TPExecutable xmlns="4873beb7-5857-4685-be1f-d57550cc96cc" xsi:nil="true"/>
    <SubmitterId xmlns="4873beb7-5857-4685-be1f-d57550cc96cc" xsi:nil="true"/>
    <AssetType xmlns="4873beb7-5857-4685-be1f-d57550cc96cc">TP</AssetType>
    <BugNumber xmlns="4873beb7-5857-4685-be1f-d57550cc96cc">426091. 537272</BugNumber>
    <CSXSubmissionDate xmlns="4873beb7-5857-4685-be1f-d57550cc96cc" xsi:nil="true"/>
    <CSXUpdate xmlns="4873beb7-5857-4685-be1f-d57550cc96cc">false</CSXUpdate>
    <ApprovalLog xmlns="4873beb7-5857-4685-be1f-d57550cc96cc" xsi:nil="true"/>
    <Milestone xmlns="4873beb7-5857-4685-be1f-d57550cc96cc" xsi:nil="true"/>
    <OriginAsset xmlns="4873beb7-5857-4685-be1f-d57550cc96cc" xsi:nil="true"/>
    <TPComponent xmlns="4873beb7-5857-4685-be1f-d57550cc96cc">PPTFiles</TPComponent>
    <AssetId xmlns="4873beb7-5857-4685-be1f-d57550cc96cc">TP010073846</AssetId>
    <TPApplication xmlns="4873beb7-5857-4685-be1f-d57550cc96cc">PowerPoint</TPApplication>
    <TPLaunchHelpLink xmlns="4873beb7-5857-4685-be1f-d57550cc96cc" xsi:nil="true"/>
    <IntlLocPriority xmlns="4873beb7-5857-4685-be1f-d57550cc96cc" xsi:nil="true"/>
    <HandoffToMSDN xmlns="4873beb7-5857-4685-be1f-d57550cc96cc" xsi:nil="true"/>
    <PlannedPubDate xmlns="4873beb7-5857-4685-be1f-d57550cc96cc" xsi:nil="true"/>
    <CrawlForDependencies xmlns="4873beb7-5857-4685-be1f-d57550cc96cc">false</CrawlForDependencies>
    <IntlLangReviewer xmlns="4873beb7-5857-4685-be1f-d57550cc96cc" xsi:nil="true"/>
    <TrustLevel xmlns="4873beb7-5857-4685-be1f-d57550cc96cc">1 Microsoft Managed Content</TrustLevel>
    <IsSearchable xmlns="4873beb7-5857-4685-be1f-d57550cc96cc">false</IsSearchable>
    <TPNamespace xmlns="4873beb7-5857-4685-be1f-d57550cc96cc">POWERPNT</TPNamespace>
    <Markets xmlns="4873beb7-5857-4685-be1f-d57550cc96cc"/>
    <LastPublishResultLookup xmlns="4873beb7-5857-4685-be1f-d57550cc96cc" xsi:nil="true"/>
    <PolicheckWords xmlns="4873beb7-5857-4685-be1f-d57550cc96cc" xsi:nil="true"/>
    <FriendlyTitle xmlns="4873beb7-5857-4685-be1f-d57550cc96cc" xsi:nil="true"/>
    <Manager xmlns="4873beb7-5857-4685-be1f-d57550cc96cc" xsi:nil="true"/>
    <EditorialTags xmlns="4873beb7-5857-4685-be1f-d57550cc96cc" xsi:nil="true"/>
    <LegacyData xmlns="4873beb7-5857-4685-be1f-d57550cc96cc" xsi:nil="true"/>
    <Downloads xmlns="4873beb7-5857-4685-be1f-d57550cc96cc">0</Downloads>
    <Providers xmlns="4873beb7-5857-4685-be1f-d57550cc96cc" xsi:nil="true"/>
    <TemplateTemplateType xmlns="4873beb7-5857-4685-be1f-d57550cc96cc">PowerPoint 12 Default</TemplateTemplateType>
    <OOCacheId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118287</LocLastLocAttemptVersionLookup>
    <LocLastLocAttemptVersionTypeLookup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B57212-D278-4F09-9602-9B26806117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A6A27F-3C5D-4FBA-9D24-506479B57DAA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873beb7-5857-4685-be1f-d57550cc96c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8FD1B72-46CC-4A99-8A37-DBF68CD60E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TF10073846</Template>
  <TotalTime>0</TotalTime>
  <Words>2150</Words>
  <Application>Microsoft Office PowerPoint</Application>
  <PresentationFormat>On-screen Show (4:3)</PresentationFormat>
  <Paragraphs>136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MS PGothic</vt:lpstr>
      <vt:lpstr>Calibri</vt:lpstr>
      <vt:lpstr>Corbel</vt:lpstr>
      <vt:lpstr>Wingdings</vt:lpstr>
      <vt:lpstr>Custom Theme</vt:lpstr>
      <vt:lpstr>UPN “VETERAN” YOGYAKARTA</vt:lpstr>
      <vt:lpstr>E-Commerce business models and concepts</vt:lpstr>
      <vt:lpstr>E-Commerce business models</vt:lpstr>
      <vt:lpstr>E-Commerce business models</vt:lpstr>
      <vt:lpstr>Eight key elements of a business model</vt:lpstr>
      <vt:lpstr>Eight key elements of a business model</vt:lpstr>
      <vt:lpstr>Eight key elements of a business model</vt:lpstr>
      <vt:lpstr>Eight key elements of a business model</vt:lpstr>
      <vt:lpstr>Eight key elements of a business model</vt:lpstr>
      <vt:lpstr>Eight key elements of a business model</vt:lpstr>
      <vt:lpstr>Eight key elements of a business model</vt:lpstr>
      <vt:lpstr>Eight key elements of a business model</vt:lpstr>
      <vt:lpstr>Eight key elements of a business model</vt:lpstr>
      <vt:lpstr>Eight key elements of a business model</vt:lpstr>
      <vt:lpstr>Eight key elements of a business model</vt:lpstr>
      <vt:lpstr>Eight key elements of a business model</vt:lpstr>
      <vt:lpstr>Major business to consumer(B2C) business models</vt:lpstr>
      <vt:lpstr>Major business to consumer(B2C) business models</vt:lpstr>
      <vt:lpstr>Major business to consumer(B2C) business models</vt:lpstr>
      <vt:lpstr>Major business to consumer(B2C) business models</vt:lpstr>
      <vt:lpstr>Major business to consumer(B2C) business models</vt:lpstr>
      <vt:lpstr>Major business to business(B2B) business models</vt:lpstr>
      <vt:lpstr>Major business to business(B2B) business models</vt:lpstr>
      <vt:lpstr>How e-commerce changes business : strategy, structure, and process.</vt:lpstr>
      <vt:lpstr>How e-commerce changes business : strategy, structure, and process.</vt:lpstr>
      <vt:lpstr>How e-commerce changes business : strategy, structure, and process.</vt:lpstr>
      <vt:lpstr>How e-commerce changes business : strategy, structure, and process.</vt:lpstr>
      <vt:lpstr>How e-commerce changes business : strategy, structure, and process.</vt:lpstr>
      <vt:lpstr>How e-commerce changes business : strategy, structure, and process.</vt:lpstr>
      <vt:lpstr>How e-commerce changes business : strategy, structure, and process.</vt:lpstr>
      <vt:lpstr>How e-commerce changes business : strategy, structure, and process.</vt:lpstr>
      <vt:lpstr>How e-commerce changes business : strategy, structure, and process.</vt:lpstr>
      <vt:lpstr>E-commerce technology and business model disruption.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2019-01-13T20:37:35Z</dcterms:created>
  <dcterms:modified xsi:type="dcterms:W3CDTF">2019-01-14T18:18:39Z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Applications">
    <vt:lpwstr>65;#zpp120;#439;#tpl140;#79;#tpl120;#419;#zpp140;#496;#ppd140;#67;#ppd120</vt:lpwstr>
  </property>
  <property fmtid="{D5CDD505-2E9C-101B-9397-08002B2CF9AE}" pid="4" name="APTrustLevel">
    <vt:r8>1</vt:r8>
  </property>
</Properties>
</file>