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8" autoAdjust="0"/>
    <p:restoredTop sz="86410"/>
  </p:normalViewPr>
  <p:slideViewPr>
    <p:cSldViewPr>
      <p:cViewPr varScale="1">
        <p:scale>
          <a:sx n="58" d="100"/>
          <a:sy n="58" d="100"/>
        </p:scale>
        <p:origin x="58" y="70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1/17/2019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1/17/2019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1/17/2019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1/17/2019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1/17/2019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1/17/2019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5094577"/>
            <a:ext cx="6194066" cy="1382423"/>
          </a:xfrm>
        </p:spPr>
        <p:txBody>
          <a:bodyPr>
            <a:normAutofit fontScale="70000" lnSpcReduction="20000"/>
          </a:bodyPr>
          <a:lstStyle/>
          <a:p>
            <a:r>
              <a:rPr lang="en-US" dirty="0" smtClean="0"/>
              <a:t>E-Commerce</a:t>
            </a:r>
          </a:p>
          <a:p>
            <a:r>
              <a:rPr lang="en-US" dirty="0" smtClean="0"/>
              <a:t>Chapter </a:t>
            </a:r>
            <a:r>
              <a:rPr lang="en-US" dirty="0" smtClean="0"/>
              <a:t>8</a:t>
            </a:r>
            <a:endParaRPr lang="en-US" dirty="0" smtClean="0"/>
          </a:p>
          <a:p>
            <a:r>
              <a:rPr lang="en-US" dirty="0"/>
              <a:t>Hari </a:t>
            </a:r>
            <a:r>
              <a:rPr lang="en-US" dirty="0" err="1"/>
              <a:t>Prapcoyo,S.Kom</a:t>
            </a:r>
            <a:r>
              <a:rPr lang="en-US" dirty="0"/>
              <a:t>., M.ICT</a:t>
            </a:r>
          </a:p>
          <a:p>
            <a:endParaRPr lang="en-US" dirty="0" smtClean="0"/>
          </a:p>
          <a:p>
            <a:r>
              <a:rPr lang="en-US" dirty="0" err="1" smtClean="0"/>
              <a:t>Sistem</a:t>
            </a:r>
            <a:r>
              <a:rPr lang="en-US" dirty="0" smtClean="0"/>
              <a:t> </a:t>
            </a:r>
            <a:r>
              <a:rPr lang="en-US" dirty="0" err="1" smtClean="0"/>
              <a:t>Informasi</a:t>
            </a:r>
            <a:endParaRPr lang="en-US" dirty="0"/>
          </a:p>
        </p:txBody>
      </p:sp>
      <p:sp>
        <p:nvSpPr>
          <p:cNvPr id="3" name="Title 2"/>
          <p:cNvSpPr>
            <a:spLocks noGrp="1"/>
          </p:cNvSpPr>
          <p:nvPr>
            <p:ph type="ctrTitle"/>
          </p:nvPr>
        </p:nvSpPr>
        <p:spPr/>
        <p:txBody>
          <a:bodyPr/>
          <a:lstStyle/>
          <a:p>
            <a:r>
              <a:rPr lang="en-US" dirty="0" smtClean="0"/>
              <a:t>UPN “VETERAN” YOGYAKARTA</a:t>
            </a:r>
            <a:endParaRPr lang="en-US" dirty="0"/>
          </a:p>
        </p:txBody>
      </p:sp>
    </p:spTree>
    <p:extLst>
      <p:ext uri="{BB962C8B-B14F-4D97-AF65-F5344CB8AC3E}">
        <p14:creationId xmlns:p14="http://schemas.microsoft.com/office/powerpoint/2010/main" val="6502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Personally identifiable information (PII) : any data that can be used to identify, locate or contact an individual</a:t>
            </a:r>
            <a:r>
              <a:rPr lang="en-US" dirty="0" smtClean="0"/>
              <a:t>.</a:t>
            </a:r>
          </a:p>
          <a:p>
            <a:pPr algn="just"/>
            <a:r>
              <a:rPr lang="en-US" dirty="0" smtClean="0"/>
              <a:t>Anonymous information : demographic and behavioral information that doesn’t include any personal identifies.</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Privacy and information rights</a:t>
            </a:r>
            <a:endParaRPr lang="en-US" dirty="0"/>
          </a:p>
        </p:txBody>
      </p:sp>
      <p:pic>
        <p:nvPicPr>
          <p:cNvPr id="5" name="Picture 4"/>
          <p:cNvPicPr>
            <a:picLocks noChangeAspect="1"/>
          </p:cNvPicPr>
          <p:nvPr/>
        </p:nvPicPr>
        <p:blipFill>
          <a:blip r:embed="rId2"/>
          <a:stretch>
            <a:fillRect/>
          </a:stretch>
        </p:blipFill>
        <p:spPr>
          <a:xfrm>
            <a:off x="838200" y="3962400"/>
            <a:ext cx="8001000" cy="2667000"/>
          </a:xfrm>
          <a:prstGeom prst="rect">
            <a:avLst/>
          </a:prstGeom>
        </p:spPr>
      </p:pic>
    </p:spTree>
    <p:extLst>
      <p:ext uri="{BB962C8B-B14F-4D97-AF65-F5344CB8AC3E}">
        <p14:creationId xmlns:p14="http://schemas.microsoft.com/office/powerpoint/2010/main" val="25892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Personally identifiable information (PII) : any data that can be used to identify, locate or contact an individual</a:t>
            </a:r>
            <a:r>
              <a:rPr lang="en-US" dirty="0" smtClean="0"/>
              <a:t>.</a:t>
            </a:r>
          </a:p>
          <a:p>
            <a:pPr algn="just"/>
            <a:r>
              <a:rPr lang="en-US" dirty="0" smtClean="0"/>
              <a:t>Anonymous information : demographic and behavioral information that doesn’t include any personal identifies.</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Privacy and information rights</a:t>
            </a:r>
            <a:endParaRPr lang="en-US" dirty="0"/>
          </a:p>
        </p:txBody>
      </p:sp>
      <p:pic>
        <p:nvPicPr>
          <p:cNvPr id="5" name="Picture 4"/>
          <p:cNvPicPr>
            <a:picLocks noChangeAspect="1"/>
          </p:cNvPicPr>
          <p:nvPr/>
        </p:nvPicPr>
        <p:blipFill>
          <a:blip r:embed="rId2"/>
          <a:stretch>
            <a:fillRect/>
          </a:stretch>
        </p:blipFill>
        <p:spPr>
          <a:xfrm>
            <a:off x="838200" y="3962400"/>
            <a:ext cx="8001000" cy="2667000"/>
          </a:xfrm>
          <a:prstGeom prst="rect">
            <a:avLst/>
          </a:prstGeom>
        </p:spPr>
      </p:pic>
      <p:pic>
        <p:nvPicPr>
          <p:cNvPr id="4" name="Picture 3"/>
          <p:cNvPicPr>
            <a:picLocks noChangeAspect="1"/>
          </p:cNvPicPr>
          <p:nvPr/>
        </p:nvPicPr>
        <p:blipFill>
          <a:blip r:embed="rId3"/>
          <a:stretch>
            <a:fillRect/>
          </a:stretch>
        </p:blipFill>
        <p:spPr>
          <a:xfrm>
            <a:off x="228600" y="152400"/>
            <a:ext cx="8763000" cy="6477000"/>
          </a:xfrm>
          <a:prstGeom prst="rect">
            <a:avLst/>
          </a:prstGeom>
        </p:spPr>
      </p:pic>
    </p:spTree>
    <p:extLst>
      <p:ext uri="{BB962C8B-B14F-4D97-AF65-F5344CB8AC3E}">
        <p14:creationId xmlns:p14="http://schemas.microsoft.com/office/powerpoint/2010/main" val="269857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Personally identifiable information (PII) : any data that can be used to identify, locate or contact an individual</a:t>
            </a:r>
            <a:r>
              <a:rPr lang="en-US" dirty="0" smtClean="0"/>
              <a:t>.</a:t>
            </a:r>
          </a:p>
          <a:p>
            <a:pPr algn="l"/>
            <a:r>
              <a:rPr lang="en-US" dirty="0" smtClean="0"/>
              <a:t>Anonymous information : demographic and behavioral information that doesn’t include any personal identifies.</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Privacy and information rights</a:t>
            </a:r>
            <a:endParaRPr lang="en-US" dirty="0"/>
          </a:p>
        </p:txBody>
      </p:sp>
      <p:pic>
        <p:nvPicPr>
          <p:cNvPr id="6" name="Picture 5"/>
          <p:cNvPicPr>
            <a:picLocks noChangeAspect="1"/>
          </p:cNvPicPr>
          <p:nvPr/>
        </p:nvPicPr>
        <p:blipFill>
          <a:blip r:embed="rId2"/>
          <a:stretch>
            <a:fillRect/>
          </a:stretch>
        </p:blipFill>
        <p:spPr>
          <a:xfrm>
            <a:off x="381000" y="457200"/>
            <a:ext cx="8610600" cy="6172200"/>
          </a:xfrm>
          <a:prstGeom prst="rect">
            <a:avLst/>
          </a:prstGeom>
        </p:spPr>
      </p:pic>
    </p:spTree>
    <p:extLst>
      <p:ext uri="{BB962C8B-B14F-4D97-AF65-F5344CB8AC3E}">
        <p14:creationId xmlns:p14="http://schemas.microsoft.com/office/powerpoint/2010/main" val="56794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Profiling : the creation of digital images that characterize online individual and group behavior.</a:t>
            </a:r>
          </a:p>
          <a:p>
            <a:pPr algn="just"/>
            <a:r>
              <a:rPr lang="en-US" dirty="0" smtClean="0"/>
              <a:t>Data image : collection of data record used to create a behavioral profile of consumers.</a:t>
            </a:r>
          </a:p>
          <a:p>
            <a:pPr algn="just"/>
            <a:r>
              <a:rPr lang="en-US" dirty="0" smtClean="0"/>
              <a:t>Anonymous profiles : identify people as belonging to highly specific and targeted groups.</a:t>
            </a:r>
          </a:p>
          <a:p>
            <a:pPr algn="just"/>
            <a:r>
              <a:rPr lang="en-US" dirty="0" smtClean="0"/>
              <a:t>Personal profiles : add a personal e-mail address, postal address, and/or phone number to behavioral data.</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Marketing: profiling, behavioral targeting, and retargeting</a:t>
            </a:r>
            <a:endParaRPr lang="en-US" dirty="0"/>
          </a:p>
        </p:txBody>
      </p:sp>
    </p:spTree>
    <p:extLst>
      <p:ext uri="{BB962C8B-B14F-4D97-AF65-F5344CB8AC3E}">
        <p14:creationId xmlns:p14="http://schemas.microsoft.com/office/powerpoint/2010/main" val="197884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Profiling : the creation of digital images that characterize online individual and group behavior.</a:t>
            </a:r>
          </a:p>
          <a:p>
            <a:pPr algn="just"/>
            <a:r>
              <a:rPr lang="en-US" dirty="0" smtClean="0"/>
              <a:t>Data image : collection of data record used to create a behavioral profile of consumers.</a:t>
            </a:r>
          </a:p>
          <a:p>
            <a:pPr algn="just"/>
            <a:r>
              <a:rPr lang="en-US" dirty="0" smtClean="0"/>
              <a:t>Anonymous profiles : identify people as belonging to highly specific and targeted groups.</a:t>
            </a:r>
          </a:p>
          <a:p>
            <a:pPr algn="just"/>
            <a:r>
              <a:rPr lang="en-US" dirty="0" smtClean="0"/>
              <a:t>Personal profiles : add a personal e-mail address, postal address, and/or phone number to behavioral data.</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Marketing: profiling, behavioral targeting, and retargeting</a:t>
            </a:r>
            <a:endParaRPr lang="en-US" dirty="0"/>
          </a:p>
        </p:txBody>
      </p:sp>
      <p:pic>
        <p:nvPicPr>
          <p:cNvPr id="4" name="Picture 3"/>
          <p:cNvPicPr>
            <a:picLocks noChangeAspect="1"/>
          </p:cNvPicPr>
          <p:nvPr/>
        </p:nvPicPr>
        <p:blipFill>
          <a:blip r:embed="rId2"/>
          <a:stretch>
            <a:fillRect/>
          </a:stretch>
        </p:blipFill>
        <p:spPr>
          <a:xfrm>
            <a:off x="304801" y="152401"/>
            <a:ext cx="8610600" cy="6477000"/>
          </a:xfrm>
          <a:prstGeom prst="rect">
            <a:avLst/>
          </a:prstGeom>
        </p:spPr>
      </p:pic>
    </p:spTree>
    <p:extLst>
      <p:ext uri="{BB962C8B-B14F-4D97-AF65-F5344CB8AC3E}">
        <p14:creationId xmlns:p14="http://schemas.microsoft.com/office/powerpoint/2010/main" val="13575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Profiling : the creation of digital images that characterize online individual and group behavior.</a:t>
            </a:r>
          </a:p>
          <a:p>
            <a:pPr algn="just"/>
            <a:r>
              <a:rPr lang="en-US" dirty="0" smtClean="0"/>
              <a:t>Data image : collection of data record used to create a behavioral profile of consumers.</a:t>
            </a:r>
          </a:p>
          <a:p>
            <a:pPr algn="just"/>
            <a:r>
              <a:rPr lang="en-US" dirty="0" smtClean="0"/>
              <a:t>Anonymous profiles : identify people as belonging to highly specific and targeted groups.</a:t>
            </a:r>
          </a:p>
          <a:p>
            <a:pPr algn="just"/>
            <a:r>
              <a:rPr lang="en-US" dirty="0" smtClean="0"/>
              <a:t>Personal profiles : add a personal e-mail address, postal address, and/or phone number to behavioral data.</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Marketing: profiling, behavioral targeting, and retargeting</a:t>
            </a:r>
            <a:endParaRPr lang="en-US" dirty="0"/>
          </a:p>
        </p:txBody>
      </p:sp>
      <p:pic>
        <p:nvPicPr>
          <p:cNvPr id="5" name="Picture 4"/>
          <p:cNvPicPr>
            <a:picLocks noChangeAspect="1"/>
          </p:cNvPicPr>
          <p:nvPr/>
        </p:nvPicPr>
        <p:blipFill>
          <a:blip r:embed="rId2"/>
          <a:stretch>
            <a:fillRect/>
          </a:stretch>
        </p:blipFill>
        <p:spPr>
          <a:xfrm>
            <a:off x="457200" y="152401"/>
            <a:ext cx="8458200" cy="6477000"/>
          </a:xfrm>
          <a:prstGeom prst="rect">
            <a:avLst/>
          </a:prstGeom>
        </p:spPr>
      </p:pic>
    </p:spTree>
    <p:extLst>
      <p:ext uri="{BB962C8B-B14F-4D97-AF65-F5344CB8AC3E}">
        <p14:creationId xmlns:p14="http://schemas.microsoft.com/office/powerpoint/2010/main" val="353524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a:t> </a:t>
            </a:r>
            <a:r>
              <a:rPr lang="en-US" dirty="0" smtClean="0"/>
              <a:t> </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Privacy protection as a business</a:t>
            </a:r>
            <a:endParaRPr lang="en-US" dirty="0"/>
          </a:p>
        </p:txBody>
      </p:sp>
      <p:pic>
        <p:nvPicPr>
          <p:cNvPr id="4" name="Picture 3"/>
          <p:cNvPicPr>
            <a:picLocks noChangeAspect="1"/>
          </p:cNvPicPr>
          <p:nvPr/>
        </p:nvPicPr>
        <p:blipFill>
          <a:blip r:embed="rId2"/>
          <a:stretch>
            <a:fillRect/>
          </a:stretch>
        </p:blipFill>
        <p:spPr>
          <a:xfrm>
            <a:off x="457200" y="1600200"/>
            <a:ext cx="8153400" cy="4571999"/>
          </a:xfrm>
          <a:prstGeom prst="rect">
            <a:avLst/>
          </a:prstGeom>
        </p:spPr>
      </p:pic>
    </p:spTree>
    <p:extLst>
      <p:ext uri="{BB962C8B-B14F-4D97-AF65-F5344CB8AC3E}">
        <p14:creationId xmlns:p14="http://schemas.microsoft.com/office/powerpoint/2010/main" val="282182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Copyright law : protects original forms of expression such as writings, art, drawings, photographs, music, motion pictures, performances, and computer programs from being copied by others for a minimum of 70 years.</a:t>
            </a:r>
          </a:p>
          <a:p>
            <a:pPr algn="just"/>
            <a:r>
              <a:rPr lang="en-US" dirty="0" smtClean="0"/>
              <a:t>Doctrine of fair use : under certain circumstances, permits use of copyrighted material without permission.</a:t>
            </a:r>
          </a:p>
          <a:p>
            <a:pPr algn="just"/>
            <a:r>
              <a:rPr lang="en-US" dirty="0" smtClean="0"/>
              <a:t>Digital millennium copyright act (DMCA) : the first major effort to adjust the copyright laws to the internet age.  </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spTree>
    <p:extLst>
      <p:ext uri="{BB962C8B-B14F-4D97-AF65-F5344CB8AC3E}">
        <p14:creationId xmlns:p14="http://schemas.microsoft.com/office/powerpoint/2010/main" val="257655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Copyright law : protects original forms of expression such as writings, art, drawings, photographs, music, motion pictures, performances, and computer programs from being copied by others for a minimum of 70 years.</a:t>
            </a:r>
          </a:p>
          <a:p>
            <a:pPr algn="just"/>
            <a:r>
              <a:rPr lang="en-US" dirty="0" smtClean="0"/>
              <a:t>Doctrine of fair use : under certain circumstances, permits use of copyrighted material without permission.</a:t>
            </a:r>
          </a:p>
          <a:p>
            <a:pPr algn="just"/>
            <a:r>
              <a:rPr lang="en-US" dirty="0" smtClean="0"/>
              <a:t>  </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pic>
        <p:nvPicPr>
          <p:cNvPr id="4" name="Picture 3"/>
          <p:cNvPicPr>
            <a:picLocks noChangeAspect="1"/>
          </p:cNvPicPr>
          <p:nvPr/>
        </p:nvPicPr>
        <p:blipFill>
          <a:blip r:embed="rId2"/>
          <a:stretch>
            <a:fillRect/>
          </a:stretch>
        </p:blipFill>
        <p:spPr>
          <a:xfrm>
            <a:off x="457200" y="1419224"/>
            <a:ext cx="8458199" cy="5210175"/>
          </a:xfrm>
          <a:prstGeom prst="rect">
            <a:avLst/>
          </a:prstGeom>
        </p:spPr>
      </p:pic>
    </p:spTree>
    <p:extLst>
      <p:ext uri="{BB962C8B-B14F-4D97-AF65-F5344CB8AC3E}">
        <p14:creationId xmlns:p14="http://schemas.microsoft.com/office/powerpoint/2010/main" val="77540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Copyright law : protects original forms of expression such as writings, art, drawings, photographs, music, motion pictures, performances, and computer programs from being copied by others for a minimum of 70 years.</a:t>
            </a:r>
          </a:p>
          <a:p>
            <a:pPr algn="just"/>
            <a:r>
              <a:rPr lang="en-US" dirty="0" smtClean="0"/>
              <a:t>Doctrine of fair use : under certain circumstances, permits use of copyrighted material without permission.</a:t>
            </a:r>
          </a:p>
          <a:p>
            <a:pPr algn="just"/>
            <a:r>
              <a:rPr lang="en-US" dirty="0" smtClean="0"/>
              <a:t>  </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pic>
        <p:nvPicPr>
          <p:cNvPr id="5" name="Picture 4"/>
          <p:cNvPicPr>
            <a:picLocks noChangeAspect="1"/>
          </p:cNvPicPr>
          <p:nvPr/>
        </p:nvPicPr>
        <p:blipFill>
          <a:blip r:embed="rId2"/>
          <a:stretch>
            <a:fillRect/>
          </a:stretch>
        </p:blipFill>
        <p:spPr>
          <a:xfrm>
            <a:off x="457200" y="1371600"/>
            <a:ext cx="8458200" cy="5257800"/>
          </a:xfrm>
          <a:prstGeom prst="rect">
            <a:avLst/>
          </a:prstGeom>
        </p:spPr>
      </p:pic>
    </p:spTree>
    <p:extLst>
      <p:ext uri="{BB962C8B-B14F-4D97-AF65-F5344CB8AC3E}">
        <p14:creationId xmlns:p14="http://schemas.microsoft.com/office/powerpoint/2010/main" val="392703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Learning objective:</a:t>
            </a:r>
          </a:p>
          <a:p>
            <a:pPr lvl="1">
              <a:buFont typeface="Wingdings" panose="05000000000000000000" pitchFamily="2" charset="2"/>
              <a:buChar char="Ø"/>
            </a:pPr>
            <a:r>
              <a:rPr lang="en-US" dirty="0" smtClean="0"/>
              <a:t>Understand e-commerce raises ethical, social, and political issues</a:t>
            </a:r>
          </a:p>
          <a:p>
            <a:pPr lvl="1">
              <a:buFont typeface="Wingdings" panose="05000000000000000000" pitchFamily="2" charset="2"/>
              <a:buChar char="Ø"/>
            </a:pPr>
            <a:r>
              <a:rPr lang="en-US" dirty="0" smtClean="0"/>
              <a:t>Basic concepts related to privacy and information rights</a:t>
            </a:r>
          </a:p>
          <a:p>
            <a:pPr lvl="1">
              <a:buFont typeface="Wingdings" panose="05000000000000000000" pitchFamily="2" charset="2"/>
              <a:buChar char="Ø"/>
            </a:pPr>
            <a:r>
              <a:rPr lang="en-US" dirty="0" smtClean="0"/>
              <a:t>Various forms of intellectual property and the challenges involved in protecting it</a:t>
            </a:r>
          </a:p>
          <a:p>
            <a:pPr lvl="1">
              <a:buFont typeface="Wingdings" panose="05000000000000000000" pitchFamily="2" charset="2"/>
              <a:buChar char="Ø"/>
            </a:pPr>
            <a:r>
              <a:rPr lang="en-US" dirty="0" smtClean="0"/>
              <a:t>How the internet is governed and why taxation of e-commerce raises governance</a:t>
            </a:r>
          </a:p>
          <a:p>
            <a:pPr lvl="1">
              <a:buFont typeface="Wingdings" panose="05000000000000000000" pitchFamily="2" charset="2"/>
              <a:buChar char="Ø"/>
            </a:pPr>
            <a:r>
              <a:rPr lang="en-US" dirty="0" smtClean="0"/>
              <a:t>Identify major public safety and welfare issues raised by e-commerce.</a:t>
            </a:r>
            <a:endParaRPr lang="en-US" dirty="0" smtClean="0"/>
          </a:p>
          <a:p>
            <a:pPr marL="457200" lvl="1" indent="0">
              <a:buNone/>
            </a:pPr>
            <a:endParaRPr lang="en-US" dirty="0" smtClean="0"/>
          </a:p>
          <a:p>
            <a:pPr lvl="1">
              <a:buFont typeface="Wingdings" panose="05000000000000000000" pitchFamily="2" charset="2"/>
              <a:buChar char="Ø"/>
            </a:pPr>
            <a:endParaRPr lang="en-US" dirty="0"/>
          </a:p>
        </p:txBody>
      </p:sp>
      <p:sp>
        <p:nvSpPr>
          <p:cNvPr id="3" name="Title 2"/>
          <p:cNvSpPr>
            <a:spLocks noGrp="1"/>
          </p:cNvSpPr>
          <p:nvPr>
            <p:ph type="title"/>
          </p:nvPr>
        </p:nvSpPr>
        <p:spPr/>
        <p:txBody>
          <a:bodyPr>
            <a:normAutofit fontScale="90000"/>
          </a:bodyPr>
          <a:lstStyle/>
          <a:p>
            <a:r>
              <a:rPr lang="en-US" dirty="0" smtClean="0"/>
              <a:t>Ethical, social, and political issues in e-commerce</a:t>
            </a:r>
            <a:endParaRPr lang="en-US" dirty="0"/>
          </a:p>
        </p:txBody>
      </p:sp>
    </p:spTree>
    <p:extLst>
      <p:ext uri="{BB962C8B-B14F-4D97-AF65-F5344CB8AC3E}">
        <p14:creationId xmlns:p14="http://schemas.microsoft.com/office/powerpoint/2010/main" val="408196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Patent : grants the owner an exclusive monopoly on the ideas behind an invention for 20 years.</a:t>
            </a:r>
          </a:p>
          <a:p>
            <a:pPr algn="just"/>
            <a:endParaRPr lang="en-US" dirty="0" smtClean="0"/>
          </a:p>
          <a:p>
            <a:pPr marL="0" indent="0" algn="just">
              <a:buNone/>
            </a:pP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spTree>
    <p:extLst>
      <p:ext uri="{BB962C8B-B14F-4D97-AF65-F5344CB8AC3E}">
        <p14:creationId xmlns:p14="http://schemas.microsoft.com/office/powerpoint/2010/main" val="404934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Patent : grants the owner an exclusive monopoly on the ideas behind an invention for 20 years.</a:t>
            </a:r>
          </a:p>
          <a:p>
            <a:pPr algn="just"/>
            <a:endParaRPr lang="en-US" dirty="0" smtClean="0"/>
          </a:p>
          <a:p>
            <a:pPr algn="just"/>
            <a:r>
              <a:rPr lang="en-US" dirty="0" smtClean="0"/>
              <a:t>  </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pic>
        <p:nvPicPr>
          <p:cNvPr id="4" name="Picture 3"/>
          <p:cNvPicPr>
            <a:picLocks noChangeAspect="1"/>
          </p:cNvPicPr>
          <p:nvPr/>
        </p:nvPicPr>
        <p:blipFill>
          <a:blip r:embed="rId2"/>
          <a:stretch>
            <a:fillRect/>
          </a:stretch>
        </p:blipFill>
        <p:spPr>
          <a:xfrm>
            <a:off x="228600" y="359465"/>
            <a:ext cx="8686799" cy="6269935"/>
          </a:xfrm>
          <a:prstGeom prst="rect">
            <a:avLst/>
          </a:prstGeom>
        </p:spPr>
      </p:pic>
    </p:spTree>
    <p:extLst>
      <p:ext uri="{BB962C8B-B14F-4D97-AF65-F5344CB8AC3E}">
        <p14:creationId xmlns:p14="http://schemas.microsoft.com/office/powerpoint/2010/main" val="277489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Trademark : a mark used to identify and distinguish goods and indicate their source.</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spTree>
    <p:extLst>
      <p:ext uri="{BB962C8B-B14F-4D97-AF65-F5344CB8AC3E}">
        <p14:creationId xmlns:p14="http://schemas.microsoft.com/office/powerpoint/2010/main" val="333933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Trademark : a mark used to identify and distinguish goods and indicate their source.</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pic>
        <p:nvPicPr>
          <p:cNvPr id="4" name="Picture 3"/>
          <p:cNvPicPr>
            <a:picLocks noChangeAspect="1"/>
          </p:cNvPicPr>
          <p:nvPr/>
        </p:nvPicPr>
        <p:blipFill>
          <a:blip r:embed="rId2"/>
          <a:stretch>
            <a:fillRect/>
          </a:stretch>
        </p:blipFill>
        <p:spPr>
          <a:xfrm>
            <a:off x="228600" y="152400"/>
            <a:ext cx="8762999" cy="6629400"/>
          </a:xfrm>
          <a:prstGeom prst="rect">
            <a:avLst/>
          </a:prstGeom>
        </p:spPr>
      </p:pic>
    </p:spTree>
    <p:extLst>
      <p:ext uri="{BB962C8B-B14F-4D97-AF65-F5344CB8AC3E}">
        <p14:creationId xmlns:p14="http://schemas.microsoft.com/office/powerpoint/2010/main" val="159876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normAutofit lnSpcReduction="10000"/>
          </a:bodyPr>
          <a:lstStyle/>
          <a:p>
            <a:pPr algn="just"/>
            <a:r>
              <a:rPr lang="en-US" dirty="0" smtClean="0"/>
              <a:t>Dilution : any behavior that would weaken the connection between the trademark and the product.</a:t>
            </a:r>
          </a:p>
          <a:p>
            <a:pPr algn="just"/>
            <a:r>
              <a:rPr lang="en-US" dirty="0" err="1" smtClean="0"/>
              <a:t>Anticybersquatting</a:t>
            </a:r>
            <a:r>
              <a:rPr lang="en-US" dirty="0" smtClean="0"/>
              <a:t> consumer protection act (ACPA) : creates civil liabilities for anyone who attempts in bad faith to profit  from an existing famous or distinctive trademark by registering an internet domain name that is identical or confusingly similar to, or “dilutive” of, that trademark.</a:t>
            </a:r>
          </a:p>
          <a:p>
            <a:pPr algn="just"/>
            <a:r>
              <a:rPr lang="en-US" dirty="0" smtClean="0"/>
              <a:t>Cybersquatting : involves the registration of an infringing domain name, or other internet use of an existing trademark, for the purpose of extorting payments from the legitimate owners.</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spTree>
    <p:extLst>
      <p:ext uri="{BB962C8B-B14F-4D97-AF65-F5344CB8AC3E}">
        <p14:creationId xmlns:p14="http://schemas.microsoft.com/office/powerpoint/2010/main" val="184077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normAutofit fontScale="92500"/>
          </a:bodyPr>
          <a:lstStyle/>
          <a:p>
            <a:pPr algn="just"/>
            <a:r>
              <a:rPr lang="en-US" dirty="0" err="1" smtClean="0"/>
              <a:t>Cyberpiracy</a:t>
            </a:r>
            <a:r>
              <a:rPr lang="en-US" dirty="0" smtClean="0"/>
              <a:t> : involves the same behavior as cybersquatting, but with the intent of diverting traffic from the legitimate site to an infringing site.</a:t>
            </a:r>
          </a:p>
          <a:p>
            <a:pPr algn="just"/>
            <a:r>
              <a:rPr lang="en-US" dirty="0" smtClean="0"/>
              <a:t>Linking : building hypertext links from one site to another site.</a:t>
            </a:r>
          </a:p>
          <a:p>
            <a:pPr algn="just"/>
            <a:r>
              <a:rPr lang="en-US" dirty="0" smtClean="0"/>
              <a:t>Deep linking : involves bypassing the target site’s home page, and going directly to a content page.</a:t>
            </a:r>
          </a:p>
          <a:p>
            <a:pPr algn="just"/>
            <a:r>
              <a:rPr lang="en-US" dirty="0" smtClean="0"/>
              <a:t>Framing : involves displaying the content of another website inside your own website within a frame or window.</a:t>
            </a:r>
          </a:p>
          <a:p>
            <a:pPr algn="just"/>
            <a:r>
              <a:rPr lang="en-US" dirty="0" smtClean="0"/>
              <a:t>Trade secret : information that is secret, has commercial value and has been protected by its owner.</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Intellectual property rights</a:t>
            </a:r>
            <a:endParaRPr lang="en-US" dirty="0"/>
          </a:p>
        </p:txBody>
      </p:sp>
    </p:spTree>
    <p:extLst>
      <p:ext uri="{BB962C8B-B14F-4D97-AF65-F5344CB8AC3E}">
        <p14:creationId xmlns:p14="http://schemas.microsoft.com/office/powerpoint/2010/main" val="198484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normAutofit/>
          </a:bodyPr>
          <a:lstStyle/>
          <a:p>
            <a:pPr algn="just"/>
            <a:r>
              <a:rPr lang="en-US" dirty="0" smtClean="0"/>
              <a:t>Governance : has to do with social control, who will control e-commerce, what elements will be controlled, and how will the controls be implemented.</a:t>
            </a:r>
          </a:p>
          <a:p>
            <a:pPr algn="just"/>
            <a:r>
              <a:rPr lang="en-US" dirty="0" smtClean="0"/>
              <a:t>Net neutrality : the concept that internet service providers should treat all internet traffic equally </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Governance</a:t>
            </a:r>
            <a:endParaRPr lang="en-US" dirty="0"/>
          </a:p>
        </p:txBody>
      </p:sp>
    </p:spTree>
    <p:extLst>
      <p:ext uri="{BB962C8B-B14F-4D97-AF65-F5344CB8AC3E}">
        <p14:creationId xmlns:p14="http://schemas.microsoft.com/office/powerpoint/2010/main" val="94027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What’s the idea? (the visioning process)</a:t>
            </a:r>
          </a:p>
          <a:p>
            <a:pPr algn="just"/>
            <a:r>
              <a:rPr lang="en-US" dirty="0" smtClean="0"/>
              <a:t>Where’s the money: business and revenue model.</a:t>
            </a:r>
          </a:p>
          <a:p>
            <a:pPr algn="just"/>
            <a:r>
              <a:rPr lang="en-US" dirty="0" smtClean="0"/>
              <a:t>Who and where is the target audience?</a:t>
            </a:r>
          </a:p>
          <a:p>
            <a:pPr algn="just"/>
            <a:r>
              <a:rPr lang="en-US" dirty="0" smtClean="0"/>
              <a:t>Characterize the marketplace</a:t>
            </a:r>
          </a:p>
          <a:p>
            <a:pPr algn="just"/>
            <a:r>
              <a:rPr lang="en-US" dirty="0" smtClean="0"/>
              <a:t>Where’s the content coming from?</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Understanding ethical, social, and political issues in e-commerce</a:t>
            </a:r>
            <a:endParaRPr lang="en-US" dirty="0"/>
          </a:p>
        </p:txBody>
      </p:sp>
      <p:pic>
        <p:nvPicPr>
          <p:cNvPr id="6" name="Picture 5"/>
          <p:cNvPicPr>
            <a:picLocks noChangeAspect="1"/>
          </p:cNvPicPr>
          <p:nvPr/>
        </p:nvPicPr>
        <p:blipFill>
          <a:blip r:embed="rId2"/>
          <a:stretch>
            <a:fillRect/>
          </a:stretch>
        </p:blipFill>
        <p:spPr>
          <a:xfrm>
            <a:off x="228600" y="1447800"/>
            <a:ext cx="8610600" cy="5257800"/>
          </a:xfrm>
          <a:prstGeom prst="rect">
            <a:avLst/>
          </a:prstGeom>
        </p:spPr>
      </p:pic>
    </p:spTree>
    <p:extLst>
      <p:ext uri="{BB962C8B-B14F-4D97-AF65-F5344CB8AC3E}">
        <p14:creationId xmlns:p14="http://schemas.microsoft.com/office/powerpoint/2010/main" val="98983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What’s the idea? (the visioning process)</a:t>
            </a:r>
          </a:p>
          <a:p>
            <a:pPr algn="just"/>
            <a:r>
              <a:rPr lang="en-US" dirty="0" smtClean="0"/>
              <a:t>Where’s the money: business and revenue model.</a:t>
            </a:r>
          </a:p>
          <a:p>
            <a:pPr algn="just"/>
            <a:r>
              <a:rPr lang="en-US" dirty="0" smtClean="0"/>
              <a:t>Who and where is the target audience?</a:t>
            </a:r>
          </a:p>
          <a:p>
            <a:pPr algn="just"/>
            <a:r>
              <a:rPr lang="en-US" dirty="0" smtClean="0"/>
              <a:t>Characterize the marketplace</a:t>
            </a:r>
          </a:p>
          <a:p>
            <a:pPr algn="just"/>
            <a:r>
              <a:rPr lang="en-US" dirty="0" smtClean="0"/>
              <a:t>Where’s the content coming from?</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 model for organizing the issues</a:t>
            </a:r>
            <a:endParaRPr lang="en-US" dirty="0"/>
          </a:p>
        </p:txBody>
      </p:sp>
      <p:pic>
        <p:nvPicPr>
          <p:cNvPr id="4" name="Picture 3"/>
          <p:cNvPicPr>
            <a:picLocks noChangeAspect="1"/>
          </p:cNvPicPr>
          <p:nvPr/>
        </p:nvPicPr>
        <p:blipFill>
          <a:blip r:embed="rId2"/>
          <a:stretch>
            <a:fillRect/>
          </a:stretch>
        </p:blipFill>
        <p:spPr>
          <a:xfrm>
            <a:off x="457200" y="1343818"/>
            <a:ext cx="8229600" cy="5209382"/>
          </a:xfrm>
          <a:prstGeom prst="rect">
            <a:avLst/>
          </a:prstGeom>
        </p:spPr>
      </p:pic>
    </p:spTree>
    <p:extLst>
      <p:ext uri="{BB962C8B-B14F-4D97-AF65-F5344CB8AC3E}">
        <p14:creationId xmlns:p14="http://schemas.microsoft.com/office/powerpoint/2010/main" val="21857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Ethics : the study of principles that individuals and organizations can use to determine right and wrong courses of action.</a:t>
            </a:r>
          </a:p>
          <a:p>
            <a:pPr algn="just"/>
            <a:r>
              <a:rPr lang="en-US" dirty="0" smtClean="0"/>
              <a:t>Responsibility : as free moral agents individuals, organizations, and societies are responsible for the actions they take.</a:t>
            </a:r>
          </a:p>
          <a:p>
            <a:pPr algn="just"/>
            <a:r>
              <a:rPr lang="en-US" dirty="0" smtClean="0"/>
              <a:t>Accountability : individuals, organizations, and societies should be held accountable to others for the consequences of their actions.</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Basic ethical concepts : responsibility, accountability, and liability</a:t>
            </a:r>
            <a:endParaRPr lang="en-US" dirty="0"/>
          </a:p>
        </p:txBody>
      </p:sp>
    </p:spTree>
    <p:extLst>
      <p:ext uri="{BB962C8B-B14F-4D97-AF65-F5344CB8AC3E}">
        <p14:creationId xmlns:p14="http://schemas.microsoft.com/office/powerpoint/2010/main" val="346367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Liability : a feature of political systems in which a body of law is in place that permits individuals to recover the damages done to them by other actors, systems or organizations.</a:t>
            </a:r>
          </a:p>
          <a:p>
            <a:pPr algn="just"/>
            <a:r>
              <a:rPr lang="en-US" dirty="0" smtClean="0"/>
              <a:t>Due process : a process in which laws are known and understood and there is an ability to appeal to higher authorities to ensure that the laws have been correctly applied.</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Basic ethical concepts : responsibility, accountability, and liability</a:t>
            </a:r>
            <a:endParaRPr lang="en-US" dirty="0"/>
          </a:p>
        </p:txBody>
      </p:sp>
    </p:spTree>
    <p:extLst>
      <p:ext uri="{BB962C8B-B14F-4D97-AF65-F5344CB8AC3E}">
        <p14:creationId xmlns:p14="http://schemas.microsoft.com/office/powerpoint/2010/main" val="266007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Dilemma : a situation in which there are at least two diametrically opposed actions, each of which supports a desirable outcome.</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Analyzing ethical dilemmas</a:t>
            </a:r>
            <a:endParaRPr lang="en-US" dirty="0"/>
          </a:p>
        </p:txBody>
      </p:sp>
    </p:spTree>
    <p:extLst>
      <p:ext uri="{BB962C8B-B14F-4D97-AF65-F5344CB8AC3E}">
        <p14:creationId xmlns:p14="http://schemas.microsoft.com/office/powerpoint/2010/main" val="386367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Privacy : the moral right of individuals to be left alone, free from surveillance or interference from other individuals or organizations, including the state.</a:t>
            </a:r>
            <a:endParaRPr lang="en-US" dirty="0" smtClean="0"/>
          </a:p>
          <a:p>
            <a:pPr algn="just"/>
            <a:r>
              <a:rPr lang="en-US" dirty="0" smtClean="0"/>
              <a:t>Information privacy : subset of privacy that rests on four central premises, including the moral rights to control use of information collected and to know whether information is being collected, the right to personal information due process, and the right to have personal information stored in a secure manner</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Privacy and information rights</a:t>
            </a:r>
            <a:endParaRPr lang="en-US" dirty="0"/>
          </a:p>
        </p:txBody>
      </p:sp>
    </p:spTree>
    <p:extLst>
      <p:ext uri="{BB962C8B-B14F-4D97-AF65-F5344CB8AC3E}">
        <p14:creationId xmlns:p14="http://schemas.microsoft.com/office/powerpoint/2010/main" val="103073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534400" cy="5029200"/>
          </a:xfrm>
        </p:spPr>
        <p:txBody>
          <a:bodyPr/>
          <a:lstStyle/>
          <a:p>
            <a:pPr algn="just"/>
            <a:r>
              <a:rPr lang="en-US" dirty="0" smtClean="0"/>
              <a:t>Right to be forgotten : the claim of individuals to be able to edit and delete personal information.</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Privacy and information rights</a:t>
            </a:r>
            <a:endParaRPr lang="en-US" dirty="0"/>
          </a:p>
        </p:txBody>
      </p:sp>
      <p:pic>
        <p:nvPicPr>
          <p:cNvPr id="4" name="Picture 3"/>
          <p:cNvPicPr>
            <a:picLocks noChangeAspect="1"/>
          </p:cNvPicPr>
          <p:nvPr/>
        </p:nvPicPr>
        <p:blipFill>
          <a:blip r:embed="rId2"/>
          <a:stretch>
            <a:fillRect/>
          </a:stretch>
        </p:blipFill>
        <p:spPr>
          <a:xfrm>
            <a:off x="914400" y="2514599"/>
            <a:ext cx="7924800" cy="4267201"/>
          </a:xfrm>
          <a:prstGeom prst="rect">
            <a:avLst/>
          </a:prstGeom>
        </p:spPr>
      </p:pic>
    </p:spTree>
    <p:extLst>
      <p:ext uri="{BB962C8B-B14F-4D97-AF65-F5344CB8AC3E}">
        <p14:creationId xmlns:p14="http://schemas.microsoft.com/office/powerpoint/2010/main" val="304331001"/>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DA6A27F-3C5D-4FBA-9D24-506479B57DAA}">
  <ds:schemaRef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4873beb7-5857-4685-be1f-d57550cc96cc"/>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1314</Words>
  <Application>Microsoft Office PowerPoint</Application>
  <PresentationFormat>On-screen Show (4:3)</PresentationFormat>
  <Paragraphs>101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MS PGothic</vt:lpstr>
      <vt:lpstr>Calibri</vt:lpstr>
      <vt:lpstr>Corbel</vt:lpstr>
      <vt:lpstr>Wingdings</vt:lpstr>
      <vt:lpstr>Custom Theme</vt:lpstr>
      <vt:lpstr>UPN “VETERAN” YOGYAKARTA</vt:lpstr>
      <vt:lpstr>Ethical, social, and political issues in e-commerce</vt:lpstr>
      <vt:lpstr>Understanding ethical, social, and political issues in e-commerce</vt:lpstr>
      <vt:lpstr>A model for organizing the issues</vt:lpstr>
      <vt:lpstr>Basic ethical concepts : responsibility, accountability, and liability</vt:lpstr>
      <vt:lpstr>Basic ethical concepts : responsibility, accountability, and liability</vt:lpstr>
      <vt:lpstr>Analyzing ethical dilemmas</vt:lpstr>
      <vt:lpstr>Privacy and information rights</vt:lpstr>
      <vt:lpstr>Privacy and information rights</vt:lpstr>
      <vt:lpstr>Privacy and information rights</vt:lpstr>
      <vt:lpstr>Privacy and information rights</vt:lpstr>
      <vt:lpstr>Privacy and information rights</vt:lpstr>
      <vt:lpstr>Marketing: profiling, behavioral targeting, and retargeting</vt:lpstr>
      <vt:lpstr>Marketing: profiling, behavioral targeting, and retargeting</vt:lpstr>
      <vt:lpstr>Marketing: profiling, behavioral targeting, and retargeting</vt:lpstr>
      <vt:lpstr>Privacy protection as a business</vt:lpstr>
      <vt:lpstr>Intellectual property rights</vt:lpstr>
      <vt:lpstr>Intellectual property rights</vt:lpstr>
      <vt:lpstr>Intellectual property rights</vt:lpstr>
      <vt:lpstr>Intellectual property rights</vt:lpstr>
      <vt:lpstr>Intellectual property rights</vt:lpstr>
      <vt:lpstr>Intellectual property rights</vt:lpstr>
      <vt:lpstr>Intellectual property rights</vt:lpstr>
      <vt:lpstr>Intellectual property rights</vt:lpstr>
      <vt:lpstr>Intellectual property rights</vt:lpstr>
      <vt:lpstr>Governance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2019-01-13T20:37:35Z</dcterms:created>
  <dcterms:modified xsi:type="dcterms:W3CDTF">2019-01-17T07:46:44Z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