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9" autoAdjust="0"/>
    <p:restoredTop sz="86355" autoAdjust="0"/>
  </p:normalViewPr>
  <p:slideViewPr>
    <p:cSldViewPr snapToGrid="0" showGuides="1">
      <p:cViewPr varScale="1">
        <p:scale>
          <a:sx n="54" d="100"/>
          <a:sy n="54" d="100"/>
        </p:scale>
        <p:origin x="66" y="19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94BF3-55FE-488E-AB07-6A07214510D1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C5F95-1244-4542-958B-87718FC9C75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084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Traditional Pricing: Product Cost + Profit = Selling Price</a:t>
            </a:r>
          </a:p>
          <a:p>
            <a:r>
              <a:rPr lang="en-US" smtClean="0"/>
              <a:t>TARGET PRICING: SELLING PRICE–PROFIT = ALLOWABLE PRODUCT COST</a:t>
            </a:r>
          </a:p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C5F95-1244-4542-958B-87718FC9C75B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9306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26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02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543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647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48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456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24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65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51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461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77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B76E39-ECB5-4E6B-80C3-87DB4C42E55B}" type="datetimeFigureOut">
              <a:rPr lang="id-ID" smtClean="0"/>
              <a:t>26/11/2016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AE87E2-F40F-4482-AB75-35D63C3707C2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88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2530" y="1237128"/>
            <a:ext cx="7808258" cy="1891195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+mn-lt"/>
              </a:rPr>
              <a:t>Strategic Cost </a:t>
            </a:r>
            <a:r>
              <a:rPr lang="en-US" sz="5400" dirty="0" smtClean="0">
                <a:latin typeface="+mn-lt"/>
              </a:rPr>
              <a:t>Management</a:t>
            </a:r>
            <a:br>
              <a:rPr lang="en-US" sz="5400" dirty="0" smtClean="0">
                <a:latin typeface="+mn-lt"/>
              </a:rPr>
            </a:br>
            <a:r>
              <a:rPr lang="en-US" sz="5400" dirty="0" smtClean="0">
                <a:latin typeface="+mn-lt"/>
              </a:rPr>
              <a:t> </a:t>
            </a:r>
            <a:endParaRPr lang="id-ID" sz="5400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4592" y="4992452"/>
            <a:ext cx="8404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i="1" dirty="0"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en-GB" sz="3600" i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“</a:t>
            </a:r>
            <a:r>
              <a:rPr lang="id-ID" sz="3600" i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SCM </a:t>
            </a:r>
            <a:r>
              <a:rPr lang="id-ID" sz="3600" i="1" dirty="0">
                <a:latin typeface="Adobe Arabic" panose="02040503050201020203" pitchFamily="18" charset="-78"/>
                <a:cs typeface="Adobe Arabic" panose="02040503050201020203" pitchFamily="18" charset="-78"/>
              </a:rPr>
              <a:t>can have a dramatic impact on profitability and </a:t>
            </a:r>
            <a:r>
              <a:rPr lang="id-ID" sz="3600" i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cost</a:t>
            </a:r>
            <a:r>
              <a:rPr lang="en-GB" sz="3600" i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”</a:t>
            </a:r>
            <a:endParaRPr lang="id-ID" sz="3600" i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6990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4448" y="376516"/>
            <a:ext cx="45060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Dahulu</a:t>
            </a:r>
            <a:r>
              <a:rPr lang="en-GB" sz="2400" dirty="0" smtClean="0"/>
              <a:t> </a:t>
            </a:r>
            <a:r>
              <a:rPr lang="en-GB" sz="2400" dirty="0" err="1" smtClean="0"/>
              <a:t>beberapa</a:t>
            </a:r>
            <a:r>
              <a:rPr lang="en-GB" sz="2400" dirty="0" smtClean="0"/>
              <a:t> </a:t>
            </a:r>
            <a:r>
              <a:rPr lang="en-GB" sz="2400" dirty="0" err="1" smtClean="0"/>
              <a:t>perusahaan</a:t>
            </a:r>
            <a:r>
              <a:rPr lang="en-GB" sz="2400" dirty="0" smtClean="0"/>
              <a:t> focus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imanajemen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 internal</a:t>
            </a:r>
            <a:endParaRPr lang="id-ID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4448" y="1775010"/>
            <a:ext cx="491265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Sekarang</a:t>
            </a:r>
            <a:r>
              <a:rPr lang="en-GB" sz="2400" dirty="0" smtClean="0"/>
              <a:t>, </a:t>
            </a:r>
            <a:r>
              <a:rPr lang="en-GB" sz="2400" dirty="0" err="1" smtClean="0"/>
              <a:t>perusahaan</a:t>
            </a:r>
            <a:r>
              <a:rPr lang="en-GB" sz="2400" dirty="0" smtClean="0"/>
              <a:t> </a:t>
            </a:r>
            <a:r>
              <a:rPr lang="en-GB" sz="2400" dirty="0" err="1" smtClean="0"/>
              <a:t>mengembangkan</a:t>
            </a:r>
            <a:r>
              <a:rPr lang="en-GB" sz="2400" dirty="0" smtClean="0"/>
              <a:t> </a:t>
            </a:r>
            <a:r>
              <a:rPr lang="en-GB" sz="2400" dirty="0" err="1" smtClean="0"/>
              <a:t>lingkup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mengurangi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 </a:t>
            </a:r>
            <a:r>
              <a:rPr lang="en-GB" sz="2400" dirty="0" err="1" smtClean="0"/>
              <a:t>termasuk</a:t>
            </a:r>
            <a:r>
              <a:rPr lang="en-GB" sz="2400" dirty="0" smtClean="0"/>
              <a:t> upstream (</a:t>
            </a:r>
            <a:r>
              <a:rPr lang="en-GB" sz="2400" dirty="0" err="1" smtClean="0"/>
              <a:t>pemasok</a:t>
            </a:r>
            <a:r>
              <a:rPr lang="en-GB" sz="2400" dirty="0" smtClean="0"/>
              <a:t>) </a:t>
            </a:r>
            <a:r>
              <a:rPr lang="en-GB" sz="2400" dirty="0" err="1" smtClean="0"/>
              <a:t>dan</a:t>
            </a:r>
            <a:r>
              <a:rPr lang="en-GB" sz="2400" dirty="0" smtClean="0"/>
              <a:t> downstream (</a:t>
            </a:r>
            <a:r>
              <a:rPr lang="en-GB" sz="2400" dirty="0" err="1" smtClean="0"/>
              <a:t>konsumen</a:t>
            </a:r>
            <a:r>
              <a:rPr lang="en-GB" sz="2400" dirty="0" smtClean="0"/>
              <a:t>) </a:t>
            </a:r>
          </a:p>
          <a:p>
            <a:endParaRPr lang="en-GB" sz="2400" dirty="0"/>
          </a:p>
          <a:p>
            <a:r>
              <a:rPr lang="en-GB" sz="2400" dirty="0" err="1" smtClean="0"/>
              <a:t>Contoh</a:t>
            </a:r>
            <a:r>
              <a:rPr lang="en-GB" sz="2400" dirty="0" smtClean="0"/>
              <a:t>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dirty="0" err="1" smtClean="0"/>
              <a:t>Pengembangan</a:t>
            </a:r>
            <a:r>
              <a:rPr lang="en-GB" sz="2400" dirty="0" smtClean="0"/>
              <a:t> </a:t>
            </a:r>
            <a:r>
              <a:rPr lang="en-GB" sz="2400" dirty="0" err="1" smtClean="0"/>
              <a:t>pemasok</a:t>
            </a:r>
            <a:r>
              <a:rPr lang="en-GB" sz="2400" dirty="0" smtClean="0"/>
              <a:t> global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dirty="0" err="1" smtClean="0"/>
              <a:t>Manajemen</a:t>
            </a:r>
            <a:r>
              <a:rPr lang="en-GB" sz="2400" dirty="0" smtClean="0"/>
              <a:t> </a:t>
            </a:r>
            <a:r>
              <a:rPr lang="en-GB" sz="2400" dirty="0" err="1" smtClean="0"/>
              <a:t>hubungan</a:t>
            </a:r>
            <a:r>
              <a:rPr lang="en-GB" sz="2400" dirty="0" smtClean="0"/>
              <a:t> </a:t>
            </a:r>
            <a:r>
              <a:rPr lang="en-GB" sz="2400" dirty="0" err="1" smtClean="0"/>
              <a:t>konsumen</a:t>
            </a:r>
            <a:endParaRPr lang="en-GB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dirty="0" smtClean="0"/>
              <a:t>Sharing </a:t>
            </a:r>
            <a:r>
              <a:rPr lang="en-GB" sz="2400" dirty="0" err="1" smtClean="0"/>
              <a:t>penghematan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endParaRPr lang="en-GB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2400" dirty="0" smtClean="0"/>
              <a:t>Sharing </a:t>
            </a:r>
            <a:r>
              <a:rPr lang="en-GB" sz="2400" dirty="0" err="1" smtClean="0"/>
              <a:t>teknologi</a:t>
            </a:r>
            <a:endParaRPr lang="id-ID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56611" y="609598"/>
            <a:ext cx="49126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Kebanyakan</a:t>
            </a:r>
            <a:r>
              <a:rPr lang="en-GB" sz="2400" dirty="0" smtClean="0"/>
              <a:t> </a:t>
            </a:r>
            <a:r>
              <a:rPr lang="en-GB" sz="2400" dirty="0" err="1" smtClean="0"/>
              <a:t>perusahaan</a:t>
            </a:r>
            <a:r>
              <a:rPr lang="en-GB" sz="2400" dirty="0" smtClean="0"/>
              <a:t> </a:t>
            </a:r>
            <a:r>
              <a:rPr lang="en-GB" sz="2400" dirty="0" err="1" smtClean="0"/>
              <a:t>berfokus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usaha</a:t>
            </a:r>
            <a:r>
              <a:rPr lang="en-GB" sz="2400" dirty="0" smtClean="0"/>
              <a:t> </a:t>
            </a:r>
            <a:r>
              <a:rPr lang="en-GB" sz="2400" dirty="0" err="1" smtClean="0"/>
              <a:t>pengurangan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 internal 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menggunakan</a:t>
            </a:r>
            <a:r>
              <a:rPr lang="en-GB" sz="2400" dirty="0" smtClean="0"/>
              <a:t> </a:t>
            </a:r>
            <a:r>
              <a:rPr lang="en-GB" sz="2400" dirty="0" err="1" smtClean="0"/>
              <a:t>satu</a:t>
            </a:r>
            <a:r>
              <a:rPr lang="en-GB" sz="2400" dirty="0" smtClean="0"/>
              <a:t>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err="1" smtClean="0"/>
              <a:t>dua</a:t>
            </a:r>
            <a:r>
              <a:rPr lang="en-GB" sz="2400" dirty="0" smtClean="0"/>
              <a:t> </a:t>
            </a:r>
            <a:r>
              <a:rPr lang="en-GB" sz="2400" dirty="0" err="1" smtClean="0"/>
              <a:t>kelompok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organisasi</a:t>
            </a:r>
            <a:r>
              <a:rPr lang="en-GB" sz="2400" dirty="0" smtClean="0"/>
              <a:t>.</a:t>
            </a:r>
          </a:p>
          <a:p>
            <a:endParaRPr lang="en-GB" sz="2400" dirty="0"/>
          </a:p>
          <a:p>
            <a:r>
              <a:rPr lang="en-GB" sz="2400" dirty="0" err="1" smtClean="0"/>
              <a:t>Contoh</a:t>
            </a:r>
            <a:r>
              <a:rPr lang="en-GB" sz="2400" dirty="0"/>
              <a:t> </a:t>
            </a:r>
            <a:r>
              <a:rPr lang="en-GB" sz="2400" dirty="0" err="1" smtClean="0"/>
              <a:t>strategi</a:t>
            </a:r>
            <a:r>
              <a:rPr lang="en-GB" sz="2400" dirty="0" smtClean="0"/>
              <a:t> </a:t>
            </a:r>
            <a:r>
              <a:rPr lang="en-GB" sz="2400" dirty="0" err="1" smtClean="0"/>
              <a:t>pengurangan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Volume </a:t>
            </a:r>
            <a:r>
              <a:rPr lang="en-GB" sz="2400" dirty="0" err="1" smtClean="0"/>
              <a:t>pembelian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pemasok</a:t>
            </a:r>
            <a:r>
              <a:rPr lang="en-GB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/>
              <a:t>Desain</a:t>
            </a:r>
            <a:r>
              <a:rPr lang="en-GB" sz="2400" dirty="0" smtClean="0"/>
              <a:t> for </a:t>
            </a:r>
            <a:r>
              <a:rPr lang="en-GB" sz="2400" dirty="0" err="1" smtClean="0"/>
              <a:t>manufaktur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/>
              <a:t>Standarisasi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 smtClean="0"/>
              <a:t>Produksi</a:t>
            </a:r>
            <a:r>
              <a:rPr lang="en-GB" sz="2400" dirty="0" smtClean="0"/>
              <a:t> yang </a:t>
            </a:r>
            <a:r>
              <a:rPr lang="en-GB" sz="2400" dirty="0" err="1" smtClean="0"/>
              <a:t>efisien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97499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330823" y="1683116"/>
            <a:ext cx="77992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/>
              <a:t>Kesuksesan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pendekatan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strategi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manajemen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biaya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tergantung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pada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sistem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identifikasi</a:t>
            </a:r>
            <a:r>
              <a:rPr lang="en-GB" sz="2800" i="1" dirty="0" smtClean="0"/>
              <a:t> cost driver , </a:t>
            </a:r>
            <a:r>
              <a:rPr lang="en-GB" sz="2800" i="1" dirty="0" err="1" smtClean="0"/>
              <a:t>dukungan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eksekutif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dan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akses</a:t>
            </a:r>
            <a:r>
              <a:rPr lang="en-GB" sz="2800" i="1" dirty="0" smtClean="0"/>
              <a:t> data </a:t>
            </a:r>
            <a:r>
              <a:rPr lang="en-GB" sz="2800" i="1" dirty="0" err="1" smtClean="0"/>
              <a:t>biaya</a:t>
            </a:r>
            <a:r>
              <a:rPr lang="en-GB" sz="2800" i="1" dirty="0" smtClean="0"/>
              <a:t> yang </a:t>
            </a:r>
            <a:r>
              <a:rPr lang="en-GB" sz="2800" i="1" dirty="0" err="1" smtClean="0"/>
              <a:t>andal</a:t>
            </a:r>
            <a:endParaRPr lang="id-ID" sz="2800" i="1" dirty="0"/>
          </a:p>
        </p:txBody>
      </p:sp>
    </p:spTree>
    <p:extLst>
      <p:ext uri="{BB962C8B-B14F-4D97-AF65-F5344CB8AC3E}">
        <p14:creationId xmlns:p14="http://schemas.microsoft.com/office/powerpoint/2010/main" val="247915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1975" y="2058153"/>
            <a:ext cx="42313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Peluang</a:t>
            </a:r>
            <a:r>
              <a:rPr lang="en-GB" sz="2400" dirty="0" smtClean="0"/>
              <a:t> </a:t>
            </a:r>
            <a:r>
              <a:rPr lang="en-GB" sz="2400" dirty="0" err="1" smtClean="0"/>
              <a:t>pengurangan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 </a:t>
            </a:r>
            <a:r>
              <a:rPr lang="en-GB" sz="2400" dirty="0" err="1" smtClean="0"/>
              <a:t>terbesar</a:t>
            </a:r>
            <a:r>
              <a:rPr lang="en-GB" sz="2400" dirty="0" smtClean="0"/>
              <a:t> </a:t>
            </a:r>
            <a:r>
              <a:rPr lang="en-GB" sz="2400" dirty="0" err="1" smtClean="0"/>
              <a:t>bisa</a:t>
            </a:r>
            <a:r>
              <a:rPr lang="en-GB" sz="2400" dirty="0" smtClean="0"/>
              <a:t> </a:t>
            </a:r>
            <a:r>
              <a:rPr lang="en-GB" sz="2400" dirty="0" err="1" smtClean="0"/>
              <a:t>direalisasi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awal</a:t>
            </a:r>
            <a:r>
              <a:rPr lang="en-GB" sz="2400" dirty="0" smtClean="0"/>
              <a:t> </a:t>
            </a:r>
            <a:r>
              <a:rPr lang="en-GB" sz="2400" dirty="0" err="1" smtClean="0"/>
              <a:t>produk</a:t>
            </a:r>
            <a:r>
              <a:rPr lang="en-GB" sz="2400" dirty="0" smtClean="0"/>
              <a:t>/ </a:t>
            </a:r>
            <a:r>
              <a:rPr lang="en-GB" sz="2400" dirty="0" err="1" smtClean="0"/>
              <a:t>jasa</a:t>
            </a:r>
            <a:r>
              <a:rPr lang="en-GB" sz="2400" dirty="0" smtClean="0"/>
              <a:t> </a:t>
            </a:r>
            <a:r>
              <a:rPr lang="en-GB" sz="2400" dirty="0" err="1" smtClean="0"/>
              <a:t>baru</a:t>
            </a:r>
            <a:r>
              <a:rPr lang="en-GB" sz="2400" dirty="0" smtClean="0"/>
              <a:t>. </a:t>
            </a:r>
            <a:r>
              <a:rPr lang="en-GB" sz="2400" dirty="0" err="1" smtClean="0"/>
              <a:t>Ketika</a:t>
            </a:r>
            <a:r>
              <a:rPr lang="en-GB" sz="2400" dirty="0" smtClean="0"/>
              <a:t> </a:t>
            </a:r>
            <a:r>
              <a:rPr lang="en-GB" sz="2400" dirty="0" err="1" smtClean="0"/>
              <a:t>keputusan</a:t>
            </a:r>
            <a:r>
              <a:rPr lang="en-GB" sz="2400" dirty="0" smtClean="0"/>
              <a:t> </a:t>
            </a:r>
            <a:r>
              <a:rPr lang="en-GB" sz="2400" dirty="0" err="1" smtClean="0"/>
              <a:t>sumber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material </a:t>
            </a:r>
            <a:r>
              <a:rPr lang="en-GB" sz="2400" dirty="0" err="1" smtClean="0"/>
              <a:t>dibuat</a:t>
            </a:r>
            <a:r>
              <a:rPr lang="en-GB" sz="24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862323" y="5376399"/>
            <a:ext cx="105831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i="1" dirty="0" err="1" smtClean="0">
                <a:solidFill>
                  <a:schemeClr val="bg1"/>
                </a:solidFill>
              </a:rPr>
              <a:t>Pendekatan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200" i="1" dirty="0" err="1">
                <a:solidFill>
                  <a:schemeClr val="bg1"/>
                </a:solidFill>
              </a:rPr>
              <a:t>strategi</a:t>
            </a:r>
            <a:r>
              <a:rPr lang="en-GB" sz="3200" i="1" dirty="0">
                <a:solidFill>
                  <a:schemeClr val="bg1"/>
                </a:solidFill>
              </a:rPr>
              <a:t> </a:t>
            </a:r>
            <a:r>
              <a:rPr lang="en-GB" sz="3200" i="1" dirty="0" err="1">
                <a:solidFill>
                  <a:schemeClr val="bg1"/>
                </a:solidFill>
              </a:rPr>
              <a:t>manajemen</a:t>
            </a:r>
            <a:r>
              <a:rPr lang="en-GB" sz="3200" i="1" dirty="0">
                <a:solidFill>
                  <a:schemeClr val="bg1"/>
                </a:solidFill>
              </a:rPr>
              <a:t> </a:t>
            </a:r>
            <a:r>
              <a:rPr lang="en-GB" sz="3200" i="1" dirty="0" err="1" smtClean="0">
                <a:solidFill>
                  <a:schemeClr val="bg1"/>
                </a:solidFill>
              </a:rPr>
              <a:t>biaya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200" i="1" dirty="0" err="1" smtClean="0">
                <a:solidFill>
                  <a:schemeClr val="bg1"/>
                </a:solidFill>
              </a:rPr>
              <a:t>akan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200" i="1" dirty="0" err="1" smtClean="0">
                <a:solidFill>
                  <a:schemeClr val="bg1"/>
                </a:solidFill>
              </a:rPr>
              <a:t>bervariasi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200" i="1" dirty="0" err="1" smtClean="0">
                <a:solidFill>
                  <a:schemeClr val="bg1"/>
                </a:solidFill>
              </a:rPr>
              <a:t>tergantung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en-GB" sz="3200" i="1" dirty="0" err="1" smtClean="0">
                <a:solidFill>
                  <a:schemeClr val="bg1"/>
                </a:solidFill>
              </a:rPr>
              <a:t>tahapan</a:t>
            </a:r>
            <a:r>
              <a:rPr lang="en-GB" sz="3200" i="1" dirty="0" smtClean="0">
                <a:solidFill>
                  <a:schemeClr val="bg1"/>
                </a:solidFill>
              </a:rPr>
              <a:t> </a:t>
            </a:r>
            <a:r>
              <a:rPr lang="id-ID" sz="3200" i="1" dirty="0" smtClean="0">
                <a:solidFill>
                  <a:schemeClr val="bg1"/>
                </a:solidFill>
              </a:rPr>
              <a:t>product </a:t>
            </a:r>
            <a:r>
              <a:rPr lang="id-ID" sz="3200" i="1" dirty="0">
                <a:solidFill>
                  <a:schemeClr val="bg1"/>
                </a:solidFill>
              </a:rPr>
              <a:t>life </a:t>
            </a:r>
            <a:r>
              <a:rPr lang="id-ID" sz="3200" i="1" dirty="0" smtClean="0">
                <a:solidFill>
                  <a:schemeClr val="bg1"/>
                </a:solidFill>
              </a:rPr>
              <a:t>cycle</a:t>
            </a:r>
            <a:r>
              <a:rPr lang="en-GB" sz="3200" i="1" dirty="0" smtClean="0">
                <a:solidFill>
                  <a:schemeClr val="bg1"/>
                </a:solidFill>
              </a:rPr>
              <a:t>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6153912" y="199754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err="1"/>
              <a:t>Ketika</a:t>
            </a:r>
            <a:r>
              <a:rPr lang="en-GB" sz="2400" dirty="0"/>
              <a:t> </a:t>
            </a:r>
            <a:r>
              <a:rPr lang="en-GB" sz="2400" dirty="0" err="1"/>
              <a:t>manajer</a:t>
            </a:r>
            <a:r>
              <a:rPr lang="en-GB" sz="2400" dirty="0"/>
              <a:t> </a:t>
            </a:r>
            <a:r>
              <a:rPr lang="en-GB" sz="2400" dirty="0" smtClean="0"/>
              <a:t>supply </a:t>
            </a:r>
            <a:r>
              <a:rPr lang="en-GB" sz="2400" dirty="0"/>
              <a:t>chain </a:t>
            </a:r>
            <a:r>
              <a:rPr lang="en-GB" sz="2400" dirty="0" err="1"/>
              <a:t>bergabung</a:t>
            </a:r>
            <a:r>
              <a:rPr lang="en-GB" sz="2400" dirty="0"/>
              <a:t> </a:t>
            </a:r>
            <a:r>
              <a:rPr lang="en-GB" sz="2400" dirty="0" err="1"/>
              <a:t>pada</a:t>
            </a:r>
            <a:r>
              <a:rPr lang="en-GB" sz="2400" dirty="0"/>
              <a:t> </a:t>
            </a:r>
            <a:r>
              <a:rPr lang="en-GB" sz="2400" dirty="0" err="1"/>
              <a:t>tahap</a:t>
            </a:r>
            <a:r>
              <a:rPr lang="en-GB" sz="2400" dirty="0"/>
              <a:t> </a:t>
            </a:r>
            <a:r>
              <a:rPr lang="en-GB" sz="2400" dirty="0" err="1"/>
              <a:t>pengembangan</a:t>
            </a:r>
            <a:r>
              <a:rPr lang="en-GB" sz="2400" dirty="0"/>
              <a:t> </a:t>
            </a:r>
            <a:r>
              <a:rPr lang="en-GB" sz="2400" dirty="0" err="1"/>
              <a:t>produk</a:t>
            </a:r>
            <a:r>
              <a:rPr lang="en-GB" sz="2400" dirty="0"/>
              <a:t>, </a:t>
            </a:r>
            <a:r>
              <a:rPr lang="en-GB" sz="2400" dirty="0" err="1"/>
              <a:t>pilihan</a:t>
            </a:r>
            <a:r>
              <a:rPr lang="en-GB" sz="2400" dirty="0"/>
              <a:t> </a:t>
            </a:r>
            <a:r>
              <a:rPr lang="en-GB" sz="2400" dirty="0" err="1"/>
              <a:t>mengurangi</a:t>
            </a:r>
            <a:r>
              <a:rPr lang="en-GB" sz="2400" dirty="0"/>
              <a:t> </a:t>
            </a:r>
            <a:r>
              <a:rPr lang="en-GB" sz="2400" dirty="0" err="1"/>
              <a:t>biaya</a:t>
            </a:r>
            <a:r>
              <a:rPr lang="en-GB" sz="2400" dirty="0"/>
              <a:t> </a:t>
            </a:r>
            <a:r>
              <a:rPr lang="en-GB" sz="2400" dirty="0" err="1"/>
              <a:t>menjadi</a:t>
            </a:r>
            <a:r>
              <a:rPr lang="en-GB" sz="2400" dirty="0"/>
              <a:t> </a:t>
            </a:r>
            <a:r>
              <a:rPr lang="en-GB" sz="2400" dirty="0" err="1"/>
              <a:t>kendala</a:t>
            </a:r>
            <a:r>
              <a:rPr lang="en-GB" sz="2400" dirty="0"/>
              <a:t> </a:t>
            </a:r>
            <a:r>
              <a:rPr lang="en-GB" sz="2400" dirty="0" err="1"/>
              <a:t>karena</a:t>
            </a:r>
            <a:r>
              <a:rPr lang="en-GB" sz="2400" dirty="0"/>
              <a:t> </a:t>
            </a:r>
            <a:r>
              <a:rPr lang="en-GB" sz="2400" dirty="0" err="1"/>
              <a:t>keputusan</a:t>
            </a:r>
            <a:r>
              <a:rPr lang="en-GB" sz="2400" dirty="0"/>
              <a:t> </a:t>
            </a:r>
            <a:r>
              <a:rPr lang="en-GB" sz="2400" dirty="0" err="1"/>
              <a:t>utama</a:t>
            </a:r>
            <a:r>
              <a:rPr lang="en-GB" sz="2400" dirty="0"/>
              <a:t> </a:t>
            </a:r>
            <a:r>
              <a:rPr lang="en-GB" sz="2400" dirty="0" err="1"/>
              <a:t>mengenai</a:t>
            </a:r>
            <a:r>
              <a:rPr lang="en-GB" sz="2400" dirty="0"/>
              <a:t> design, </a:t>
            </a:r>
            <a:r>
              <a:rPr lang="en-GB" sz="2400" dirty="0" err="1"/>
              <a:t>tipe</a:t>
            </a:r>
            <a:r>
              <a:rPr lang="en-GB" sz="2400" dirty="0"/>
              <a:t> material, </a:t>
            </a:r>
            <a:r>
              <a:rPr lang="en-GB" sz="2400" dirty="0" err="1"/>
              <a:t>pilihan</a:t>
            </a:r>
            <a:r>
              <a:rPr lang="en-GB" sz="2400" dirty="0"/>
              <a:t> </a:t>
            </a:r>
            <a:r>
              <a:rPr lang="en-GB" sz="2400" dirty="0" err="1"/>
              <a:t>pemasok</a:t>
            </a:r>
            <a:r>
              <a:rPr lang="en-GB" sz="2400" dirty="0"/>
              <a:t>, </a:t>
            </a:r>
            <a:r>
              <a:rPr lang="en-GB" sz="2400" dirty="0" err="1"/>
              <a:t>kemasan</a:t>
            </a:r>
            <a:r>
              <a:rPr lang="en-GB" sz="2400" dirty="0"/>
              <a:t> </a:t>
            </a:r>
            <a:r>
              <a:rPr lang="en-GB" sz="2400" dirty="0" err="1"/>
              <a:t>dan</a:t>
            </a:r>
            <a:r>
              <a:rPr lang="en-GB" sz="2400" dirty="0"/>
              <a:t> </a:t>
            </a:r>
            <a:r>
              <a:rPr lang="en-GB" sz="2400" dirty="0" err="1"/>
              <a:t>distribusi</a:t>
            </a:r>
            <a:r>
              <a:rPr lang="en-GB" sz="2400" dirty="0"/>
              <a:t> </a:t>
            </a:r>
            <a:r>
              <a:rPr lang="en-GB" sz="2400" dirty="0" err="1"/>
              <a:t>telah</a:t>
            </a:r>
            <a:r>
              <a:rPr lang="en-GB" sz="2400" dirty="0"/>
              <a:t> </a:t>
            </a:r>
            <a:r>
              <a:rPr lang="en-GB" sz="2400" dirty="0" err="1"/>
              <a:t>dibuat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1470213" y="464608"/>
            <a:ext cx="9981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 err="1"/>
              <a:t>Pada</a:t>
            </a:r>
            <a:r>
              <a:rPr lang="en-GB" sz="2400" i="1" dirty="0"/>
              <a:t> </a:t>
            </a:r>
            <a:r>
              <a:rPr lang="en-GB" sz="2400" i="1" dirty="0" err="1"/>
              <a:t>konsep</a:t>
            </a:r>
            <a:r>
              <a:rPr lang="en-GB" sz="2400" i="1" dirty="0"/>
              <a:t> </a:t>
            </a:r>
            <a:r>
              <a:rPr lang="en-GB" sz="2400" i="1" dirty="0" err="1"/>
              <a:t>awal</a:t>
            </a:r>
            <a:r>
              <a:rPr lang="en-GB" sz="2400" i="1" dirty="0"/>
              <a:t> </a:t>
            </a:r>
            <a:r>
              <a:rPr lang="en-GB" sz="2400" i="1" dirty="0" err="1"/>
              <a:t>dan</a:t>
            </a:r>
            <a:r>
              <a:rPr lang="en-GB" sz="2400" i="1" dirty="0"/>
              <a:t> </a:t>
            </a:r>
            <a:r>
              <a:rPr lang="en-GB" sz="2400" i="1" dirty="0" err="1"/>
              <a:t>tahap</a:t>
            </a:r>
            <a:r>
              <a:rPr lang="en-GB" sz="2400" i="1" dirty="0"/>
              <a:t> </a:t>
            </a:r>
            <a:r>
              <a:rPr lang="en-GB" sz="2400" i="1" dirty="0" err="1"/>
              <a:t>pengembangan</a:t>
            </a:r>
            <a:r>
              <a:rPr lang="en-GB" sz="2400" i="1" dirty="0"/>
              <a:t>, </a:t>
            </a:r>
            <a:r>
              <a:rPr lang="en-GB" sz="2400" i="1" dirty="0" err="1"/>
              <a:t>organisasi</a:t>
            </a:r>
            <a:r>
              <a:rPr lang="en-GB" sz="2400" i="1" dirty="0"/>
              <a:t> </a:t>
            </a:r>
            <a:r>
              <a:rPr lang="en-GB" sz="2400" i="1" dirty="0" err="1"/>
              <a:t>sering</a:t>
            </a:r>
            <a:r>
              <a:rPr lang="en-GB" sz="2400" i="1" dirty="0"/>
              <a:t> </a:t>
            </a:r>
            <a:r>
              <a:rPr lang="en-GB" sz="2400" i="1" dirty="0" err="1"/>
              <a:t>mengambil</a:t>
            </a:r>
            <a:r>
              <a:rPr lang="en-GB" sz="2400" i="1" dirty="0"/>
              <a:t> </a:t>
            </a:r>
            <a:r>
              <a:rPr lang="en-GB" sz="2400" i="1" dirty="0" err="1"/>
              <a:t>langkah</a:t>
            </a:r>
            <a:r>
              <a:rPr lang="en-GB" sz="2400" i="1" dirty="0"/>
              <a:t> </a:t>
            </a:r>
            <a:r>
              <a:rPr lang="en-GB" sz="2400" i="1" dirty="0" err="1"/>
              <a:t>proaktif</a:t>
            </a:r>
            <a:r>
              <a:rPr lang="en-GB" sz="2400" i="1" dirty="0"/>
              <a:t> </a:t>
            </a:r>
            <a:r>
              <a:rPr lang="en-GB" sz="2400" i="1" dirty="0" err="1"/>
              <a:t>dengan</a:t>
            </a:r>
            <a:r>
              <a:rPr lang="en-GB" sz="2400" i="1" dirty="0"/>
              <a:t> </a:t>
            </a:r>
            <a:r>
              <a:rPr lang="en-GB" sz="2400" i="1" dirty="0" err="1"/>
              <a:t>membuat</a:t>
            </a:r>
            <a:r>
              <a:rPr lang="en-GB" sz="2400" i="1" dirty="0"/>
              <a:t> target </a:t>
            </a:r>
            <a:r>
              <a:rPr lang="en-GB" sz="2400" i="1" dirty="0" err="1"/>
              <a:t>biaya</a:t>
            </a:r>
            <a:endParaRPr lang="id-ID" sz="2400" i="1" dirty="0"/>
          </a:p>
        </p:txBody>
      </p:sp>
    </p:spTree>
    <p:extLst>
      <p:ext uri="{BB962C8B-B14F-4D97-AF65-F5344CB8AC3E}">
        <p14:creationId xmlns:p14="http://schemas.microsoft.com/office/powerpoint/2010/main" val="357273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764" y="430306"/>
            <a:ext cx="104887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err="1" smtClean="0"/>
              <a:t>Ketika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prioritas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usaha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untuk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mengurangi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biaya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perusahaan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sering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menerapkannya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pada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struktur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kerangka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kerja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tergantung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pada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nilai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barang</a:t>
            </a:r>
            <a:r>
              <a:rPr lang="en-GB" sz="2400" i="1" dirty="0" smtClean="0"/>
              <a:t>/</a:t>
            </a:r>
            <a:r>
              <a:rPr lang="en-GB" sz="2400" i="1" dirty="0" err="1" smtClean="0"/>
              <a:t>jasa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perusahaan</a:t>
            </a:r>
            <a:r>
              <a:rPr lang="en-GB" sz="2400" i="1" dirty="0" smtClean="0"/>
              <a:t> </a:t>
            </a:r>
            <a:endParaRPr lang="id-ID" sz="24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828801" y="1904523"/>
            <a:ext cx="36755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Secara</a:t>
            </a:r>
            <a:r>
              <a:rPr lang="en-GB" sz="2400" dirty="0" smtClean="0"/>
              <a:t> </a:t>
            </a:r>
            <a:r>
              <a:rPr lang="en-GB" sz="2400" dirty="0" err="1" smtClean="0"/>
              <a:t>umum</a:t>
            </a:r>
            <a:r>
              <a:rPr lang="en-GB" sz="2400" dirty="0" smtClean="0"/>
              <a:t>, item yang </a:t>
            </a:r>
            <a:r>
              <a:rPr lang="en-GB" sz="2400" dirty="0" err="1" smtClean="0"/>
              <a:t>memiliki</a:t>
            </a:r>
            <a:r>
              <a:rPr lang="en-GB" sz="2400" dirty="0" smtClean="0"/>
              <a:t> </a:t>
            </a:r>
            <a:r>
              <a:rPr lang="en-GB" sz="2400" i="1" dirty="0" err="1" smtClean="0"/>
              <a:t>nilai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rendah</a:t>
            </a:r>
            <a:r>
              <a:rPr lang="en-GB" sz="2400" i="1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pasar</a:t>
            </a:r>
            <a:r>
              <a:rPr lang="en-GB" sz="2400" dirty="0" smtClean="0"/>
              <a:t> yang </a:t>
            </a:r>
            <a:r>
              <a:rPr lang="en-GB" sz="2400" i="1" dirty="0" err="1" smtClean="0"/>
              <a:t>kompetitif</a:t>
            </a:r>
            <a:r>
              <a:rPr lang="en-GB" sz="2400" dirty="0" smtClean="0"/>
              <a:t> </a:t>
            </a:r>
            <a:r>
              <a:rPr lang="en-GB" sz="2400" dirty="0" err="1" smtClean="0"/>
              <a:t>seharusnya</a:t>
            </a:r>
            <a:r>
              <a:rPr lang="en-GB" sz="2400" dirty="0" smtClean="0"/>
              <a:t> </a:t>
            </a:r>
            <a:r>
              <a:rPr lang="en-GB" sz="2400" dirty="0" err="1" smtClean="0"/>
              <a:t>menekankan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i="1" dirty="0" err="1" smtClean="0"/>
              <a:t>harga</a:t>
            </a:r>
            <a:endParaRPr lang="id-ID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100048" y="1936911"/>
            <a:ext cx="36755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Produk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jasa</a:t>
            </a:r>
            <a:r>
              <a:rPr lang="en-GB" sz="2400" dirty="0" smtClean="0"/>
              <a:t> yang </a:t>
            </a:r>
            <a:r>
              <a:rPr lang="en-GB" sz="2400" dirty="0" err="1" smtClean="0"/>
              <a:t>bernilai</a:t>
            </a:r>
            <a:r>
              <a:rPr lang="en-GB" sz="2400" dirty="0" smtClean="0"/>
              <a:t> </a:t>
            </a:r>
            <a:r>
              <a:rPr lang="en-GB" sz="2400" dirty="0" err="1" smtClean="0"/>
              <a:t>tinggi</a:t>
            </a:r>
            <a:r>
              <a:rPr lang="en-GB" sz="2400" dirty="0" smtClean="0"/>
              <a:t>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pasar</a:t>
            </a:r>
            <a:r>
              <a:rPr lang="en-GB" sz="2400" dirty="0" smtClean="0"/>
              <a:t> yang </a:t>
            </a:r>
            <a:r>
              <a:rPr lang="en-GB" sz="2400" dirty="0" err="1" smtClean="0"/>
              <a:t>kompetitif</a:t>
            </a:r>
            <a:r>
              <a:rPr lang="en-GB" sz="2400" dirty="0" smtClean="0"/>
              <a:t> </a:t>
            </a:r>
            <a:r>
              <a:rPr lang="en-GB" sz="2400" dirty="0" err="1" smtClean="0"/>
              <a:t>bisa</a:t>
            </a:r>
            <a:r>
              <a:rPr lang="en-GB" sz="2400" dirty="0" smtClean="0"/>
              <a:t> </a:t>
            </a:r>
            <a:r>
              <a:rPr lang="en-GB" sz="2400" dirty="0" err="1" smtClean="0"/>
              <a:t>menggunakan</a:t>
            </a:r>
            <a:r>
              <a:rPr lang="en-GB" sz="2400" dirty="0" smtClean="0"/>
              <a:t> </a:t>
            </a:r>
            <a:r>
              <a:rPr lang="en-GB" sz="2400" dirty="0" err="1" smtClean="0"/>
              <a:t>pendekatan</a:t>
            </a:r>
            <a:r>
              <a:rPr lang="en-GB" sz="2400" dirty="0" smtClean="0"/>
              <a:t> </a:t>
            </a:r>
            <a:r>
              <a:rPr lang="en-GB" sz="2400" dirty="0" err="1" smtClean="0"/>
              <a:t>penawaran</a:t>
            </a:r>
            <a:r>
              <a:rPr lang="en-GB" sz="2400" dirty="0" smtClean="0"/>
              <a:t> </a:t>
            </a:r>
            <a:r>
              <a:rPr lang="en-GB" sz="2400" dirty="0" err="1" smtClean="0"/>
              <a:t>tradisional</a:t>
            </a:r>
            <a:endParaRPr lang="id-ID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326776" y="4551512"/>
            <a:ext cx="9986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Produk</a:t>
            </a:r>
            <a:r>
              <a:rPr lang="en-GB" sz="2400" dirty="0" smtClean="0"/>
              <a:t> yang </a:t>
            </a:r>
            <a:r>
              <a:rPr lang="en-GB" sz="2400" dirty="0" err="1" smtClean="0"/>
              <a:t>unik</a:t>
            </a:r>
            <a:r>
              <a:rPr lang="en-GB" sz="2400" dirty="0" smtClean="0"/>
              <a:t> </a:t>
            </a:r>
            <a:r>
              <a:rPr lang="en-GB" sz="2400" dirty="0" err="1" smtClean="0"/>
              <a:t>memiliki</a:t>
            </a:r>
            <a:r>
              <a:rPr lang="en-GB" sz="2400" dirty="0" smtClean="0"/>
              <a:t> </a:t>
            </a:r>
            <a:r>
              <a:rPr lang="en-GB" sz="2400" dirty="0" err="1" smtClean="0"/>
              <a:t>tantangan</a:t>
            </a:r>
            <a:r>
              <a:rPr lang="en-GB" sz="2400" dirty="0" smtClean="0"/>
              <a:t> yang </a:t>
            </a:r>
            <a:r>
              <a:rPr lang="en-GB" sz="2400" dirty="0" err="1" smtClean="0"/>
              <a:t>berbeda</a:t>
            </a:r>
            <a:r>
              <a:rPr lang="en-GB" sz="2400" dirty="0" smtClean="0"/>
              <a:t>:</a:t>
            </a:r>
          </a:p>
          <a:p>
            <a:r>
              <a:rPr lang="en-GB" sz="2400" dirty="0" smtClean="0"/>
              <a:t>Perusahaan </a:t>
            </a:r>
            <a:r>
              <a:rPr lang="en-GB" sz="2400" dirty="0" err="1" smtClean="0"/>
              <a:t>harus</a:t>
            </a:r>
            <a:r>
              <a:rPr lang="en-GB" sz="2400" dirty="0" smtClean="0"/>
              <a:t> </a:t>
            </a:r>
            <a:r>
              <a:rPr lang="en-GB" sz="2400" dirty="0" err="1" smtClean="0"/>
              <a:t>berusaha</a:t>
            </a:r>
            <a:r>
              <a:rPr lang="en-GB" sz="2400" dirty="0" smtClean="0"/>
              <a:t> </a:t>
            </a:r>
            <a:r>
              <a:rPr lang="en-GB" sz="2400" dirty="0" err="1" smtClean="0"/>
              <a:t>keras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mengurangi</a:t>
            </a:r>
            <a:r>
              <a:rPr lang="en-GB" sz="2400" dirty="0" smtClean="0"/>
              <a:t> </a:t>
            </a:r>
            <a:r>
              <a:rPr lang="en-GB" sz="2400" dirty="0" err="1" smtClean="0"/>
              <a:t>biaya</a:t>
            </a:r>
            <a:r>
              <a:rPr lang="en-GB" sz="2400" dirty="0" smtClean="0"/>
              <a:t> </a:t>
            </a:r>
            <a:r>
              <a:rPr lang="en-GB" sz="2400" dirty="0" err="1" smtClean="0"/>
              <a:t>produk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jumlah</a:t>
            </a:r>
            <a:r>
              <a:rPr lang="en-GB" sz="2400" dirty="0" smtClean="0"/>
              <a:t> </a:t>
            </a:r>
            <a:r>
              <a:rPr lang="en-GB" sz="2400" dirty="0" err="1" smtClean="0"/>
              <a:t>pemasok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nilai</a:t>
            </a:r>
            <a:r>
              <a:rPr lang="en-GB" sz="2400" dirty="0" smtClean="0"/>
              <a:t> </a:t>
            </a:r>
            <a:r>
              <a:rPr lang="en-GB" sz="2400" dirty="0" err="1" smtClean="0"/>
              <a:t>barang</a:t>
            </a:r>
            <a:r>
              <a:rPr lang="en-GB" sz="2400" dirty="0" smtClean="0"/>
              <a:t>/</a:t>
            </a:r>
            <a:r>
              <a:rPr lang="en-GB" sz="2400" dirty="0" err="1" smtClean="0"/>
              <a:t>jasa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6184401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191</TotalTime>
  <Words>280</Words>
  <Application>Microsoft Office PowerPoint</Application>
  <PresentationFormat>Widescreen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Arabic</vt:lpstr>
      <vt:lpstr>Arial</vt:lpstr>
      <vt:lpstr>Calibri</vt:lpstr>
      <vt:lpstr>Calibri Light</vt:lpstr>
      <vt:lpstr>Wingdings</vt:lpstr>
      <vt:lpstr>Retrospect</vt:lpstr>
      <vt:lpstr>Strategic Cost Management  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Cost Management  in a Global Supply Chain </dc:title>
  <dc:creator>heni utami</dc:creator>
  <cp:lastModifiedBy>heni utami</cp:lastModifiedBy>
  <cp:revision>17</cp:revision>
  <dcterms:created xsi:type="dcterms:W3CDTF">2016-11-26T05:11:38Z</dcterms:created>
  <dcterms:modified xsi:type="dcterms:W3CDTF">2016-11-26T13:01:25Z</dcterms:modified>
</cp:coreProperties>
</file>