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Lst>
  <p:notesMasterIdLst>
    <p:notesMasterId r:id="rId33"/>
  </p:notesMasterIdLst>
  <p:handoutMasterIdLst>
    <p:handoutMasterId r:id="rId34"/>
  </p:handoutMasterIdLst>
  <p:sldIdLst>
    <p:sldId id="256" r:id="rId5"/>
    <p:sldId id="257" r:id="rId6"/>
    <p:sldId id="258" r:id="rId7"/>
    <p:sldId id="259" r:id="rId8"/>
    <p:sldId id="260" r:id="rId9"/>
    <p:sldId id="261" r:id="rId10"/>
    <p:sldId id="263" r:id="rId11"/>
    <p:sldId id="262"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8" autoAdjust="0"/>
    <p:restoredTop sz="86410"/>
  </p:normalViewPr>
  <p:slideViewPr>
    <p:cSldViewPr>
      <p:cViewPr varScale="1">
        <p:scale>
          <a:sx n="59" d="100"/>
          <a:sy n="59" d="100"/>
        </p:scale>
        <p:origin x="58" y="691"/>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n-US"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n-US" smtClean="0"/>
              <a:pPr/>
              <a:t>1/18/2019</a:t>
            </a:fld>
            <a:endParaRPr lang="en-US"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n-US"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n-US" smtClean="0"/>
              <a:pPr/>
              <a:t>‹#›</a:t>
            </a:fld>
            <a:endParaRPr lang="en-US"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n-US" smtClean="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n-US" smtClean="0"/>
              <a:pPr/>
              <a:t>1/18/2019</a:t>
            </a:fld>
            <a:endParaRPr lang="en-US" smtClean="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n-US" smtClean="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lang="en-US" smtClean="0"/>
              <a:pPr/>
              <a:t>‹#›</a:t>
            </a:fld>
            <a:endParaRPr lang="en-US" smtClean="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1/18/2019</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1/18/2019</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7" name="Date Placeholder 6"/>
          <p:cNvSpPr>
            <a:spLocks noGrp="1"/>
          </p:cNvSpPr>
          <p:nvPr>
            <p:ph type="dt" sz="half" idx="10"/>
          </p:nvPr>
        </p:nvSpPr>
        <p:spPr/>
        <p:txBody>
          <a:bodyPr/>
          <a:lstStyle/>
          <a:p>
            <a:fld id="{5C14FD69-4A85-4715-A222-ABB225B63BC6}" type="datetimeFigureOut">
              <a:rPr lang="en-US" smtClean="0"/>
              <a:pPr/>
              <a:t>1/18/2019</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n-US" smtClean="0"/>
              <a:pPr/>
              <a:t>1/18/2019</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1/18/2019</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1/18/2019</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Rectangle 17"/>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9" name="Date Placeholder 8"/>
          <p:cNvSpPr>
            <a:spLocks noGrp="1"/>
          </p:cNvSpPr>
          <p:nvPr>
            <p:ph type="dt" sz="half" idx="10"/>
          </p:nvPr>
        </p:nvSpPr>
        <p:spPr/>
        <p:txBody>
          <a:bodyPr/>
          <a:lstStyle/>
          <a:p>
            <a:fld id="{5C14FD69-4A85-4715-A222-ABB225B63BC6}" type="datetimeFigureOut">
              <a:rPr lang="en-US" smtClean="0"/>
              <a:pPr/>
              <a:t>1/18/2019</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5C14FD69-4A85-4715-A222-ABB225B63BC6}" type="datetimeFigureOut">
              <a:rPr lang="en-US" smtClean="0"/>
              <a:pPr/>
              <a:t>1/18/2019</a:t>
            </a:fld>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492734" y="5094577"/>
            <a:ext cx="6194066" cy="1382423"/>
          </a:xfrm>
        </p:spPr>
        <p:txBody>
          <a:bodyPr>
            <a:normAutofit fontScale="70000" lnSpcReduction="20000"/>
          </a:bodyPr>
          <a:lstStyle/>
          <a:p>
            <a:r>
              <a:rPr lang="en-US" dirty="0" smtClean="0"/>
              <a:t>E-Commerce</a:t>
            </a:r>
          </a:p>
          <a:p>
            <a:r>
              <a:rPr lang="en-US" dirty="0" smtClean="0"/>
              <a:t>Chapter </a:t>
            </a:r>
            <a:r>
              <a:rPr lang="en-US" dirty="0" smtClean="0"/>
              <a:t>11</a:t>
            </a:r>
            <a:endParaRPr lang="en-US" dirty="0" smtClean="0"/>
          </a:p>
          <a:p>
            <a:r>
              <a:rPr lang="en-US" dirty="0"/>
              <a:t>Hari </a:t>
            </a:r>
            <a:r>
              <a:rPr lang="en-US" dirty="0" err="1"/>
              <a:t>Prapcoyo,S.Kom</a:t>
            </a:r>
            <a:r>
              <a:rPr lang="en-US" dirty="0"/>
              <a:t>., M.ICT</a:t>
            </a:r>
          </a:p>
          <a:p>
            <a:endParaRPr lang="en-US" dirty="0" smtClean="0"/>
          </a:p>
          <a:p>
            <a:r>
              <a:rPr lang="en-US" dirty="0" err="1" smtClean="0"/>
              <a:t>Sistem</a:t>
            </a:r>
            <a:r>
              <a:rPr lang="en-US" dirty="0" smtClean="0"/>
              <a:t> </a:t>
            </a:r>
            <a:r>
              <a:rPr lang="en-US" dirty="0" err="1" smtClean="0"/>
              <a:t>Informasi</a:t>
            </a:r>
            <a:endParaRPr lang="en-US" dirty="0"/>
          </a:p>
        </p:txBody>
      </p:sp>
      <p:sp>
        <p:nvSpPr>
          <p:cNvPr id="3" name="Title 2"/>
          <p:cNvSpPr>
            <a:spLocks noGrp="1"/>
          </p:cNvSpPr>
          <p:nvPr>
            <p:ph type="ctrTitle"/>
          </p:nvPr>
        </p:nvSpPr>
        <p:spPr/>
        <p:txBody>
          <a:bodyPr/>
          <a:lstStyle/>
          <a:p>
            <a:r>
              <a:rPr lang="en-US" dirty="0" smtClean="0"/>
              <a:t>UPN “VETERAN” YOGYAKARTA</a:t>
            </a:r>
            <a:endParaRPr lang="en-US" dirty="0"/>
          </a:p>
        </p:txBody>
      </p:sp>
    </p:spTree>
    <p:extLst>
      <p:ext uri="{BB962C8B-B14F-4D97-AF65-F5344CB8AC3E}">
        <p14:creationId xmlns:p14="http://schemas.microsoft.com/office/powerpoint/2010/main" val="650237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pPr algn="just"/>
            <a:r>
              <a:rPr lang="en-US" dirty="0" smtClean="0"/>
              <a:t>Lower administrative costs</a:t>
            </a:r>
          </a:p>
          <a:p>
            <a:pPr algn="just"/>
            <a:r>
              <a:rPr lang="en-US" dirty="0" smtClean="0"/>
              <a:t>Lower search costs for buyers</a:t>
            </a:r>
          </a:p>
          <a:p>
            <a:pPr algn="just"/>
            <a:r>
              <a:rPr lang="en-US" dirty="0" smtClean="0"/>
              <a:t>Reduce inventory costs by increasing competition among suppliers</a:t>
            </a:r>
          </a:p>
          <a:p>
            <a:pPr algn="just"/>
            <a:r>
              <a:rPr lang="en-US" dirty="0" smtClean="0"/>
              <a:t>Lower transaction costs by eliminating paperwork and automating parts of the procurement process</a:t>
            </a:r>
          </a:p>
          <a:p>
            <a:pPr algn="just"/>
            <a:r>
              <a:rPr lang="en-US" dirty="0" smtClean="0"/>
              <a:t>Increase production flexibility</a:t>
            </a:r>
          </a:p>
          <a:p>
            <a:pPr algn="just"/>
            <a:r>
              <a:rPr lang="en-US" dirty="0" smtClean="0"/>
              <a:t>Improve quality of products by increasing cooperation among buyers and sellers</a:t>
            </a:r>
          </a:p>
          <a:p>
            <a:pPr algn="just"/>
            <a:r>
              <a:rPr lang="en-US" dirty="0" smtClean="0"/>
              <a:t>Decrease product cycle </a:t>
            </a:r>
            <a:r>
              <a:rPr lang="en-US" dirty="0" smtClean="0"/>
              <a:t>time by sharing designs and production schedules with suppliers</a:t>
            </a:r>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fontScale="90000"/>
          </a:bodyPr>
          <a:lstStyle/>
          <a:p>
            <a:r>
              <a:rPr lang="en-US" dirty="0" smtClean="0"/>
              <a:t>Potential benefits and challenges of B2B e-commerce</a:t>
            </a:r>
            <a:endParaRPr lang="en-US" dirty="0"/>
          </a:p>
        </p:txBody>
      </p:sp>
    </p:spTree>
    <p:extLst>
      <p:ext uri="{BB962C8B-B14F-4D97-AF65-F5344CB8AC3E}">
        <p14:creationId xmlns:p14="http://schemas.microsoft.com/office/powerpoint/2010/main" val="567623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lgn="just"/>
            <a:r>
              <a:rPr lang="en-US" dirty="0" smtClean="0"/>
              <a:t>Increase opportunities for collaborating with suppliers and distributors</a:t>
            </a:r>
          </a:p>
          <a:p>
            <a:pPr algn="just"/>
            <a:r>
              <a:rPr lang="en-US" dirty="0" smtClean="0"/>
              <a:t>Create greater price transparency</a:t>
            </a:r>
          </a:p>
          <a:p>
            <a:pPr algn="just"/>
            <a:r>
              <a:rPr lang="en-US" dirty="0" smtClean="0"/>
              <a:t>Increase the visibility and real time information sharing among all participants in the supply chain network</a:t>
            </a:r>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fontScale="90000"/>
          </a:bodyPr>
          <a:lstStyle/>
          <a:p>
            <a:r>
              <a:rPr lang="en-US" dirty="0" smtClean="0"/>
              <a:t>Potential benefits and challenges of B2B e-commerce</a:t>
            </a:r>
            <a:endParaRPr lang="en-US" dirty="0"/>
          </a:p>
        </p:txBody>
      </p:sp>
    </p:spTree>
    <p:extLst>
      <p:ext uri="{BB962C8B-B14F-4D97-AF65-F5344CB8AC3E}">
        <p14:creationId xmlns:p14="http://schemas.microsoft.com/office/powerpoint/2010/main" val="3652544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lgn="just"/>
            <a:r>
              <a:rPr lang="en-US" dirty="0" smtClean="0"/>
              <a:t>Procurement process : how </a:t>
            </a:r>
            <a:r>
              <a:rPr lang="en-US" dirty="0" smtClean="0"/>
              <a:t>firms purchase goods they need to produce goods for consumers.</a:t>
            </a:r>
          </a:p>
          <a:p>
            <a:pPr algn="just"/>
            <a:r>
              <a:rPr lang="en-US" dirty="0" smtClean="0"/>
              <a:t>Direct goods : goods directly involved in the production process.</a:t>
            </a:r>
          </a:p>
          <a:p>
            <a:pPr algn="just"/>
            <a:r>
              <a:rPr lang="en-US" dirty="0" smtClean="0"/>
              <a:t>Indirect goods : all other good not directly involved in the production process</a:t>
            </a:r>
          </a:p>
          <a:p>
            <a:pPr algn="just"/>
            <a:r>
              <a:rPr lang="en-US" dirty="0" smtClean="0"/>
              <a:t>MRO goods : products for maintenance, repair, and operations.</a:t>
            </a:r>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fontScale="90000"/>
          </a:bodyPr>
          <a:lstStyle/>
          <a:p>
            <a:r>
              <a:rPr lang="en-US" dirty="0" smtClean="0"/>
              <a:t>The procurement process and supply chains</a:t>
            </a:r>
            <a:endParaRPr lang="en-US" dirty="0"/>
          </a:p>
        </p:txBody>
      </p:sp>
    </p:spTree>
    <p:extLst>
      <p:ext uri="{BB962C8B-B14F-4D97-AF65-F5344CB8AC3E}">
        <p14:creationId xmlns:p14="http://schemas.microsoft.com/office/powerpoint/2010/main" val="421965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lgn="just"/>
            <a:r>
              <a:rPr lang="en-US" dirty="0" smtClean="0"/>
              <a:t> </a:t>
            </a:r>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fontScale="90000"/>
          </a:bodyPr>
          <a:lstStyle/>
          <a:p>
            <a:r>
              <a:rPr lang="en-US" dirty="0" smtClean="0"/>
              <a:t>The procurement process and supply chains</a:t>
            </a:r>
            <a:endParaRPr lang="en-US" dirty="0"/>
          </a:p>
        </p:txBody>
      </p:sp>
      <p:pic>
        <p:nvPicPr>
          <p:cNvPr id="4" name="Picture 3"/>
          <p:cNvPicPr>
            <a:picLocks noChangeAspect="1"/>
          </p:cNvPicPr>
          <p:nvPr/>
        </p:nvPicPr>
        <p:blipFill>
          <a:blip r:embed="rId2"/>
          <a:stretch>
            <a:fillRect/>
          </a:stretch>
        </p:blipFill>
        <p:spPr>
          <a:xfrm>
            <a:off x="380999" y="1600200"/>
            <a:ext cx="8610601" cy="5076825"/>
          </a:xfrm>
          <a:prstGeom prst="rect">
            <a:avLst/>
          </a:prstGeom>
        </p:spPr>
      </p:pic>
    </p:spTree>
    <p:extLst>
      <p:ext uri="{BB962C8B-B14F-4D97-AF65-F5344CB8AC3E}">
        <p14:creationId xmlns:p14="http://schemas.microsoft.com/office/powerpoint/2010/main" val="2360789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lgn="just"/>
            <a:r>
              <a:rPr lang="en-US" dirty="0" smtClean="0"/>
              <a:t>Contract purchasing : involves long term written agreements to purchase specified products, under agreed-upon terms and quality, for an extended period of time.</a:t>
            </a:r>
          </a:p>
          <a:p>
            <a:pPr algn="just"/>
            <a:r>
              <a:rPr lang="en-US" dirty="0" smtClean="0"/>
              <a:t>Spot purchasing : involves the purchase of goods based on immediate needs in larger marketplaces that involves many suppliers.</a:t>
            </a:r>
            <a:r>
              <a:rPr lang="en-US" dirty="0" smtClean="0"/>
              <a:t> </a:t>
            </a:r>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Types of procurement</a:t>
            </a:r>
            <a:endParaRPr lang="en-US" dirty="0"/>
          </a:p>
        </p:txBody>
      </p:sp>
    </p:spTree>
    <p:extLst>
      <p:ext uri="{BB962C8B-B14F-4D97-AF65-F5344CB8AC3E}">
        <p14:creationId xmlns:p14="http://schemas.microsoft.com/office/powerpoint/2010/main" val="2788373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lgn="just"/>
            <a:r>
              <a:rPr lang="en-US" dirty="0" smtClean="0"/>
              <a:t>Multi-tier supply chain : the chain of primary, secondary, and tertiary suppliers.</a:t>
            </a:r>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Multi-tier supply chains</a:t>
            </a:r>
            <a:endParaRPr lang="en-US" dirty="0"/>
          </a:p>
        </p:txBody>
      </p:sp>
      <p:pic>
        <p:nvPicPr>
          <p:cNvPr id="4" name="Picture 3"/>
          <p:cNvPicPr>
            <a:picLocks noChangeAspect="1"/>
          </p:cNvPicPr>
          <p:nvPr/>
        </p:nvPicPr>
        <p:blipFill>
          <a:blip r:embed="rId2"/>
          <a:stretch>
            <a:fillRect/>
          </a:stretch>
        </p:blipFill>
        <p:spPr>
          <a:xfrm>
            <a:off x="914400" y="2514600"/>
            <a:ext cx="7772400" cy="3992563"/>
          </a:xfrm>
          <a:prstGeom prst="rect">
            <a:avLst/>
          </a:prstGeom>
        </p:spPr>
      </p:pic>
    </p:spTree>
    <p:extLst>
      <p:ext uri="{BB962C8B-B14F-4D97-AF65-F5344CB8AC3E}">
        <p14:creationId xmlns:p14="http://schemas.microsoft.com/office/powerpoint/2010/main" val="2389752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lgn="just"/>
            <a:r>
              <a:rPr lang="en-US" dirty="0" smtClean="0"/>
              <a:t>Supply chain visibility : the extent to which purchasing firms can monitor second and third suppliers activities.</a:t>
            </a:r>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Multi-tier supply chains</a:t>
            </a:r>
            <a:endParaRPr lang="en-US" dirty="0"/>
          </a:p>
        </p:txBody>
      </p:sp>
      <p:pic>
        <p:nvPicPr>
          <p:cNvPr id="5" name="Picture 4"/>
          <p:cNvPicPr>
            <a:picLocks noChangeAspect="1"/>
          </p:cNvPicPr>
          <p:nvPr/>
        </p:nvPicPr>
        <p:blipFill>
          <a:blip r:embed="rId2"/>
          <a:stretch>
            <a:fillRect/>
          </a:stretch>
        </p:blipFill>
        <p:spPr>
          <a:xfrm>
            <a:off x="685800" y="3078164"/>
            <a:ext cx="8001000" cy="3047999"/>
          </a:xfrm>
          <a:prstGeom prst="rect">
            <a:avLst/>
          </a:prstGeom>
        </p:spPr>
      </p:pic>
    </p:spTree>
    <p:extLst>
      <p:ext uri="{BB962C8B-B14F-4D97-AF65-F5344CB8AC3E}">
        <p14:creationId xmlns:p14="http://schemas.microsoft.com/office/powerpoint/2010/main" val="2372355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lgn="just"/>
            <a:r>
              <a:rPr lang="en-US" dirty="0" smtClean="0"/>
              <a:t>Legacy computer systems : older mainframe systems used to manage key business processes within a firm in a variety of functional areas.</a:t>
            </a:r>
          </a:p>
          <a:p>
            <a:pPr algn="just"/>
            <a:r>
              <a:rPr lang="en-US" dirty="0" smtClean="0"/>
              <a:t>Enterprise systems : corporate-wide systems that relate to all aspects of production, including finance, human resource and procurement.</a:t>
            </a:r>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fontScale="90000"/>
          </a:bodyPr>
          <a:lstStyle/>
          <a:p>
            <a:r>
              <a:rPr lang="en-US" dirty="0" smtClean="0"/>
              <a:t>The role of existing legacy computer systems and enterprises systems in supply chains</a:t>
            </a:r>
            <a:endParaRPr lang="en-US" dirty="0"/>
          </a:p>
        </p:txBody>
      </p:sp>
    </p:spTree>
    <p:extLst>
      <p:ext uri="{BB962C8B-B14F-4D97-AF65-F5344CB8AC3E}">
        <p14:creationId xmlns:p14="http://schemas.microsoft.com/office/powerpoint/2010/main" val="4207480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lgn="just"/>
            <a:r>
              <a:rPr lang="en-US" dirty="0" smtClean="0"/>
              <a:t>Supply chain management(SCM) : refers to a wide variety of activities that firms and industries use to coordinate the key players in their procurement process.</a:t>
            </a:r>
          </a:p>
          <a:p>
            <a:pPr algn="just"/>
            <a:r>
              <a:rPr lang="en-US" dirty="0" smtClean="0"/>
              <a:t>Just-in-time production : a method of inventory cost management that seeks to reduce excess inventory to a bare minimum.</a:t>
            </a:r>
          </a:p>
          <a:p>
            <a:pPr algn="just"/>
            <a:r>
              <a:rPr lang="en-US" dirty="0" smtClean="0"/>
              <a:t>Lean production : a set of production methods and tools that focuses on the elimination of waste throughout the customer value chain.</a:t>
            </a:r>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fontScale="90000"/>
          </a:bodyPr>
          <a:lstStyle/>
          <a:p>
            <a:r>
              <a:rPr lang="en-US" dirty="0" smtClean="0"/>
              <a:t>Trends in supply chain management and collaborative commerce</a:t>
            </a:r>
            <a:endParaRPr lang="en-US" dirty="0"/>
          </a:p>
        </p:txBody>
      </p:sp>
    </p:spTree>
    <p:extLst>
      <p:ext uri="{BB962C8B-B14F-4D97-AF65-F5344CB8AC3E}">
        <p14:creationId xmlns:p14="http://schemas.microsoft.com/office/powerpoint/2010/main" val="76521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953000"/>
          </a:xfrm>
        </p:spPr>
        <p:txBody>
          <a:bodyPr>
            <a:normAutofit lnSpcReduction="10000"/>
          </a:bodyPr>
          <a:lstStyle/>
          <a:p>
            <a:pPr algn="just"/>
            <a:r>
              <a:rPr lang="en-US" dirty="0" smtClean="0"/>
              <a:t>Supply chain simplification : involves reducing the size of the supply chain and working more closely with a smaller group of strategic supplier firms to reduce both product costs and administrative costs, while improving quality.</a:t>
            </a:r>
          </a:p>
          <a:p>
            <a:pPr algn="just"/>
            <a:r>
              <a:rPr lang="en-US" dirty="0" smtClean="0"/>
              <a:t>Tight coupling : a method for ensuring that suppliers precisely deliver the ordered parts, at a specific time and particular location, to ensure the production process is not interrupted for lack of parts.</a:t>
            </a:r>
          </a:p>
          <a:p>
            <a:pPr algn="just"/>
            <a:r>
              <a:rPr lang="en-US" dirty="0" smtClean="0"/>
              <a:t>Adaptive supply chain : allows companies to react to disruptions in the supply chain in a particular region by moving production to a different region.</a:t>
            </a:r>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Supply chain simplification</a:t>
            </a:r>
            <a:endParaRPr lang="en-US" dirty="0"/>
          </a:p>
        </p:txBody>
      </p:sp>
    </p:spTree>
    <p:extLst>
      <p:ext uri="{BB962C8B-B14F-4D97-AF65-F5344CB8AC3E}">
        <p14:creationId xmlns:p14="http://schemas.microsoft.com/office/powerpoint/2010/main" val="3065536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US" dirty="0" smtClean="0"/>
              <a:t>Learning objective:</a:t>
            </a:r>
          </a:p>
          <a:p>
            <a:pPr lvl="1">
              <a:buFont typeface="Wingdings" panose="05000000000000000000" pitchFamily="2" charset="2"/>
              <a:buChar char="Ø"/>
            </a:pPr>
            <a:r>
              <a:rPr lang="en-US" dirty="0" smtClean="0"/>
              <a:t>Discuss the evolution and growth of B2B e-commerce, as well as its potential benefits and challenges</a:t>
            </a:r>
          </a:p>
          <a:p>
            <a:pPr lvl="1">
              <a:buFont typeface="Wingdings" panose="05000000000000000000" pitchFamily="2" charset="2"/>
              <a:buChar char="Ø"/>
            </a:pPr>
            <a:r>
              <a:rPr lang="en-US" dirty="0" smtClean="0"/>
              <a:t>Understand how procurement and supply chain relate to B2B e-commerce</a:t>
            </a:r>
          </a:p>
          <a:p>
            <a:pPr lvl="1">
              <a:buFont typeface="Wingdings" panose="05000000000000000000" pitchFamily="2" charset="2"/>
              <a:buChar char="Ø"/>
            </a:pPr>
            <a:r>
              <a:rPr lang="en-US" dirty="0" smtClean="0"/>
              <a:t>Identify major trends in supply chain management and collaborative commerce</a:t>
            </a:r>
          </a:p>
          <a:p>
            <a:pPr lvl="1">
              <a:buFont typeface="Wingdings" panose="05000000000000000000" pitchFamily="2" charset="2"/>
              <a:buChar char="Ø"/>
            </a:pPr>
            <a:r>
              <a:rPr lang="en-US" dirty="0" smtClean="0"/>
              <a:t>Understand the different characteristics and types of net marketplaces.</a:t>
            </a:r>
          </a:p>
          <a:p>
            <a:pPr lvl="1">
              <a:buFont typeface="Wingdings" panose="05000000000000000000" pitchFamily="2" charset="2"/>
              <a:buChar char="Ø"/>
            </a:pPr>
            <a:r>
              <a:rPr lang="en-US" dirty="0" smtClean="0"/>
              <a:t>Understan</a:t>
            </a:r>
            <a:r>
              <a:rPr lang="en-US" dirty="0" smtClean="0"/>
              <a:t>d the objectives of private industrial networks, their role in supporting collaborative commerce, and the barriers to their implementation.</a:t>
            </a:r>
            <a:endParaRPr lang="en-US" dirty="0" smtClean="0"/>
          </a:p>
          <a:p>
            <a:pPr marL="457200" lvl="1" indent="0">
              <a:buNone/>
            </a:pPr>
            <a:endParaRPr lang="en-US" dirty="0" smtClean="0"/>
          </a:p>
          <a:p>
            <a:pPr marL="457200" lvl="1" indent="0">
              <a:buNone/>
            </a:pPr>
            <a:endParaRPr lang="en-US" dirty="0" smtClean="0"/>
          </a:p>
          <a:p>
            <a:pPr lvl="1">
              <a:buFont typeface="Wingdings" panose="05000000000000000000" pitchFamily="2" charset="2"/>
              <a:buChar char="Ø"/>
            </a:pPr>
            <a:endParaRPr lang="en-US" dirty="0"/>
          </a:p>
        </p:txBody>
      </p:sp>
      <p:sp>
        <p:nvSpPr>
          <p:cNvPr id="3" name="Title 2"/>
          <p:cNvSpPr>
            <a:spLocks noGrp="1"/>
          </p:cNvSpPr>
          <p:nvPr>
            <p:ph type="title"/>
          </p:nvPr>
        </p:nvSpPr>
        <p:spPr/>
        <p:txBody>
          <a:bodyPr>
            <a:normAutofit fontScale="90000"/>
          </a:bodyPr>
          <a:lstStyle/>
          <a:p>
            <a:r>
              <a:rPr lang="en-US" dirty="0" smtClean="0"/>
              <a:t>B2B E-commerce: supply chain management and collaborative commerce</a:t>
            </a:r>
            <a:endParaRPr lang="en-US" dirty="0"/>
          </a:p>
        </p:txBody>
      </p:sp>
    </p:spTree>
    <p:extLst>
      <p:ext uri="{BB962C8B-B14F-4D97-AF65-F5344CB8AC3E}">
        <p14:creationId xmlns:p14="http://schemas.microsoft.com/office/powerpoint/2010/main" val="4081960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953000"/>
          </a:xfrm>
        </p:spPr>
        <p:txBody>
          <a:bodyPr>
            <a:normAutofit/>
          </a:bodyPr>
          <a:lstStyle/>
          <a:p>
            <a:pPr algn="just"/>
            <a:r>
              <a:rPr lang="en-US" dirty="0" smtClean="0"/>
              <a:t>Accountable supply chain : one where the labor conditions in low-wage underdeveloped producer countries are visible and morally acceptable to ultimate consumers in more developed industrial societies.</a:t>
            </a:r>
          </a:p>
          <a:p>
            <a:pPr algn="just"/>
            <a:r>
              <a:rPr lang="en-US" dirty="0" smtClean="0"/>
              <a:t>Sustainable supply chain : involves using the most efficient environment regarding means of production, distribution and logistics.</a:t>
            </a:r>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Supply chain simplification</a:t>
            </a:r>
            <a:endParaRPr lang="en-US" dirty="0"/>
          </a:p>
        </p:txBody>
      </p:sp>
    </p:spTree>
    <p:extLst>
      <p:ext uri="{BB962C8B-B14F-4D97-AF65-F5344CB8AC3E}">
        <p14:creationId xmlns:p14="http://schemas.microsoft.com/office/powerpoint/2010/main" val="103049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953000"/>
          </a:xfrm>
        </p:spPr>
        <p:txBody>
          <a:bodyPr>
            <a:normAutofit/>
          </a:bodyPr>
          <a:lstStyle/>
          <a:p>
            <a:pPr algn="just"/>
            <a:r>
              <a:rPr lang="en-US" dirty="0" smtClean="0"/>
              <a:t>Supply chain management (SCM) systems : continuously link the activities of buying, making, and moving products from suppliers to purchasing firms, as well as integrating the demand side of the business equation by including the order entry system in the process.</a:t>
            </a:r>
          </a:p>
          <a:p>
            <a:pPr algn="just"/>
            <a:r>
              <a:rPr lang="en-US" dirty="0" smtClean="0"/>
              <a:t>Collaborative commerce : the use of digital technologies to permit organizations to collaboratively design, develop, build, and manage products through their life cycles.</a:t>
            </a:r>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Supply chain management systems</a:t>
            </a:r>
            <a:endParaRPr lang="en-US" dirty="0"/>
          </a:p>
        </p:txBody>
      </p:sp>
    </p:spTree>
    <p:extLst>
      <p:ext uri="{BB962C8B-B14F-4D97-AF65-F5344CB8AC3E}">
        <p14:creationId xmlns:p14="http://schemas.microsoft.com/office/powerpoint/2010/main" val="3141704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953000"/>
          </a:xfrm>
        </p:spPr>
        <p:txBody>
          <a:bodyPr>
            <a:normAutofit/>
          </a:bodyPr>
          <a:lstStyle/>
          <a:p>
            <a:pPr algn="just"/>
            <a:r>
              <a:rPr lang="en-US" dirty="0" smtClean="0"/>
              <a:t>Supply chain management (SCM) systems : continuously link the activities of buying, making, and moving products from suppliers to purchasing firms, as well as integrating the demand side of the business equation by including the order entry system in the process.</a:t>
            </a:r>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Supply chain management systems</a:t>
            </a:r>
            <a:endParaRPr lang="en-US" dirty="0"/>
          </a:p>
        </p:txBody>
      </p:sp>
      <p:pic>
        <p:nvPicPr>
          <p:cNvPr id="4" name="Picture 3"/>
          <p:cNvPicPr>
            <a:picLocks noChangeAspect="1"/>
          </p:cNvPicPr>
          <p:nvPr/>
        </p:nvPicPr>
        <p:blipFill>
          <a:blip r:embed="rId2"/>
          <a:stretch>
            <a:fillRect/>
          </a:stretch>
        </p:blipFill>
        <p:spPr>
          <a:xfrm>
            <a:off x="457200" y="1447800"/>
            <a:ext cx="8229600" cy="5105400"/>
          </a:xfrm>
          <a:prstGeom prst="rect">
            <a:avLst/>
          </a:prstGeom>
        </p:spPr>
      </p:pic>
    </p:spTree>
    <p:extLst>
      <p:ext uri="{BB962C8B-B14F-4D97-AF65-F5344CB8AC3E}">
        <p14:creationId xmlns:p14="http://schemas.microsoft.com/office/powerpoint/2010/main" val="3990344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953000"/>
          </a:xfrm>
        </p:spPr>
        <p:txBody>
          <a:bodyPr>
            <a:normAutofit/>
          </a:bodyPr>
          <a:lstStyle/>
          <a:p>
            <a:pPr algn="just"/>
            <a:r>
              <a:rPr lang="en-US" dirty="0" smtClean="0"/>
              <a:t>Supply chain management (SCM) systems : continuously link the activities of buying, making, and moving products from suppliers to purchasing firms, as well as integrating the demand side of the business equation by including the order entry system in the process.</a:t>
            </a:r>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Collaborative commerce</a:t>
            </a:r>
            <a:endParaRPr lang="en-US" dirty="0"/>
          </a:p>
        </p:txBody>
      </p:sp>
      <p:pic>
        <p:nvPicPr>
          <p:cNvPr id="5" name="Picture 4"/>
          <p:cNvPicPr>
            <a:picLocks noChangeAspect="1"/>
          </p:cNvPicPr>
          <p:nvPr/>
        </p:nvPicPr>
        <p:blipFill>
          <a:blip r:embed="rId2"/>
          <a:stretch>
            <a:fillRect/>
          </a:stretch>
        </p:blipFill>
        <p:spPr>
          <a:xfrm>
            <a:off x="457200" y="1447800"/>
            <a:ext cx="8229600" cy="4953000"/>
          </a:xfrm>
          <a:prstGeom prst="rect">
            <a:avLst/>
          </a:prstGeom>
        </p:spPr>
      </p:pic>
    </p:spTree>
    <p:extLst>
      <p:ext uri="{BB962C8B-B14F-4D97-AF65-F5344CB8AC3E}">
        <p14:creationId xmlns:p14="http://schemas.microsoft.com/office/powerpoint/2010/main" val="4176418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953000"/>
          </a:xfrm>
        </p:spPr>
        <p:txBody>
          <a:bodyPr>
            <a:normAutofit/>
          </a:bodyPr>
          <a:lstStyle/>
          <a:p>
            <a:pPr algn="just"/>
            <a:r>
              <a:rPr lang="en-US" dirty="0" smtClean="0"/>
              <a:t>Supply chain management (SCM) systems : continuously link the activities of buying, making, and moving products from suppliers to purchasing firms, as well as integrating the demand side of the business equation by including the order entry system in the process.</a:t>
            </a:r>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Net marketplaces : the selling side of B2B</a:t>
            </a:r>
            <a:endParaRPr lang="en-US" dirty="0"/>
          </a:p>
        </p:txBody>
      </p:sp>
      <p:pic>
        <p:nvPicPr>
          <p:cNvPr id="4" name="Picture 3"/>
          <p:cNvPicPr>
            <a:picLocks noChangeAspect="1"/>
          </p:cNvPicPr>
          <p:nvPr/>
        </p:nvPicPr>
        <p:blipFill>
          <a:blip r:embed="rId2"/>
          <a:stretch>
            <a:fillRect/>
          </a:stretch>
        </p:blipFill>
        <p:spPr>
          <a:xfrm>
            <a:off x="457200" y="1709737"/>
            <a:ext cx="8229600" cy="3438525"/>
          </a:xfrm>
          <a:prstGeom prst="rect">
            <a:avLst/>
          </a:prstGeom>
        </p:spPr>
      </p:pic>
    </p:spTree>
    <p:extLst>
      <p:ext uri="{BB962C8B-B14F-4D97-AF65-F5344CB8AC3E}">
        <p14:creationId xmlns:p14="http://schemas.microsoft.com/office/powerpoint/2010/main" val="2411868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953000"/>
          </a:xfrm>
        </p:spPr>
        <p:txBody>
          <a:bodyPr>
            <a:normAutofit/>
          </a:bodyPr>
          <a:lstStyle/>
          <a:p>
            <a:pPr algn="just"/>
            <a:r>
              <a:rPr lang="en-US" dirty="0" smtClean="0"/>
              <a:t>Supply chain management (SCM) systems : continuously link the activities of buying, making, and moving products from suppliers to purchasing firms, as well as integrating the demand side of the business equation by including the order entry system in the process.</a:t>
            </a:r>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Characteristics of net marketplaces</a:t>
            </a:r>
            <a:endParaRPr lang="en-US" dirty="0"/>
          </a:p>
        </p:txBody>
      </p:sp>
      <p:pic>
        <p:nvPicPr>
          <p:cNvPr id="5" name="Picture 4"/>
          <p:cNvPicPr>
            <a:picLocks noChangeAspect="1"/>
          </p:cNvPicPr>
          <p:nvPr/>
        </p:nvPicPr>
        <p:blipFill>
          <a:blip r:embed="rId2"/>
          <a:stretch>
            <a:fillRect/>
          </a:stretch>
        </p:blipFill>
        <p:spPr>
          <a:xfrm>
            <a:off x="457200" y="1371600"/>
            <a:ext cx="8229600" cy="5334000"/>
          </a:xfrm>
          <a:prstGeom prst="rect">
            <a:avLst/>
          </a:prstGeom>
        </p:spPr>
      </p:pic>
    </p:spTree>
    <p:extLst>
      <p:ext uri="{BB962C8B-B14F-4D97-AF65-F5344CB8AC3E}">
        <p14:creationId xmlns:p14="http://schemas.microsoft.com/office/powerpoint/2010/main" val="248471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953000"/>
          </a:xfrm>
        </p:spPr>
        <p:txBody>
          <a:bodyPr>
            <a:normAutofit/>
          </a:bodyPr>
          <a:lstStyle/>
          <a:p>
            <a:pPr algn="just"/>
            <a:r>
              <a:rPr lang="en-US" dirty="0" smtClean="0"/>
              <a:t>E-distributor : provides an online catalog that represents the products of thousands of direct manufacturers.</a:t>
            </a:r>
          </a:p>
          <a:p>
            <a:pPr algn="just"/>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Characteristics of net marketplaces</a:t>
            </a:r>
            <a:endParaRPr lang="en-US" dirty="0"/>
          </a:p>
        </p:txBody>
      </p:sp>
      <p:pic>
        <p:nvPicPr>
          <p:cNvPr id="4" name="Picture 3"/>
          <p:cNvPicPr>
            <a:picLocks noChangeAspect="1"/>
          </p:cNvPicPr>
          <p:nvPr/>
        </p:nvPicPr>
        <p:blipFill>
          <a:blip r:embed="rId2"/>
          <a:stretch>
            <a:fillRect/>
          </a:stretch>
        </p:blipFill>
        <p:spPr>
          <a:xfrm>
            <a:off x="914400" y="2971801"/>
            <a:ext cx="7772400" cy="3581400"/>
          </a:xfrm>
          <a:prstGeom prst="rect">
            <a:avLst/>
          </a:prstGeom>
        </p:spPr>
      </p:pic>
    </p:spTree>
    <p:extLst>
      <p:ext uri="{BB962C8B-B14F-4D97-AF65-F5344CB8AC3E}">
        <p14:creationId xmlns:p14="http://schemas.microsoft.com/office/powerpoint/2010/main" val="3749094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371600"/>
            <a:ext cx="8229600" cy="5181600"/>
          </a:xfrm>
        </p:spPr>
        <p:txBody>
          <a:bodyPr>
            <a:normAutofit/>
          </a:bodyPr>
          <a:lstStyle/>
          <a:p>
            <a:pPr algn="just"/>
            <a:r>
              <a:rPr lang="en-US" sz="2400" dirty="0" smtClean="0"/>
              <a:t>E-procurement net marketplace : independently owned intermediary that connects hundreds of online suppliers offering millions of maintenance and repair parts to business firms who pay fees to join the market.</a:t>
            </a:r>
          </a:p>
          <a:p>
            <a:pPr algn="just"/>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Characteristics of net marketplaces</a:t>
            </a:r>
            <a:endParaRPr lang="en-US" dirty="0"/>
          </a:p>
        </p:txBody>
      </p:sp>
      <p:pic>
        <p:nvPicPr>
          <p:cNvPr id="5" name="Picture 4"/>
          <p:cNvPicPr>
            <a:picLocks noChangeAspect="1"/>
          </p:cNvPicPr>
          <p:nvPr/>
        </p:nvPicPr>
        <p:blipFill>
          <a:blip r:embed="rId2"/>
          <a:stretch>
            <a:fillRect/>
          </a:stretch>
        </p:blipFill>
        <p:spPr>
          <a:xfrm>
            <a:off x="838200" y="2971800"/>
            <a:ext cx="7848600" cy="3733800"/>
          </a:xfrm>
          <a:prstGeom prst="rect">
            <a:avLst/>
          </a:prstGeom>
        </p:spPr>
      </p:pic>
    </p:spTree>
    <p:extLst>
      <p:ext uri="{BB962C8B-B14F-4D97-AF65-F5344CB8AC3E}">
        <p14:creationId xmlns:p14="http://schemas.microsoft.com/office/powerpoint/2010/main" val="2453867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371600"/>
            <a:ext cx="8229600" cy="5181600"/>
          </a:xfrm>
        </p:spPr>
        <p:txBody>
          <a:bodyPr>
            <a:normAutofit/>
          </a:bodyPr>
          <a:lstStyle/>
          <a:p>
            <a:pPr algn="just"/>
            <a:r>
              <a:rPr lang="en-US" dirty="0" smtClean="0"/>
              <a:t>Value chain management (VCM) services : include automation of firm’s entire procurement process on the buyer side and automation of the selling business processes on the seller side.</a:t>
            </a:r>
          </a:p>
          <a:p>
            <a:pPr algn="just"/>
            <a:r>
              <a:rPr lang="en-US" dirty="0" smtClean="0"/>
              <a:t>Exchange : independently owned online marketplace that connect hundreds to potentially thousands of suppliers and buyers in a dynamic, real time environment.</a:t>
            </a:r>
            <a:endParaRPr lang="en-US" dirty="0" smtClean="0"/>
          </a:p>
          <a:p>
            <a:pPr algn="just"/>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Characteristics of net marketplaces</a:t>
            </a:r>
            <a:endParaRPr lang="en-US" dirty="0"/>
          </a:p>
        </p:txBody>
      </p:sp>
    </p:spTree>
    <p:extLst>
      <p:ext uri="{BB962C8B-B14F-4D97-AF65-F5344CB8AC3E}">
        <p14:creationId xmlns:p14="http://schemas.microsoft.com/office/powerpoint/2010/main" val="12635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Social network : involves a group of people shared social interaction common ties among members and people who share an area for some period of time.</a:t>
            </a:r>
          </a:p>
          <a:p>
            <a:pPr algn="just"/>
            <a:r>
              <a:rPr lang="en-US" dirty="0" smtClean="0"/>
              <a:t>Online social network : an area online, where people who share common ties can interact with one another.</a:t>
            </a:r>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An overview of B2B e-commerce</a:t>
            </a:r>
            <a:endParaRPr lang="en-US" dirty="0"/>
          </a:p>
        </p:txBody>
      </p:sp>
      <p:pic>
        <p:nvPicPr>
          <p:cNvPr id="4" name="Picture 3"/>
          <p:cNvPicPr>
            <a:picLocks noChangeAspect="1"/>
          </p:cNvPicPr>
          <p:nvPr/>
        </p:nvPicPr>
        <p:blipFill>
          <a:blip r:embed="rId2"/>
          <a:stretch>
            <a:fillRect/>
          </a:stretch>
        </p:blipFill>
        <p:spPr>
          <a:xfrm>
            <a:off x="457200" y="1447800"/>
            <a:ext cx="8229599" cy="5181600"/>
          </a:xfrm>
          <a:prstGeom prst="rect">
            <a:avLst/>
          </a:prstGeom>
        </p:spPr>
      </p:pic>
    </p:spTree>
    <p:extLst>
      <p:ext uri="{BB962C8B-B14F-4D97-AF65-F5344CB8AC3E}">
        <p14:creationId xmlns:p14="http://schemas.microsoft.com/office/powerpoint/2010/main" val="98983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Social network : involves a group of people shared social interaction common ties among members and people who share an area for some period of time.</a:t>
            </a:r>
          </a:p>
          <a:p>
            <a:pPr algn="just"/>
            <a:r>
              <a:rPr lang="en-US" dirty="0" smtClean="0"/>
              <a:t>Online social network : an area online, where people who share common ties can interact with one another.</a:t>
            </a:r>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An overview of B2B e-commerce</a:t>
            </a:r>
            <a:endParaRPr lang="en-US" dirty="0"/>
          </a:p>
        </p:txBody>
      </p:sp>
      <p:pic>
        <p:nvPicPr>
          <p:cNvPr id="5" name="Picture 4"/>
          <p:cNvPicPr>
            <a:picLocks noChangeAspect="1"/>
          </p:cNvPicPr>
          <p:nvPr/>
        </p:nvPicPr>
        <p:blipFill>
          <a:blip r:embed="rId2"/>
          <a:stretch>
            <a:fillRect/>
          </a:stretch>
        </p:blipFill>
        <p:spPr>
          <a:xfrm>
            <a:off x="457200" y="1447800"/>
            <a:ext cx="8229600" cy="5105400"/>
          </a:xfrm>
          <a:prstGeom prst="rect">
            <a:avLst/>
          </a:prstGeom>
        </p:spPr>
      </p:pic>
    </p:spTree>
    <p:extLst>
      <p:ext uri="{BB962C8B-B14F-4D97-AF65-F5344CB8AC3E}">
        <p14:creationId xmlns:p14="http://schemas.microsoft.com/office/powerpoint/2010/main" val="879442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Social network : involves a group of people shared social interaction common ties among members and people who share an area for some period of time.</a:t>
            </a:r>
          </a:p>
          <a:p>
            <a:pPr algn="just"/>
            <a:r>
              <a:rPr lang="en-US" dirty="0" smtClean="0"/>
              <a:t>Online social network : an area online, where people who share common ties can interact with one another.</a:t>
            </a:r>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An overview of B2B e-commerce</a:t>
            </a:r>
            <a:endParaRPr lang="en-US" dirty="0"/>
          </a:p>
        </p:txBody>
      </p:sp>
      <p:pic>
        <p:nvPicPr>
          <p:cNvPr id="4" name="Picture 3"/>
          <p:cNvPicPr>
            <a:picLocks noChangeAspect="1"/>
          </p:cNvPicPr>
          <p:nvPr/>
        </p:nvPicPr>
        <p:blipFill>
          <a:blip r:embed="rId2"/>
          <a:stretch>
            <a:fillRect/>
          </a:stretch>
        </p:blipFill>
        <p:spPr>
          <a:xfrm>
            <a:off x="457200" y="1447800"/>
            <a:ext cx="8229600" cy="3048000"/>
          </a:xfrm>
          <a:prstGeom prst="rect">
            <a:avLst/>
          </a:prstGeom>
        </p:spPr>
      </p:pic>
    </p:spTree>
    <p:extLst>
      <p:ext uri="{BB962C8B-B14F-4D97-AF65-F5344CB8AC3E}">
        <p14:creationId xmlns:p14="http://schemas.microsoft.com/office/powerpoint/2010/main" val="2837504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Suppl</a:t>
            </a:r>
            <a:r>
              <a:rPr lang="en-US" dirty="0" smtClean="0"/>
              <a:t>y chain competition : differentiating a firm’s products or prices on the basis of superior supply chain management</a:t>
            </a:r>
          </a:p>
          <a:p>
            <a:pPr algn="just"/>
            <a:r>
              <a:rPr lang="en-US" dirty="0" smtClean="0"/>
              <a:t>B2B commerce : all types of inter-firm trade</a:t>
            </a:r>
          </a:p>
          <a:p>
            <a:pPr algn="just"/>
            <a:r>
              <a:rPr lang="en-US" dirty="0" smtClean="0"/>
              <a:t>B2B e-commerce (B2B digital commerce) : that portion of B2B commerce that is enabled by the internet and mobile apps.</a:t>
            </a:r>
          </a:p>
          <a:p>
            <a:pPr algn="just"/>
            <a:r>
              <a:rPr lang="en-US" dirty="0" smtClean="0"/>
              <a:t>Supply chain : the links that connect business firms with one another to coordinate production.</a:t>
            </a:r>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An overview of B2B e-commerce</a:t>
            </a:r>
            <a:endParaRPr lang="en-US" dirty="0"/>
          </a:p>
        </p:txBody>
      </p:sp>
    </p:spTree>
    <p:extLst>
      <p:ext uri="{BB962C8B-B14F-4D97-AF65-F5344CB8AC3E}">
        <p14:creationId xmlns:p14="http://schemas.microsoft.com/office/powerpoint/2010/main" val="67965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Automated order entry systems : involve the use of telephone modems to send digital orders</a:t>
            </a:r>
          </a:p>
          <a:p>
            <a:pPr algn="just"/>
            <a:r>
              <a:rPr lang="en-US" dirty="0" smtClean="0"/>
              <a:t>Seller side solutions : seller biased markets that are owned by, and show only goods from a single seller</a:t>
            </a:r>
          </a:p>
          <a:p>
            <a:pPr algn="just"/>
            <a:r>
              <a:rPr lang="en-US" dirty="0" smtClean="0"/>
              <a:t>Electronic data interchange (EDI) : a communication standard for sharing business documents and settlement information among a small number of firms.</a:t>
            </a:r>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An overview of B2B e-commerce</a:t>
            </a:r>
            <a:endParaRPr lang="en-US" dirty="0"/>
          </a:p>
        </p:txBody>
      </p:sp>
    </p:spTree>
    <p:extLst>
      <p:ext uri="{BB962C8B-B14F-4D97-AF65-F5344CB8AC3E}">
        <p14:creationId xmlns:p14="http://schemas.microsoft.com/office/powerpoint/2010/main" val="636664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Suppl</a:t>
            </a:r>
            <a:r>
              <a:rPr lang="en-US" dirty="0" smtClean="0"/>
              <a:t>y chain competition : differentiating a firm’s products or prices on the basis of superior supply chain management</a:t>
            </a:r>
          </a:p>
          <a:p>
            <a:pPr algn="just"/>
            <a:r>
              <a:rPr lang="en-US" dirty="0" smtClean="0"/>
              <a:t>B2B commerce : all types of inter-firm trade</a:t>
            </a:r>
          </a:p>
          <a:p>
            <a:pPr algn="just"/>
            <a:r>
              <a:rPr lang="en-US" dirty="0" smtClean="0"/>
              <a:t>B2B e-commerce (B2B digital commerce) : that portion of B2B commerce that is enabled by the internet and mobile apps.</a:t>
            </a:r>
          </a:p>
          <a:p>
            <a:pPr algn="just"/>
            <a:r>
              <a:rPr lang="en-US" dirty="0" smtClean="0"/>
              <a:t>Supply chain : the links that connect business firms with one another to coordinate production.</a:t>
            </a:r>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The evolution of B2B e-commerce</a:t>
            </a:r>
            <a:endParaRPr lang="en-US" dirty="0"/>
          </a:p>
        </p:txBody>
      </p:sp>
      <p:pic>
        <p:nvPicPr>
          <p:cNvPr id="4" name="Picture 3"/>
          <p:cNvPicPr>
            <a:picLocks noChangeAspect="1"/>
          </p:cNvPicPr>
          <p:nvPr/>
        </p:nvPicPr>
        <p:blipFill>
          <a:blip r:embed="rId2"/>
          <a:stretch>
            <a:fillRect/>
          </a:stretch>
        </p:blipFill>
        <p:spPr>
          <a:xfrm>
            <a:off x="457200" y="1371600"/>
            <a:ext cx="8305799" cy="5181600"/>
          </a:xfrm>
          <a:prstGeom prst="rect">
            <a:avLst/>
          </a:prstGeom>
        </p:spPr>
      </p:pic>
    </p:spTree>
    <p:extLst>
      <p:ext uri="{BB962C8B-B14F-4D97-AF65-F5344CB8AC3E}">
        <p14:creationId xmlns:p14="http://schemas.microsoft.com/office/powerpoint/2010/main" val="1830014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Suppl</a:t>
            </a:r>
            <a:r>
              <a:rPr lang="en-US" dirty="0" smtClean="0"/>
              <a:t>y chain competition : differentiating a firm’s products or prices on the basis of superior supply chain management</a:t>
            </a:r>
          </a:p>
          <a:p>
            <a:pPr algn="just"/>
            <a:r>
              <a:rPr lang="en-US" dirty="0" smtClean="0"/>
              <a:t>B2B commerce : all types of inter-firm trade</a:t>
            </a:r>
          </a:p>
          <a:p>
            <a:pPr algn="just"/>
            <a:r>
              <a:rPr lang="en-US" dirty="0" smtClean="0"/>
              <a:t>B2B e-commerce (B2B digital commerce) : that portion of B2B commerce that is enabled by the internet and mobile apps.</a:t>
            </a:r>
          </a:p>
          <a:p>
            <a:pPr algn="just"/>
            <a:r>
              <a:rPr lang="en-US" dirty="0" smtClean="0"/>
              <a:t>Supply chain : the links that connect business firms with one another to coordinate production.</a:t>
            </a:r>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The evolution of B2B e-commerce</a:t>
            </a:r>
            <a:endParaRPr lang="en-US" dirty="0"/>
          </a:p>
        </p:txBody>
      </p:sp>
      <p:pic>
        <p:nvPicPr>
          <p:cNvPr id="5" name="Picture 4"/>
          <p:cNvPicPr>
            <a:picLocks noChangeAspect="1"/>
          </p:cNvPicPr>
          <p:nvPr/>
        </p:nvPicPr>
        <p:blipFill>
          <a:blip r:embed="rId2"/>
          <a:stretch>
            <a:fillRect/>
          </a:stretch>
        </p:blipFill>
        <p:spPr>
          <a:xfrm>
            <a:off x="228600" y="1447800"/>
            <a:ext cx="8763000" cy="5029200"/>
          </a:xfrm>
          <a:prstGeom prst="rect">
            <a:avLst/>
          </a:prstGeom>
        </p:spPr>
      </p:pic>
    </p:spTree>
    <p:extLst>
      <p:ext uri="{BB962C8B-B14F-4D97-AF65-F5344CB8AC3E}">
        <p14:creationId xmlns:p14="http://schemas.microsoft.com/office/powerpoint/2010/main" val="4247282464"/>
      </p:ext>
    </p:extLst>
  </p:cSld>
  <p:clrMapOvr>
    <a:masterClrMapping/>
  </p:clrMapOvr>
</p:sld>
</file>

<file path=ppt/theme/theme1.xml><?xml version="1.0" encoding="utf-8"?>
<a:theme xmlns:a="http://schemas.openxmlformats.org/drawingml/2006/main" name="Custom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english</DirectSourceMarket>
    <MarketSpecific xmlns="4873beb7-5857-4685-be1f-d57550cc96cc" xsi:nil="true"/>
    <ApprovalStatus xmlns="4873beb7-5857-4685-be1f-d57550cc96cc">InProgress</ApprovalStatus>
    <PrimaryImageGen xmlns="4873beb7-5857-4685-be1f-d57550cc96cc">true</PrimaryImageGen>
    <ThumbnailAssetId xmlns="4873beb7-5857-4685-be1f-d57550cc96cc" xsi:nil="true"/>
    <NumericId xmlns="4873beb7-5857-4685-be1f-d57550cc96cc">-1</NumericId>
    <TPFriendlyName xmlns="4873beb7-5857-4685-be1f-d57550cc96cc">Contemporary blue design template</TPFriendlyName>
    <BusinessGroup xmlns="4873beb7-5857-4685-be1f-d57550cc96cc" xsi:nil="true"/>
    <APEditor xmlns="4873beb7-5857-4685-be1f-d57550cc96cc">
      <UserInfo>
        <DisplayName>REDMOND\v-luannv</DisplayName>
        <AccountId>92</AccountId>
        <AccountType/>
      </UserInfo>
    </APEditor>
    <SourceTitle xmlns="4873beb7-5857-4685-be1f-d57550cc96cc">Contemporary blue design template</SourceTitle>
    <OpenTemplate xmlns="4873beb7-5857-4685-be1f-d57550cc96cc">true</OpenTemplate>
    <UALocComments xmlns="4873beb7-5857-4685-be1f-d57550cc96cc" xsi:nil="true"/>
    <ParentAssetId xmlns="4873beb7-5857-4685-be1f-d57550cc96cc" xsi:nil="true"/>
    <PublishStatusLookup xmlns="4873beb7-5857-4685-be1f-d57550cc96cc">
      <Value>71365</Value>
      <Value>1583080</Value>
    </PublishStatusLookup>
    <IntlLangReviewDate xmlns="4873beb7-5857-4685-be1f-d57550cc96cc" xsi:nil="true"/>
    <MachineTranslated xmlns="4873beb7-5857-4685-be1f-d57550cc96cc">false</MachineTranslated>
    <OriginalSourceMarket xmlns="4873beb7-5857-4685-be1f-d57550cc96cc">english</OriginalSourceMarket>
    <TPInstallLocation xmlns="4873beb7-5857-4685-be1f-d57550cc96cc">{My Templates}</TPInstallLocation>
    <APDescription xmlns="4873beb7-5857-4685-be1f-d57550cc96cc" xsi:nil="true"/>
    <IntlLangReview xmlns="4873beb7-5857-4685-be1f-d57550cc96cc" xsi:nil="true"/>
    <UAProjectedTotalWords xmlns="4873beb7-5857-4685-be1f-d57550cc96cc" xsi:nil="true"/>
    <OutputCachingOn xmlns="4873beb7-5857-4685-be1f-d57550cc96cc">false</OutputCachingOn>
    <ContentItem xmlns="4873beb7-5857-4685-be1f-d57550cc96cc" xsi:nil="true"/>
    <ClipArtFilename xmlns="4873beb7-5857-4685-be1f-d57550cc96cc" xsi:nil="true"/>
    <AverageRating xmlns="4873beb7-5857-4685-be1f-d57550cc96cc" xsi:nil="true"/>
    <APAuthor xmlns="4873beb7-5857-4685-be1f-d57550cc96cc">
      <UserInfo>
        <DisplayName>REDMOND\cynvey</DisplayName>
        <AccountId>191</AccountId>
        <AccountType/>
      </UserInfo>
    </APAuthor>
    <TPAppVersion xmlns="4873beb7-5857-4685-be1f-d57550cc96cc">12</TPAppVersion>
    <TPCommandLine xmlns="4873beb7-5857-4685-be1f-d57550cc96cc">{PP} /n {FilePath}</TPCommandLine>
    <PublishTargets xmlns="4873beb7-5857-4685-be1f-d57550cc96cc">OfficeOnline</PublishTargets>
    <TPLaunchHelpLinkType xmlns="4873beb7-5857-4685-be1f-d57550cc96cc">Template</TPLaunchHelpLinkType>
    <EditorialStatus xmlns="4873beb7-5857-4685-be1f-d57550cc96cc" xsi:nil="true"/>
    <LastModifiedDateTime xmlns="4873beb7-5857-4685-be1f-d57550cc96cc" xsi:nil="true"/>
    <TimesCloned xmlns="4873beb7-5857-4685-be1f-d57550cc96cc" xsi:nil="true"/>
    <Provider xmlns="4873beb7-5857-4685-be1f-d57550cc96cc">EY006220130</Provider>
    <AcquiredFrom xmlns="4873beb7-5857-4685-be1f-d57550cc96cc" xsi:nil="true"/>
    <AssetStart xmlns="4873beb7-5857-4685-be1f-d57550cc96cc">2009-05-30T20:29:00+00:00</AssetStart>
    <LastHandOff xmlns="4873beb7-5857-4685-be1f-d57550cc96cc" xsi:nil="true"/>
    <TPClientViewer xmlns="4873beb7-5857-4685-be1f-d57550cc96cc">Microsoft Office PowerPoint</TPClientViewer>
    <ArtSampleDocs xmlns="4873beb7-5857-4685-be1f-d57550cc96cc" xsi:nil="true"/>
    <UACurrentWords xmlns="4873beb7-5857-4685-be1f-d57550cc96cc">0</UACurrentWords>
    <UALocRecommendation xmlns="4873beb7-5857-4685-be1f-d57550cc96cc">Localize</UALocRecommendation>
    <IsDeleted xmlns="4873beb7-5857-4685-be1f-d57550cc96cc">false</IsDeleted>
    <ShowIn xmlns="4873beb7-5857-4685-be1f-d57550cc96cc">Show everywhere</ShowIn>
    <UANotes xmlns="4873beb7-5857-4685-be1f-d57550cc96cc">online only. Removed PPT 12 design template appver per bug AWS Intl Support bug 22543 as it was causing problems with download.. O14_beta1FedEx</UANotes>
    <TemplateStatus xmlns="4873beb7-5857-4685-be1f-d57550cc96cc">Complete</TemplateStatus>
    <CSXHash xmlns="4873beb7-5857-4685-be1f-d57550cc96cc" xsi:nil="true"/>
    <VoteCount xmlns="4873beb7-5857-4685-be1f-d57550cc96cc" xsi:nil="true"/>
    <AssetExpire xmlns="4873beb7-5857-4685-be1f-d57550cc96cc">2100-01-01T00:00:00+00:00</AssetExpire>
    <CSXSubmissionMarket xmlns="4873beb7-5857-4685-be1f-d57550cc96cc" xsi:nil="true"/>
    <DSATActionTaken xmlns="4873beb7-5857-4685-be1f-d57550cc96cc" xsi:nil="true"/>
    <TPExecutable xmlns="4873beb7-5857-4685-be1f-d57550cc96cc" xsi:nil="true"/>
    <SubmitterId xmlns="4873beb7-5857-4685-be1f-d57550cc96cc" xsi:nil="true"/>
    <AssetType xmlns="4873beb7-5857-4685-be1f-d57550cc96cc">TP</AssetType>
    <BugNumber xmlns="4873beb7-5857-4685-be1f-d57550cc96cc">426091. 537272</BugNumber>
    <CSXSubmissionDate xmlns="4873beb7-5857-4685-be1f-d57550cc96cc" xsi:nil="true"/>
    <CSXUpdate xmlns="4873beb7-5857-4685-be1f-d57550cc96cc">false</CSXUpdate>
    <ApprovalLog xmlns="4873beb7-5857-4685-be1f-d57550cc96cc" xsi:nil="true"/>
    <Milestone xmlns="4873beb7-5857-4685-be1f-d57550cc96cc" xsi:nil="true"/>
    <OriginAsset xmlns="4873beb7-5857-4685-be1f-d57550cc96cc" xsi:nil="true"/>
    <TPComponent xmlns="4873beb7-5857-4685-be1f-d57550cc96cc">PPTFiles</TPComponent>
    <AssetId xmlns="4873beb7-5857-4685-be1f-d57550cc96cc">TP010073846</AssetId>
    <TPApplication xmlns="4873beb7-5857-4685-be1f-d57550cc96cc">PowerPoint</TPApplication>
    <TPLaunchHelpLink xmlns="4873beb7-5857-4685-be1f-d57550cc96cc" xsi:nil="true"/>
    <IntlLocPriority xmlns="4873beb7-5857-4685-be1f-d57550cc96cc" xsi:nil="true"/>
    <HandoffToMSDN xmlns="4873beb7-5857-4685-be1f-d57550cc96cc" xsi:nil="true"/>
    <PlannedPubDate xmlns="4873beb7-5857-4685-be1f-d57550cc96cc" xsi:nil="true"/>
    <CrawlForDependencies xmlns="4873beb7-5857-4685-be1f-d57550cc96cc">false</CrawlForDependencies>
    <IntlLangReviewer xmlns="4873beb7-5857-4685-be1f-d57550cc96cc" xsi:nil="true"/>
    <TrustLevel xmlns="4873beb7-5857-4685-be1f-d57550cc96cc">1 Microsoft Managed Content</TrustLevel>
    <IsSearchable xmlns="4873beb7-5857-4685-be1f-d57550cc96cc">false</IsSearchable>
    <TPNamespace xmlns="4873beb7-5857-4685-be1f-d57550cc96cc">POWERPNT</TPNamespace>
    <Markets xmlns="4873beb7-5857-4685-be1f-d57550cc96cc"/>
    <LastPublishResultLookup xmlns="4873beb7-5857-4685-be1f-d57550cc96cc" xsi:nil="true"/>
    <PolicheckWords xmlns="4873beb7-5857-4685-be1f-d57550cc96cc" xsi:nil="true"/>
    <FriendlyTitle xmlns="4873beb7-5857-4685-be1f-d57550cc96cc" xsi:nil="true"/>
    <Manager xmlns="4873beb7-5857-4685-be1f-d57550cc96cc" xsi:nil="true"/>
    <EditorialTags xmlns="4873beb7-5857-4685-be1f-d57550cc96cc" xsi:nil="true"/>
    <LegacyData xmlns="4873beb7-5857-4685-be1f-d57550cc96cc" xsi:nil="true"/>
    <Downloads xmlns="4873beb7-5857-4685-be1f-d57550cc96cc">0</Downloads>
    <Providers xmlns="4873beb7-5857-4685-be1f-d57550cc96cc" xsi:nil="true"/>
    <TemplateTemplateType xmlns="4873beb7-5857-4685-be1f-d57550cc96cc">PowerPoint 12 Default</TemplateTemplateType>
    <OOCacheId xmlns="4873beb7-5857-4685-be1f-d57550cc96cc" xsi:nil="true"/>
    <BlockPublish xmlns="4873beb7-5857-4685-be1f-d57550cc96cc" xsi:nil="true"/>
    <CampaignTagsTaxHTField0 xmlns="4873beb7-5857-4685-be1f-d57550cc96cc">
      <Terms xmlns="http://schemas.microsoft.com/office/infopath/2007/PartnerControls"/>
    </CampaignTagsTaxHTField0>
    <LocLastLocAttemptVersionLookup xmlns="4873beb7-5857-4685-be1f-d57550cc96cc">118287</LocLastLocAttemptVersionLookup>
    <LocLastLocAttemptVersionTypeLookup xmlns="4873beb7-5857-4685-be1f-d57550cc96cc" xsi:nil="true"/>
    <LocOverallPreviewStatusLookup xmlns="4873beb7-5857-4685-be1f-d57550cc96cc" xsi:nil="true"/>
    <LocOverallPublishStatusLookup xmlns="4873beb7-5857-4685-be1f-d57550cc96cc" xsi:nil="true"/>
    <TaxCatchAll xmlns="4873beb7-5857-4685-be1f-d57550cc96cc"/>
    <LocNewPublishedVersionLookup xmlns="4873beb7-5857-4685-be1f-d57550cc96cc" xsi:nil="true"/>
    <LocPublishedDependentAssetsLookup xmlns="4873beb7-5857-4685-be1f-d57550cc96cc" xsi:nil="true"/>
    <LocComments xmlns="4873beb7-5857-4685-be1f-d57550cc96cc" xsi:nil="true"/>
    <LocProcessedForMarketsLookup xmlns="4873beb7-5857-4685-be1f-d57550cc96cc" xsi:nil="true"/>
    <LocRecommendedHandoff xmlns="4873beb7-5857-4685-be1f-d57550cc96cc" xsi:nil="true"/>
    <LocManualTestRequired xmlns="4873beb7-5857-4685-be1f-d57550cc96cc" xsi:nil="true"/>
    <LocProcessedForHandoffsLookup xmlns="4873beb7-5857-4685-be1f-d57550cc96cc" xsi:nil="true"/>
    <LocOverallHandbackStatusLookup xmlns="4873beb7-5857-4685-be1f-d57550cc96cc" xsi:nil="true"/>
    <LocalizationTagsTaxHTField0 xmlns="4873beb7-5857-4685-be1f-d57550cc96cc">
      <Terms xmlns="http://schemas.microsoft.com/office/infopath/2007/PartnerControls"/>
    </LocalizationTagsTaxHTField0>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InternalTagsTaxHTField0 xmlns="4873beb7-5857-4685-be1f-d57550cc96cc">
      <Terms xmlns="http://schemas.microsoft.com/office/infopath/2007/PartnerControls"/>
    </InternalTagsTaxHTField0>
    <RecommendationsModifier xmlns="4873beb7-5857-4685-be1f-d57550cc96cc" xsi:nil="true"/>
    <ScenarioTagsTaxHTField0 xmlns="4873beb7-5857-4685-be1f-d57550cc96cc">
      <Terms xmlns="http://schemas.microsoft.com/office/infopath/2007/PartnerControls"/>
    </ScenarioTagsTaxHTField0>
    <OriginalRelease xmlns="4873beb7-5857-4685-be1f-d57550cc96cc">14</OriginalReleas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A6A27F-3C5D-4FBA-9D24-506479B57DAA}">
  <ds:schemaRefs>
    <ds:schemaRef ds:uri="http://schemas.microsoft.com/office/2006/documentManagement/types"/>
    <ds:schemaRef ds:uri="http://www.w3.org/XML/1998/namespace"/>
    <ds:schemaRef ds:uri="http://purl.org/dc/elements/1.1/"/>
    <ds:schemaRef ds:uri="http://purl.org/dc/dcmitype/"/>
    <ds:schemaRef ds:uri="http://schemas.microsoft.com/office/2006/metadata/properties"/>
    <ds:schemaRef ds:uri="http://schemas.openxmlformats.org/package/2006/metadata/core-properties"/>
    <ds:schemaRef ds:uri="4873beb7-5857-4685-be1f-d57550cc96cc"/>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50B57212-D278-4F09-9602-9B26806117BE}">
  <ds:schemaRefs>
    <ds:schemaRef ds:uri="http://schemas.microsoft.com/sharepoint/v3/contenttype/forms"/>
  </ds:schemaRefs>
</ds:datastoreItem>
</file>

<file path=customXml/itemProps3.xml><?xml version="1.0" encoding="utf-8"?>
<ds:datastoreItem xmlns:ds="http://schemas.openxmlformats.org/officeDocument/2006/customXml" ds:itemID="{D8FD1B72-46CC-4A99-8A37-DBF68CD60E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TF10073846</Template>
  <TotalTime>0</TotalTime>
  <Words>1459</Words>
  <Application>Microsoft Office PowerPoint</Application>
  <PresentationFormat>On-screen Show (4:3)</PresentationFormat>
  <Paragraphs>117</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MS PGothic</vt:lpstr>
      <vt:lpstr>Calibri</vt:lpstr>
      <vt:lpstr>Corbel</vt:lpstr>
      <vt:lpstr>Wingdings</vt:lpstr>
      <vt:lpstr>Custom Theme</vt:lpstr>
      <vt:lpstr>UPN “VETERAN” YOGYAKARTA</vt:lpstr>
      <vt:lpstr>B2B E-commerce: supply chain management and collaborative commerce</vt:lpstr>
      <vt:lpstr>An overview of B2B e-commerce</vt:lpstr>
      <vt:lpstr>An overview of B2B e-commerce</vt:lpstr>
      <vt:lpstr>An overview of B2B e-commerce</vt:lpstr>
      <vt:lpstr>An overview of B2B e-commerce</vt:lpstr>
      <vt:lpstr>An overview of B2B e-commerce</vt:lpstr>
      <vt:lpstr>The evolution of B2B e-commerce</vt:lpstr>
      <vt:lpstr>The evolution of B2B e-commerce</vt:lpstr>
      <vt:lpstr>Potential benefits and challenges of B2B e-commerce</vt:lpstr>
      <vt:lpstr>Potential benefits and challenges of B2B e-commerce</vt:lpstr>
      <vt:lpstr>The procurement process and supply chains</vt:lpstr>
      <vt:lpstr>The procurement process and supply chains</vt:lpstr>
      <vt:lpstr>Types of procurement</vt:lpstr>
      <vt:lpstr>Multi-tier supply chains</vt:lpstr>
      <vt:lpstr>Multi-tier supply chains</vt:lpstr>
      <vt:lpstr>The role of existing legacy computer systems and enterprises systems in supply chains</vt:lpstr>
      <vt:lpstr>Trends in supply chain management and collaborative commerce</vt:lpstr>
      <vt:lpstr>Supply chain simplification</vt:lpstr>
      <vt:lpstr>Supply chain simplification</vt:lpstr>
      <vt:lpstr>Supply chain management systems</vt:lpstr>
      <vt:lpstr>Supply chain management systems</vt:lpstr>
      <vt:lpstr>Collaborative commerce</vt:lpstr>
      <vt:lpstr>Net marketplaces : the selling side of B2B</vt:lpstr>
      <vt:lpstr>Characteristics of net marketplaces</vt:lpstr>
      <vt:lpstr>Characteristics of net marketplaces</vt:lpstr>
      <vt:lpstr>Characteristics of net marketplaces</vt:lpstr>
      <vt:lpstr>Characteristics of net marketplaces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2019-01-13T20:37:35Z</dcterms:created>
  <dcterms:modified xsi:type="dcterms:W3CDTF">2019-01-19T01:47:11Z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Applications">
    <vt:lpwstr>65;#zpp120;#439;#tpl140;#79;#tpl120;#419;#zpp140;#496;#ppd140;#67;#ppd120</vt:lpwstr>
  </property>
  <property fmtid="{D5CDD505-2E9C-101B-9397-08002B2CF9AE}" pid="4" name="APTrustLevel">
    <vt:r8>1</vt:r8>
  </property>
</Properties>
</file>