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59" r:id="rId10"/>
    <p:sldId id="261" r:id="rId11"/>
    <p:sldId id="262" r:id="rId12"/>
    <p:sldId id="263" r:id="rId13"/>
    <p:sldId id="272" r:id="rId14"/>
    <p:sldId id="273" r:id="rId15"/>
    <p:sldId id="274" r:id="rId16"/>
    <p:sldId id="260" r:id="rId17"/>
    <p:sldId id="264" r:id="rId18"/>
    <p:sldId id="285" r:id="rId19"/>
    <p:sldId id="265" r:id="rId2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4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6DEE-F3DC-48D4-A0C4-78867EA51D72}" type="datetimeFigureOut">
              <a:rPr lang="id-ID" smtClean="0"/>
              <a:t>15/05/2018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F534-86FF-4E80-8BF9-6D74E021E14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4931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6DEE-F3DC-48D4-A0C4-78867EA51D72}" type="datetimeFigureOut">
              <a:rPr lang="id-ID" smtClean="0"/>
              <a:t>15/05/2018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F534-86FF-4E80-8BF9-6D74E021E14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517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6DEE-F3DC-48D4-A0C4-78867EA51D72}" type="datetimeFigureOut">
              <a:rPr lang="id-ID" smtClean="0"/>
              <a:t>15/05/2018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F534-86FF-4E80-8BF9-6D74E021E14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9499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6DEE-F3DC-48D4-A0C4-78867EA51D72}" type="datetimeFigureOut">
              <a:rPr lang="id-ID" smtClean="0"/>
              <a:t>15/05/2018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F534-86FF-4E80-8BF9-6D74E021E14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2668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6DEE-F3DC-48D4-A0C4-78867EA51D72}" type="datetimeFigureOut">
              <a:rPr lang="id-ID" smtClean="0"/>
              <a:t>15/05/2018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F534-86FF-4E80-8BF9-6D74E021E14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23141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6DEE-F3DC-48D4-A0C4-78867EA51D72}" type="datetimeFigureOut">
              <a:rPr lang="id-ID" smtClean="0"/>
              <a:t>15/05/2018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F534-86FF-4E80-8BF9-6D74E021E14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8694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6DEE-F3DC-48D4-A0C4-78867EA51D72}" type="datetimeFigureOut">
              <a:rPr lang="id-ID" smtClean="0"/>
              <a:t>15/05/2018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F534-86FF-4E80-8BF9-6D74E021E14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265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6DEE-F3DC-48D4-A0C4-78867EA51D72}" type="datetimeFigureOut">
              <a:rPr lang="id-ID" smtClean="0"/>
              <a:t>15/05/2018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F534-86FF-4E80-8BF9-6D74E021E14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3464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6DEE-F3DC-48D4-A0C4-78867EA51D72}" type="datetimeFigureOut">
              <a:rPr lang="id-ID" smtClean="0"/>
              <a:t>15/05/2018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F534-86FF-4E80-8BF9-6D74E021E14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5017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6DEE-F3DC-48D4-A0C4-78867EA51D72}" type="datetimeFigureOut">
              <a:rPr lang="id-ID" smtClean="0"/>
              <a:t>15/05/2018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F534-86FF-4E80-8BF9-6D74E021E14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9050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6DEE-F3DC-48D4-A0C4-78867EA51D72}" type="datetimeFigureOut">
              <a:rPr lang="id-ID" smtClean="0"/>
              <a:t>15/05/2018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F534-86FF-4E80-8BF9-6D74E021E14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4252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6DEE-F3DC-48D4-A0C4-78867EA51D72}" type="datetimeFigureOut">
              <a:rPr lang="id-ID" smtClean="0"/>
              <a:t>15/05/2018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F534-86FF-4E80-8BF9-6D74E021E14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7418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6DEE-F3DC-48D4-A0C4-78867EA51D72}" type="datetimeFigureOut">
              <a:rPr lang="id-ID" smtClean="0"/>
              <a:t>15/05/2018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F534-86FF-4E80-8BF9-6D74E021E14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8510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41A6DEE-F3DC-48D4-A0C4-78867EA51D72}" type="datetimeFigureOut">
              <a:rPr lang="id-ID" smtClean="0"/>
              <a:t>15/05/2018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D5CF534-86FF-4E80-8BF9-6D74E021E14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3524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41A6DEE-F3DC-48D4-A0C4-78867EA51D72}" type="datetimeFigureOut">
              <a:rPr lang="id-ID" smtClean="0"/>
              <a:t>15/05/2018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D5CF534-86FF-4E80-8BF9-6D74E021E14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9504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636" y="803689"/>
            <a:ext cx="10572000" cy="2971051"/>
          </a:xfrm>
        </p:spPr>
        <p:txBody>
          <a:bodyPr/>
          <a:lstStyle/>
          <a:p>
            <a:pPr algn="ctr"/>
            <a:r>
              <a:rPr lang="en-GB" dirty="0" err="1" smtClean="0"/>
              <a:t>Sumber</a:t>
            </a:r>
            <a:r>
              <a:rPr lang="en-GB" dirty="0" smtClean="0"/>
              <a:t> </a:t>
            </a:r>
            <a:r>
              <a:rPr lang="en-GB" dirty="0" err="1" smtClean="0"/>
              <a:t>Risiko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dan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err="1" smtClean="0"/>
              <a:t>Mengelola</a:t>
            </a:r>
            <a:r>
              <a:rPr lang="en-GB" dirty="0" smtClean="0"/>
              <a:t> </a:t>
            </a:r>
            <a:r>
              <a:rPr lang="en-GB" dirty="0" err="1" smtClean="0"/>
              <a:t>Risiko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4850663" y="5389047"/>
            <a:ext cx="73413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 err="1" smtClean="0"/>
              <a:t>Risiko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adalah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apa</a:t>
            </a:r>
            <a:r>
              <a:rPr lang="en-GB" sz="2000" i="1" dirty="0" smtClean="0"/>
              <a:t> yang </a:t>
            </a:r>
            <a:r>
              <a:rPr lang="en-GB" sz="2000" i="1" dirty="0" err="1" smtClean="0"/>
              <a:t>memungkinkan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untuk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membuat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keuntungan</a:t>
            </a:r>
            <a:r>
              <a:rPr lang="id-ID" sz="2000" i="1" dirty="0" smtClean="0"/>
              <a:t>.  </a:t>
            </a:r>
            <a:r>
              <a:rPr lang="en-GB" sz="2000" i="1" dirty="0" err="1" smtClean="0"/>
              <a:t>Jika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tidak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ada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risiko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maka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tidak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ada</a:t>
            </a:r>
            <a:r>
              <a:rPr lang="en-GB" sz="2000" i="1" dirty="0" smtClean="0"/>
              <a:t> profit yang </a:t>
            </a:r>
            <a:r>
              <a:rPr lang="en-GB" sz="2000" i="1" dirty="0" err="1" smtClean="0"/>
              <a:t>tersedia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untuk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dikelola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dengan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sukses</a:t>
            </a:r>
            <a:endParaRPr lang="id-ID" sz="2000" i="1" dirty="0"/>
          </a:p>
        </p:txBody>
      </p:sp>
    </p:spTree>
    <p:extLst>
      <p:ext uri="{BB962C8B-B14F-4D97-AF65-F5344CB8AC3E}">
        <p14:creationId xmlns:p14="http://schemas.microsoft.com/office/powerpoint/2010/main" val="284395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035" y="60065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 err="1" smtClean="0"/>
              <a:t>Risiko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Pemasaran</a:t>
            </a:r>
            <a:endParaRPr lang="id-ID" sz="2400" b="1" dirty="0" smtClean="0"/>
          </a:p>
          <a:p>
            <a:r>
              <a:rPr lang="id-ID" sz="2400" dirty="0" smtClean="0"/>
              <a:t>(a.) </a:t>
            </a:r>
            <a:r>
              <a:rPr lang="en-GB" sz="2400" dirty="0" err="1" smtClean="0"/>
              <a:t>Harga</a:t>
            </a:r>
            <a:r>
              <a:rPr lang="en-GB" sz="2400" dirty="0" smtClean="0"/>
              <a:t> </a:t>
            </a:r>
            <a:r>
              <a:rPr lang="en-GB" sz="2400" dirty="0" err="1" smtClean="0"/>
              <a:t>dan</a:t>
            </a:r>
            <a:r>
              <a:rPr lang="en-GB" sz="2400" dirty="0" smtClean="0"/>
              <a:t> </a:t>
            </a:r>
            <a:r>
              <a:rPr lang="en-GB" sz="2400" dirty="0" err="1" smtClean="0"/>
              <a:t>ketidakpastian</a:t>
            </a:r>
            <a:r>
              <a:rPr lang="en-GB" sz="2400" dirty="0" smtClean="0"/>
              <a:t> </a:t>
            </a:r>
            <a:r>
              <a:rPr lang="en-GB" sz="2400" dirty="0" err="1" smtClean="0"/>
              <a:t>pasar</a:t>
            </a:r>
            <a:r>
              <a:rPr lang="en-GB" sz="2400" dirty="0" smtClean="0"/>
              <a:t> </a:t>
            </a:r>
            <a:r>
              <a:rPr lang="id-ID" sz="2400" dirty="0" smtClean="0"/>
              <a:t>(b.) </a:t>
            </a:r>
            <a:r>
              <a:rPr lang="en-GB" sz="2400" dirty="0" err="1" smtClean="0"/>
              <a:t>Biaya</a:t>
            </a:r>
            <a:r>
              <a:rPr lang="en-GB" sz="2400" dirty="0" smtClean="0"/>
              <a:t> input</a:t>
            </a:r>
          </a:p>
          <a:p>
            <a:r>
              <a:rPr lang="id-ID" sz="2400" dirty="0" smtClean="0"/>
              <a:t>(c.) </a:t>
            </a:r>
            <a:r>
              <a:rPr lang="en-GB" sz="2400" dirty="0" err="1" smtClean="0"/>
              <a:t>Kekuatan</a:t>
            </a:r>
            <a:r>
              <a:rPr lang="en-GB" sz="2400" dirty="0" smtClean="0"/>
              <a:t> </a:t>
            </a:r>
            <a:r>
              <a:rPr lang="en-GB" sz="2400" dirty="0" err="1" smtClean="0"/>
              <a:t>luar</a:t>
            </a:r>
            <a:r>
              <a:rPr lang="en-GB" sz="2400" dirty="0" smtClean="0"/>
              <a:t> </a:t>
            </a:r>
            <a:endParaRPr lang="id-ID" sz="2400" dirty="0"/>
          </a:p>
        </p:txBody>
      </p:sp>
      <p:sp>
        <p:nvSpPr>
          <p:cNvPr id="5" name="Rectangle 4"/>
          <p:cNvSpPr/>
          <p:nvPr/>
        </p:nvSpPr>
        <p:spPr>
          <a:xfrm>
            <a:off x="6096000" y="1533400"/>
            <a:ext cx="54908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 smtClean="0"/>
              <a:t>Kekuatan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luar</a:t>
            </a:r>
            <a:r>
              <a:rPr lang="en-GB" sz="2400" b="1" dirty="0" smtClean="0"/>
              <a:t> yang </a:t>
            </a:r>
            <a:r>
              <a:rPr lang="en-GB" sz="2400" b="1" dirty="0" err="1" smtClean="0"/>
              <a:t>mempengaruhi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Harga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dan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Risiko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Pasar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adalah</a:t>
            </a:r>
            <a:endParaRPr lang="id-ID" sz="2400" dirty="0" smtClean="0"/>
          </a:p>
          <a:p>
            <a:pPr marL="342900" indent="-342900">
              <a:buFontTx/>
              <a:buChar char="-"/>
            </a:pPr>
            <a:r>
              <a:rPr lang="en-GB" sz="2400" dirty="0" err="1" smtClean="0"/>
              <a:t>Cuaca</a:t>
            </a:r>
            <a:endParaRPr lang="en-GB" sz="2400" dirty="0" smtClean="0"/>
          </a:p>
          <a:p>
            <a:pPr marL="342900" indent="-342900">
              <a:buFontTx/>
              <a:buChar char="-"/>
            </a:pPr>
            <a:r>
              <a:rPr lang="en-GB" sz="2400" dirty="0" err="1" smtClean="0"/>
              <a:t>Pemerintah</a:t>
            </a:r>
            <a:r>
              <a:rPr lang="id-ID" sz="2400" dirty="0" smtClean="0"/>
              <a:t> </a:t>
            </a:r>
            <a:endParaRPr lang="en-GB" sz="2400" dirty="0" smtClean="0"/>
          </a:p>
          <a:p>
            <a:pPr marL="342900" indent="-342900">
              <a:buFontTx/>
              <a:buChar char="-"/>
            </a:pPr>
            <a:r>
              <a:rPr lang="en-GB" sz="2400" dirty="0" smtClean="0"/>
              <a:t>Program </a:t>
            </a:r>
            <a:r>
              <a:rPr lang="en-GB" sz="2400" dirty="0" err="1" smtClean="0"/>
              <a:t>Agribisnis</a:t>
            </a:r>
            <a:endParaRPr lang="en-GB" sz="2400" dirty="0" smtClean="0"/>
          </a:p>
          <a:p>
            <a:pPr marL="342900" indent="-342900">
              <a:buFontTx/>
              <a:buChar char="-"/>
            </a:pPr>
            <a:r>
              <a:rPr lang="en-GB" sz="2400" dirty="0" err="1" smtClean="0"/>
              <a:t>Regulasi</a:t>
            </a:r>
            <a:r>
              <a:rPr lang="id-ID" sz="2400" dirty="0" smtClean="0"/>
              <a:t> </a:t>
            </a:r>
            <a:endParaRPr lang="en-GB" sz="2400" dirty="0" smtClean="0"/>
          </a:p>
          <a:p>
            <a:pPr marL="342900" indent="-342900">
              <a:buFontTx/>
              <a:buChar char="-"/>
            </a:pPr>
            <a:r>
              <a:rPr lang="en-GB" sz="2400" dirty="0" err="1" smtClean="0"/>
              <a:t>Tarif</a:t>
            </a:r>
            <a:r>
              <a:rPr lang="en-GB" sz="2400" dirty="0" smtClean="0"/>
              <a:t> </a:t>
            </a:r>
            <a:r>
              <a:rPr lang="en-GB" sz="2400" dirty="0" err="1" smtClean="0"/>
              <a:t>Perdagangan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8073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66" y="1275864"/>
            <a:ext cx="6491752" cy="840675"/>
          </a:xfrm>
        </p:spPr>
        <p:txBody>
          <a:bodyPr/>
          <a:lstStyle/>
          <a:p>
            <a:pPr algn="l"/>
            <a:r>
              <a:rPr lang="en-GB" sz="3200" dirty="0" smtClean="0"/>
              <a:t>Cara </a:t>
            </a:r>
            <a:r>
              <a:rPr lang="en-GB" sz="3200" dirty="0" err="1" smtClean="0"/>
              <a:t>mengelola</a:t>
            </a:r>
            <a:r>
              <a:rPr lang="en-GB" sz="3200" dirty="0" smtClean="0"/>
              <a:t> </a:t>
            </a:r>
            <a:r>
              <a:rPr lang="en-GB" sz="3200" dirty="0" err="1" smtClean="0"/>
              <a:t>risiko</a:t>
            </a:r>
            <a:r>
              <a:rPr lang="en-GB" sz="3200" dirty="0" smtClean="0"/>
              <a:t> </a:t>
            </a:r>
            <a:r>
              <a:rPr lang="en-GB" sz="3200" dirty="0" err="1" smtClean="0"/>
              <a:t>pemasaran</a:t>
            </a:r>
            <a:r>
              <a:rPr lang="id-ID" sz="3200" dirty="0" smtClean="0"/>
              <a:t>:</a:t>
            </a:r>
            <a:r>
              <a:rPr lang="id-ID" sz="3200" dirty="0"/>
              <a:t/>
            </a:r>
            <a:br>
              <a:rPr lang="id-ID" sz="3200" dirty="0"/>
            </a:br>
            <a:endParaRPr lang="id-ID" sz="3200" dirty="0"/>
          </a:p>
        </p:txBody>
      </p:sp>
      <p:sp>
        <p:nvSpPr>
          <p:cNvPr id="4" name="Rectangle 3"/>
          <p:cNvSpPr/>
          <p:nvPr/>
        </p:nvSpPr>
        <p:spPr>
          <a:xfrm>
            <a:off x="1007876" y="1696202"/>
            <a:ext cx="46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2400" dirty="0" err="1" smtClean="0"/>
              <a:t>Menghindari</a:t>
            </a:r>
            <a:r>
              <a:rPr lang="en-GB" sz="2400" dirty="0" smtClean="0"/>
              <a:t> </a:t>
            </a:r>
            <a:r>
              <a:rPr lang="en-GB" sz="2400" dirty="0" err="1" smtClean="0"/>
              <a:t>usaha</a:t>
            </a:r>
            <a:r>
              <a:rPr lang="en-GB" sz="2400" dirty="0" smtClean="0"/>
              <a:t> </a:t>
            </a:r>
            <a:r>
              <a:rPr lang="en-GB" sz="2400" dirty="0" err="1" smtClean="0"/>
              <a:t>berisiko</a:t>
            </a:r>
            <a:r>
              <a:rPr lang="en-GB" sz="2400" dirty="0" smtClean="0"/>
              <a:t> </a:t>
            </a:r>
            <a:r>
              <a:rPr lang="en-GB" sz="2400" dirty="0" err="1" smtClean="0"/>
              <a:t>tinggi</a:t>
            </a:r>
            <a:endParaRPr lang="en-GB" sz="2400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2400" dirty="0" err="1" smtClean="0"/>
              <a:t>Risiko</a:t>
            </a:r>
            <a:r>
              <a:rPr lang="en-GB" sz="2400" dirty="0" smtClean="0"/>
              <a:t> </a:t>
            </a:r>
            <a:r>
              <a:rPr lang="en-GB" sz="2400" dirty="0" err="1" smtClean="0"/>
              <a:t>digeser</a:t>
            </a:r>
            <a:r>
              <a:rPr lang="en-GB" sz="2400" dirty="0" smtClean="0"/>
              <a:t> </a:t>
            </a:r>
            <a:r>
              <a:rPr lang="en-GB" sz="2400" dirty="0" err="1" smtClean="0"/>
              <a:t>ke</a:t>
            </a:r>
            <a:r>
              <a:rPr lang="en-GB" sz="2400" dirty="0" smtClean="0"/>
              <a:t> </a:t>
            </a:r>
            <a:r>
              <a:rPr lang="en-GB" sz="2400" dirty="0" err="1" smtClean="0"/>
              <a:t>pihak</a:t>
            </a:r>
            <a:r>
              <a:rPr lang="en-GB" sz="2400" dirty="0" smtClean="0"/>
              <a:t> lain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2400" dirty="0" err="1" smtClean="0"/>
              <a:t>Menjaga</a:t>
            </a:r>
            <a:r>
              <a:rPr lang="en-GB" sz="2400" dirty="0" smtClean="0"/>
              <a:t> </a:t>
            </a:r>
            <a:r>
              <a:rPr lang="en-GB" sz="2400" dirty="0" err="1" smtClean="0"/>
              <a:t>fleksibilitas</a:t>
            </a:r>
            <a:endParaRPr lang="id-ID" sz="2400" dirty="0"/>
          </a:p>
        </p:txBody>
      </p:sp>
      <p:sp>
        <p:nvSpPr>
          <p:cNvPr id="5" name="Rectangle 4"/>
          <p:cNvSpPr/>
          <p:nvPr/>
        </p:nvSpPr>
        <p:spPr>
          <a:xfrm>
            <a:off x="7095563" y="531489"/>
            <a:ext cx="47512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solidFill>
                  <a:schemeClr val="bg1"/>
                </a:solidFill>
              </a:rPr>
              <a:t>Mengurangi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risiko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dan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menghindari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risiko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tinggi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dengan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cara</a:t>
            </a:r>
            <a:endParaRPr lang="en-GB" sz="2000" dirty="0" smtClean="0">
              <a:solidFill>
                <a:schemeClr val="bg1"/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GB" sz="2000" dirty="0" err="1" smtClean="0"/>
              <a:t>Mengetahui</a:t>
            </a:r>
            <a:r>
              <a:rPr lang="en-GB" sz="2000" dirty="0" smtClean="0"/>
              <a:t> </a:t>
            </a:r>
            <a:r>
              <a:rPr lang="en-GB" sz="2000" dirty="0" err="1" smtClean="0"/>
              <a:t>informasi</a:t>
            </a:r>
            <a:r>
              <a:rPr lang="en-GB" sz="2000" dirty="0" smtClean="0"/>
              <a:t> </a:t>
            </a:r>
            <a:r>
              <a:rPr lang="en-GB" sz="2000" dirty="0" err="1" smtClean="0"/>
              <a:t>pasar</a:t>
            </a:r>
            <a:r>
              <a:rPr lang="en-GB" sz="2000" dirty="0" smtClean="0"/>
              <a:t> </a:t>
            </a:r>
            <a:r>
              <a:rPr lang="en-GB" sz="2000" dirty="0" err="1" smtClean="0"/>
              <a:t>terkini</a:t>
            </a:r>
            <a:endParaRPr lang="en-GB" sz="2000" dirty="0" smtClean="0"/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GB" sz="2000" dirty="0" err="1" smtClean="0"/>
              <a:t>Bekerjasama</a:t>
            </a:r>
            <a:r>
              <a:rPr lang="en-GB" sz="2000" dirty="0" smtClean="0"/>
              <a:t> </a:t>
            </a:r>
            <a:r>
              <a:rPr lang="en-GB" sz="2000" dirty="0" err="1" smtClean="0"/>
              <a:t>dengan</a:t>
            </a:r>
            <a:r>
              <a:rPr lang="en-GB" sz="2000" dirty="0" smtClean="0"/>
              <a:t> </a:t>
            </a:r>
            <a:r>
              <a:rPr lang="en-GB" sz="2000" dirty="0" err="1" smtClean="0"/>
              <a:t>mitra</a:t>
            </a:r>
            <a:r>
              <a:rPr lang="en-GB" sz="2000" dirty="0" smtClean="0"/>
              <a:t> </a:t>
            </a:r>
            <a:r>
              <a:rPr lang="en-GB" sz="2000" dirty="0" err="1" smtClean="0"/>
              <a:t>bisnis</a:t>
            </a:r>
            <a:r>
              <a:rPr lang="en-GB" sz="2000" dirty="0" smtClean="0"/>
              <a:t> “</a:t>
            </a:r>
            <a:r>
              <a:rPr lang="en-GB" sz="2000" dirty="0" err="1" smtClean="0"/>
              <a:t>kunci</a:t>
            </a:r>
            <a:r>
              <a:rPr lang="en-GB" sz="2000" dirty="0" smtClean="0"/>
              <a:t>”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GB" sz="2000" dirty="0" err="1" smtClean="0"/>
              <a:t>Menyebar</a:t>
            </a:r>
            <a:r>
              <a:rPr lang="en-GB" sz="2000" dirty="0" smtClean="0"/>
              <a:t> </a:t>
            </a:r>
            <a:r>
              <a:rPr lang="en-GB" sz="2000" dirty="0" err="1" smtClean="0"/>
              <a:t>penjualan</a:t>
            </a:r>
            <a:endParaRPr lang="en-GB" sz="2000" dirty="0" smtClean="0"/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GB" sz="2000" dirty="0" err="1" smtClean="0"/>
              <a:t>Menggunakan</a:t>
            </a:r>
            <a:r>
              <a:rPr lang="en-GB" sz="2000" dirty="0" smtClean="0"/>
              <a:t> </a:t>
            </a:r>
            <a:r>
              <a:rPr lang="en-GB" sz="2000" dirty="0" err="1" smtClean="0"/>
              <a:t>kontrak</a:t>
            </a:r>
            <a:r>
              <a:rPr lang="en-GB" sz="2000" dirty="0" smtClean="0"/>
              <a:t> </a:t>
            </a:r>
            <a:r>
              <a:rPr lang="en-GB" sz="2000" dirty="0" err="1" smtClean="0"/>
              <a:t>produksi</a:t>
            </a:r>
            <a:endParaRPr lang="en-GB" sz="2000" dirty="0" smtClean="0"/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id-ID" sz="2000" dirty="0" smtClean="0"/>
              <a:t>Using contract productions </a:t>
            </a:r>
            <a:endParaRPr lang="en-GB" sz="2000" dirty="0" smtClean="0"/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GB" sz="2000" dirty="0" err="1" smtClean="0"/>
              <a:t>Membuat</a:t>
            </a:r>
            <a:r>
              <a:rPr lang="en-GB" sz="2000" dirty="0" smtClean="0"/>
              <a:t> </a:t>
            </a:r>
            <a:r>
              <a:rPr lang="en-GB" sz="2000" dirty="0" err="1" smtClean="0"/>
              <a:t>dan</a:t>
            </a:r>
            <a:r>
              <a:rPr lang="en-GB" sz="2000" dirty="0" smtClean="0"/>
              <a:t> </a:t>
            </a:r>
            <a:r>
              <a:rPr lang="en-GB" sz="2000" dirty="0" err="1" smtClean="0"/>
              <a:t>melaksanakan</a:t>
            </a:r>
            <a:r>
              <a:rPr lang="en-GB" sz="2000" dirty="0" smtClean="0"/>
              <a:t> </a:t>
            </a:r>
            <a:r>
              <a:rPr lang="en-GB" sz="2000" dirty="0" err="1" smtClean="0"/>
              <a:t>rencana</a:t>
            </a:r>
            <a:r>
              <a:rPr lang="en-GB" sz="2000" dirty="0" smtClean="0"/>
              <a:t> </a:t>
            </a:r>
            <a:r>
              <a:rPr lang="en-GB" sz="2000" dirty="0" err="1" smtClean="0"/>
              <a:t>bisnis</a:t>
            </a:r>
            <a:r>
              <a:rPr lang="en-GB" sz="2000" dirty="0" smtClean="0"/>
              <a:t> (business plan)</a:t>
            </a:r>
            <a:endParaRPr lang="id-ID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519" t="5883" r="11278" b="7536"/>
          <a:stretch/>
        </p:blipFill>
        <p:spPr>
          <a:xfrm>
            <a:off x="2084295" y="3813544"/>
            <a:ext cx="4343400" cy="273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2377" y="825225"/>
            <a:ext cx="48185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>
                <a:solidFill>
                  <a:schemeClr val="bg1"/>
                </a:solidFill>
              </a:rPr>
              <a:t>Menggeser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Risiko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dengan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cara</a:t>
            </a:r>
            <a:r>
              <a:rPr lang="id-ID" sz="2400" dirty="0" smtClean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GB" sz="2400" dirty="0" err="1" smtClean="0"/>
              <a:t>Menggunakan</a:t>
            </a:r>
            <a:r>
              <a:rPr lang="en-GB" sz="2400" dirty="0" smtClean="0"/>
              <a:t> </a:t>
            </a:r>
            <a:r>
              <a:rPr lang="en-GB" sz="2400" dirty="0" err="1" smtClean="0"/>
              <a:t>kontrak</a:t>
            </a:r>
            <a:r>
              <a:rPr lang="en-GB" sz="2400" dirty="0" smtClean="0"/>
              <a:t> </a:t>
            </a:r>
            <a:r>
              <a:rPr lang="en-GB" sz="2400" dirty="0" err="1" smtClean="0"/>
              <a:t>agribisnis</a:t>
            </a:r>
            <a:endParaRPr lang="en-GB" sz="2400" dirty="0" smtClean="0"/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GB" sz="2400" dirty="0" err="1" smtClean="0"/>
              <a:t>Kerjasama</a:t>
            </a:r>
            <a:r>
              <a:rPr lang="en-GB" sz="2400" dirty="0" smtClean="0"/>
              <a:t> 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GB" sz="2400" dirty="0" err="1" smtClean="0"/>
              <a:t>Berbagi</a:t>
            </a:r>
            <a:r>
              <a:rPr lang="en-GB" sz="2400" dirty="0" smtClean="0"/>
              <a:t> </a:t>
            </a:r>
            <a:r>
              <a:rPr lang="en-GB" sz="2400" dirty="0" err="1" smtClean="0"/>
              <a:t>sewa</a:t>
            </a:r>
            <a:endParaRPr lang="en-GB" sz="2400" dirty="0" smtClean="0"/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GB" sz="2400" dirty="0" err="1" smtClean="0"/>
              <a:t>Modifikasi</a:t>
            </a:r>
            <a:r>
              <a:rPr lang="en-GB" sz="2400" dirty="0" smtClean="0"/>
              <a:t> </a:t>
            </a:r>
            <a:r>
              <a:rPr lang="en-GB" sz="2400" dirty="0" err="1" smtClean="0"/>
              <a:t>penjualan</a:t>
            </a:r>
            <a:endParaRPr lang="en-GB" sz="2400" dirty="0" smtClean="0"/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GB" sz="2400" dirty="0" err="1" smtClean="0"/>
              <a:t>Membeli</a:t>
            </a:r>
            <a:r>
              <a:rPr lang="en-GB" sz="2400" dirty="0" smtClean="0"/>
              <a:t> </a:t>
            </a:r>
            <a:r>
              <a:rPr lang="en-GB" sz="2400" dirty="0" err="1" smtClean="0"/>
              <a:t>asuransi</a:t>
            </a:r>
            <a:r>
              <a:rPr lang="en-GB" sz="2400" dirty="0" smtClean="0"/>
              <a:t> </a:t>
            </a:r>
            <a:r>
              <a:rPr lang="en-GB" sz="2400" dirty="0" err="1" smtClean="0"/>
              <a:t>tanaman</a:t>
            </a:r>
            <a:endParaRPr lang="id-ID" sz="2400" dirty="0"/>
          </a:p>
        </p:txBody>
      </p:sp>
      <p:sp>
        <p:nvSpPr>
          <p:cNvPr id="5" name="Rectangle 4"/>
          <p:cNvSpPr/>
          <p:nvPr/>
        </p:nvSpPr>
        <p:spPr>
          <a:xfrm>
            <a:off x="6678707" y="825225"/>
            <a:ext cx="49395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>
                <a:solidFill>
                  <a:schemeClr val="bg1"/>
                </a:solidFill>
              </a:rPr>
              <a:t>Memelihara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fleksibilitas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dengan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cara</a:t>
            </a:r>
            <a:r>
              <a:rPr lang="id-ID" sz="2400" dirty="0" smtClean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GB" sz="2400" dirty="0" err="1" smtClean="0"/>
              <a:t>Waktu</a:t>
            </a:r>
            <a:r>
              <a:rPr lang="en-GB" sz="2400" dirty="0" smtClean="0"/>
              <a:t> </a:t>
            </a:r>
            <a:r>
              <a:rPr lang="en-GB" sz="2400" dirty="0" err="1" smtClean="0"/>
              <a:t>penjualanatau</a:t>
            </a:r>
            <a:r>
              <a:rPr lang="en-GB" sz="2400" dirty="0" smtClean="0"/>
              <a:t> </a:t>
            </a:r>
            <a:r>
              <a:rPr lang="en-GB" sz="2400" dirty="0" err="1" smtClean="0"/>
              <a:t>pembelian</a:t>
            </a:r>
            <a:r>
              <a:rPr lang="en-GB" sz="2400" dirty="0" smtClean="0"/>
              <a:t> input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GB" sz="2400" dirty="0" err="1" smtClean="0"/>
              <a:t>Penempatan</a:t>
            </a:r>
            <a:r>
              <a:rPr lang="en-GB" sz="2400" dirty="0" smtClean="0"/>
              <a:t> </a:t>
            </a:r>
            <a:r>
              <a:rPr lang="en-GB" sz="2400" dirty="0" err="1" smtClean="0"/>
              <a:t>dimana</a:t>
            </a:r>
            <a:r>
              <a:rPr lang="en-GB" sz="2400" dirty="0" smtClean="0"/>
              <a:t> </a:t>
            </a:r>
            <a:r>
              <a:rPr lang="en-GB" sz="2400" dirty="0" err="1" smtClean="0"/>
              <a:t>dan</a:t>
            </a:r>
            <a:r>
              <a:rPr lang="en-GB" sz="2400" dirty="0" smtClean="0"/>
              <a:t> </a:t>
            </a:r>
            <a:r>
              <a:rPr lang="en-GB" sz="2400" dirty="0" err="1" smtClean="0"/>
              <a:t>dari</a:t>
            </a:r>
            <a:r>
              <a:rPr lang="en-GB" sz="2400" dirty="0" smtClean="0"/>
              <a:t> </a:t>
            </a:r>
            <a:r>
              <a:rPr lang="en-GB" sz="2400" dirty="0" err="1" smtClean="0"/>
              <a:t>siapa</a:t>
            </a:r>
            <a:r>
              <a:rPr lang="en-GB" sz="2400" dirty="0" smtClean="0"/>
              <a:t> </a:t>
            </a:r>
            <a:r>
              <a:rPr lang="en-GB" sz="2400" dirty="0" err="1" smtClean="0"/>
              <a:t>penjualan</a:t>
            </a:r>
            <a:r>
              <a:rPr lang="en-GB" sz="2400" dirty="0" smtClean="0"/>
              <a:t> </a:t>
            </a:r>
            <a:r>
              <a:rPr lang="en-GB" sz="2400" dirty="0" err="1" smtClean="0"/>
              <a:t>dibuat</a:t>
            </a:r>
            <a:endParaRPr lang="en-GB" sz="2400" dirty="0" smtClean="0"/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GB" sz="2400" dirty="0" err="1" smtClean="0"/>
              <a:t>Perbedaan</a:t>
            </a:r>
            <a:r>
              <a:rPr lang="en-GB" sz="2400" dirty="0" smtClean="0"/>
              <a:t> </a:t>
            </a:r>
            <a:r>
              <a:rPr lang="en-GB" sz="2400" dirty="0" err="1" smtClean="0"/>
              <a:t>bentuk</a:t>
            </a:r>
            <a:r>
              <a:rPr lang="en-GB" sz="2400" dirty="0" smtClean="0"/>
              <a:t> </a:t>
            </a:r>
            <a:r>
              <a:rPr lang="en-GB" sz="2400" dirty="0" err="1" smtClean="0"/>
              <a:t>penjualan</a:t>
            </a:r>
            <a:r>
              <a:rPr lang="en-GB" sz="2400" dirty="0" smtClean="0"/>
              <a:t> </a:t>
            </a:r>
            <a:r>
              <a:rPr lang="en-GB" sz="2400" dirty="0" err="1" smtClean="0"/>
              <a:t>dan</a:t>
            </a:r>
            <a:r>
              <a:rPr lang="en-GB" sz="2400" dirty="0" smtClean="0"/>
              <a:t> </a:t>
            </a:r>
            <a:r>
              <a:rPr lang="en-GB" sz="2400" dirty="0" err="1" smtClean="0"/>
              <a:t>pembelian</a:t>
            </a:r>
            <a:r>
              <a:rPr lang="en-GB" sz="2400" dirty="0" smtClean="0"/>
              <a:t> input</a:t>
            </a:r>
          </a:p>
        </p:txBody>
      </p:sp>
    </p:spTree>
    <p:extLst>
      <p:ext uri="{BB962C8B-B14F-4D97-AF65-F5344CB8AC3E}">
        <p14:creationId xmlns:p14="http://schemas.microsoft.com/office/powerpoint/2010/main" val="1082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916" t="49022" r="23008" b="17210"/>
          <a:stretch/>
        </p:blipFill>
        <p:spPr>
          <a:xfrm>
            <a:off x="1" y="4926842"/>
            <a:ext cx="6096000" cy="19311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0570" y="364432"/>
            <a:ext cx="6096000" cy="23083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2400" b="1" dirty="0" err="1" smtClean="0">
                <a:ln/>
                <a:solidFill>
                  <a:schemeClr val="accent3"/>
                </a:solidFill>
              </a:rPr>
              <a:t>Berhubungnan</a:t>
            </a:r>
            <a:r>
              <a:rPr lang="en-GB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GB" sz="2400" b="1" dirty="0" err="1" smtClean="0">
                <a:ln/>
                <a:solidFill>
                  <a:schemeClr val="accent3"/>
                </a:solidFill>
              </a:rPr>
              <a:t>dengan</a:t>
            </a:r>
            <a:r>
              <a:rPr lang="en-GB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GB" sz="2400" b="1" dirty="0" err="1" smtClean="0">
                <a:ln/>
                <a:solidFill>
                  <a:schemeClr val="accent3"/>
                </a:solidFill>
              </a:rPr>
              <a:t>risiko</a:t>
            </a:r>
            <a:r>
              <a:rPr lang="en-GB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GB" sz="2400" b="1" dirty="0" err="1" smtClean="0">
                <a:ln/>
                <a:solidFill>
                  <a:schemeClr val="accent3"/>
                </a:solidFill>
              </a:rPr>
              <a:t>pemasaran</a:t>
            </a:r>
            <a:r>
              <a:rPr lang="en-GB" sz="2400" b="1" dirty="0" smtClean="0">
                <a:ln/>
                <a:solidFill>
                  <a:schemeClr val="accent3"/>
                </a:solidFill>
              </a:rPr>
              <a:t>, Hal yang </a:t>
            </a:r>
            <a:r>
              <a:rPr lang="en-GB" sz="2400" b="1" dirty="0" err="1" smtClean="0">
                <a:ln/>
                <a:solidFill>
                  <a:schemeClr val="accent3"/>
                </a:solidFill>
              </a:rPr>
              <a:t>penting</a:t>
            </a:r>
            <a:r>
              <a:rPr lang="en-GB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GB" sz="2400" b="1" dirty="0" err="1" smtClean="0">
                <a:ln/>
                <a:solidFill>
                  <a:schemeClr val="accent3"/>
                </a:solidFill>
              </a:rPr>
              <a:t>adalah</a:t>
            </a:r>
            <a:r>
              <a:rPr lang="en-GB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GB" sz="2400" b="1" dirty="0" err="1" smtClean="0">
                <a:ln/>
                <a:solidFill>
                  <a:schemeClr val="accent3"/>
                </a:solidFill>
              </a:rPr>
              <a:t>mengetahui</a:t>
            </a:r>
            <a:r>
              <a:rPr lang="en-GB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GB" sz="2400" b="1" dirty="0" err="1" smtClean="0">
                <a:ln/>
                <a:solidFill>
                  <a:schemeClr val="accent3"/>
                </a:solidFill>
              </a:rPr>
              <a:t>bagaimana</a:t>
            </a:r>
            <a:r>
              <a:rPr lang="en-GB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GB" sz="2400" b="1" dirty="0" err="1" smtClean="0">
                <a:ln/>
                <a:solidFill>
                  <a:schemeClr val="accent3"/>
                </a:solidFill>
              </a:rPr>
              <a:t>fungsi</a:t>
            </a:r>
            <a:r>
              <a:rPr lang="en-GB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GB" sz="2400" b="1" dirty="0" err="1" smtClean="0">
                <a:ln/>
                <a:solidFill>
                  <a:schemeClr val="accent3"/>
                </a:solidFill>
              </a:rPr>
              <a:t>pasar</a:t>
            </a:r>
            <a:r>
              <a:rPr lang="en-GB" sz="24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en-GB" sz="2400" b="1" dirty="0" err="1" smtClean="0">
                <a:ln/>
                <a:solidFill>
                  <a:schemeClr val="accent3"/>
                </a:solidFill>
              </a:rPr>
              <a:t>bahagimana</a:t>
            </a:r>
            <a:r>
              <a:rPr lang="en-GB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GB" sz="2400" b="1" dirty="0" err="1" smtClean="0">
                <a:ln/>
                <a:solidFill>
                  <a:schemeClr val="accent3"/>
                </a:solidFill>
              </a:rPr>
              <a:t>harga</a:t>
            </a:r>
            <a:r>
              <a:rPr lang="en-GB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GB" sz="2400" b="1" dirty="0" err="1" smtClean="0">
                <a:ln/>
                <a:solidFill>
                  <a:schemeClr val="accent3"/>
                </a:solidFill>
              </a:rPr>
              <a:t>ditentukan</a:t>
            </a:r>
            <a:r>
              <a:rPr lang="en-GB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GB" sz="2400" b="1" dirty="0" err="1" smtClean="0">
                <a:ln/>
                <a:solidFill>
                  <a:schemeClr val="accent3"/>
                </a:solidFill>
              </a:rPr>
              <a:t>dan</a:t>
            </a:r>
            <a:r>
              <a:rPr lang="en-GB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GB" sz="2400" b="1" dirty="0" err="1" smtClean="0">
                <a:ln/>
                <a:solidFill>
                  <a:schemeClr val="accent3"/>
                </a:solidFill>
              </a:rPr>
              <a:t>peralatan</a:t>
            </a:r>
            <a:r>
              <a:rPr lang="en-GB" sz="2400" b="1" dirty="0" smtClean="0">
                <a:ln/>
                <a:solidFill>
                  <a:schemeClr val="accent3"/>
                </a:solidFill>
              </a:rPr>
              <a:t> yang </a:t>
            </a:r>
            <a:r>
              <a:rPr lang="en-GB" sz="2400" b="1" dirty="0" err="1" smtClean="0">
                <a:ln/>
                <a:solidFill>
                  <a:schemeClr val="accent3"/>
                </a:solidFill>
              </a:rPr>
              <a:t>tersedia</a:t>
            </a:r>
            <a:r>
              <a:rPr lang="en-GB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GB" sz="2400" b="1" dirty="0" err="1" smtClean="0">
                <a:ln/>
                <a:solidFill>
                  <a:schemeClr val="accent3"/>
                </a:solidFill>
              </a:rPr>
              <a:t>untuk</a:t>
            </a:r>
            <a:r>
              <a:rPr lang="en-GB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GB" sz="2400" b="1" dirty="0" err="1" smtClean="0">
                <a:ln/>
                <a:solidFill>
                  <a:schemeClr val="accent3"/>
                </a:solidFill>
              </a:rPr>
              <a:t>diambil</a:t>
            </a:r>
            <a:r>
              <a:rPr lang="en-GB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GB" sz="2400" b="1" dirty="0" err="1" smtClean="0">
                <a:ln/>
                <a:solidFill>
                  <a:schemeClr val="accent3"/>
                </a:solidFill>
              </a:rPr>
              <a:t>peluang</a:t>
            </a:r>
            <a:r>
              <a:rPr lang="en-GB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GB" sz="2400" b="1" dirty="0" err="1" smtClean="0">
                <a:ln/>
                <a:solidFill>
                  <a:schemeClr val="accent3"/>
                </a:solidFill>
              </a:rPr>
              <a:t>keuntungannya</a:t>
            </a:r>
            <a:endParaRPr lang="en-GB" sz="2400" b="1" dirty="0" smtClean="0">
              <a:ln/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1" y="2526964"/>
            <a:ext cx="5243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err="1" smtClean="0">
                <a:solidFill>
                  <a:schemeClr val="bg2"/>
                </a:solidFill>
              </a:rPr>
              <a:t>Kejadian</a:t>
            </a:r>
            <a:r>
              <a:rPr lang="en-GB" i="1" dirty="0" smtClean="0">
                <a:solidFill>
                  <a:schemeClr val="bg2"/>
                </a:solidFill>
              </a:rPr>
              <a:t> yang </a:t>
            </a:r>
            <a:r>
              <a:rPr lang="en-GB" i="1" dirty="0" err="1" smtClean="0">
                <a:solidFill>
                  <a:schemeClr val="bg2"/>
                </a:solidFill>
              </a:rPr>
              <a:t>tidak</a:t>
            </a:r>
            <a:r>
              <a:rPr lang="en-GB" i="1" dirty="0" smtClean="0">
                <a:solidFill>
                  <a:schemeClr val="bg2"/>
                </a:solidFill>
              </a:rPr>
              <a:t> </a:t>
            </a:r>
            <a:r>
              <a:rPr lang="en-GB" i="1" dirty="0" err="1" smtClean="0">
                <a:solidFill>
                  <a:schemeClr val="bg2"/>
                </a:solidFill>
              </a:rPr>
              <a:t>terkendali</a:t>
            </a:r>
            <a:r>
              <a:rPr lang="en-GB" i="1" dirty="0" smtClean="0">
                <a:solidFill>
                  <a:schemeClr val="bg2"/>
                </a:solidFill>
              </a:rPr>
              <a:t> </a:t>
            </a:r>
            <a:r>
              <a:rPr lang="en-GB" i="1" dirty="0" err="1" smtClean="0">
                <a:solidFill>
                  <a:schemeClr val="bg2"/>
                </a:solidFill>
              </a:rPr>
              <a:t>seperti</a:t>
            </a:r>
            <a:r>
              <a:rPr lang="en-GB" i="1" dirty="0" smtClean="0">
                <a:solidFill>
                  <a:schemeClr val="bg2"/>
                </a:solidFill>
              </a:rPr>
              <a:t> </a:t>
            </a:r>
            <a:r>
              <a:rPr lang="en-GB" i="1" dirty="0" err="1" smtClean="0">
                <a:solidFill>
                  <a:schemeClr val="bg2"/>
                </a:solidFill>
              </a:rPr>
              <a:t>preferensi</a:t>
            </a:r>
            <a:r>
              <a:rPr lang="en-GB" i="1" dirty="0" smtClean="0">
                <a:solidFill>
                  <a:schemeClr val="bg2"/>
                </a:solidFill>
              </a:rPr>
              <a:t> </a:t>
            </a:r>
            <a:r>
              <a:rPr lang="en-GB" i="1" dirty="0" err="1" smtClean="0">
                <a:solidFill>
                  <a:schemeClr val="bg2"/>
                </a:solidFill>
              </a:rPr>
              <a:t>konsumen</a:t>
            </a:r>
            <a:r>
              <a:rPr lang="en-GB" i="1" dirty="0" smtClean="0">
                <a:solidFill>
                  <a:schemeClr val="bg2"/>
                </a:solidFill>
              </a:rPr>
              <a:t>, </a:t>
            </a:r>
            <a:r>
              <a:rPr lang="en-GB" i="1" dirty="0" err="1" smtClean="0">
                <a:solidFill>
                  <a:schemeClr val="bg2"/>
                </a:solidFill>
              </a:rPr>
              <a:t>cuaca</a:t>
            </a:r>
            <a:r>
              <a:rPr lang="en-GB" i="1" dirty="0" smtClean="0">
                <a:solidFill>
                  <a:schemeClr val="bg2"/>
                </a:solidFill>
              </a:rPr>
              <a:t>, </a:t>
            </a:r>
            <a:r>
              <a:rPr lang="en-GB" i="1" dirty="0" err="1" smtClean="0">
                <a:solidFill>
                  <a:schemeClr val="bg2"/>
                </a:solidFill>
              </a:rPr>
              <a:t>tindakan</a:t>
            </a:r>
            <a:r>
              <a:rPr lang="en-GB" i="1" dirty="0" smtClean="0">
                <a:solidFill>
                  <a:schemeClr val="bg2"/>
                </a:solidFill>
              </a:rPr>
              <a:t> </a:t>
            </a:r>
            <a:r>
              <a:rPr lang="en-GB" i="1" dirty="0" err="1" smtClean="0">
                <a:solidFill>
                  <a:schemeClr val="bg2"/>
                </a:solidFill>
              </a:rPr>
              <a:t>pemerintah</a:t>
            </a:r>
            <a:r>
              <a:rPr lang="en-GB" i="1" dirty="0" smtClean="0">
                <a:solidFill>
                  <a:schemeClr val="bg2"/>
                </a:solidFill>
              </a:rPr>
              <a:t> yang </a:t>
            </a:r>
            <a:r>
              <a:rPr lang="en-GB" i="1" dirty="0" err="1" smtClean="0">
                <a:solidFill>
                  <a:schemeClr val="bg2"/>
                </a:solidFill>
              </a:rPr>
              <a:t>mempengaruhi</a:t>
            </a:r>
            <a:r>
              <a:rPr lang="en-GB" i="1" dirty="0" smtClean="0">
                <a:solidFill>
                  <a:schemeClr val="bg2"/>
                </a:solidFill>
              </a:rPr>
              <a:t> </a:t>
            </a:r>
            <a:r>
              <a:rPr lang="en-GB" i="1" dirty="0" err="1" smtClean="0">
                <a:solidFill>
                  <a:schemeClr val="bg2"/>
                </a:solidFill>
              </a:rPr>
              <a:t>harga</a:t>
            </a:r>
            <a:r>
              <a:rPr lang="en-GB" i="1" dirty="0" smtClean="0">
                <a:solidFill>
                  <a:schemeClr val="bg2"/>
                </a:solidFill>
              </a:rPr>
              <a:t> </a:t>
            </a:r>
            <a:r>
              <a:rPr lang="en-GB" i="1" dirty="0" err="1" smtClean="0">
                <a:solidFill>
                  <a:schemeClr val="bg2"/>
                </a:solidFill>
              </a:rPr>
              <a:t>komoditas</a:t>
            </a:r>
            <a:r>
              <a:rPr lang="en-GB" i="1" dirty="0" smtClean="0">
                <a:solidFill>
                  <a:schemeClr val="bg2"/>
                </a:solidFill>
              </a:rPr>
              <a:t> </a:t>
            </a:r>
            <a:r>
              <a:rPr lang="en-GB" i="1" dirty="0" err="1" smtClean="0">
                <a:solidFill>
                  <a:schemeClr val="bg2"/>
                </a:solidFill>
              </a:rPr>
              <a:t>dan</a:t>
            </a:r>
            <a:r>
              <a:rPr lang="en-GB" i="1" dirty="0" smtClean="0">
                <a:solidFill>
                  <a:schemeClr val="bg2"/>
                </a:solidFill>
              </a:rPr>
              <a:t> </a:t>
            </a:r>
            <a:r>
              <a:rPr lang="en-GB" i="1" dirty="0" err="1" smtClean="0">
                <a:solidFill>
                  <a:schemeClr val="bg2"/>
                </a:solidFill>
              </a:rPr>
              <a:t>nilai</a:t>
            </a:r>
            <a:r>
              <a:rPr lang="en-GB" i="1" dirty="0" smtClean="0">
                <a:solidFill>
                  <a:schemeClr val="bg2"/>
                </a:solidFill>
              </a:rPr>
              <a:t> </a:t>
            </a:r>
            <a:r>
              <a:rPr lang="en-GB" i="1" dirty="0" err="1" smtClean="0">
                <a:solidFill>
                  <a:schemeClr val="bg2"/>
                </a:solidFill>
              </a:rPr>
              <a:t>mata</a:t>
            </a:r>
            <a:r>
              <a:rPr lang="en-GB" i="1" dirty="0" smtClean="0">
                <a:solidFill>
                  <a:schemeClr val="bg2"/>
                </a:solidFill>
              </a:rPr>
              <a:t> </a:t>
            </a:r>
            <a:r>
              <a:rPr lang="en-GB" i="1" dirty="0" err="1" smtClean="0">
                <a:solidFill>
                  <a:schemeClr val="bg2"/>
                </a:solidFill>
              </a:rPr>
              <a:t>uang</a:t>
            </a:r>
            <a:r>
              <a:rPr lang="en-GB" i="1" dirty="0" smtClean="0">
                <a:solidFill>
                  <a:schemeClr val="bg2"/>
                </a:solidFill>
              </a:rPr>
              <a:t>, </a:t>
            </a:r>
            <a:r>
              <a:rPr lang="en-GB" i="1" dirty="0" err="1" smtClean="0">
                <a:solidFill>
                  <a:schemeClr val="bg2"/>
                </a:solidFill>
              </a:rPr>
              <a:t>semua</a:t>
            </a:r>
            <a:r>
              <a:rPr lang="en-GB" i="1" dirty="0" smtClean="0">
                <a:solidFill>
                  <a:schemeClr val="bg2"/>
                </a:solidFill>
              </a:rPr>
              <a:t> </a:t>
            </a:r>
            <a:r>
              <a:rPr lang="en-GB" i="1" dirty="0" err="1" smtClean="0">
                <a:solidFill>
                  <a:schemeClr val="bg2"/>
                </a:solidFill>
              </a:rPr>
              <a:t>berdampak</a:t>
            </a:r>
            <a:r>
              <a:rPr lang="en-GB" i="1" dirty="0" smtClean="0">
                <a:solidFill>
                  <a:schemeClr val="bg2"/>
                </a:solidFill>
              </a:rPr>
              <a:t> </a:t>
            </a:r>
            <a:r>
              <a:rPr lang="en-GB" i="1" dirty="0" err="1" smtClean="0">
                <a:solidFill>
                  <a:schemeClr val="bg2"/>
                </a:solidFill>
              </a:rPr>
              <a:t>pada</a:t>
            </a:r>
            <a:r>
              <a:rPr lang="en-GB" i="1" dirty="0" smtClean="0">
                <a:solidFill>
                  <a:schemeClr val="bg2"/>
                </a:solidFill>
              </a:rPr>
              <a:t> </a:t>
            </a:r>
            <a:r>
              <a:rPr lang="en-GB" i="1" dirty="0" err="1" smtClean="0">
                <a:solidFill>
                  <a:schemeClr val="bg2"/>
                </a:solidFill>
              </a:rPr>
              <a:t>pasar</a:t>
            </a:r>
            <a:r>
              <a:rPr lang="en-GB" i="1" dirty="0" smtClean="0">
                <a:solidFill>
                  <a:schemeClr val="bg2"/>
                </a:solidFill>
              </a:rPr>
              <a:t> </a:t>
            </a:r>
            <a:r>
              <a:rPr lang="en-GB" i="1" dirty="0" err="1" smtClean="0">
                <a:solidFill>
                  <a:schemeClr val="bg2"/>
                </a:solidFill>
              </a:rPr>
              <a:t>komoditas</a:t>
            </a:r>
            <a:r>
              <a:rPr lang="en-GB" i="1" dirty="0" smtClean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8776844" y="318265"/>
            <a:ext cx="289060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</a:rPr>
              <a:t>Mengelola</a:t>
            </a:r>
            <a:r>
              <a:rPr lang="en-US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sz="36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</a:rPr>
              <a:t>Risiko</a:t>
            </a:r>
            <a:r>
              <a:rPr lang="en-US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</a:rPr>
              <a:t>Pasar</a:t>
            </a:r>
            <a:endParaRPr 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24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8572" y="409432"/>
            <a:ext cx="6846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i="1" dirty="0">
                <a:latin typeface="Cambria" panose="02040503050406030204" pitchFamily="18" charset="0"/>
              </a:rPr>
              <a:t>Setiap langkah meningkatkan keinginan baik kepada konsumen dengan </a:t>
            </a:r>
            <a:r>
              <a:rPr lang="en-GB" sz="2400" i="1" dirty="0" err="1" smtClean="0">
                <a:latin typeface="Cambria" panose="02040503050406030204" pitchFamily="18" charset="0"/>
              </a:rPr>
              <a:t>menciptakan</a:t>
            </a:r>
            <a:r>
              <a:rPr lang="id-ID" sz="2400" i="1" dirty="0" smtClean="0">
                <a:latin typeface="Cambria" panose="02040503050406030204" pitchFamily="18" charset="0"/>
              </a:rPr>
              <a:t> </a:t>
            </a:r>
            <a:r>
              <a:rPr lang="id-ID" sz="2400" i="1" dirty="0">
                <a:latin typeface="Cambria" panose="02040503050406030204" pitchFamily="18" charset="0"/>
              </a:rPr>
              <a:t>nilai dalam bentuk, tempat, waktu dan kepemilikan.</a:t>
            </a:r>
            <a:endParaRPr lang="id-ID" sz="2400" i="1" dirty="0">
              <a:solidFill>
                <a:schemeClr val="bg2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83996" y="1982478"/>
            <a:ext cx="40290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/>
              <a:t>Rantai</a:t>
            </a:r>
            <a:r>
              <a:rPr lang="en-GB" sz="2000" dirty="0" smtClean="0"/>
              <a:t> </a:t>
            </a:r>
            <a:r>
              <a:rPr lang="en-GB" sz="2000" dirty="0" err="1" smtClean="0"/>
              <a:t>pemasaran</a:t>
            </a:r>
            <a:r>
              <a:rPr lang="en-GB" sz="2000" dirty="0" smtClean="0"/>
              <a:t> </a:t>
            </a:r>
            <a:r>
              <a:rPr lang="en-GB" sz="2000" dirty="0" err="1" smtClean="0"/>
              <a:t>untuk</a:t>
            </a:r>
            <a:r>
              <a:rPr lang="en-GB" sz="2000" dirty="0" smtClean="0"/>
              <a:t> </a:t>
            </a:r>
            <a:r>
              <a:rPr lang="en-GB" sz="2000" dirty="0" err="1" smtClean="0"/>
              <a:t>produk</a:t>
            </a:r>
            <a:r>
              <a:rPr lang="en-GB" sz="2000" dirty="0" smtClean="0"/>
              <a:t> </a:t>
            </a:r>
            <a:r>
              <a:rPr lang="en-GB" sz="2000" dirty="0" err="1" smtClean="0"/>
              <a:t>agribisnis</a:t>
            </a:r>
            <a:r>
              <a:rPr lang="en-GB" sz="2000" dirty="0" smtClean="0"/>
              <a:t> </a:t>
            </a:r>
            <a:r>
              <a:rPr lang="en-GB" sz="2000" dirty="0" err="1" smtClean="0"/>
              <a:t>termasuk</a:t>
            </a:r>
            <a:r>
              <a:rPr lang="en-GB" sz="2000" dirty="0" smtClean="0"/>
              <a:t> </a:t>
            </a:r>
            <a:r>
              <a:rPr lang="en-GB" sz="2000" dirty="0" err="1" smtClean="0"/>
              <a:t>produksi</a:t>
            </a:r>
            <a:r>
              <a:rPr lang="en-GB" sz="2000" dirty="0" smtClean="0"/>
              <a:t> </a:t>
            </a:r>
            <a:r>
              <a:rPr lang="en-GB" sz="2000" dirty="0" err="1" smtClean="0"/>
              <a:t>bahan</a:t>
            </a:r>
            <a:r>
              <a:rPr lang="en-GB" sz="2000" dirty="0" smtClean="0"/>
              <a:t> </a:t>
            </a:r>
            <a:r>
              <a:rPr lang="en-GB" sz="2000" dirty="0" err="1" smtClean="0"/>
              <a:t>baku</a:t>
            </a:r>
            <a:r>
              <a:rPr lang="en-GB" sz="2000" dirty="0" smtClean="0"/>
              <a:t> yang </a:t>
            </a:r>
            <a:r>
              <a:rPr lang="en-GB" sz="2000" dirty="0" err="1" smtClean="0"/>
              <a:t>baik</a:t>
            </a:r>
            <a:r>
              <a:rPr lang="en-GB" sz="2000" dirty="0" smtClean="0"/>
              <a:t>, </a:t>
            </a:r>
            <a:r>
              <a:rPr lang="en-GB" sz="2000" dirty="0" err="1" smtClean="0"/>
              <a:t>perakitan</a:t>
            </a:r>
            <a:r>
              <a:rPr lang="en-GB" sz="2000" dirty="0" smtClean="0"/>
              <a:t>, </a:t>
            </a:r>
            <a:r>
              <a:rPr lang="en-GB" sz="2000" dirty="0" err="1" smtClean="0"/>
              <a:t>proeses</a:t>
            </a:r>
            <a:r>
              <a:rPr lang="en-GB" sz="2000" dirty="0" smtClean="0"/>
              <a:t> </a:t>
            </a:r>
            <a:r>
              <a:rPr lang="en-GB" sz="2000" dirty="0" err="1" smtClean="0"/>
              <a:t>produksi</a:t>
            </a:r>
            <a:r>
              <a:rPr lang="en-GB" sz="2000" dirty="0" smtClean="0"/>
              <a:t>, </a:t>
            </a:r>
            <a:r>
              <a:rPr lang="en-GB" sz="2000" dirty="0" err="1" smtClean="0"/>
              <a:t>pedagang</a:t>
            </a:r>
            <a:r>
              <a:rPr lang="en-GB" sz="2000" dirty="0" smtClean="0"/>
              <a:t> </a:t>
            </a:r>
            <a:r>
              <a:rPr lang="en-GB" sz="2000" dirty="0" err="1" smtClean="0"/>
              <a:t>besar</a:t>
            </a:r>
            <a:r>
              <a:rPr lang="en-GB" sz="2000" dirty="0" smtClean="0"/>
              <a:t>, </a:t>
            </a:r>
            <a:r>
              <a:rPr lang="en-GB" sz="2000" dirty="0" err="1" smtClean="0"/>
              <a:t>pedagang</a:t>
            </a:r>
            <a:r>
              <a:rPr lang="en-GB" sz="2000" dirty="0" smtClean="0"/>
              <a:t> </a:t>
            </a:r>
            <a:r>
              <a:rPr lang="en-GB" sz="2000" dirty="0" err="1" smtClean="0"/>
              <a:t>pengecer</a:t>
            </a:r>
            <a:r>
              <a:rPr lang="en-GB" sz="2000" dirty="0" smtClean="0"/>
              <a:t>  </a:t>
            </a:r>
            <a:r>
              <a:rPr lang="en-GB" sz="2000" dirty="0" err="1" smtClean="0"/>
              <a:t>dan</a:t>
            </a:r>
            <a:r>
              <a:rPr lang="en-GB" sz="2000" dirty="0" smtClean="0"/>
              <a:t> </a:t>
            </a:r>
            <a:r>
              <a:rPr lang="en-GB" sz="2000" dirty="0" err="1" smtClean="0"/>
              <a:t>konsumsi</a:t>
            </a:r>
            <a:r>
              <a:rPr lang="en-GB" sz="2000" dirty="0" smtClean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544421" y="5336599"/>
            <a:ext cx="53180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FFFF00"/>
                </a:solidFill>
              </a:rPr>
              <a:t>Nilai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bentuk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/>
              <a:t>hasil</a:t>
            </a:r>
            <a:r>
              <a:rPr lang="en-GB" dirty="0" smtClean="0"/>
              <a:t> </a:t>
            </a:r>
            <a:r>
              <a:rPr lang="en-GB" dirty="0" err="1" smtClean="0"/>
              <a:t>dari</a:t>
            </a:r>
            <a:r>
              <a:rPr lang="en-GB" dirty="0" smtClean="0"/>
              <a:t> </a:t>
            </a:r>
            <a:r>
              <a:rPr lang="en-GB" dirty="0" err="1" smtClean="0"/>
              <a:t>bentuk</a:t>
            </a:r>
            <a:r>
              <a:rPr lang="en-GB" dirty="0" smtClean="0"/>
              <a:t> </a:t>
            </a:r>
            <a:r>
              <a:rPr lang="en-GB" dirty="0" err="1" smtClean="0"/>
              <a:t>produk</a:t>
            </a:r>
            <a:r>
              <a:rPr lang="en-GB" dirty="0" smtClean="0"/>
              <a:t> yang </a:t>
            </a:r>
            <a:r>
              <a:rPr lang="en-GB" dirty="0" err="1" smtClean="0"/>
              <a:t>diinginkan</a:t>
            </a:r>
            <a:r>
              <a:rPr lang="en-GB" dirty="0" smtClean="0"/>
              <a:t> </a:t>
            </a:r>
            <a:r>
              <a:rPr lang="en-GB" dirty="0" err="1" smtClean="0"/>
              <a:t>konsumen</a:t>
            </a:r>
            <a:r>
              <a:rPr lang="en-GB" dirty="0" smtClean="0"/>
              <a:t> yang </a:t>
            </a:r>
            <a:r>
              <a:rPr lang="en-GB" dirty="0" err="1" smtClean="0"/>
              <a:t>mampu</a:t>
            </a:r>
            <a:r>
              <a:rPr lang="en-GB" dirty="0" smtClean="0"/>
              <a:t> </a:t>
            </a:r>
            <a:r>
              <a:rPr lang="en-GB" dirty="0" err="1" smtClean="0"/>
              <a:t>memberi</a:t>
            </a:r>
            <a:r>
              <a:rPr lang="en-GB" dirty="0" smtClean="0"/>
              <a:t> </a:t>
            </a:r>
            <a:r>
              <a:rPr lang="en-GB" dirty="0" err="1" smtClean="0"/>
              <a:t>nilai</a:t>
            </a:r>
            <a:r>
              <a:rPr lang="en-GB" dirty="0" smtClean="0"/>
              <a:t> yang </a:t>
            </a:r>
            <a:r>
              <a:rPr lang="en-GB" dirty="0" err="1" smtClean="0"/>
              <a:t>tinggi</a:t>
            </a:r>
            <a:r>
              <a:rPr lang="en-GB" dirty="0" smtClean="0"/>
              <a:t> </a:t>
            </a:r>
            <a:r>
              <a:rPr lang="en-GB" dirty="0" err="1" smtClean="0"/>
              <a:t>bagi</a:t>
            </a:r>
            <a:r>
              <a:rPr lang="en-GB" dirty="0" smtClean="0"/>
              <a:t> </a:t>
            </a:r>
            <a:r>
              <a:rPr lang="en-GB" dirty="0" err="1" smtClean="0"/>
              <a:t>konsumen</a:t>
            </a:r>
            <a:endParaRPr lang="en-GB" dirty="0" smtClean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505" y="5059600"/>
            <a:ext cx="59185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FFFF00"/>
                </a:solidFill>
              </a:rPr>
              <a:t>Nilai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tempat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/>
              <a:t>tergantung</a:t>
            </a:r>
            <a:r>
              <a:rPr lang="en-GB" dirty="0" smtClean="0"/>
              <a:t> </a:t>
            </a:r>
            <a:r>
              <a:rPr lang="en-GB" dirty="0" err="1" smtClean="0"/>
              <a:t>pada</a:t>
            </a:r>
            <a:r>
              <a:rPr lang="en-GB" dirty="0" smtClean="0"/>
              <a:t> </a:t>
            </a:r>
            <a:r>
              <a:rPr lang="en-GB" dirty="0" err="1" smtClean="0"/>
              <a:t>produk</a:t>
            </a:r>
            <a:r>
              <a:rPr lang="en-GB" dirty="0" smtClean="0"/>
              <a:t> yang </a:t>
            </a:r>
            <a:r>
              <a:rPr lang="en-GB" dirty="0" err="1" smtClean="0"/>
              <a:t>diinginkan</a:t>
            </a:r>
            <a:r>
              <a:rPr lang="en-GB" dirty="0" smtClean="0"/>
              <a:t> </a:t>
            </a:r>
            <a:r>
              <a:rPr lang="en-GB" dirty="0" err="1" smtClean="0"/>
              <a:t>konsumen</a:t>
            </a:r>
            <a:r>
              <a:rPr lang="en-GB" dirty="0" smtClean="0">
                <a:solidFill>
                  <a:srgbClr val="FFFF00"/>
                </a:solidFill>
              </a:rPr>
              <a:t>. </a:t>
            </a:r>
          </a:p>
          <a:p>
            <a:endParaRPr lang="en-GB" dirty="0" smtClean="0">
              <a:solidFill>
                <a:srgbClr val="FFFF00"/>
              </a:solidFill>
            </a:endParaRPr>
          </a:p>
          <a:p>
            <a:r>
              <a:rPr lang="en-GB" dirty="0" err="1" smtClean="0">
                <a:solidFill>
                  <a:srgbClr val="FFFF00"/>
                </a:solidFill>
              </a:rPr>
              <a:t>Nilai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waktu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/>
              <a:t>berasal</a:t>
            </a:r>
            <a:r>
              <a:rPr lang="en-GB" dirty="0" smtClean="0"/>
              <a:t> </a:t>
            </a:r>
            <a:r>
              <a:rPr lang="en-GB" dirty="0" err="1" smtClean="0"/>
              <a:t>dari</a:t>
            </a:r>
            <a:r>
              <a:rPr lang="en-GB" dirty="0" smtClean="0"/>
              <a:t> </a:t>
            </a:r>
            <a:r>
              <a:rPr lang="en-GB" dirty="0" err="1" smtClean="0"/>
              <a:t>ketersediaan</a:t>
            </a:r>
            <a:r>
              <a:rPr lang="en-GB" dirty="0" smtClean="0"/>
              <a:t> </a:t>
            </a:r>
            <a:r>
              <a:rPr lang="en-GB" dirty="0" err="1" smtClean="0"/>
              <a:t>produk</a:t>
            </a:r>
            <a:r>
              <a:rPr lang="en-GB" dirty="0" smtClean="0"/>
              <a:t> yang </a:t>
            </a:r>
            <a:r>
              <a:rPr lang="en-GB" dirty="0" err="1" smtClean="0"/>
              <a:t>diinginkan</a:t>
            </a:r>
            <a:r>
              <a:rPr lang="en-GB" dirty="0" smtClean="0"/>
              <a:t> </a:t>
            </a:r>
            <a:r>
              <a:rPr lang="en-GB" dirty="0" err="1" smtClean="0"/>
              <a:t>konsumen</a:t>
            </a:r>
            <a:endParaRPr lang="en-GB" dirty="0" smtClean="0"/>
          </a:p>
        </p:txBody>
      </p:sp>
      <p:sp>
        <p:nvSpPr>
          <p:cNvPr id="9" name="Rectangle 8"/>
          <p:cNvSpPr/>
          <p:nvPr/>
        </p:nvSpPr>
        <p:spPr>
          <a:xfrm>
            <a:off x="434455" y="2771337"/>
            <a:ext cx="5604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/>
              <a:t>Nilai</a:t>
            </a:r>
            <a:r>
              <a:rPr lang="en-GB" sz="2000" dirty="0" smtClean="0"/>
              <a:t> </a:t>
            </a:r>
            <a:r>
              <a:rPr lang="en-GB" sz="2000" dirty="0" err="1" smtClean="0"/>
              <a:t>kepemilikan</a:t>
            </a:r>
            <a:r>
              <a:rPr lang="en-GB" sz="2000" dirty="0" smtClean="0"/>
              <a:t> </a:t>
            </a:r>
            <a:r>
              <a:rPr lang="en-GB" sz="2000" dirty="0" err="1" smtClean="0"/>
              <a:t>berasal</a:t>
            </a:r>
            <a:r>
              <a:rPr lang="en-GB" sz="2000" dirty="0" smtClean="0"/>
              <a:t> </a:t>
            </a:r>
            <a:r>
              <a:rPr lang="en-GB" sz="2000" dirty="0" err="1" smtClean="0"/>
              <a:t>dari</a:t>
            </a:r>
            <a:r>
              <a:rPr lang="en-GB" sz="2000" dirty="0" smtClean="0"/>
              <a:t> </a:t>
            </a:r>
            <a:r>
              <a:rPr lang="en-GB" sz="2000" dirty="0" err="1" smtClean="0"/>
              <a:t>perubahan</a:t>
            </a:r>
            <a:r>
              <a:rPr lang="en-GB" sz="2000" dirty="0" smtClean="0"/>
              <a:t> </a:t>
            </a:r>
            <a:r>
              <a:rPr lang="en-GB" sz="2000" dirty="0" err="1" smtClean="0"/>
              <a:t>kepemilikan</a:t>
            </a:r>
            <a:r>
              <a:rPr lang="en-GB" sz="2000" dirty="0" smtClean="0"/>
              <a:t> </a:t>
            </a:r>
            <a:r>
              <a:rPr lang="en-GB" sz="2000" dirty="0" err="1" smtClean="0"/>
              <a:t>fisik</a:t>
            </a:r>
            <a:r>
              <a:rPr lang="en-GB" sz="2000" dirty="0" smtClean="0"/>
              <a:t> </a:t>
            </a:r>
            <a:r>
              <a:rPr lang="en-GB" sz="2000" dirty="0" err="1" smtClean="0"/>
              <a:t>dengan</a:t>
            </a:r>
            <a:r>
              <a:rPr lang="en-GB" sz="2000" dirty="0" smtClean="0"/>
              <a:t> </a:t>
            </a:r>
            <a:r>
              <a:rPr lang="en-GB" sz="2000" dirty="0" err="1" smtClean="0"/>
              <a:t>cara</a:t>
            </a:r>
            <a:r>
              <a:rPr lang="en-GB" sz="2000" dirty="0" smtClean="0"/>
              <a:t> yang </a:t>
            </a:r>
            <a:r>
              <a:rPr lang="en-GB" sz="2000" dirty="0" err="1" smtClean="0"/>
              <a:t>dibutuhkan</a:t>
            </a:r>
            <a:r>
              <a:rPr lang="en-GB" sz="2000" dirty="0" smtClean="0"/>
              <a:t> </a:t>
            </a:r>
            <a:r>
              <a:rPr lang="en-GB" sz="2000" dirty="0" err="1" smtClean="0"/>
              <a:t>konsumen</a:t>
            </a:r>
            <a:r>
              <a:rPr lang="en-GB" sz="2000" dirty="0" smtClean="0"/>
              <a:t>. </a:t>
            </a:r>
            <a:r>
              <a:rPr lang="en-GB" sz="2000" dirty="0" err="1" smtClean="0"/>
              <a:t>Dalam</a:t>
            </a:r>
            <a:r>
              <a:rPr lang="en-GB" sz="2000" dirty="0" smtClean="0"/>
              <a:t> system </a:t>
            </a:r>
            <a:r>
              <a:rPr lang="en-GB" sz="2000" dirty="0" err="1" smtClean="0"/>
              <a:t>ekonomi</a:t>
            </a:r>
            <a:r>
              <a:rPr lang="en-GB" sz="2000" dirty="0" smtClean="0"/>
              <a:t> </a:t>
            </a:r>
            <a:r>
              <a:rPr lang="en-GB" sz="2000" dirty="0" err="1" smtClean="0"/>
              <a:t>kita</a:t>
            </a:r>
            <a:r>
              <a:rPr lang="en-GB" sz="2000" dirty="0" smtClean="0"/>
              <a:t>, </a:t>
            </a:r>
            <a:r>
              <a:rPr lang="en-GB" sz="2000" dirty="0" err="1" smtClean="0"/>
              <a:t>harga</a:t>
            </a:r>
            <a:r>
              <a:rPr lang="en-GB" sz="2000" dirty="0" smtClean="0"/>
              <a:t> </a:t>
            </a:r>
            <a:r>
              <a:rPr lang="en-GB" sz="2000" dirty="0" err="1" smtClean="0"/>
              <a:t>ditentukan</a:t>
            </a:r>
            <a:r>
              <a:rPr lang="en-GB" sz="2000" dirty="0" smtClean="0"/>
              <a:t> </a:t>
            </a:r>
            <a:r>
              <a:rPr lang="en-GB" sz="2000" dirty="0" err="1" smtClean="0"/>
              <a:t>oleh</a:t>
            </a:r>
            <a:r>
              <a:rPr lang="en-GB" sz="2000" dirty="0" smtClean="0"/>
              <a:t> </a:t>
            </a:r>
            <a:r>
              <a:rPr lang="en-GB" sz="2000" dirty="0" err="1" smtClean="0"/>
              <a:t>pasar</a:t>
            </a:r>
            <a:endParaRPr lang="en-GB" sz="2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8822483" y="512575"/>
            <a:ext cx="289060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</a:rPr>
              <a:t>Mengelola</a:t>
            </a:r>
            <a:r>
              <a:rPr lang="en-US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sz="36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</a:rPr>
              <a:t>Risiko</a:t>
            </a:r>
            <a:r>
              <a:rPr lang="en-US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</a:rPr>
              <a:t>Pasar</a:t>
            </a:r>
            <a:endParaRPr 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5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0197" y="684456"/>
            <a:ext cx="639469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2800" b="1" dirty="0" err="1" smtClean="0">
                <a:ln/>
                <a:solidFill>
                  <a:schemeClr val="accent3"/>
                </a:solidFill>
              </a:rPr>
              <a:t>Komponen</a:t>
            </a:r>
            <a:r>
              <a:rPr lang="en-GB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GB" sz="2800" b="1" dirty="0" err="1" smtClean="0">
                <a:ln/>
                <a:solidFill>
                  <a:schemeClr val="accent3"/>
                </a:solidFill>
              </a:rPr>
              <a:t>Keputusan</a:t>
            </a:r>
            <a:r>
              <a:rPr lang="en-GB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GB" sz="2800" b="1" dirty="0" err="1" smtClean="0">
                <a:ln/>
                <a:solidFill>
                  <a:schemeClr val="accent3"/>
                </a:solidFill>
              </a:rPr>
              <a:t>Pemasaran</a:t>
            </a:r>
            <a:r>
              <a:rPr lang="id-ID" sz="2800" b="1" dirty="0" smtClean="0">
                <a:ln/>
                <a:solidFill>
                  <a:schemeClr val="accent3"/>
                </a:solidFill>
              </a:rPr>
              <a:t> </a:t>
            </a:r>
            <a:endParaRPr lang="id-ID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5588387" y="1688123"/>
            <a:ext cx="57020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err="1" smtClean="0">
                <a:latin typeface="Cambria" panose="02040503050406030204" pitchFamily="18" charset="0"/>
              </a:rPr>
              <a:t>Kapan</a:t>
            </a:r>
            <a:r>
              <a:rPr lang="en-GB" sz="2400" dirty="0" smtClean="0">
                <a:latin typeface="Cambria" panose="02040503050406030204" pitchFamily="18" charset="0"/>
              </a:rPr>
              <a:t> </a:t>
            </a:r>
            <a:r>
              <a:rPr lang="en-GB" sz="2400" dirty="0" err="1" smtClean="0">
                <a:latin typeface="Cambria" panose="02040503050406030204" pitchFamily="18" charset="0"/>
              </a:rPr>
              <a:t>dijual</a:t>
            </a:r>
            <a:endParaRPr lang="en-GB" sz="2400" dirty="0" smtClean="0">
              <a:latin typeface="Cambria" panose="02040503050406030204" pitchFamily="18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mbria" panose="02040503050406030204" pitchFamily="18" charset="0"/>
              </a:rPr>
              <a:t>Dimana</a:t>
            </a:r>
            <a:r>
              <a:rPr lang="en-GB" sz="2400" dirty="0" smtClean="0">
                <a:latin typeface="Cambria" panose="02040503050406030204" pitchFamily="18" charset="0"/>
              </a:rPr>
              <a:t> </a:t>
            </a:r>
            <a:r>
              <a:rPr lang="en-GB" sz="2400" dirty="0" err="1" smtClean="0">
                <a:latin typeface="Cambria" panose="02040503050406030204" pitchFamily="18" charset="0"/>
              </a:rPr>
              <a:t>dijual</a:t>
            </a:r>
            <a:endParaRPr lang="en-GB" sz="2400" dirty="0" smtClean="0">
              <a:latin typeface="Cambria" panose="02040503050406030204" pitchFamily="18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mbria" panose="02040503050406030204" pitchFamily="18" charset="0"/>
              </a:rPr>
              <a:t>Bagimana</a:t>
            </a:r>
            <a:r>
              <a:rPr lang="en-GB" sz="2400" dirty="0" smtClean="0">
                <a:latin typeface="Cambria" panose="02040503050406030204" pitchFamily="18" charset="0"/>
              </a:rPr>
              <a:t> </a:t>
            </a:r>
            <a:r>
              <a:rPr lang="en-GB" sz="2400" dirty="0" err="1" smtClean="0">
                <a:latin typeface="Cambria" panose="02040503050406030204" pitchFamily="18" charset="0"/>
              </a:rPr>
              <a:t>bentuk</a:t>
            </a:r>
            <a:r>
              <a:rPr lang="en-GB" sz="2400" dirty="0" smtClean="0">
                <a:latin typeface="Cambria" panose="02040503050406030204" pitchFamily="18" charset="0"/>
              </a:rPr>
              <a:t>, </a:t>
            </a:r>
            <a:r>
              <a:rPr lang="en-GB" sz="2400" dirty="0" err="1" smtClean="0">
                <a:latin typeface="Cambria" panose="02040503050406030204" pitchFamily="18" charset="0"/>
              </a:rPr>
              <a:t>ukuran</a:t>
            </a:r>
            <a:r>
              <a:rPr lang="en-GB" sz="2400" dirty="0" smtClean="0">
                <a:latin typeface="Cambria" panose="02040503050406030204" pitchFamily="18" charset="0"/>
              </a:rPr>
              <a:t> </a:t>
            </a:r>
            <a:r>
              <a:rPr lang="en-GB" sz="2400" dirty="0" err="1" smtClean="0">
                <a:latin typeface="Cambria" panose="02040503050406030204" pitchFamily="18" charset="0"/>
              </a:rPr>
              <a:t>atau</a:t>
            </a:r>
            <a:r>
              <a:rPr lang="en-GB" sz="2400" dirty="0" smtClean="0">
                <a:latin typeface="Cambria" panose="02040503050406030204" pitchFamily="18" charset="0"/>
              </a:rPr>
              <a:t> </a:t>
            </a:r>
            <a:r>
              <a:rPr lang="en-GB" sz="2400" dirty="0" err="1" smtClean="0">
                <a:latin typeface="Cambria" panose="02040503050406030204" pitchFamily="18" charset="0"/>
              </a:rPr>
              <a:t>kualitas</a:t>
            </a:r>
            <a:r>
              <a:rPr lang="en-GB" sz="2400" dirty="0" smtClean="0">
                <a:latin typeface="Cambria" panose="02040503050406030204" pitchFamily="18" charset="0"/>
              </a:rPr>
              <a:t> </a:t>
            </a:r>
            <a:r>
              <a:rPr lang="en-GB" sz="2400" dirty="0" err="1" smtClean="0">
                <a:latin typeface="Cambria" panose="02040503050406030204" pitchFamily="18" charset="0"/>
              </a:rPr>
              <a:t>barang</a:t>
            </a:r>
            <a:r>
              <a:rPr lang="en-GB" sz="2400" dirty="0" smtClean="0">
                <a:latin typeface="Cambria" panose="02040503050406030204" pitchFamily="18" charset="0"/>
              </a:rPr>
              <a:t> </a:t>
            </a:r>
            <a:r>
              <a:rPr lang="en-GB" sz="2400" dirty="0" err="1" smtClean="0">
                <a:latin typeface="Cambria" panose="02040503050406030204" pitchFamily="18" charset="0"/>
              </a:rPr>
              <a:t>dijual</a:t>
            </a:r>
            <a:r>
              <a:rPr lang="en-GB" sz="2400" dirty="0" smtClean="0">
                <a:latin typeface="Cambria" panose="02040503050406030204" pitchFamily="18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mbria" panose="02040503050406030204" pitchFamily="18" charset="0"/>
              </a:rPr>
              <a:t>Berapa</a:t>
            </a:r>
            <a:r>
              <a:rPr lang="en-GB" sz="2400" dirty="0" smtClean="0">
                <a:latin typeface="Cambria" panose="02040503050406030204" pitchFamily="18" charset="0"/>
              </a:rPr>
              <a:t> </a:t>
            </a:r>
            <a:r>
              <a:rPr lang="en-GB" sz="2400" dirty="0" err="1" smtClean="0">
                <a:latin typeface="Cambria" panose="02040503050406030204" pitchFamily="18" charset="0"/>
              </a:rPr>
              <a:t>Harga</a:t>
            </a:r>
            <a:r>
              <a:rPr lang="en-GB" sz="2400" dirty="0" smtClean="0">
                <a:latin typeface="Cambria" panose="02040503050406030204" pitchFamily="18" charset="0"/>
              </a:rPr>
              <a:t> </a:t>
            </a:r>
            <a:r>
              <a:rPr lang="en-GB" sz="2400" dirty="0" err="1" smtClean="0">
                <a:latin typeface="Cambria" panose="02040503050406030204" pitchFamily="18" charset="0"/>
              </a:rPr>
              <a:t>produk</a:t>
            </a:r>
            <a:endParaRPr lang="en-GB" sz="2400" dirty="0" smtClean="0">
              <a:latin typeface="Cambria" panose="02040503050406030204" pitchFamily="18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mbria" panose="02040503050406030204" pitchFamily="18" charset="0"/>
              </a:rPr>
              <a:t>Apa</a:t>
            </a:r>
            <a:r>
              <a:rPr lang="en-GB" sz="2400" dirty="0" smtClean="0">
                <a:latin typeface="Cambria" panose="02040503050406030204" pitchFamily="18" charset="0"/>
              </a:rPr>
              <a:t> </a:t>
            </a:r>
            <a:r>
              <a:rPr lang="en-GB" sz="2400" dirty="0" err="1" smtClean="0">
                <a:latin typeface="Cambria" panose="02040503050406030204" pitchFamily="18" charset="0"/>
              </a:rPr>
              <a:t>layanan</a:t>
            </a:r>
            <a:r>
              <a:rPr lang="en-GB" sz="2400" dirty="0" smtClean="0">
                <a:latin typeface="Cambria" panose="02040503050406030204" pitchFamily="18" charset="0"/>
              </a:rPr>
              <a:t> </a:t>
            </a:r>
            <a:r>
              <a:rPr lang="en-GB" sz="2400" dirty="0" err="1" smtClean="0">
                <a:latin typeface="Cambria" panose="02040503050406030204" pitchFamily="18" charset="0"/>
              </a:rPr>
              <a:t>jasa</a:t>
            </a:r>
            <a:r>
              <a:rPr lang="en-GB" sz="2400" dirty="0" smtClean="0">
                <a:latin typeface="Cambria" panose="02040503050406030204" pitchFamily="18" charset="0"/>
              </a:rPr>
              <a:t> yang </a:t>
            </a:r>
            <a:r>
              <a:rPr lang="en-GB" sz="2400" dirty="0" err="1" smtClean="0">
                <a:latin typeface="Cambria" panose="02040503050406030204" pitchFamily="18" charset="0"/>
              </a:rPr>
              <a:t>digunakan</a:t>
            </a:r>
            <a:endParaRPr lang="en-GB" sz="2400" dirty="0" smtClean="0">
              <a:latin typeface="Cambria" panose="02040503050406030204" pitchFamily="18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mbria" panose="02040503050406030204" pitchFamily="18" charset="0"/>
              </a:rPr>
              <a:t>Kapan</a:t>
            </a:r>
            <a:r>
              <a:rPr lang="en-GB" sz="2400" dirty="0" smtClean="0">
                <a:latin typeface="Cambria" panose="02040503050406030204" pitchFamily="18" charset="0"/>
              </a:rPr>
              <a:t> </a:t>
            </a:r>
            <a:r>
              <a:rPr lang="en-GB" sz="2400" dirty="0" err="1" smtClean="0">
                <a:latin typeface="Cambria" panose="02040503050406030204" pitchFamily="18" charset="0"/>
              </a:rPr>
              <a:t>dan</a:t>
            </a:r>
            <a:r>
              <a:rPr lang="en-GB" sz="2400" dirty="0" smtClean="0">
                <a:latin typeface="Cambria" panose="02040503050406030204" pitchFamily="18" charset="0"/>
              </a:rPr>
              <a:t> </a:t>
            </a:r>
            <a:r>
              <a:rPr lang="en-GB" sz="2400" dirty="0" err="1" smtClean="0">
                <a:latin typeface="Cambria" panose="02040503050406030204" pitchFamily="18" charset="0"/>
              </a:rPr>
              <a:t>bagaimana</a:t>
            </a:r>
            <a:r>
              <a:rPr lang="en-GB" sz="2400" dirty="0" smtClean="0">
                <a:latin typeface="Cambria" panose="02040503050406030204" pitchFamily="18" charset="0"/>
              </a:rPr>
              <a:t> </a:t>
            </a:r>
            <a:r>
              <a:rPr lang="en-GB" sz="2400" dirty="0" err="1" smtClean="0">
                <a:latin typeface="Cambria" panose="02040503050406030204" pitchFamily="18" charset="0"/>
              </a:rPr>
              <a:t>produk</a:t>
            </a:r>
            <a:r>
              <a:rPr lang="en-GB" sz="2400" dirty="0" smtClean="0">
                <a:latin typeface="Cambria" panose="02040503050406030204" pitchFamily="18" charset="0"/>
              </a:rPr>
              <a:t> </a:t>
            </a:r>
            <a:r>
              <a:rPr lang="en-GB" sz="2400" dirty="0" err="1" smtClean="0">
                <a:latin typeface="Cambria" panose="02040503050406030204" pitchFamily="18" charset="0"/>
              </a:rPr>
              <a:t>dikirim</a:t>
            </a:r>
            <a:r>
              <a:rPr lang="en-GB" sz="2400" dirty="0" smtClean="0">
                <a:latin typeface="Cambria" panose="02040503050406030204" pitchFamily="18" charset="0"/>
              </a:rPr>
              <a:t> </a:t>
            </a:r>
            <a:endParaRPr lang="id-ID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0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91395" y="162430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 err="1" smtClean="0">
                <a:solidFill>
                  <a:schemeClr val="bg1"/>
                </a:solidFill>
              </a:rPr>
              <a:t>Risiko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Keuangan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memiliki</a:t>
            </a:r>
            <a:r>
              <a:rPr lang="en-GB" sz="2000" dirty="0" smtClean="0">
                <a:solidFill>
                  <a:schemeClr val="bg1"/>
                </a:solidFill>
              </a:rPr>
              <a:t> 3 </a:t>
            </a:r>
            <a:r>
              <a:rPr lang="en-GB" sz="2000" dirty="0" err="1" smtClean="0">
                <a:solidFill>
                  <a:schemeClr val="bg1"/>
                </a:solidFill>
              </a:rPr>
              <a:t>komponen</a:t>
            </a:r>
            <a:r>
              <a:rPr lang="id-ID" sz="2000" dirty="0" smtClean="0">
                <a:solidFill>
                  <a:schemeClr val="bg1"/>
                </a:solidFill>
              </a:rPr>
              <a:t>:</a:t>
            </a:r>
            <a:r>
              <a:rPr lang="id-ID" sz="2000" dirty="0" smtClean="0"/>
              <a:t> </a:t>
            </a:r>
            <a:endParaRPr lang="en-GB" sz="2000" dirty="0" smtClean="0"/>
          </a:p>
          <a:p>
            <a:endParaRPr lang="en-GB" sz="2000" dirty="0" smtClean="0"/>
          </a:p>
          <a:p>
            <a:pPr marL="342900" indent="-342900">
              <a:buAutoNum type="arabicParenR"/>
            </a:pPr>
            <a:r>
              <a:rPr lang="en-GB" sz="2000" dirty="0" err="1" smtClean="0"/>
              <a:t>Biaya</a:t>
            </a:r>
            <a:r>
              <a:rPr lang="en-GB" sz="2000" dirty="0" smtClean="0"/>
              <a:t>  </a:t>
            </a:r>
            <a:r>
              <a:rPr lang="en-GB" sz="2000" dirty="0" err="1" smtClean="0"/>
              <a:t>dan</a:t>
            </a:r>
            <a:r>
              <a:rPr lang="en-GB" sz="2000" dirty="0" smtClean="0"/>
              <a:t> modal </a:t>
            </a:r>
          </a:p>
          <a:p>
            <a:pPr marL="342900" indent="-342900">
              <a:buAutoNum type="arabicParenR"/>
            </a:pPr>
            <a:r>
              <a:rPr lang="en-GB" sz="2000" dirty="0" err="1" smtClean="0"/>
              <a:t>Kemampuan</a:t>
            </a:r>
            <a:r>
              <a:rPr lang="en-GB" sz="2000" dirty="0" smtClean="0"/>
              <a:t> </a:t>
            </a:r>
            <a:r>
              <a:rPr lang="en-GB" sz="2000" dirty="0" err="1" smtClean="0"/>
              <a:t>untuk</a:t>
            </a:r>
            <a:r>
              <a:rPr lang="en-GB" sz="2000" dirty="0" smtClean="0"/>
              <a:t> </a:t>
            </a:r>
            <a:r>
              <a:rPr lang="en-GB" sz="2000" dirty="0" err="1" smtClean="0"/>
              <a:t>memenuhi</a:t>
            </a:r>
            <a:r>
              <a:rPr lang="en-GB" sz="2000" dirty="0" smtClean="0"/>
              <a:t> </a:t>
            </a:r>
            <a:r>
              <a:rPr lang="en-GB" sz="2000" dirty="0" err="1" smtClean="0"/>
              <a:t>arus</a:t>
            </a:r>
            <a:r>
              <a:rPr lang="en-GB" sz="2000" dirty="0" smtClean="0"/>
              <a:t> </a:t>
            </a:r>
            <a:r>
              <a:rPr lang="en-GB" sz="2000" dirty="0" err="1" smtClean="0"/>
              <a:t>kas</a:t>
            </a:r>
            <a:r>
              <a:rPr lang="en-GB" sz="2000" dirty="0" smtClean="0"/>
              <a:t> </a:t>
            </a:r>
            <a:r>
              <a:rPr lang="en-GB" sz="2000" dirty="0" err="1" smtClean="0"/>
              <a:t>tepat</a:t>
            </a:r>
            <a:r>
              <a:rPr lang="en-GB" sz="2000" dirty="0" smtClean="0"/>
              <a:t> </a:t>
            </a:r>
            <a:r>
              <a:rPr lang="en-GB" sz="2000" dirty="0" err="1" smtClean="0"/>
              <a:t>waktu</a:t>
            </a:r>
            <a:r>
              <a:rPr lang="en-GB" sz="2000" dirty="0" smtClean="0"/>
              <a:t>. </a:t>
            </a:r>
          </a:p>
          <a:p>
            <a:pPr marL="342900" indent="-342900">
              <a:buAutoNum type="arabicParenR"/>
            </a:pPr>
            <a:r>
              <a:rPr lang="en-GB" sz="2000" dirty="0" err="1" smtClean="0"/>
              <a:t>Kemampuan</a:t>
            </a:r>
            <a:r>
              <a:rPr lang="en-GB" sz="2000" dirty="0" smtClean="0"/>
              <a:t> </a:t>
            </a:r>
            <a:r>
              <a:rPr lang="en-GB" sz="2000" dirty="0" err="1" smtClean="0"/>
              <a:t>untuk</a:t>
            </a:r>
            <a:r>
              <a:rPr lang="en-GB" sz="2000" dirty="0" smtClean="0"/>
              <a:t> </a:t>
            </a:r>
            <a:r>
              <a:rPr lang="en-GB" sz="2000" dirty="0" err="1" smtClean="0"/>
              <a:t>menjaga</a:t>
            </a:r>
            <a:r>
              <a:rPr lang="en-GB" sz="2000" dirty="0" smtClean="0"/>
              <a:t> </a:t>
            </a:r>
            <a:r>
              <a:rPr lang="en-GB" sz="2000" dirty="0" err="1" smtClean="0"/>
              <a:t>dan</a:t>
            </a:r>
            <a:r>
              <a:rPr lang="en-GB" sz="2000" dirty="0" smtClean="0"/>
              <a:t> </a:t>
            </a:r>
            <a:r>
              <a:rPr lang="en-GB" sz="2000" dirty="0" err="1" smtClean="0"/>
              <a:t>meningkatkan</a:t>
            </a:r>
            <a:r>
              <a:rPr lang="en-GB" sz="2000" dirty="0" smtClean="0"/>
              <a:t> modal 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2877173" y="243278"/>
            <a:ext cx="10561418" cy="86537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b="1" kern="1200" cap="none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GB" dirty="0" err="1" smtClean="0"/>
              <a:t>Risiko</a:t>
            </a:r>
            <a:r>
              <a:rPr lang="en-GB" dirty="0" smtClean="0"/>
              <a:t> </a:t>
            </a:r>
            <a:r>
              <a:rPr lang="en-GB" dirty="0" err="1" smtClean="0"/>
              <a:t>Keuangan</a:t>
            </a: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6082551" y="5472331"/>
            <a:ext cx="60242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>
                <a:latin typeface="Cambria" panose="02040503050406030204" pitchFamily="18" charset="0"/>
              </a:rPr>
              <a:t>risiko keuangan mencakup risiko-risiko yang mengancam kesehatan keuangan bisnis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869" t="539" r="63409" b="3340"/>
          <a:stretch/>
        </p:blipFill>
        <p:spPr>
          <a:xfrm>
            <a:off x="0" y="0"/>
            <a:ext cx="2601310" cy="684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835" y="102957"/>
            <a:ext cx="10561418" cy="786887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dirty="0" err="1" smtClean="0">
                <a:ln/>
                <a:solidFill>
                  <a:schemeClr val="accent3"/>
                </a:solidFill>
              </a:rPr>
              <a:t>Risiko</a:t>
            </a:r>
            <a:r>
              <a:rPr lang="en-GB" dirty="0" smtClean="0">
                <a:ln/>
                <a:solidFill>
                  <a:schemeClr val="accent3"/>
                </a:solidFill>
              </a:rPr>
              <a:t> </a:t>
            </a:r>
            <a:r>
              <a:rPr lang="en-GB" dirty="0" err="1" smtClean="0">
                <a:ln/>
                <a:solidFill>
                  <a:schemeClr val="accent3"/>
                </a:solidFill>
              </a:rPr>
              <a:t>Hukum</a:t>
            </a:r>
            <a:endParaRPr lang="id-ID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351" y="896510"/>
            <a:ext cx="44513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Contoh</a:t>
            </a:r>
            <a:r>
              <a:rPr lang="id-ID" dirty="0" smtClean="0"/>
              <a:t>, </a:t>
            </a:r>
            <a:endParaRPr lang="en-GB" dirty="0" smtClean="0"/>
          </a:p>
          <a:p>
            <a:pPr marL="285750" indent="-285750"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dirty="0" err="1" smtClean="0"/>
              <a:t>Penggunaan</a:t>
            </a:r>
            <a:r>
              <a:rPr lang="en-GB" dirty="0" smtClean="0"/>
              <a:t> </a:t>
            </a:r>
            <a:r>
              <a:rPr lang="en-GB" dirty="0" err="1" smtClean="0"/>
              <a:t>pestisida</a:t>
            </a:r>
            <a:r>
              <a:rPr lang="en-GB" dirty="0" smtClean="0"/>
              <a:t> </a:t>
            </a:r>
            <a:r>
              <a:rPr lang="en-GB" dirty="0" err="1" smtClean="0"/>
              <a:t>pada</a:t>
            </a:r>
            <a:r>
              <a:rPr lang="en-GB" dirty="0" smtClean="0"/>
              <a:t> proses </a:t>
            </a:r>
            <a:r>
              <a:rPr lang="en-GB" dirty="0" err="1" smtClean="0"/>
              <a:t>produksi</a:t>
            </a:r>
            <a:r>
              <a:rPr lang="en-GB" dirty="0" smtClean="0"/>
              <a:t>  </a:t>
            </a:r>
            <a:r>
              <a:rPr lang="en-GB" dirty="0" err="1" smtClean="0"/>
              <a:t>berkait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aturan</a:t>
            </a:r>
            <a:r>
              <a:rPr lang="en-GB" dirty="0" smtClean="0"/>
              <a:t> </a:t>
            </a:r>
            <a:r>
              <a:rPr lang="en-GB" dirty="0" err="1" smtClean="0"/>
              <a:t>batas</a:t>
            </a:r>
            <a:r>
              <a:rPr lang="en-GB" dirty="0" smtClean="0"/>
              <a:t> </a:t>
            </a:r>
            <a:r>
              <a:rPr lang="en-GB" dirty="0" err="1" smtClean="0"/>
              <a:t>pemakaian</a:t>
            </a:r>
            <a:r>
              <a:rPr lang="en-GB" dirty="0" smtClean="0"/>
              <a:t> </a:t>
            </a:r>
            <a:r>
              <a:rPr lang="en-GB" dirty="0" err="1" smtClean="0"/>
              <a:t>pestisida</a:t>
            </a:r>
            <a:endParaRPr lang="en-GB" dirty="0" smtClean="0"/>
          </a:p>
          <a:p>
            <a:pPr marL="285750" indent="-285750"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dirty="0" err="1" smtClean="0"/>
              <a:t>Pemasaran</a:t>
            </a:r>
            <a:r>
              <a:rPr lang="en-GB" dirty="0" smtClean="0"/>
              <a:t> </a:t>
            </a:r>
            <a:r>
              <a:rPr lang="en-GB" dirty="0" err="1" smtClean="0"/>
              <a:t>produk</a:t>
            </a:r>
            <a:r>
              <a:rPr lang="en-GB" dirty="0" smtClean="0"/>
              <a:t> </a:t>
            </a:r>
            <a:r>
              <a:rPr lang="en-GB" dirty="0" err="1" smtClean="0"/>
              <a:t>agribisnis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menggunakan</a:t>
            </a:r>
            <a:r>
              <a:rPr lang="en-GB" dirty="0" smtClean="0"/>
              <a:t> </a:t>
            </a:r>
            <a:r>
              <a:rPr lang="en-GB" dirty="0" err="1" smtClean="0"/>
              <a:t>kontrak</a:t>
            </a:r>
            <a:r>
              <a:rPr lang="en-GB" dirty="0" smtClean="0"/>
              <a:t> </a:t>
            </a:r>
            <a:r>
              <a:rPr lang="en-GB" dirty="0" err="1" smtClean="0"/>
              <a:t>kerja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mitra</a:t>
            </a:r>
            <a:r>
              <a:rPr lang="en-GB" dirty="0" smtClean="0"/>
              <a:t> </a:t>
            </a:r>
            <a:r>
              <a:rPr lang="en-GB" dirty="0" err="1" smtClean="0"/>
              <a:t>bisnis</a:t>
            </a:r>
            <a:r>
              <a:rPr lang="id-ID" dirty="0" smtClean="0"/>
              <a:t>.  </a:t>
            </a:r>
            <a:endParaRPr lang="en-GB" dirty="0" smtClean="0"/>
          </a:p>
          <a:p>
            <a:pPr marL="285750" indent="-285750"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dirty="0" err="1" smtClean="0"/>
              <a:t>Tenaga</a:t>
            </a:r>
            <a:r>
              <a:rPr lang="en-GB" dirty="0" smtClean="0"/>
              <a:t> </a:t>
            </a:r>
            <a:r>
              <a:rPr lang="en-GB" dirty="0" err="1" smtClean="0"/>
              <a:t>kerja</a:t>
            </a:r>
            <a:r>
              <a:rPr lang="en-GB" dirty="0" smtClean="0"/>
              <a:t> </a:t>
            </a:r>
            <a:r>
              <a:rPr lang="en-GB" dirty="0" err="1" smtClean="0"/>
              <a:t>agribisnis</a:t>
            </a:r>
            <a:r>
              <a:rPr lang="en-GB" dirty="0" smtClean="0"/>
              <a:t> </a:t>
            </a:r>
            <a:r>
              <a:rPr lang="en-GB" dirty="0" err="1" smtClean="0"/>
              <a:t>berkaitan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aturan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regulasi</a:t>
            </a:r>
            <a:r>
              <a:rPr lang="en-GB" dirty="0" smtClean="0"/>
              <a:t> </a:t>
            </a:r>
            <a:r>
              <a:rPr lang="en-GB" dirty="0" err="1" smtClean="0"/>
              <a:t>ketenagakerjaan</a:t>
            </a:r>
            <a:r>
              <a:rPr lang="en-GB" dirty="0" smtClean="0"/>
              <a:t>. 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6731373" y="1358175"/>
            <a:ext cx="4935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solidFill>
                  <a:schemeClr val="bg1"/>
                </a:solidFill>
              </a:rPr>
              <a:t>Risiko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Hukum</a:t>
            </a:r>
            <a:r>
              <a:rPr lang="en-GB" sz="2000" dirty="0" smtClean="0">
                <a:solidFill>
                  <a:schemeClr val="bg1"/>
                </a:solidFill>
              </a:rPr>
              <a:t> yang </a:t>
            </a:r>
            <a:r>
              <a:rPr lang="en-GB" sz="2000" dirty="0" err="1" smtClean="0">
                <a:solidFill>
                  <a:schemeClr val="bg1"/>
                </a:solidFill>
              </a:rPr>
              <a:t>berkaitan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dengan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agribisnis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ada</a:t>
            </a:r>
            <a:r>
              <a:rPr lang="en-GB" sz="2000" dirty="0" smtClean="0">
                <a:solidFill>
                  <a:schemeClr val="bg1"/>
                </a:solidFill>
              </a:rPr>
              <a:t> 4 </a:t>
            </a:r>
            <a:r>
              <a:rPr lang="en-GB" sz="2000" dirty="0" err="1" smtClean="0">
                <a:solidFill>
                  <a:schemeClr val="bg1"/>
                </a:solidFill>
              </a:rPr>
              <a:t>kategori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yaitu</a:t>
            </a:r>
            <a:r>
              <a:rPr lang="en-GB" sz="2000" dirty="0" smtClean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AutoNum type="arabicParenR"/>
            </a:pPr>
            <a:r>
              <a:rPr lang="en-GB" sz="2000" dirty="0" err="1" smtClean="0"/>
              <a:t>Pembuatan</a:t>
            </a:r>
            <a:r>
              <a:rPr lang="en-GB" sz="2000" dirty="0" smtClean="0"/>
              <a:t> </a:t>
            </a:r>
            <a:r>
              <a:rPr lang="en-GB" sz="2000" dirty="0" err="1" smtClean="0"/>
              <a:t>kontrak</a:t>
            </a:r>
            <a:r>
              <a:rPr lang="id-ID" sz="2000" dirty="0" smtClean="0"/>
              <a:t>; </a:t>
            </a:r>
            <a:endParaRPr lang="en-GB" sz="2000" dirty="0" smtClean="0"/>
          </a:p>
          <a:p>
            <a:pPr marL="342900" indent="-342900">
              <a:buAutoNum type="arabicParenR"/>
            </a:pPr>
            <a:r>
              <a:rPr lang="en-GB" sz="2000" dirty="0" err="1" smtClean="0"/>
              <a:t>Organisasi</a:t>
            </a:r>
            <a:r>
              <a:rPr lang="en-GB" sz="2000" dirty="0" smtClean="0"/>
              <a:t> </a:t>
            </a:r>
            <a:r>
              <a:rPr lang="en-GB" sz="2000" dirty="0" err="1" smtClean="0"/>
              <a:t>bisnis</a:t>
            </a:r>
            <a:r>
              <a:rPr lang="id-ID" sz="2000" dirty="0" smtClean="0"/>
              <a:t>; </a:t>
            </a:r>
            <a:endParaRPr lang="en-GB" sz="2000" dirty="0" smtClean="0"/>
          </a:p>
          <a:p>
            <a:pPr marL="342900" indent="-342900">
              <a:buAutoNum type="arabicParenR"/>
            </a:pPr>
            <a:r>
              <a:rPr lang="en-GB" sz="2000" dirty="0" err="1" smtClean="0"/>
              <a:t>Hukum</a:t>
            </a:r>
            <a:r>
              <a:rPr lang="en-GB" sz="2000" dirty="0" smtClean="0"/>
              <a:t> </a:t>
            </a:r>
            <a:r>
              <a:rPr lang="en-GB" sz="2000" dirty="0" err="1" smtClean="0"/>
              <a:t>dan</a:t>
            </a:r>
            <a:r>
              <a:rPr lang="en-GB" sz="2000" dirty="0" smtClean="0"/>
              <a:t> </a:t>
            </a:r>
            <a:r>
              <a:rPr lang="en-GB" sz="2000" dirty="0" err="1" smtClean="0"/>
              <a:t>regulasi</a:t>
            </a:r>
            <a:r>
              <a:rPr lang="id-ID" sz="2000" dirty="0" smtClean="0"/>
              <a:t>; </a:t>
            </a:r>
            <a:endParaRPr lang="en-GB" sz="2000" dirty="0" smtClean="0"/>
          </a:p>
          <a:p>
            <a:pPr marL="342900" indent="-342900">
              <a:buAutoNum type="arabicParenR"/>
            </a:pPr>
            <a:r>
              <a:rPr lang="en-GB" sz="2000" dirty="0" err="1" smtClean="0"/>
              <a:t>Kebijakan</a:t>
            </a:r>
            <a:r>
              <a:rPr lang="en-GB" sz="2000" dirty="0" smtClean="0"/>
              <a:t> public </a:t>
            </a:r>
            <a:r>
              <a:rPr lang="en-GB" sz="2000" dirty="0" err="1" smtClean="0"/>
              <a:t>dan</a:t>
            </a:r>
            <a:r>
              <a:rPr lang="en-GB" sz="2000" dirty="0" smtClean="0"/>
              <a:t> </a:t>
            </a:r>
            <a:r>
              <a:rPr lang="en-GB" sz="2000" dirty="0" err="1" smtClean="0"/>
              <a:t>perilaku</a:t>
            </a:r>
            <a:r>
              <a:rPr lang="id-ID" sz="2000" dirty="0" smtClean="0"/>
              <a:t>; 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41617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233" t="-1185" r="63288" b="540"/>
          <a:stretch/>
        </p:blipFill>
        <p:spPr>
          <a:xfrm>
            <a:off x="0" y="-94593"/>
            <a:ext cx="2052286" cy="69525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82270" y="5474053"/>
            <a:ext cx="6839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/>
              <a:t>Legal risks to the farm business arise from disputes or disagreements between individuals, between individuals and groups, or between groups.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142570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</a:rPr>
              <a:t>Subcategories </a:t>
            </a:r>
            <a:r>
              <a:rPr lang="id-ID" sz="2000" dirty="0">
                <a:solidFill>
                  <a:schemeClr val="bg1"/>
                </a:solidFill>
              </a:rPr>
              <a:t>of legal risk addressed here include: </a:t>
            </a:r>
            <a:endParaRPr lang="en-GB" sz="2000" dirty="0" smtClean="0">
              <a:solidFill>
                <a:schemeClr val="bg1"/>
              </a:solidFill>
            </a:endParaRP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id-ID" sz="2000" dirty="0" smtClean="0">
                <a:solidFill>
                  <a:schemeClr val="bg1"/>
                </a:solidFill>
              </a:rPr>
              <a:t>contractual </a:t>
            </a:r>
            <a:r>
              <a:rPr lang="id-ID" sz="2000" dirty="0">
                <a:solidFill>
                  <a:schemeClr val="bg1"/>
                </a:solidFill>
              </a:rPr>
              <a:t>arrangements</a:t>
            </a:r>
            <a:r>
              <a:rPr lang="id-ID" sz="2000" dirty="0" smtClean="0">
                <a:solidFill>
                  <a:schemeClr val="bg1"/>
                </a:solidFill>
              </a:rPr>
              <a:t>,</a:t>
            </a:r>
            <a:endParaRPr lang="en-GB" sz="2000" dirty="0" smtClean="0">
              <a:solidFill>
                <a:schemeClr val="bg1"/>
              </a:solidFill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id-ID" sz="2000" dirty="0" smtClean="0">
                <a:solidFill>
                  <a:schemeClr val="bg1"/>
                </a:solidFill>
              </a:rPr>
              <a:t>business </a:t>
            </a:r>
            <a:r>
              <a:rPr lang="id-ID" sz="2000" dirty="0">
                <a:solidFill>
                  <a:schemeClr val="bg1"/>
                </a:solidFill>
              </a:rPr>
              <a:t>organization, </a:t>
            </a:r>
            <a:endParaRPr lang="en-GB" sz="2000" dirty="0" smtClean="0">
              <a:solidFill>
                <a:schemeClr val="bg1"/>
              </a:solidFill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id-ID" sz="2000" dirty="0" smtClean="0">
                <a:solidFill>
                  <a:schemeClr val="bg1"/>
                </a:solidFill>
              </a:rPr>
              <a:t>statutory </a:t>
            </a:r>
            <a:r>
              <a:rPr lang="id-ID" sz="2000" dirty="0">
                <a:solidFill>
                  <a:schemeClr val="bg1"/>
                </a:solidFill>
              </a:rPr>
              <a:t>obligations, </a:t>
            </a:r>
            <a:endParaRPr lang="en-GB" sz="2000" dirty="0" smtClean="0">
              <a:solidFill>
                <a:schemeClr val="bg1"/>
              </a:solidFill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id-ID" sz="2000" dirty="0" smtClean="0">
                <a:solidFill>
                  <a:schemeClr val="bg1"/>
                </a:solidFill>
              </a:rPr>
              <a:t>tort </a:t>
            </a:r>
            <a:r>
              <a:rPr lang="id-ID" sz="2000" dirty="0">
                <a:solidFill>
                  <a:schemeClr val="bg1"/>
                </a:solidFill>
              </a:rPr>
              <a:t>liability, </a:t>
            </a:r>
            <a:endParaRPr lang="en-GB" sz="2000" dirty="0" smtClean="0">
              <a:solidFill>
                <a:schemeClr val="bg1"/>
              </a:solidFill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id-ID" sz="2000" dirty="0" smtClean="0">
                <a:solidFill>
                  <a:schemeClr val="bg1"/>
                </a:solidFill>
              </a:rPr>
              <a:t>public </a:t>
            </a:r>
            <a:r>
              <a:rPr lang="id-ID" sz="2000" dirty="0">
                <a:solidFill>
                  <a:schemeClr val="bg1"/>
                </a:solidFill>
              </a:rPr>
              <a:t>policies and attitudes.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795236" y="324861"/>
            <a:ext cx="60636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/>
                <a:solidFill>
                  <a:schemeClr val="accent3"/>
                </a:solidFill>
                <a:effectLst/>
                <a:latin typeface="Cambria" panose="02040503050406030204" pitchFamily="18" charset="0"/>
              </a:rPr>
              <a:t>Mengelola</a:t>
            </a:r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accent3"/>
                </a:solidFill>
                <a:effectLst/>
                <a:latin typeface="Cambria" panose="02040503050406030204" pitchFamily="18" charset="0"/>
              </a:rPr>
              <a:t>Risiko</a:t>
            </a:r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accent3"/>
                </a:solidFill>
                <a:effectLst/>
                <a:latin typeface="Cambria" panose="02040503050406030204" pitchFamily="18" charset="0"/>
              </a:rPr>
              <a:t>Hukum</a:t>
            </a:r>
            <a:endParaRPr lang="en-US" sz="4000" b="1" cap="none" spc="0" dirty="0">
              <a:ln/>
              <a:solidFill>
                <a:schemeClr val="accent3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51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87236" y="1543702"/>
            <a:ext cx="31914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solidFill>
                  <a:schemeClr val="bg1"/>
                </a:solidFill>
              </a:rPr>
              <a:t>Risiko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manusia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adalah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kemampuan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untuk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menjaga</a:t>
            </a:r>
            <a:r>
              <a:rPr lang="en-GB" sz="2000" dirty="0" smtClean="0">
                <a:solidFill>
                  <a:schemeClr val="bg1"/>
                </a:solidFill>
              </a:rPr>
              <a:t> orang yang </a:t>
            </a:r>
            <a:r>
              <a:rPr lang="en-GB" sz="2000" dirty="0" err="1" smtClean="0">
                <a:solidFill>
                  <a:schemeClr val="bg1"/>
                </a:solidFill>
              </a:rPr>
              <a:t>bekerja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pada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agribisnis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tetap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aman</a:t>
            </a:r>
            <a:r>
              <a:rPr lang="en-GB" sz="2000" dirty="0" smtClean="0">
                <a:solidFill>
                  <a:schemeClr val="bg1"/>
                </a:solidFill>
              </a:rPr>
              <a:t>, </a:t>
            </a:r>
            <a:r>
              <a:rPr lang="en-GB" sz="2000" dirty="0" err="1" smtClean="0">
                <a:solidFill>
                  <a:schemeClr val="bg1"/>
                </a:solidFill>
              </a:rPr>
              <a:t>puas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dan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produktif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4001" y="312783"/>
            <a:ext cx="346280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3600" b="1" dirty="0" err="1" smtClean="0">
                <a:ln/>
                <a:solidFill>
                  <a:schemeClr val="accent3"/>
                </a:solidFill>
              </a:rPr>
              <a:t>Risiko</a:t>
            </a:r>
            <a:r>
              <a:rPr lang="en-GB" sz="3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GB" sz="3600" b="1" dirty="0" err="1" smtClean="0">
                <a:ln/>
                <a:solidFill>
                  <a:schemeClr val="accent3"/>
                </a:solidFill>
              </a:rPr>
              <a:t>Manusia</a:t>
            </a:r>
            <a:endParaRPr lang="id-ID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4717" y="1479889"/>
            <a:ext cx="47975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/>
              <a:t>Risiko</a:t>
            </a:r>
            <a:r>
              <a:rPr lang="en-GB" sz="2000" dirty="0" smtClean="0"/>
              <a:t> </a:t>
            </a:r>
            <a:r>
              <a:rPr lang="en-GB" sz="2000" dirty="0" err="1" smtClean="0"/>
              <a:t>Manusia</a:t>
            </a:r>
            <a:r>
              <a:rPr lang="en-GB" sz="2000" dirty="0" smtClean="0"/>
              <a:t> </a:t>
            </a:r>
            <a:r>
              <a:rPr lang="en-GB" sz="2000" dirty="0" err="1" smtClean="0"/>
              <a:t>ada</a:t>
            </a:r>
            <a:r>
              <a:rPr lang="en-GB" sz="2000" dirty="0" smtClean="0"/>
              <a:t> 4 </a:t>
            </a:r>
            <a:r>
              <a:rPr lang="en-GB" sz="2000" dirty="0" err="1" smtClean="0"/>
              <a:t>kategori</a:t>
            </a:r>
            <a:r>
              <a:rPr lang="id-ID" sz="2000" dirty="0" smtClean="0"/>
              <a:t>: </a:t>
            </a:r>
            <a:endParaRPr lang="en-GB" sz="2000" dirty="0" smtClean="0"/>
          </a:p>
          <a:p>
            <a:pPr marL="457200" indent="-457200">
              <a:buAutoNum type="arabicParenR"/>
            </a:pPr>
            <a:r>
              <a:rPr lang="en-GB" sz="2000" dirty="0" err="1" smtClean="0"/>
              <a:t>Kesehatan</a:t>
            </a:r>
            <a:r>
              <a:rPr lang="en-GB" sz="2000" dirty="0" smtClean="0"/>
              <a:t> </a:t>
            </a:r>
            <a:r>
              <a:rPr lang="en-GB" sz="2000" dirty="0" err="1" smtClean="0"/>
              <a:t>dan</a:t>
            </a:r>
            <a:r>
              <a:rPr lang="en-GB" sz="2000" dirty="0" smtClean="0"/>
              <a:t> </a:t>
            </a:r>
            <a:r>
              <a:rPr lang="en-GB" sz="2000" dirty="0" err="1" smtClean="0"/>
              <a:t>kesejahteraan</a:t>
            </a:r>
            <a:r>
              <a:rPr lang="en-GB" sz="2000" dirty="0" smtClean="0"/>
              <a:t> </a:t>
            </a:r>
            <a:r>
              <a:rPr lang="en-GB" sz="2000" dirty="0" err="1" smtClean="0"/>
              <a:t>manusia</a:t>
            </a:r>
            <a:r>
              <a:rPr lang="id-ID" sz="2000" dirty="0" smtClean="0"/>
              <a:t>; </a:t>
            </a:r>
            <a:endParaRPr lang="en-GB" sz="2000" dirty="0" smtClean="0"/>
          </a:p>
          <a:p>
            <a:pPr marL="457200" indent="-457200">
              <a:buAutoNum type="arabicParenR"/>
            </a:pPr>
            <a:r>
              <a:rPr lang="en-GB" sz="2000" dirty="0" err="1" smtClean="0"/>
              <a:t>Hubungan</a:t>
            </a:r>
            <a:r>
              <a:rPr lang="en-GB" sz="2000" dirty="0" smtClean="0"/>
              <a:t> </a:t>
            </a:r>
            <a:r>
              <a:rPr lang="en-GB" sz="2000" dirty="0" err="1" smtClean="0"/>
              <a:t>keluarga</a:t>
            </a:r>
            <a:r>
              <a:rPr lang="en-GB" sz="2000" dirty="0" smtClean="0"/>
              <a:t> </a:t>
            </a:r>
            <a:r>
              <a:rPr lang="en-GB" sz="2000" dirty="0" err="1" smtClean="0"/>
              <a:t>dan</a:t>
            </a:r>
            <a:r>
              <a:rPr lang="en-GB" sz="2000" dirty="0" smtClean="0"/>
              <a:t> </a:t>
            </a:r>
            <a:r>
              <a:rPr lang="en-GB" sz="2000" dirty="0" err="1" smtClean="0"/>
              <a:t>bisnis</a:t>
            </a:r>
            <a:r>
              <a:rPr lang="id-ID" sz="2000" dirty="0" smtClean="0"/>
              <a:t>; </a:t>
            </a:r>
            <a:endParaRPr lang="en-GB" sz="2000" dirty="0" smtClean="0"/>
          </a:p>
          <a:p>
            <a:pPr marL="457200" indent="-457200">
              <a:buAutoNum type="arabicParenR"/>
            </a:pPr>
            <a:r>
              <a:rPr lang="en-GB" sz="2000" dirty="0" err="1" smtClean="0"/>
              <a:t>Manajemen</a:t>
            </a:r>
            <a:r>
              <a:rPr lang="en-GB" sz="2000" dirty="0" smtClean="0"/>
              <a:t> SDM</a:t>
            </a:r>
            <a:r>
              <a:rPr lang="id-ID" sz="2000" dirty="0" smtClean="0"/>
              <a:t>; </a:t>
            </a:r>
            <a:endParaRPr lang="en-GB" sz="2000" dirty="0" smtClean="0"/>
          </a:p>
          <a:p>
            <a:pPr marL="457200" indent="-457200">
              <a:buAutoNum type="arabicParenR"/>
            </a:pPr>
            <a:r>
              <a:rPr lang="en-GB" sz="2000" dirty="0" err="1" smtClean="0"/>
              <a:t>Perubahan</a:t>
            </a:r>
            <a:r>
              <a:rPr lang="en-GB" sz="2000" dirty="0" smtClean="0"/>
              <a:t> </a:t>
            </a:r>
            <a:r>
              <a:rPr lang="en-GB" sz="2000" dirty="0" err="1" smtClean="0"/>
              <a:t>perencanaan</a:t>
            </a:r>
            <a:r>
              <a:rPr lang="en-GB" sz="2000" dirty="0" smtClean="0"/>
              <a:t> SDM</a:t>
            </a:r>
            <a:r>
              <a:rPr lang="id-ID" sz="2000" dirty="0" smtClean="0"/>
              <a:t>.  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47212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98" t="19853" r="49311" b="38419"/>
          <a:stretch/>
        </p:blipFill>
        <p:spPr>
          <a:xfrm>
            <a:off x="1344704" y="0"/>
            <a:ext cx="4912659" cy="4192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0999" t="50920" r="19649" b="4044"/>
          <a:stretch/>
        </p:blipFill>
        <p:spPr>
          <a:xfrm>
            <a:off x="6257363" y="3372111"/>
            <a:ext cx="3818966" cy="329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8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38847" y="5399165"/>
            <a:ext cx="5553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/>
              <a:t>Cuaca</a:t>
            </a:r>
            <a:r>
              <a:rPr lang="en-GB" sz="2000" dirty="0" smtClean="0"/>
              <a:t>, </a:t>
            </a:r>
            <a:r>
              <a:rPr lang="en-GB" sz="2000" dirty="0" err="1" smtClean="0"/>
              <a:t>iklim</a:t>
            </a:r>
            <a:r>
              <a:rPr lang="en-GB" sz="2000" dirty="0" smtClean="0"/>
              <a:t>, </a:t>
            </a:r>
            <a:r>
              <a:rPr lang="en-GB" sz="2000" dirty="0" err="1" smtClean="0"/>
              <a:t>hama</a:t>
            </a:r>
            <a:r>
              <a:rPr lang="en-GB" sz="2000" dirty="0" smtClean="0"/>
              <a:t>, </a:t>
            </a:r>
            <a:r>
              <a:rPr lang="en-GB" sz="2000" dirty="0" err="1" smtClean="0"/>
              <a:t>penyakit</a:t>
            </a:r>
            <a:r>
              <a:rPr lang="en-GB" sz="2000" dirty="0" smtClean="0"/>
              <a:t>, technology, genetic, </a:t>
            </a:r>
            <a:r>
              <a:rPr lang="en-GB" sz="2000" dirty="0" err="1" smtClean="0"/>
              <a:t>efisiensi</a:t>
            </a:r>
            <a:r>
              <a:rPr lang="en-GB" sz="2000" dirty="0" smtClean="0"/>
              <a:t> </a:t>
            </a:r>
            <a:r>
              <a:rPr lang="en-GB" sz="2000" dirty="0" err="1" smtClean="0"/>
              <a:t>mesin</a:t>
            </a:r>
            <a:r>
              <a:rPr lang="en-GB" sz="2000" dirty="0" smtClean="0"/>
              <a:t> </a:t>
            </a:r>
            <a:r>
              <a:rPr lang="en-GB" sz="2000" dirty="0" err="1" smtClean="0"/>
              <a:t>dan</a:t>
            </a:r>
            <a:r>
              <a:rPr lang="en-GB" sz="2000" dirty="0" smtClean="0"/>
              <a:t> </a:t>
            </a:r>
            <a:r>
              <a:rPr lang="en-GB" sz="2000" dirty="0" err="1" smtClean="0"/>
              <a:t>kualitas</a:t>
            </a:r>
            <a:r>
              <a:rPr lang="en-GB" sz="2000" dirty="0" smtClean="0"/>
              <a:t> input. </a:t>
            </a:r>
            <a:endParaRPr lang="id-ID" sz="2000" dirty="0"/>
          </a:p>
        </p:txBody>
      </p:sp>
      <p:sp>
        <p:nvSpPr>
          <p:cNvPr id="8" name="Rectangle 7"/>
          <p:cNvSpPr/>
          <p:nvPr/>
        </p:nvSpPr>
        <p:spPr>
          <a:xfrm>
            <a:off x="936950" y="1202995"/>
            <a:ext cx="64052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400" dirty="0" err="1" smtClean="0"/>
              <a:t>Produksi</a:t>
            </a:r>
            <a:r>
              <a:rPr lang="en-GB" sz="2400" dirty="0" smtClean="0"/>
              <a:t> </a:t>
            </a:r>
            <a:r>
              <a:rPr lang="en-GB" sz="2400" dirty="0" err="1" smtClean="0"/>
              <a:t>agribisnis</a:t>
            </a:r>
            <a:r>
              <a:rPr lang="en-GB" sz="2400" dirty="0"/>
              <a:t>  </a:t>
            </a:r>
            <a:r>
              <a:rPr lang="en-GB" sz="2400" dirty="0" err="1"/>
              <a:t>menyiratkan</a:t>
            </a:r>
            <a:r>
              <a:rPr lang="en-GB" sz="2400" dirty="0"/>
              <a:t> </a:t>
            </a:r>
            <a:r>
              <a:rPr lang="en-GB" sz="2400" dirty="0" err="1"/>
              <a:t>ekspektasi</a:t>
            </a:r>
            <a:r>
              <a:rPr lang="en-GB" sz="2400" dirty="0"/>
              <a:t> </a:t>
            </a:r>
            <a:r>
              <a:rPr lang="en-GB" sz="2400" dirty="0" err="1" smtClean="0"/>
              <a:t>produk</a:t>
            </a:r>
            <a:r>
              <a:rPr lang="en-GB" sz="2400" dirty="0" smtClean="0"/>
              <a:t> yang </a:t>
            </a:r>
            <a:r>
              <a:rPr lang="en-GB" sz="2400" dirty="0" err="1" smtClean="0"/>
              <a:t>dihasilkan,laba</a:t>
            </a:r>
            <a:r>
              <a:rPr lang="en-GB" sz="2400" dirty="0" smtClean="0"/>
              <a:t> </a:t>
            </a:r>
            <a:r>
              <a:rPr lang="en-GB" sz="2400" dirty="0" err="1"/>
              <a:t>atau</a:t>
            </a:r>
            <a:r>
              <a:rPr lang="en-GB" sz="2400" dirty="0"/>
              <a:t> </a:t>
            </a:r>
            <a:r>
              <a:rPr lang="en-GB" sz="2400" dirty="0" err="1"/>
              <a:t>pendapatan</a:t>
            </a:r>
            <a:r>
              <a:rPr lang="id-ID" sz="2400" dirty="0"/>
              <a:t> </a:t>
            </a:r>
            <a:endParaRPr lang="en-GB" sz="2400" dirty="0" smtClean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400" dirty="0" err="1" smtClean="0"/>
              <a:t>Variabilitas</a:t>
            </a:r>
            <a:r>
              <a:rPr lang="en-GB" sz="2400" dirty="0" smtClean="0"/>
              <a:t> </a:t>
            </a:r>
            <a:r>
              <a:rPr lang="en-GB" sz="2400" dirty="0" err="1" smtClean="0"/>
              <a:t>pada</a:t>
            </a:r>
            <a:r>
              <a:rPr lang="en-GB" sz="2400" dirty="0"/>
              <a:t> </a:t>
            </a:r>
            <a:r>
              <a:rPr lang="en-GB" sz="2400" dirty="0" err="1"/>
              <a:t>produk</a:t>
            </a:r>
            <a:r>
              <a:rPr lang="en-GB" sz="2400" dirty="0"/>
              <a:t> yang </a:t>
            </a:r>
            <a:r>
              <a:rPr lang="en-GB" sz="2400" dirty="0" err="1"/>
              <a:t>dihasilkan,laba</a:t>
            </a:r>
            <a:r>
              <a:rPr lang="en-GB" sz="2400" dirty="0"/>
              <a:t> </a:t>
            </a:r>
            <a:r>
              <a:rPr lang="en-GB" sz="2400" dirty="0" err="1"/>
              <a:t>atau</a:t>
            </a:r>
            <a:r>
              <a:rPr lang="en-GB" sz="2400" dirty="0"/>
              <a:t> </a:t>
            </a:r>
            <a:r>
              <a:rPr lang="en-GB" sz="2400" dirty="0" err="1"/>
              <a:t>pendapatan</a:t>
            </a:r>
            <a:r>
              <a:rPr lang="id-ID" sz="2400" dirty="0"/>
              <a:t> </a:t>
            </a:r>
            <a:r>
              <a:rPr lang="en-GB" sz="2400" dirty="0" err="1" smtClean="0"/>
              <a:t>akan</a:t>
            </a:r>
            <a:r>
              <a:rPr lang="en-GB" sz="2400" dirty="0" smtClean="0"/>
              <a:t> </a:t>
            </a:r>
            <a:r>
              <a:rPr lang="en-GB" sz="2400" dirty="0" err="1" smtClean="0"/>
              <a:t>menimbulkan</a:t>
            </a:r>
            <a:r>
              <a:rPr lang="en-GB" sz="2400" dirty="0" smtClean="0"/>
              <a:t> </a:t>
            </a:r>
            <a:r>
              <a:rPr lang="en-GB" sz="2400" dirty="0" err="1" smtClean="0"/>
              <a:t>risiko</a:t>
            </a:r>
            <a:endParaRPr lang="en-GB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531433" y="5522275"/>
            <a:ext cx="4935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/>
              <a:t>Sumber</a:t>
            </a:r>
            <a:r>
              <a:rPr lang="en-GB" sz="2400" dirty="0" smtClean="0"/>
              <a:t> </a:t>
            </a:r>
            <a:r>
              <a:rPr lang="en-GB" sz="2400" dirty="0" err="1" smtClean="0"/>
              <a:t>Risiko</a:t>
            </a:r>
            <a:r>
              <a:rPr lang="en-GB" sz="2400" dirty="0" smtClean="0"/>
              <a:t> </a:t>
            </a:r>
            <a:r>
              <a:rPr lang="en-GB" sz="2400" dirty="0" err="1" smtClean="0"/>
              <a:t>Produksi</a:t>
            </a:r>
            <a:endParaRPr lang="id-ID" sz="2400" dirty="0"/>
          </a:p>
        </p:txBody>
      </p:sp>
      <p:sp>
        <p:nvSpPr>
          <p:cNvPr id="10" name="Rectangle 9"/>
          <p:cNvSpPr/>
          <p:nvPr/>
        </p:nvSpPr>
        <p:spPr>
          <a:xfrm>
            <a:off x="8107071" y="1100949"/>
            <a:ext cx="34143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400" dirty="0" err="1">
                <a:latin typeface="Cambria" panose="02040503050406030204" pitchFamily="18" charset="0"/>
              </a:rPr>
              <a:t>risiko</a:t>
            </a:r>
            <a:r>
              <a:rPr lang="en-GB" sz="2400" dirty="0">
                <a:latin typeface="Cambria" panose="02040503050406030204" pitchFamily="18" charset="0"/>
              </a:rPr>
              <a:t> </a:t>
            </a:r>
            <a:r>
              <a:rPr lang="en-GB" sz="2400" dirty="0" err="1">
                <a:latin typeface="Cambria" panose="02040503050406030204" pitchFamily="18" charset="0"/>
              </a:rPr>
              <a:t>produksi</a:t>
            </a:r>
            <a:r>
              <a:rPr lang="en-GB" sz="2400" dirty="0">
                <a:latin typeface="Cambria" panose="02040503050406030204" pitchFamily="18" charset="0"/>
              </a:rPr>
              <a:t> </a:t>
            </a:r>
            <a:r>
              <a:rPr lang="en-GB" sz="2400" dirty="0" err="1">
                <a:latin typeface="Cambria" panose="02040503050406030204" pitchFamily="18" charset="0"/>
              </a:rPr>
              <a:t>adalah</a:t>
            </a:r>
            <a:r>
              <a:rPr lang="en-GB" sz="2400" dirty="0">
                <a:latin typeface="Cambria" panose="02040503050406030204" pitchFamily="18" charset="0"/>
              </a:rPr>
              <a:t> </a:t>
            </a:r>
            <a:r>
              <a:rPr lang="en-GB" sz="2400" dirty="0" err="1">
                <a:latin typeface="Cambria" panose="02040503050406030204" pitchFamily="18" charset="0"/>
              </a:rPr>
              <a:t>setiap</a:t>
            </a:r>
            <a:r>
              <a:rPr lang="en-GB" sz="2400" dirty="0">
                <a:latin typeface="Cambria" panose="02040503050406030204" pitchFamily="18" charset="0"/>
              </a:rPr>
              <a:t> </a:t>
            </a:r>
            <a:r>
              <a:rPr lang="en-GB" sz="2400" dirty="0" err="1">
                <a:latin typeface="Cambria" panose="02040503050406030204" pitchFamily="18" charset="0"/>
              </a:rPr>
              <a:t>kegiatan</a:t>
            </a:r>
            <a:r>
              <a:rPr lang="en-GB" sz="2400" dirty="0">
                <a:latin typeface="Cambria" panose="02040503050406030204" pitchFamily="18" charset="0"/>
              </a:rPr>
              <a:t> </a:t>
            </a:r>
            <a:r>
              <a:rPr lang="en-GB" sz="2400" dirty="0" err="1">
                <a:latin typeface="Cambria" panose="02040503050406030204" pitchFamily="18" charset="0"/>
              </a:rPr>
              <a:t>produksi</a:t>
            </a:r>
            <a:r>
              <a:rPr lang="en-GB" sz="2400" dirty="0">
                <a:latin typeface="Cambria" panose="02040503050406030204" pitchFamily="18" charset="0"/>
              </a:rPr>
              <a:t> </a:t>
            </a:r>
            <a:r>
              <a:rPr lang="en-GB" sz="2400" dirty="0" err="1">
                <a:latin typeface="Cambria" panose="02040503050406030204" pitchFamily="18" charset="0"/>
              </a:rPr>
              <a:t>terkait</a:t>
            </a:r>
            <a:r>
              <a:rPr lang="en-GB" sz="2400" dirty="0">
                <a:latin typeface="Cambria" panose="02040503050406030204" pitchFamily="18" charset="0"/>
              </a:rPr>
              <a:t> </a:t>
            </a:r>
            <a:r>
              <a:rPr lang="en-GB" sz="2400" dirty="0" err="1">
                <a:latin typeface="Cambria" panose="02040503050406030204" pitchFamily="18" charset="0"/>
              </a:rPr>
              <a:t>atau</a:t>
            </a:r>
            <a:r>
              <a:rPr lang="en-GB" sz="2400" dirty="0">
                <a:latin typeface="Cambria" panose="02040503050406030204" pitchFamily="18" charset="0"/>
              </a:rPr>
              <a:t> </a:t>
            </a:r>
            <a:r>
              <a:rPr lang="en-GB" sz="2400" dirty="0" err="1">
                <a:latin typeface="Cambria" panose="02040503050406030204" pitchFamily="18" charset="0"/>
              </a:rPr>
              <a:t>peristiwa</a:t>
            </a:r>
            <a:r>
              <a:rPr lang="en-GB" sz="2400" dirty="0">
                <a:latin typeface="Cambria" panose="02040503050406030204" pitchFamily="18" charset="0"/>
              </a:rPr>
              <a:t>, </a:t>
            </a:r>
            <a:r>
              <a:rPr lang="en-GB" sz="2400" dirty="0" err="1">
                <a:latin typeface="Cambria" panose="02040503050406030204" pitchFamily="18" charset="0"/>
              </a:rPr>
              <a:t>memiliki</a:t>
            </a:r>
            <a:r>
              <a:rPr lang="en-GB" sz="2400" dirty="0">
                <a:latin typeface="Cambria" panose="02040503050406030204" pitchFamily="18" charset="0"/>
              </a:rPr>
              <a:t> </a:t>
            </a:r>
            <a:r>
              <a:rPr lang="en-GB" sz="2400" dirty="0" err="1">
                <a:latin typeface="Cambria" panose="02040503050406030204" pitchFamily="18" charset="0"/>
              </a:rPr>
              <a:t>berbagai</a:t>
            </a:r>
            <a:r>
              <a:rPr lang="en-GB" sz="2400" dirty="0">
                <a:latin typeface="Cambria" panose="02040503050406030204" pitchFamily="18" charset="0"/>
              </a:rPr>
              <a:t> </a:t>
            </a:r>
            <a:r>
              <a:rPr lang="en-GB" sz="2400" dirty="0" err="1">
                <a:latin typeface="Cambria" panose="02040503050406030204" pitchFamily="18" charset="0"/>
              </a:rPr>
              <a:t>hasil</a:t>
            </a:r>
            <a:r>
              <a:rPr lang="en-GB" sz="2400" dirty="0">
                <a:latin typeface="Cambria" panose="02040503050406030204" pitchFamily="18" charset="0"/>
              </a:rPr>
              <a:t> yang </a:t>
            </a:r>
            <a:r>
              <a:rPr lang="en-GB" sz="2400" dirty="0" err="1">
                <a:latin typeface="Cambria" panose="02040503050406030204" pitchFamily="18" charset="0"/>
              </a:rPr>
              <a:t>mungkin</a:t>
            </a:r>
            <a:r>
              <a:rPr lang="en-GB" sz="2400" dirty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635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63235" y="500976"/>
            <a:ext cx="8629835" cy="970450"/>
          </a:xfrm>
        </p:spPr>
        <p:txBody>
          <a:bodyPr/>
          <a:lstStyle/>
          <a:p>
            <a:r>
              <a:rPr lang="en-GB" dirty="0" err="1" smtClean="0"/>
              <a:t>Mengelola</a:t>
            </a:r>
            <a:r>
              <a:rPr lang="en-GB" dirty="0" smtClean="0"/>
              <a:t> </a:t>
            </a:r>
            <a:r>
              <a:rPr lang="en-GB" dirty="0" err="1" smtClean="0"/>
              <a:t>Risiko</a:t>
            </a:r>
            <a:r>
              <a:rPr lang="en-GB" dirty="0" smtClean="0"/>
              <a:t> </a:t>
            </a:r>
            <a:r>
              <a:rPr lang="en-GB" dirty="0" err="1" smtClean="0"/>
              <a:t>Produksi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097" t="5514" r="63367" b="2023"/>
          <a:stretch/>
        </p:blipFill>
        <p:spPr>
          <a:xfrm>
            <a:off x="0" y="0"/>
            <a:ext cx="291801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68787" y="1982628"/>
            <a:ext cx="64187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Ada 3 </a:t>
            </a:r>
            <a:r>
              <a:rPr lang="en-GB" sz="2000" dirty="0" err="1" smtClean="0"/>
              <a:t>cara</a:t>
            </a:r>
            <a:r>
              <a:rPr lang="en-GB" sz="2000" dirty="0" smtClean="0"/>
              <a:t> </a:t>
            </a:r>
            <a:r>
              <a:rPr lang="en-GB" sz="2000" dirty="0" err="1" smtClean="0"/>
              <a:t>untuk</a:t>
            </a:r>
            <a:r>
              <a:rPr lang="en-GB" sz="2000" dirty="0" smtClean="0"/>
              <a:t> </a:t>
            </a:r>
            <a:r>
              <a:rPr lang="en-GB" sz="2000" dirty="0" err="1" smtClean="0"/>
              <a:t>mengelola</a:t>
            </a:r>
            <a:r>
              <a:rPr lang="en-GB" sz="2000" dirty="0" smtClean="0"/>
              <a:t> </a:t>
            </a:r>
            <a:r>
              <a:rPr lang="en-GB" sz="2000" dirty="0" err="1" smtClean="0"/>
              <a:t>risiko</a:t>
            </a:r>
            <a:r>
              <a:rPr lang="en-GB" sz="2000" dirty="0" smtClean="0"/>
              <a:t> </a:t>
            </a:r>
            <a:r>
              <a:rPr lang="en-GB" sz="2000" dirty="0" err="1" smtClean="0"/>
              <a:t>produksi</a:t>
            </a:r>
            <a:r>
              <a:rPr lang="en-GB" sz="2000" dirty="0" smtClean="0"/>
              <a:t>:</a:t>
            </a:r>
          </a:p>
          <a:p>
            <a:endParaRPr lang="id-ID" sz="2000" dirty="0"/>
          </a:p>
          <a:p>
            <a:pPr marL="342900" indent="-342900">
              <a:buFontTx/>
              <a:buAutoNum type="arabicParenR"/>
            </a:pPr>
            <a:r>
              <a:rPr lang="en-GB" sz="2000" dirty="0" err="1" smtClean="0"/>
              <a:t>Pelaku</a:t>
            </a:r>
            <a:r>
              <a:rPr lang="en-GB" sz="2000" dirty="0" smtClean="0"/>
              <a:t> </a:t>
            </a:r>
            <a:r>
              <a:rPr lang="en-GB" sz="2000" dirty="0" err="1" smtClean="0"/>
              <a:t>agribisnis</a:t>
            </a:r>
            <a:r>
              <a:rPr lang="en-GB" sz="2000" dirty="0" smtClean="0"/>
              <a:t> </a:t>
            </a:r>
            <a:r>
              <a:rPr lang="en-GB" sz="2000" dirty="0" err="1" smtClean="0"/>
              <a:t>bidang</a:t>
            </a:r>
            <a:r>
              <a:rPr lang="en-GB" sz="2000" dirty="0" smtClean="0"/>
              <a:t> </a:t>
            </a:r>
            <a:r>
              <a:rPr lang="en-GB" sz="2000" dirty="0" err="1" smtClean="0"/>
              <a:t>meminimalisasi</a:t>
            </a:r>
            <a:r>
              <a:rPr lang="en-GB" sz="2000" dirty="0" smtClean="0"/>
              <a:t> </a:t>
            </a:r>
            <a:r>
              <a:rPr lang="en-GB" sz="2000" dirty="0" err="1" smtClean="0"/>
              <a:t>risiko</a:t>
            </a:r>
            <a:r>
              <a:rPr lang="en-GB" sz="2000" dirty="0" smtClean="0"/>
              <a:t> </a:t>
            </a:r>
            <a:r>
              <a:rPr lang="en-GB" sz="2000" dirty="0" err="1" smtClean="0"/>
              <a:t>melalui</a:t>
            </a:r>
            <a:r>
              <a:rPr lang="en-GB" sz="2000" dirty="0" smtClean="0"/>
              <a:t> </a:t>
            </a:r>
            <a:r>
              <a:rPr lang="id-ID" sz="2000" dirty="0"/>
              <a:t>praktek manajemen dengan melakukan pekerjaan yang lebih baik dari apa yang saat ini mereka lakukan. </a:t>
            </a:r>
            <a:endParaRPr lang="en-GB" sz="2000" dirty="0"/>
          </a:p>
          <a:p>
            <a:pPr marL="342900" indent="-342900">
              <a:buAutoNum type="arabicParenR"/>
            </a:pPr>
            <a:endParaRPr lang="en-GB" sz="2000" dirty="0" smtClean="0"/>
          </a:p>
          <a:p>
            <a:pPr marL="342900" indent="-342900">
              <a:buAutoNum type="arabicParenR"/>
            </a:pPr>
            <a:r>
              <a:rPr lang="en-GB" sz="2000" dirty="0" err="1" smtClean="0"/>
              <a:t>Pelaku</a:t>
            </a:r>
            <a:r>
              <a:rPr lang="en-GB" sz="2000" dirty="0" smtClean="0"/>
              <a:t> </a:t>
            </a:r>
            <a:r>
              <a:rPr lang="en-GB" sz="2000" dirty="0" err="1" smtClean="0"/>
              <a:t>agribisnis</a:t>
            </a:r>
            <a:r>
              <a:rPr lang="en-GB" sz="2000" dirty="0" smtClean="0"/>
              <a:t> bias </a:t>
            </a:r>
            <a:r>
              <a:rPr lang="en-GB" sz="2000" dirty="0" err="1" smtClean="0"/>
              <a:t>mengurangi</a:t>
            </a:r>
            <a:r>
              <a:rPr lang="en-GB" sz="2000" dirty="0" smtClean="0"/>
              <a:t> </a:t>
            </a:r>
            <a:r>
              <a:rPr lang="en-GB" sz="2000" dirty="0" err="1" smtClean="0"/>
              <a:t>variabilitas</a:t>
            </a:r>
            <a:r>
              <a:rPr lang="en-GB" sz="2000" dirty="0" smtClean="0"/>
              <a:t> </a:t>
            </a:r>
            <a:r>
              <a:rPr lang="en-GB" sz="2000" dirty="0" err="1" smtClean="0"/>
              <a:t>produksi</a:t>
            </a:r>
            <a:r>
              <a:rPr lang="en-GB" sz="2000" dirty="0" smtClean="0"/>
              <a:t> </a:t>
            </a:r>
            <a:r>
              <a:rPr lang="en-GB" sz="2000" dirty="0" err="1" smtClean="0"/>
              <a:t>dengan</a:t>
            </a:r>
            <a:r>
              <a:rPr lang="en-GB" sz="2000" dirty="0" smtClean="0"/>
              <a:t> </a:t>
            </a:r>
            <a:r>
              <a:rPr lang="en-GB" sz="2000" dirty="0" err="1" smtClean="0"/>
              <a:t>membuat</a:t>
            </a:r>
            <a:r>
              <a:rPr lang="en-GB" sz="2000" dirty="0" smtClean="0"/>
              <a:t> </a:t>
            </a:r>
            <a:r>
              <a:rPr lang="en-GB" sz="2000" dirty="0" err="1" smtClean="0"/>
              <a:t>beberapa</a:t>
            </a:r>
            <a:r>
              <a:rPr lang="en-GB" sz="2000" dirty="0" smtClean="0"/>
              <a:t> </a:t>
            </a:r>
            <a:r>
              <a:rPr lang="en-GB" sz="2000" dirty="0" err="1" smtClean="0"/>
              <a:t>perubahan</a:t>
            </a:r>
            <a:r>
              <a:rPr lang="en-GB" sz="2000" dirty="0" smtClean="0"/>
              <a:t> </a:t>
            </a:r>
            <a:r>
              <a:rPr lang="en-GB" sz="2000" dirty="0" err="1" smtClean="0"/>
              <a:t>seperti</a:t>
            </a:r>
            <a:r>
              <a:rPr lang="en-GB" sz="2000" dirty="0" smtClean="0"/>
              <a:t> </a:t>
            </a:r>
            <a:r>
              <a:rPr lang="en-GB" sz="2000" dirty="0" err="1" smtClean="0"/>
              <a:t>diversifikasi</a:t>
            </a:r>
            <a:r>
              <a:rPr lang="en-GB" sz="2000" dirty="0" smtClean="0"/>
              <a:t>, </a:t>
            </a:r>
            <a:r>
              <a:rPr lang="en-GB" sz="2000" dirty="0" err="1" smtClean="0"/>
              <a:t>integrasi</a:t>
            </a:r>
            <a:r>
              <a:rPr lang="en-GB" sz="2000" dirty="0" smtClean="0"/>
              <a:t>, </a:t>
            </a:r>
            <a:r>
              <a:rPr lang="en-GB" sz="2000" dirty="0" err="1" smtClean="0"/>
              <a:t>penerapan</a:t>
            </a:r>
            <a:r>
              <a:rPr lang="en-GB" sz="2000" dirty="0" smtClean="0"/>
              <a:t> </a:t>
            </a:r>
            <a:r>
              <a:rPr lang="en-GB" sz="2000" dirty="0" err="1" smtClean="0"/>
              <a:t>teknologi</a:t>
            </a:r>
            <a:r>
              <a:rPr lang="en-GB" sz="2000" dirty="0" smtClean="0"/>
              <a:t> </a:t>
            </a:r>
            <a:r>
              <a:rPr lang="en-GB" sz="2000" dirty="0" err="1" smtClean="0"/>
              <a:t>baru</a:t>
            </a:r>
            <a:r>
              <a:rPr lang="en-GB" sz="2000" dirty="0" smtClean="0"/>
              <a:t> </a:t>
            </a:r>
            <a:r>
              <a:rPr lang="en-GB" sz="2000" dirty="0" err="1" smtClean="0"/>
              <a:t>dll</a:t>
            </a:r>
            <a:endParaRPr lang="en-GB" sz="2000" dirty="0" smtClean="0"/>
          </a:p>
          <a:p>
            <a:pPr marL="342900" indent="-342900">
              <a:buAutoNum type="arabicParenR"/>
            </a:pPr>
            <a:endParaRPr lang="en-GB" sz="2000" dirty="0"/>
          </a:p>
          <a:p>
            <a:pPr marL="342900" indent="-342900">
              <a:buAutoNum type="arabicParenR"/>
            </a:pPr>
            <a:r>
              <a:rPr lang="en-GB" sz="2000" dirty="0" err="1" smtClean="0"/>
              <a:t>Pelaku</a:t>
            </a:r>
            <a:r>
              <a:rPr lang="en-GB" sz="2000" dirty="0" smtClean="0"/>
              <a:t> </a:t>
            </a:r>
            <a:r>
              <a:rPr lang="en-GB" sz="2000" dirty="0" err="1" smtClean="0"/>
              <a:t>agribisnis</a:t>
            </a:r>
            <a:r>
              <a:rPr lang="en-GB" sz="2000" dirty="0" smtClean="0"/>
              <a:t> </a:t>
            </a:r>
            <a:r>
              <a:rPr lang="en-GB" sz="2000" dirty="0" err="1" smtClean="0"/>
              <a:t>bisa</a:t>
            </a:r>
            <a:r>
              <a:rPr lang="en-GB" sz="2000" dirty="0" smtClean="0"/>
              <a:t> </a:t>
            </a:r>
            <a:r>
              <a:rPr lang="en-GB" sz="2000" dirty="0" err="1" smtClean="0"/>
              <a:t>memindahkan</a:t>
            </a:r>
            <a:r>
              <a:rPr lang="en-GB" sz="2000" dirty="0" smtClean="0"/>
              <a:t> </a:t>
            </a:r>
            <a:r>
              <a:rPr lang="en-GB" sz="2000" dirty="0" err="1" smtClean="0"/>
              <a:t>risiko</a:t>
            </a:r>
            <a:r>
              <a:rPr lang="en-GB" sz="2000" dirty="0" smtClean="0"/>
              <a:t> </a:t>
            </a:r>
            <a:r>
              <a:rPr lang="en-GB" sz="2000" dirty="0" err="1" smtClean="0"/>
              <a:t>melalui</a:t>
            </a:r>
            <a:r>
              <a:rPr lang="en-GB" sz="2000" dirty="0" smtClean="0"/>
              <a:t> </a:t>
            </a:r>
            <a:r>
              <a:rPr lang="en-GB" sz="2000" dirty="0" err="1" smtClean="0"/>
              <a:t>kontrak</a:t>
            </a:r>
            <a:r>
              <a:rPr lang="en-GB" sz="2000" dirty="0" smtClean="0"/>
              <a:t>, </a:t>
            </a:r>
            <a:r>
              <a:rPr lang="en-GB" sz="2000" dirty="0" err="1" smtClean="0"/>
              <a:t>asuransi</a:t>
            </a:r>
            <a:r>
              <a:rPr lang="en-GB" sz="2000" dirty="0" smtClean="0"/>
              <a:t> </a:t>
            </a:r>
            <a:r>
              <a:rPr lang="en-GB" sz="2000" dirty="0" err="1" smtClean="0"/>
              <a:t>pembelian</a:t>
            </a:r>
            <a:r>
              <a:rPr lang="en-GB" sz="2000" dirty="0" smtClean="0"/>
              <a:t> </a:t>
            </a:r>
            <a:r>
              <a:rPr lang="en-GB" sz="2000" dirty="0" err="1" smtClean="0"/>
              <a:t>dan</a:t>
            </a:r>
            <a:r>
              <a:rPr lang="en-GB" sz="2000" dirty="0" smtClean="0"/>
              <a:t> </a:t>
            </a:r>
            <a:r>
              <a:rPr lang="en-GB" sz="2000" dirty="0" err="1" smtClean="0"/>
              <a:t>pengiriman</a:t>
            </a:r>
            <a:r>
              <a:rPr lang="en-GB" sz="2000" dirty="0" smtClean="0"/>
              <a:t> </a:t>
            </a:r>
            <a:r>
              <a:rPr lang="en-GB" sz="2000" dirty="0" err="1" smtClean="0"/>
              <a:t>dll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200151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5859" y="1189878"/>
            <a:ext cx="67005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GB" sz="2000" dirty="0" err="1" smtClean="0"/>
              <a:t>Penggunaan</a:t>
            </a:r>
            <a:r>
              <a:rPr lang="en-GB" sz="2000" dirty="0" smtClean="0"/>
              <a:t> </a:t>
            </a:r>
            <a:r>
              <a:rPr lang="en-GB" sz="2000" dirty="0" err="1" smtClean="0"/>
              <a:t>bahan</a:t>
            </a:r>
            <a:r>
              <a:rPr lang="en-GB" sz="2000" dirty="0" smtClean="0"/>
              <a:t> </a:t>
            </a:r>
            <a:r>
              <a:rPr lang="en-GB" sz="2000" dirty="0" err="1" smtClean="0"/>
              <a:t>kimia</a:t>
            </a:r>
            <a:r>
              <a:rPr lang="en-GB" sz="2000" dirty="0" smtClean="0"/>
              <a:t> </a:t>
            </a:r>
            <a:r>
              <a:rPr lang="en-GB" sz="2000" dirty="0" err="1" smtClean="0"/>
              <a:t>dan</a:t>
            </a:r>
            <a:r>
              <a:rPr lang="en-GB" sz="2000" dirty="0" smtClean="0"/>
              <a:t> </a:t>
            </a:r>
            <a:r>
              <a:rPr lang="en-GB" sz="2000" dirty="0" err="1" smtClean="0"/>
              <a:t>pupuk</a:t>
            </a:r>
            <a:r>
              <a:rPr lang="en-GB" sz="2000" dirty="0" smtClean="0"/>
              <a:t>  </a:t>
            </a:r>
            <a:r>
              <a:rPr lang="en-GB" sz="2000" dirty="0" err="1" smtClean="0"/>
              <a:t>bisa</a:t>
            </a:r>
            <a:r>
              <a:rPr lang="en-GB" sz="2000" dirty="0" smtClean="0"/>
              <a:t> </a:t>
            </a:r>
            <a:r>
              <a:rPr lang="en-GB" sz="2000" dirty="0" err="1" smtClean="0"/>
              <a:t>membantu</a:t>
            </a:r>
            <a:r>
              <a:rPr lang="en-GB" sz="2000" dirty="0" smtClean="0"/>
              <a:t> </a:t>
            </a:r>
            <a:r>
              <a:rPr lang="en-GB" sz="2000" dirty="0" err="1" smtClean="0"/>
              <a:t>mengontrol</a:t>
            </a:r>
            <a:r>
              <a:rPr lang="en-GB" sz="2000" dirty="0" smtClean="0"/>
              <a:t> </a:t>
            </a:r>
            <a:r>
              <a:rPr lang="en-GB" sz="2000" dirty="0" err="1" smtClean="0"/>
              <a:t>dan</a:t>
            </a:r>
            <a:r>
              <a:rPr lang="en-GB" sz="2000" dirty="0" smtClean="0"/>
              <a:t> </a:t>
            </a:r>
            <a:r>
              <a:rPr lang="en-GB" sz="2000" dirty="0" err="1" smtClean="0"/>
              <a:t>mengurangi</a:t>
            </a:r>
            <a:r>
              <a:rPr lang="en-GB" sz="2000" dirty="0" smtClean="0"/>
              <a:t> </a:t>
            </a:r>
            <a:r>
              <a:rPr lang="en-GB" sz="2000" dirty="0" err="1" smtClean="0"/>
              <a:t>variabilitas</a:t>
            </a:r>
            <a:r>
              <a:rPr lang="en-GB" sz="2000" dirty="0" smtClean="0"/>
              <a:t> </a:t>
            </a:r>
            <a:r>
              <a:rPr lang="en-GB" sz="2000" dirty="0" err="1" smtClean="0"/>
              <a:t>produksi</a:t>
            </a:r>
            <a:endParaRPr lang="en-GB" sz="2000" dirty="0" smtClean="0"/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id-ID" sz="2000" dirty="0"/>
              <a:t>Irigasi sangat efektif dalam meminimalkan efek dari curah hujan yang rendah atau kekeringan </a:t>
            </a:r>
            <a:endParaRPr lang="en-GB" sz="2000" dirty="0" smtClean="0"/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GB" sz="2000" dirty="0" err="1" smtClean="0"/>
              <a:t>Kesehatan</a:t>
            </a:r>
            <a:r>
              <a:rPr lang="en-GB" sz="2000" dirty="0" smtClean="0"/>
              <a:t> </a:t>
            </a:r>
            <a:r>
              <a:rPr lang="en-GB" sz="2000" dirty="0" err="1" smtClean="0"/>
              <a:t>dan</a:t>
            </a:r>
            <a:r>
              <a:rPr lang="en-GB" sz="2000" dirty="0" smtClean="0"/>
              <a:t> program </a:t>
            </a:r>
            <a:r>
              <a:rPr lang="en-GB" sz="2000" dirty="0" err="1" smtClean="0"/>
              <a:t>nutrisi</a:t>
            </a:r>
            <a:r>
              <a:rPr lang="en-GB" sz="2000" dirty="0" smtClean="0"/>
              <a:t> bias </a:t>
            </a:r>
            <a:r>
              <a:rPr lang="en-GB" sz="2000" dirty="0" err="1" smtClean="0"/>
              <a:t>mengurangi</a:t>
            </a:r>
            <a:r>
              <a:rPr lang="en-GB" sz="2000" dirty="0" smtClean="0"/>
              <a:t> </a:t>
            </a:r>
            <a:r>
              <a:rPr lang="en-GB" sz="2000" dirty="0" err="1" smtClean="0"/>
              <a:t>variabilitas</a:t>
            </a:r>
            <a:r>
              <a:rPr lang="en-GB" sz="2000" dirty="0" smtClean="0"/>
              <a:t> </a:t>
            </a:r>
            <a:r>
              <a:rPr lang="en-GB" sz="2000" dirty="0" err="1" smtClean="0"/>
              <a:t>pada</a:t>
            </a:r>
            <a:r>
              <a:rPr lang="en-GB" sz="2000" dirty="0" smtClean="0"/>
              <a:t> </a:t>
            </a:r>
            <a:r>
              <a:rPr lang="en-GB" sz="2000" dirty="0" err="1" smtClean="0"/>
              <a:t>produksi</a:t>
            </a:r>
            <a:r>
              <a:rPr lang="en-GB" sz="2000" dirty="0" smtClean="0"/>
              <a:t> </a:t>
            </a:r>
            <a:r>
              <a:rPr lang="en-GB" sz="2000" dirty="0" err="1" smtClean="0"/>
              <a:t>peternakan</a:t>
            </a:r>
            <a:r>
              <a:rPr lang="en-GB" sz="2000" dirty="0" smtClean="0"/>
              <a:t>.</a:t>
            </a:r>
            <a:endParaRPr lang="en-GB" sz="2000" dirty="0"/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nn-NO" sz="2000" dirty="0"/>
              <a:t>Ketepatan waktu operasi memiliki dampak besar pada kegiatan </a:t>
            </a:r>
            <a:r>
              <a:rPr lang="nn-NO" sz="2000" dirty="0" smtClean="0"/>
              <a:t>produksi.</a:t>
            </a:r>
            <a:endParaRPr lang="id-ID" sz="2000" dirty="0"/>
          </a:p>
        </p:txBody>
      </p:sp>
      <p:sp>
        <p:nvSpPr>
          <p:cNvPr id="8" name="Rectangle 7"/>
          <p:cNvSpPr/>
          <p:nvPr/>
        </p:nvSpPr>
        <p:spPr>
          <a:xfrm>
            <a:off x="987185" y="5339735"/>
            <a:ext cx="48404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Berlatih pemeliharaan pencegahan juga metode pengelolaan risiko produksi dengan meminimalkan kemungkinan peristiwa negatif yang terjadi.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22" r="75190"/>
          <a:stretch/>
        </p:blipFill>
        <p:spPr>
          <a:xfrm>
            <a:off x="0" y="0"/>
            <a:ext cx="874059" cy="23797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4059" y="208883"/>
            <a:ext cx="60179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</a:rPr>
              <a:t>1. </a:t>
            </a:r>
            <a:r>
              <a:rPr lang="en-US" sz="4000" b="1" cap="none" spc="0" dirty="0" err="1" smtClean="0">
                <a:ln/>
                <a:solidFill>
                  <a:schemeClr val="accent3"/>
                </a:solidFill>
                <a:effectLst/>
              </a:rPr>
              <a:t>Meminimalkan</a:t>
            </a:r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accent3"/>
                </a:solidFill>
                <a:effectLst/>
              </a:rPr>
              <a:t>Risiko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56376" y="159730"/>
            <a:ext cx="4171909" cy="2774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4978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930718" y="5565914"/>
            <a:ext cx="24737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err="1" smtClean="0">
                <a:ln/>
                <a:solidFill>
                  <a:schemeClr val="accent3"/>
                </a:solidFill>
              </a:rPr>
              <a:t>Diversifikasi</a:t>
            </a:r>
            <a:endParaRPr lang="en-US" sz="3200" b="1" dirty="0" smtClean="0">
              <a:ln/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9074" y="5065371"/>
            <a:ext cx="58776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GB" i="1" dirty="0" err="1" smtClean="0"/>
              <a:t>Diversifikasi</a:t>
            </a:r>
            <a:r>
              <a:rPr lang="en-GB" i="1" dirty="0" smtClean="0"/>
              <a:t> </a:t>
            </a:r>
            <a:r>
              <a:rPr lang="en-GB" i="1" dirty="0" err="1" smtClean="0"/>
              <a:t>termasuk</a:t>
            </a:r>
            <a:r>
              <a:rPr lang="en-GB" i="1" dirty="0" smtClean="0"/>
              <a:t> </a:t>
            </a:r>
            <a:r>
              <a:rPr lang="en-GB" i="1" dirty="0" err="1" smtClean="0"/>
              <a:t>perbedaan</a:t>
            </a:r>
            <a:r>
              <a:rPr lang="en-GB" i="1" dirty="0" smtClean="0"/>
              <a:t> </a:t>
            </a:r>
            <a:r>
              <a:rPr lang="en-GB" i="1" dirty="0" err="1" smtClean="0"/>
              <a:t>jenis</a:t>
            </a:r>
            <a:r>
              <a:rPr lang="en-GB" i="1" dirty="0" smtClean="0"/>
              <a:t> </a:t>
            </a:r>
            <a:r>
              <a:rPr lang="en-GB" i="1" dirty="0" err="1" smtClean="0"/>
              <a:t>tanaman</a:t>
            </a:r>
            <a:r>
              <a:rPr lang="en-GB" i="1" dirty="0" smtClean="0"/>
              <a:t>, </a:t>
            </a:r>
            <a:r>
              <a:rPr lang="en-GB" i="1" dirty="0" err="1" smtClean="0"/>
              <a:t>perbedaan</a:t>
            </a:r>
            <a:r>
              <a:rPr lang="en-GB" i="1" dirty="0" smtClean="0"/>
              <a:t> </a:t>
            </a:r>
            <a:r>
              <a:rPr lang="en-GB" i="1" dirty="0" err="1" smtClean="0"/>
              <a:t>kombinasi</a:t>
            </a:r>
            <a:r>
              <a:rPr lang="en-GB" i="1" dirty="0" smtClean="0"/>
              <a:t> </a:t>
            </a:r>
            <a:r>
              <a:rPr lang="en-GB" i="1" dirty="0" err="1" smtClean="0"/>
              <a:t>hasil</a:t>
            </a:r>
            <a:r>
              <a:rPr lang="en-GB" i="1" dirty="0" smtClean="0"/>
              <a:t> </a:t>
            </a:r>
            <a:r>
              <a:rPr lang="en-GB" i="1" dirty="0" err="1" smtClean="0"/>
              <a:t>panen</a:t>
            </a:r>
            <a:r>
              <a:rPr lang="en-GB" i="1" dirty="0" smtClean="0"/>
              <a:t> </a:t>
            </a:r>
            <a:r>
              <a:rPr lang="en-GB" i="1" dirty="0" err="1" smtClean="0"/>
              <a:t>dan</a:t>
            </a:r>
            <a:r>
              <a:rPr lang="en-GB" i="1" dirty="0" smtClean="0"/>
              <a:t> </a:t>
            </a:r>
            <a:r>
              <a:rPr lang="en-GB" i="1" dirty="0" err="1" smtClean="0"/>
              <a:t>jasa</a:t>
            </a:r>
            <a:r>
              <a:rPr lang="en-GB" i="1" dirty="0" smtClean="0"/>
              <a:t>, </a:t>
            </a:r>
            <a:r>
              <a:rPr lang="en-GB" i="1" dirty="0" err="1" smtClean="0"/>
              <a:t>perbedaa</a:t>
            </a:r>
            <a:r>
              <a:rPr lang="en-GB" i="1" dirty="0" smtClean="0"/>
              <a:t> </a:t>
            </a:r>
            <a:r>
              <a:rPr lang="en-GB" i="1" dirty="0" err="1" smtClean="0"/>
              <a:t>hasil</a:t>
            </a:r>
            <a:r>
              <a:rPr lang="en-GB" i="1" dirty="0" smtClean="0"/>
              <a:t> proses </a:t>
            </a:r>
            <a:r>
              <a:rPr lang="en-GB" i="1" dirty="0" err="1" smtClean="0"/>
              <a:t>produksi</a:t>
            </a:r>
            <a:r>
              <a:rPr lang="en-GB" i="1" dirty="0" smtClean="0"/>
              <a:t> </a:t>
            </a:r>
            <a:r>
              <a:rPr lang="en-GB" i="1" dirty="0" err="1" smtClean="0"/>
              <a:t>seperti</a:t>
            </a:r>
            <a:r>
              <a:rPr lang="en-GB" i="1" dirty="0" smtClean="0"/>
              <a:t> </a:t>
            </a:r>
            <a:r>
              <a:rPr lang="en-GB" i="1" dirty="0" err="1" smtClean="0"/>
              <a:t>perbedaan</a:t>
            </a:r>
            <a:r>
              <a:rPr lang="en-GB" i="1" dirty="0" smtClean="0"/>
              <a:t> </a:t>
            </a:r>
            <a:r>
              <a:rPr lang="en-GB" i="1" dirty="0" err="1" smtClean="0"/>
              <a:t>ukuran</a:t>
            </a:r>
            <a:r>
              <a:rPr lang="en-GB" i="1" dirty="0" smtClean="0"/>
              <a:t> </a:t>
            </a:r>
            <a:r>
              <a:rPr lang="en-GB" i="1" dirty="0" err="1" smtClean="0"/>
              <a:t>penjualan</a:t>
            </a:r>
            <a:r>
              <a:rPr lang="en-GB" i="1" dirty="0" smtClean="0"/>
              <a:t> </a:t>
            </a:r>
            <a:r>
              <a:rPr lang="en-GB" i="1" dirty="0" err="1" smtClean="0"/>
              <a:t>atau</a:t>
            </a:r>
            <a:r>
              <a:rPr lang="en-GB" i="1" dirty="0" smtClean="0"/>
              <a:t> </a:t>
            </a:r>
            <a:r>
              <a:rPr lang="en-GB" i="1" dirty="0" err="1" smtClean="0"/>
              <a:t>perbedaan</a:t>
            </a:r>
            <a:r>
              <a:rPr lang="en-GB" i="1" dirty="0" smtClean="0"/>
              <a:t> </a:t>
            </a:r>
            <a:r>
              <a:rPr lang="en-GB" i="1" dirty="0" err="1" smtClean="0"/>
              <a:t>varietas</a:t>
            </a:r>
            <a:r>
              <a:rPr lang="en-GB" i="1" dirty="0" smtClean="0"/>
              <a:t> </a:t>
            </a:r>
            <a:r>
              <a:rPr lang="en-GB" i="1" dirty="0" err="1" smtClean="0"/>
              <a:t>pada</a:t>
            </a:r>
            <a:r>
              <a:rPr lang="en-GB" i="1" dirty="0" smtClean="0"/>
              <a:t> </a:t>
            </a:r>
            <a:r>
              <a:rPr lang="en-GB" i="1" dirty="0" err="1" smtClean="0"/>
              <a:t>tanaman</a:t>
            </a:r>
            <a:r>
              <a:rPr lang="en-GB" i="1" dirty="0" smtClean="0"/>
              <a:t> yang </a:t>
            </a:r>
            <a:r>
              <a:rPr lang="en-GB" i="1" dirty="0" err="1" smtClean="0"/>
              <a:t>sama</a:t>
            </a:r>
            <a:r>
              <a:rPr lang="en-GB" i="1" dirty="0" smtClean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946710" y="1984439"/>
            <a:ext cx="48404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GB" dirty="0" err="1" smtClean="0"/>
              <a:t>Petani</a:t>
            </a:r>
            <a:r>
              <a:rPr lang="en-GB" dirty="0" smtClean="0"/>
              <a:t> </a:t>
            </a:r>
            <a:r>
              <a:rPr lang="en-GB" dirty="0" err="1" smtClean="0"/>
              <a:t>biasanya</a:t>
            </a:r>
            <a:r>
              <a:rPr lang="en-GB" dirty="0" smtClean="0"/>
              <a:t> </a:t>
            </a:r>
            <a:r>
              <a:rPr lang="en-GB" dirty="0" err="1" smtClean="0"/>
              <a:t>berupaya</a:t>
            </a:r>
            <a:r>
              <a:rPr lang="en-GB" dirty="0" smtClean="0"/>
              <a:t>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menjaga</a:t>
            </a:r>
            <a:r>
              <a:rPr lang="en-GB" dirty="0" smtClean="0"/>
              <a:t> </a:t>
            </a:r>
            <a:r>
              <a:rPr lang="en-GB" dirty="0" err="1" smtClean="0"/>
              <a:t>fleksibilitas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penggunaan</a:t>
            </a:r>
            <a:r>
              <a:rPr lang="en-GB" dirty="0" smtClean="0"/>
              <a:t> asset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prosedur</a:t>
            </a:r>
            <a:r>
              <a:rPr lang="en-GB" dirty="0" smtClean="0"/>
              <a:t> </a:t>
            </a:r>
            <a:r>
              <a:rPr lang="en-GB" dirty="0" err="1" smtClean="0"/>
              <a:t>operasi</a:t>
            </a:r>
            <a:r>
              <a:rPr lang="en-GB" dirty="0" smtClean="0"/>
              <a:t> </a:t>
            </a:r>
            <a:r>
              <a:rPr lang="en-GB" dirty="0" err="1" smtClean="0"/>
              <a:t>sebagai</a:t>
            </a:r>
            <a:r>
              <a:rPr lang="en-GB" dirty="0" smtClean="0"/>
              <a:t> </a:t>
            </a:r>
            <a:r>
              <a:rPr lang="en-GB" dirty="0" err="1" smtClean="0"/>
              <a:t>respon</a:t>
            </a:r>
            <a:r>
              <a:rPr lang="en-GB" dirty="0" smtClean="0"/>
              <a:t> </a:t>
            </a:r>
            <a:r>
              <a:rPr lang="en-GB" dirty="0" err="1" smtClean="0"/>
              <a:t>variabilitas</a:t>
            </a:r>
            <a:r>
              <a:rPr lang="en-GB" dirty="0" smtClean="0"/>
              <a:t> </a:t>
            </a:r>
            <a:r>
              <a:rPr lang="en-GB" dirty="0" err="1" smtClean="0"/>
              <a:t>produksi</a:t>
            </a:r>
            <a:r>
              <a:rPr lang="en-GB" dirty="0" smtClean="0"/>
              <a:t> 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dirty="0" err="1" smtClean="0"/>
              <a:t>Biaya</a:t>
            </a:r>
            <a:r>
              <a:rPr lang="en-US" dirty="0" smtClean="0"/>
              <a:t> yang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fleksibilitaas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r>
              <a:rPr lang="en-US" dirty="0" smtClean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30718" y="1323567"/>
            <a:ext cx="2400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n/>
                <a:solidFill>
                  <a:schemeClr val="accent3"/>
                </a:solidFill>
              </a:rPr>
              <a:t>Fleksibilitas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9074" y="1495412"/>
            <a:ext cx="3413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n/>
                <a:solidFill>
                  <a:schemeClr val="accent3"/>
                </a:solidFill>
              </a:rPr>
              <a:t>Integrasi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</a:rPr>
              <a:t>Vertkal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5557" y="2248500"/>
            <a:ext cx="4403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GB" dirty="0" err="1" smtClean="0"/>
              <a:t>Integrasi</a:t>
            </a:r>
            <a:r>
              <a:rPr lang="en-GB" dirty="0" smtClean="0"/>
              <a:t> </a:t>
            </a:r>
            <a:r>
              <a:rPr lang="en-GB" dirty="0" err="1" smtClean="0"/>
              <a:t>vertkal</a:t>
            </a:r>
            <a:r>
              <a:rPr lang="en-GB" dirty="0" smtClean="0"/>
              <a:t> </a:t>
            </a:r>
            <a:r>
              <a:rPr lang="en-GB" dirty="0" err="1" smtClean="0"/>
              <a:t>termasuk</a:t>
            </a:r>
            <a:r>
              <a:rPr lang="en-GB" dirty="0" smtClean="0"/>
              <a:t> </a:t>
            </a:r>
            <a:r>
              <a:rPr lang="en-GB" dirty="0" err="1" smtClean="0"/>
              <a:t>semua</a:t>
            </a:r>
            <a:r>
              <a:rPr lang="en-GB" dirty="0" smtClean="0"/>
              <a:t> </a:t>
            </a:r>
            <a:r>
              <a:rPr lang="en-GB" dirty="0" err="1" smtClean="0"/>
              <a:t>cara</a:t>
            </a:r>
            <a:r>
              <a:rPr lang="en-GB" dirty="0" smtClean="0"/>
              <a:t>  </a:t>
            </a:r>
            <a:r>
              <a:rPr lang="en-GB" dirty="0" err="1" smtClean="0"/>
              <a:t>dimana</a:t>
            </a:r>
            <a:r>
              <a:rPr lang="en-GB" dirty="0" smtClean="0"/>
              <a:t> output </a:t>
            </a:r>
            <a:r>
              <a:rPr lang="en-GB" dirty="0" err="1" smtClean="0"/>
              <a:t>dari</a:t>
            </a:r>
            <a:r>
              <a:rPr lang="en-GB" dirty="0" smtClean="0"/>
              <a:t> </a:t>
            </a:r>
            <a:r>
              <a:rPr lang="en-GB" dirty="0" err="1" smtClean="0"/>
              <a:t>satu</a:t>
            </a:r>
            <a:r>
              <a:rPr lang="en-GB" dirty="0" smtClean="0"/>
              <a:t> </a:t>
            </a:r>
            <a:r>
              <a:rPr lang="en-GB" dirty="0" err="1" smtClean="0"/>
              <a:t>tahap</a:t>
            </a:r>
            <a:r>
              <a:rPr lang="en-GB" dirty="0" smtClean="0"/>
              <a:t> </a:t>
            </a:r>
            <a:r>
              <a:rPr lang="en-GB" dirty="0" err="1" smtClean="0"/>
              <a:t>produksi</a:t>
            </a:r>
            <a:r>
              <a:rPr lang="en-GB" dirty="0" smtClean="0"/>
              <a:t> </a:t>
            </a:r>
            <a:r>
              <a:rPr lang="en-GB" dirty="0" err="1" smtClean="0"/>
              <a:t>ditransfer</a:t>
            </a:r>
            <a:r>
              <a:rPr lang="en-GB" dirty="0" smtClean="0"/>
              <a:t> </a:t>
            </a:r>
            <a:r>
              <a:rPr lang="en-GB" dirty="0" err="1" smtClean="0"/>
              <a:t>ke</a:t>
            </a:r>
            <a:r>
              <a:rPr lang="en-GB" dirty="0" smtClean="0"/>
              <a:t> </a:t>
            </a:r>
            <a:r>
              <a:rPr lang="en-GB" dirty="0" err="1" smtClean="0"/>
              <a:t>tahap</a:t>
            </a:r>
            <a:r>
              <a:rPr lang="en-GB" dirty="0" smtClean="0"/>
              <a:t> </a:t>
            </a:r>
            <a:r>
              <a:rPr lang="en-GB" dirty="0" err="1" smtClean="0"/>
              <a:t>lainnya</a:t>
            </a:r>
            <a:endParaRPr lang="id-ID" dirty="0"/>
          </a:p>
        </p:txBody>
      </p:sp>
      <p:sp>
        <p:nvSpPr>
          <p:cNvPr id="13" name="Rectangle 12"/>
          <p:cNvSpPr/>
          <p:nvPr/>
        </p:nvSpPr>
        <p:spPr>
          <a:xfrm>
            <a:off x="2775631" y="3334186"/>
            <a:ext cx="3898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err="1" smtClean="0"/>
              <a:t>Contoh</a:t>
            </a:r>
            <a:r>
              <a:rPr lang="en-GB" i="1" dirty="0" smtClean="0"/>
              <a:t>: </a:t>
            </a:r>
            <a:r>
              <a:rPr lang="en-GB" i="1" dirty="0" err="1" smtClean="0"/>
              <a:t>Pembibitan</a:t>
            </a:r>
            <a:r>
              <a:rPr lang="en-GB" i="1" dirty="0" smtClean="0"/>
              <a:t> yang </a:t>
            </a:r>
            <a:r>
              <a:rPr lang="en-GB" i="1" dirty="0" err="1" smtClean="0"/>
              <a:t>menyediakan</a:t>
            </a:r>
            <a:r>
              <a:rPr lang="en-GB" i="1" dirty="0" smtClean="0"/>
              <a:t> </a:t>
            </a:r>
            <a:r>
              <a:rPr lang="en-GB" i="1" dirty="0" err="1" smtClean="0"/>
              <a:t>jasa</a:t>
            </a:r>
            <a:r>
              <a:rPr lang="en-GB" i="1" dirty="0" smtClean="0"/>
              <a:t> yang </a:t>
            </a:r>
            <a:r>
              <a:rPr lang="en-GB" i="1" dirty="0" err="1" smtClean="0"/>
              <a:t>digunakan</a:t>
            </a:r>
            <a:r>
              <a:rPr lang="en-GB" i="1" dirty="0" smtClean="0"/>
              <a:t> </a:t>
            </a:r>
            <a:r>
              <a:rPr lang="en-GB" i="1" dirty="0" err="1" smtClean="0"/>
              <a:t>untuk</a:t>
            </a:r>
            <a:r>
              <a:rPr lang="en-GB" i="1" dirty="0" smtClean="0"/>
              <a:t> </a:t>
            </a:r>
            <a:r>
              <a:rPr lang="en-GB" i="1" dirty="0" err="1" smtClean="0"/>
              <a:t>stok</a:t>
            </a:r>
            <a:r>
              <a:rPr lang="en-GB" i="1" dirty="0" smtClean="0"/>
              <a:t> </a:t>
            </a:r>
            <a:r>
              <a:rPr lang="en-GB" i="1" dirty="0" err="1" smtClean="0"/>
              <a:t>mereka</a:t>
            </a:r>
            <a:r>
              <a:rPr lang="en-GB" i="1" dirty="0" smtClean="0"/>
              <a:t> </a:t>
            </a:r>
            <a:r>
              <a:rPr lang="en-GB" i="1" dirty="0" err="1" smtClean="0"/>
              <a:t>sendiri</a:t>
            </a:r>
            <a:r>
              <a:rPr lang="en-GB" i="1" dirty="0" smtClean="0"/>
              <a:t> </a:t>
            </a:r>
            <a:r>
              <a:rPr lang="en-GB" i="1" dirty="0" err="1" smtClean="0"/>
              <a:t>adalah</a:t>
            </a:r>
            <a:r>
              <a:rPr lang="en-GB" i="1" dirty="0" smtClean="0"/>
              <a:t> </a:t>
            </a:r>
            <a:r>
              <a:rPr lang="en-GB" i="1" dirty="0" err="1" smtClean="0"/>
              <a:t>integrasi</a:t>
            </a:r>
            <a:r>
              <a:rPr lang="en-GB" i="1" dirty="0" smtClean="0"/>
              <a:t> </a:t>
            </a:r>
            <a:r>
              <a:rPr lang="en-GB" i="1" dirty="0" err="1" smtClean="0"/>
              <a:t>vertikal</a:t>
            </a:r>
            <a:endParaRPr lang="en-GB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70" t="100031" r="-5906645" b="-6285387"/>
          <a:stretch/>
        </p:blipFill>
        <p:spPr>
          <a:xfrm>
            <a:off x="9653317" y="6857999"/>
            <a:ext cx="420289495" cy="431045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9" t="2872" r="50857" b="1333"/>
          <a:stretch/>
        </p:blipFill>
        <p:spPr>
          <a:xfrm>
            <a:off x="0" y="0"/>
            <a:ext cx="914399" cy="25916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399" y="271094"/>
            <a:ext cx="66688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</a:rPr>
              <a:t>2. </a:t>
            </a:r>
            <a:r>
              <a:rPr lang="en-US" sz="4000" b="1" cap="none" spc="0" dirty="0" err="1" smtClean="0">
                <a:ln/>
                <a:solidFill>
                  <a:schemeClr val="accent3"/>
                </a:solidFill>
                <a:effectLst/>
              </a:rPr>
              <a:t>Mengurangi</a:t>
            </a:r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accent3"/>
                </a:solidFill>
                <a:effectLst/>
              </a:rPr>
              <a:t>Variabilitas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820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4191" y="2224627"/>
            <a:ext cx="49313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Sebuah kontrak biasanya didefinisikan sebagai suatu perjanjian tertulis atau lisan antara dua pihak atau lebih yang melibatkan komitmen </a:t>
            </a:r>
            <a:r>
              <a:rPr lang="id-ID" dirty="0" smtClean="0"/>
              <a:t>untuk </a:t>
            </a:r>
            <a:r>
              <a:rPr lang="id-ID" dirty="0"/>
              <a:t>melakukan atau menahan diri dari melakukan sesuatu.</a:t>
            </a:r>
          </a:p>
        </p:txBody>
      </p:sp>
      <p:sp>
        <p:nvSpPr>
          <p:cNvPr id="6" name="Rectangle 5"/>
          <p:cNvSpPr/>
          <p:nvPr/>
        </p:nvSpPr>
        <p:spPr>
          <a:xfrm>
            <a:off x="516412" y="1052025"/>
            <a:ext cx="414568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3600" b="1" dirty="0" err="1" smtClean="0">
                <a:ln/>
                <a:solidFill>
                  <a:schemeClr val="accent3"/>
                </a:solidFill>
              </a:rPr>
              <a:t>Kontrak</a:t>
            </a:r>
            <a:r>
              <a:rPr lang="en-GB" sz="3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GB" sz="3600" b="1" dirty="0" err="1" smtClean="0">
                <a:ln/>
                <a:solidFill>
                  <a:schemeClr val="accent3"/>
                </a:solidFill>
              </a:rPr>
              <a:t>Agribisnis</a:t>
            </a:r>
            <a:endParaRPr lang="id-ID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6911" y="4620898"/>
            <a:ext cx="4598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agribisnis</a:t>
            </a:r>
            <a:r>
              <a:rPr lang="en-GB" dirty="0" smtClean="0"/>
              <a:t>, </a:t>
            </a:r>
            <a:r>
              <a:rPr lang="en-GB" dirty="0" err="1" smtClean="0"/>
              <a:t>kontrak</a:t>
            </a:r>
            <a:r>
              <a:rPr lang="en-GB" dirty="0" smtClean="0"/>
              <a:t> </a:t>
            </a:r>
            <a:r>
              <a:rPr lang="en-GB" dirty="0" err="1" smtClean="0"/>
              <a:t>antara</a:t>
            </a:r>
            <a:r>
              <a:rPr lang="en-GB" dirty="0" smtClean="0"/>
              <a:t> </a:t>
            </a:r>
            <a:r>
              <a:rPr lang="en-GB" dirty="0" err="1" smtClean="0"/>
              <a:t>petani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perusahaan</a:t>
            </a:r>
            <a:r>
              <a:rPr lang="en-GB" dirty="0" smtClean="0"/>
              <a:t> </a:t>
            </a:r>
            <a:r>
              <a:rPr lang="en-GB" dirty="0" err="1" smtClean="0"/>
              <a:t>tertentu</a:t>
            </a:r>
            <a:r>
              <a:rPr lang="en-GB" dirty="0" smtClean="0"/>
              <a:t>, </a:t>
            </a:r>
            <a:r>
              <a:rPr lang="en-GB" dirty="0" err="1" smtClean="0"/>
              <a:t>berhubungan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produksi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atau</a:t>
            </a:r>
            <a:r>
              <a:rPr lang="en-GB" dirty="0" smtClean="0"/>
              <a:t> </a:t>
            </a:r>
            <a:r>
              <a:rPr lang="en-GB" dirty="0" err="1" smtClean="0"/>
              <a:t>pemasaran</a:t>
            </a:r>
            <a:r>
              <a:rPr lang="en-GB" dirty="0" smtClean="0"/>
              <a:t> </a:t>
            </a:r>
            <a:r>
              <a:rPr lang="en-GB" dirty="0" err="1" smtClean="0"/>
              <a:t>produk</a:t>
            </a:r>
            <a:endParaRPr lang="en-GB" dirty="0" smtClean="0"/>
          </a:p>
        </p:txBody>
      </p:sp>
      <p:sp>
        <p:nvSpPr>
          <p:cNvPr id="8" name="Rectangle 7"/>
          <p:cNvSpPr/>
          <p:nvPr/>
        </p:nvSpPr>
        <p:spPr>
          <a:xfrm>
            <a:off x="7019498" y="2224627"/>
            <a:ext cx="45538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sv-SE" dirty="0"/>
              <a:t>Petani </a:t>
            </a:r>
            <a:r>
              <a:rPr lang="sv-SE" dirty="0" smtClean="0"/>
              <a:t>membuat kontrak </a:t>
            </a:r>
            <a:r>
              <a:rPr lang="sv-SE" dirty="0"/>
              <a:t>karena berbagai alasan, termasuk stabilitas pendapatan, meningkatkan efisiensi, keamanan pasar, dan akses terhadap modal</a:t>
            </a:r>
            <a:r>
              <a:rPr lang="sv-SE" dirty="0" smtClean="0"/>
              <a:t>.</a:t>
            </a:r>
          </a:p>
          <a:p>
            <a:pPr>
              <a:buClr>
                <a:srgbClr val="FFFF00"/>
              </a:buClr>
            </a:pPr>
            <a:endParaRPr lang="en-GB" dirty="0" smtClean="0"/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GB" dirty="0" err="1" smtClean="0"/>
              <a:t>Pengecer</a:t>
            </a:r>
            <a:r>
              <a:rPr lang="en-GB" dirty="0" smtClean="0"/>
              <a:t> </a:t>
            </a:r>
            <a:r>
              <a:rPr lang="en-GB" dirty="0" err="1" smtClean="0"/>
              <a:t>membuat</a:t>
            </a:r>
            <a:r>
              <a:rPr lang="en-GB" dirty="0" smtClean="0"/>
              <a:t> </a:t>
            </a:r>
            <a:r>
              <a:rPr lang="en-GB" dirty="0" err="1" smtClean="0"/>
              <a:t>kontrak</a:t>
            </a:r>
            <a:r>
              <a:rPr lang="en-GB" dirty="0" smtClean="0"/>
              <a:t>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mengontral</a:t>
            </a:r>
            <a:r>
              <a:rPr lang="en-GB" dirty="0" smtClean="0"/>
              <a:t> </a:t>
            </a:r>
            <a:r>
              <a:rPr lang="en-GB" dirty="0" err="1" smtClean="0"/>
              <a:t>pemasok</a:t>
            </a:r>
            <a:r>
              <a:rPr lang="en-GB" dirty="0" smtClean="0"/>
              <a:t> input, </a:t>
            </a:r>
            <a:r>
              <a:rPr lang="en-GB" dirty="0" err="1" smtClean="0"/>
              <a:t>meningkatkan</a:t>
            </a:r>
            <a:r>
              <a:rPr lang="en-GB" dirty="0" smtClean="0"/>
              <a:t> </a:t>
            </a:r>
            <a:r>
              <a:rPr lang="en-GB" dirty="0" err="1" smtClean="0"/>
              <a:t>respon</a:t>
            </a:r>
            <a:r>
              <a:rPr lang="en-GB" dirty="0" smtClean="0"/>
              <a:t> </a:t>
            </a:r>
            <a:r>
              <a:rPr lang="en-GB" dirty="0" err="1" smtClean="0"/>
              <a:t>permintaan</a:t>
            </a:r>
            <a:r>
              <a:rPr lang="en-GB" dirty="0" smtClean="0"/>
              <a:t> </a:t>
            </a:r>
            <a:r>
              <a:rPr lang="en-GB" dirty="0" err="1" smtClean="0"/>
              <a:t>konsumen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ekspansi</a:t>
            </a:r>
            <a:r>
              <a:rPr lang="en-GB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9" t="2744" r="25681" b="1569"/>
          <a:stretch/>
        </p:blipFill>
        <p:spPr>
          <a:xfrm>
            <a:off x="11362765" y="-13447"/>
            <a:ext cx="836886" cy="21515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95581" y="525754"/>
            <a:ext cx="57254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  <a:latin typeface="Cambria" panose="02040503050406030204" pitchFamily="18" charset="0"/>
              </a:rPr>
              <a:t>3. </a:t>
            </a:r>
            <a:r>
              <a:rPr lang="en-US" sz="4000" b="1" cap="none" spc="0" dirty="0" err="1" smtClean="0">
                <a:ln/>
                <a:solidFill>
                  <a:schemeClr val="accent3"/>
                </a:solidFill>
                <a:effectLst/>
                <a:latin typeface="Cambria" panose="02040503050406030204" pitchFamily="18" charset="0"/>
              </a:rPr>
              <a:t>Memindahkan</a:t>
            </a:r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accent3"/>
                </a:solidFill>
                <a:effectLst/>
                <a:latin typeface="Cambria" panose="02040503050406030204" pitchFamily="18" charset="0"/>
              </a:rPr>
              <a:t>Risiko</a:t>
            </a:r>
            <a:endParaRPr lang="en-US" sz="4000" b="1" cap="none" spc="0" dirty="0">
              <a:ln/>
              <a:solidFill>
                <a:schemeClr val="accent3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25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2619" y="1142579"/>
            <a:ext cx="3045357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3600" b="1" dirty="0" err="1" smtClean="0">
                <a:ln/>
                <a:solidFill>
                  <a:schemeClr val="accent3"/>
                </a:solidFill>
              </a:rPr>
              <a:t>Asuransi</a:t>
            </a:r>
            <a:endParaRPr lang="id-ID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534" y="230085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 err="1"/>
              <a:t>Asuransi</a:t>
            </a:r>
            <a:r>
              <a:rPr lang="en-GB" sz="2000" dirty="0"/>
              <a:t> </a:t>
            </a:r>
            <a:r>
              <a:rPr lang="en-GB" sz="2000" dirty="0" err="1"/>
              <a:t>adalah</a:t>
            </a:r>
            <a:r>
              <a:rPr lang="en-GB" sz="2000" dirty="0"/>
              <a:t> </a:t>
            </a:r>
            <a:r>
              <a:rPr lang="en-GB" sz="2000" dirty="0" err="1"/>
              <a:t>sarana</a:t>
            </a:r>
            <a:r>
              <a:rPr lang="en-GB" sz="2000" dirty="0"/>
              <a:t> </a:t>
            </a:r>
            <a:r>
              <a:rPr lang="en-GB" sz="2000" dirty="0" err="1"/>
              <a:t>untuk</a:t>
            </a:r>
            <a:r>
              <a:rPr lang="en-GB" sz="2000" dirty="0"/>
              <a:t> </a:t>
            </a:r>
            <a:r>
              <a:rPr lang="en-GB" sz="2000" dirty="0" err="1"/>
              <a:t>melindungi</a:t>
            </a:r>
            <a:r>
              <a:rPr lang="en-GB" sz="2000" dirty="0"/>
              <a:t> </a:t>
            </a:r>
            <a:r>
              <a:rPr lang="en-GB" sz="2000" dirty="0" err="1"/>
              <a:t>terhadap</a:t>
            </a:r>
            <a:r>
              <a:rPr lang="en-GB" sz="2000" dirty="0"/>
              <a:t> </a:t>
            </a:r>
            <a:r>
              <a:rPr lang="en-GB" sz="2000" dirty="0" err="1"/>
              <a:t>kerugian</a:t>
            </a:r>
            <a:r>
              <a:rPr lang="en-GB" sz="2000" dirty="0"/>
              <a:t> </a:t>
            </a:r>
            <a:r>
              <a:rPr lang="en-GB" sz="2000" dirty="0" err="1"/>
              <a:t>tak</a:t>
            </a:r>
            <a:r>
              <a:rPr lang="en-GB" sz="2000" dirty="0"/>
              <a:t> </a:t>
            </a:r>
            <a:r>
              <a:rPr lang="en-GB" sz="2000" dirty="0" err="1"/>
              <a:t>terduga</a:t>
            </a:r>
            <a:r>
              <a:rPr lang="en-GB" sz="2000" dirty="0" smtClean="0"/>
              <a:t>.</a:t>
            </a:r>
          </a:p>
          <a:p>
            <a:endParaRPr lang="en-GB" sz="2000" dirty="0" smtClean="0"/>
          </a:p>
          <a:p>
            <a:r>
              <a:rPr lang="en-GB" sz="2000" dirty="0" err="1"/>
              <a:t>Risiko</a:t>
            </a:r>
            <a:r>
              <a:rPr lang="en-GB" sz="2000" dirty="0"/>
              <a:t> </a:t>
            </a:r>
            <a:r>
              <a:rPr lang="en-GB" sz="2000" dirty="0" err="1"/>
              <a:t>ini</a:t>
            </a:r>
            <a:r>
              <a:rPr lang="en-GB" sz="2000" dirty="0"/>
              <a:t> </a:t>
            </a:r>
            <a:r>
              <a:rPr lang="en-GB" sz="2000" dirty="0" err="1"/>
              <a:t>dapat</a:t>
            </a:r>
            <a:r>
              <a:rPr lang="en-GB" sz="2000" dirty="0"/>
              <a:t> </a:t>
            </a:r>
            <a:r>
              <a:rPr lang="en-GB" sz="2000" dirty="0" err="1"/>
              <a:t>dilewatkan</a:t>
            </a:r>
            <a:r>
              <a:rPr lang="en-GB" sz="2000" dirty="0"/>
              <a:t> </a:t>
            </a:r>
            <a:r>
              <a:rPr lang="en-GB" sz="2000" dirty="0" err="1"/>
              <a:t>dengan</a:t>
            </a:r>
            <a:r>
              <a:rPr lang="en-GB" sz="2000" dirty="0"/>
              <a:t> </a:t>
            </a:r>
            <a:r>
              <a:rPr lang="en-GB" sz="2000" dirty="0" err="1"/>
              <a:t>membeli</a:t>
            </a:r>
            <a:r>
              <a:rPr lang="en-GB" sz="2000" dirty="0"/>
              <a:t> </a:t>
            </a:r>
            <a:r>
              <a:rPr lang="en-GB" sz="2000" dirty="0" err="1"/>
              <a:t>asuransi</a:t>
            </a:r>
            <a:r>
              <a:rPr lang="en-GB" sz="2000" dirty="0"/>
              <a:t> </a:t>
            </a:r>
            <a:r>
              <a:rPr lang="en-GB" sz="2000" dirty="0" err="1"/>
              <a:t>dari</a:t>
            </a:r>
            <a:r>
              <a:rPr lang="en-GB" sz="2000" dirty="0"/>
              <a:t> </a:t>
            </a:r>
            <a:r>
              <a:rPr lang="en-GB" sz="2000" dirty="0" err="1"/>
              <a:t>perusahaan</a:t>
            </a:r>
            <a:r>
              <a:rPr lang="en-GB" sz="2000" dirty="0"/>
              <a:t> </a:t>
            </a:r>
            <a:r>
              <a:rPr lang="en-GB" sz="2000" dirty="0" err="1"/>
              <a:t>asuransi</a:t>
            </a:r>
            <a:r>
              <a:rPr lang="en-GB" sz="2000" dirty="0"/>
              <a:t>, </a:t>
            </a:r>
            <a:r>
              <a:rPr lang="en-GB" sz="2000" dirty="0" err="1"/>
              <a:t>atau</a:t>
            </a:r>
            <a:r>
              <a:rPr lang="en-GB" sz="2000" dirty="0"/>
              <a:t> </a:t>
            </a:r>
            <a:r>
              <a:rPr lang="en-GB" sz="2000" dirty="0" err="1" smtClean="0"/>
              <a:t>dapat</a:t>
            </a:r>
            <a:r>
              <a:rPr lang="en-GB" sz="2000" dirty="0" smtClean="0"/>
              <a:t> </a:t>
            </a:r>
            <a:r>
              <a:rPr lang="en-GB" sz="2000" dirty="0" err="1" smtClean="0"/>
              <a:t>dilakukan</a:t>
            </a:r>
            <a:r>
              <a:rPr lang="en-GB" sz="2000" dirty="0" smtClean="0"/>
              <a:t> </a:t>
            </a:r>
            <a:r>
              <a:rPr lang="en-GB" sz="2000" dirty="0" err="1" smtClean="0"/>
              <a:t>sendiri</a:t>
            </a:r>
            <a:r>
              <a:rPr lang="en-GB" sz="2000" dirty="0" smtClean="0"/>
              <a:t>.</a:t>
            </a:r>
            <a:endParaRPr lang="id-ID" sz="2000" dirty="0"/>
          </a:p>
        </p:txBody>
      </p:sp>
      <p:sp>
        <p:nvSpPr>
          <p:cNvPr id="6" name="Rectangle 5"/>
          <p:cNvSpPr/>
          <p:nvPr/>
        </p:nvSpPr>
        <p:spPr>
          <a:xfrm>
            <a:off x="6931781" y="1955449"/>
            <a:ext cx="45265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Ada 3 </a:t>
            </a:r>
            <a:r>
              <a:rPr lang="en-GB" sz="2000" dirty="0" err="1" smtClean="0"/>
              <a:t>tipe</a:t>
            </a:r>
            <a:r>
              <a:rPr lang="en-GB" sz="2000" dirty="0" smtClean="0"/>
              <a:t> </a:t>
            </a:r>
            <a:r>
              <a:rPr lang="en-GB" sz="2000" dirty="0" err="1" smtClean="0"/>
              <a:t>asuransi</a:t>
            </a:r>
            <a:r>
              <a:rPr lang="id-ID" sz="2000" dirty="0" smtClean="0"/>
              <a:t>: </a:t>
            </a:r>
            <a:endParaRPr lang="en-GB" sz="2000" dirty="0" smtClean="0"/>
          </a:p>
          <a:p>
            <a:endParaRPr lang="en-GB" sz="2000" dirty="0" smtClean="0"/>
          </a:p>
          <a:p>
            <a:pPr marL="457200" indent="-457200">
              <a:buAutoNum type="arabicParenR"/>
            </a:pPr>
            <a:r>
              <a:rPr lang="en-GB" sz="2000" dirty="0" err="1" smtClean="0"/>
              <a:t>Properti</a:t>
            </a:r>
            <a:r>
              <a:rPr lang="en-GB" sz="2000" dirty="0" smtClean="0"/>
              <a:t> </a:t>
            </a:r>
            <a:r>
              <a:rPr lang="en-GB" sz="2000" dirty="0" err="1" smtClean="0"/>
              <a:t>dan</a:t>
            </a:r>
            <a:r>
              <a:rPr lang="en-GB" sz="2000" dirty="0" smtClean="0"/>
              <a:t> </a:t>
            </a:r>
            <a:r>
              <a:rPr lang="en-GB" sz="2000" dirty="0" err="1" smtClean="0"/>
              <a:t>asuransi</a:t>
            </a:r>
            <a:r>
              <a:rPr lang="en-GB" sz="2000" dirty="0" smtClean="0"/>
              <a:t> </a:t>
            </a:r>
            <a:r>
              <a:rPr lang="en-GB" sz="2000" dirty="0" err="1" smtClean="0"/>
              <a:t>kecelakaan</a:t>
            </a:r>
            <a:r>
              <a:rPr lang="id-ID" sz="2000" dirty="0" smtClean="0"/>
              <a:t>; </a:t>
            </a:r>
            <a:endParaRPr lang="en-GB" sz="2000" dirty="0" smtClean="0"/>
          </a:p>
          <a:p>
            <a:pPr marL="457200" indent="-457200">
              <a:buAutoNum type="arabicParenR"/>
            </a:pPr>
            <a:r>
              <a:rPr lang="en-GB" sz="2000" dirty="0" err="1" smtClean="0"/>
              <a:t>Kesehatan</a:t>
            </a:r>
            <a:endParaRPr lang="en-GB" sz="2000" dirty="0" smtClean="0"/>
          </a:p>
          <a:p>
            <a:pPr marL="457200" indent="-457200">
              <a:buAutoNum type="arabicParenR"/>
            </a:pPr>
            <a:r>
              <a:rPr lang="en-GB" sz="2000" dirty="0" err="1" smtClean="0"/>
              <a:t>Asuransi</a:t>
            </a:r>
            <a:r>
              <a:rPr lang="en-GB" sz="2000" dirty="0" smtClean="0"/>
              <a:t> </a:t>
            </a:r>
            <a:r>
              <a:rPr lang="en-GB" sz="2000" dirty="0" err="1" smtClean="0"/>
              <a:t>utang</a:t>
            </a:r>
            <a:r>
              <a:rPr lang="id-ID" sz="2000" dirty="0" smtClean="0"/>
              <a:t>. </a:t>
            </a:r>
            <a:endParaRPr lang="id-ID" sz="2000" dirty="0"/>
          </a:p>
        </p:txBody>
      </p:sp>
      <p:sp>
        <p:nvSpPr>
          <p:cNvPr id="7" name="Rectangle 6"/>
          <p:cNvSpPr/>
          <p:nvPr/>
        </p:nvSpPr>
        <p:spPr>
          <a:xfrm>
            <a:off x="2893298" y="4047936"/>
            <a:ext cx="7501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</a:pPr>
            <a:endParaRPr lang="en-GB" dirty="0" smtClean="0"/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asuransi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komitmen</a:t>
            </a:r>
            <a:r>
              <a:rPr lang="en-US" dirty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/>
              <a:t>tertanggung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menderita</a:t>
            </a:r>
            <a:r>
              <a:rPr lang="en-US" dirty="0" smtClean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panen</a:t>
            </a:r>
            <a:r>
              <a:rPr lang="en-US" dirty="0"/>
              <a:t>.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/>
              <a:t>penggunaan</a:t>
            </a:r>
            <a:r>
              <a:rPr lang="en-US" dirty="0"/>
              <a:t> yang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asuransi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, </a:t>
            </a:r>
            <a:r>
              <a:rPr lang="en-US" dirty="0" err="1"/>
              <a:t>produsen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pinjaman</a:t>
            </a:r>
            <a:r>
              <a:rPr lang="en-US" dirty="0" smtClean="0"/>
              <a:t> </a:t>
            </a:r>
            <a:r>
              <a:rPr lang="en-US" dirty="0" err="1" smtClean="0"/>
              <a:t>aman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9" t="2744" r="25681" b="1569"/>
          <a:stretch/>
        </p:blipFill>
        <p:spPr>
          <a:xfrm>
            <a:off x="11362765" y="-13447"/>
            <a:ext cx="836886" cy="215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035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2327" y="185569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err="1" smtClean="0"/>
              <a:t>Harga</a:t>
            </a:r>
            <a:r>
              <a:rPr lang="en-GB" sz="2400" dirty="0" smtClean="0"/>
              <a:t> </a:t>
            </a:r>
            <a:r>
              <a:rPr lang="en-GB" sz="2400" dirty="0" err="1" smtClean="0"/>
              <a:t>merefleksikan</a:t>
            </a:r>
            <a:r>
              <a:rPr lang="en-GB" sz="2400" dirty="0" smtClean="0"/>
              <a:t> </a:t>
            </a:r>
            <a:r>
              <a:rPr lang="en-GB" sz="2400" dirty="0" err="1" smtClean="0"/>
              <a:t>risiko</a:t>
            </a:r>
            <a:r>
              <a:rPr lang="en-GB" sz="2400" dirty="0" smtClean="0"/>
              <a:t> yang </a:t>
            </a:r>
            <a:r>
              <a:rPr lang="en-GB" sz="2400" dirty="0" err="1" smtClean="0"/>
              <a:t>berhubungan</a:t>
            </a:r>
            <a:r>
              <a:rPr lang="en-GB" sz="2400" dirty="0" smtClean="0"/>
              <a:t> </a:t>
            </a:r>
            <a:r>
              <a:rPr lang="en-GB" sz="2400" dirty="0" err="1" smtClean="0"/>
              <a:t>dengan</a:t>
            </a:r>
            <a:r>
              <a:rPr lang="en-GB" sz="2400" dirty="0" smtClean="0"/>
              <a:t> </a:t>
            </a:r>
            <a:r>
              <a:rPr lang="en-GB" sz="2400" dirty="0" err="1" smtClean="0"/>
              <a:t>perubahan</a:t>
            </a:r>
            <a:r>
              <a:rPr lang="en-GB" sz="2400" dirty="0" smtClean="0"/>
              <a:t> </a:t>
            </a:r>
            <a:r>
              <a:rPr lang="en-GB" sz="2400" dirty="0" err="1" smtClean="0"/>
              <a:t>harga</a:t>
            </a:r>
            <a:r>
              <a:rPr lang="en-GB" sz="2400" dirty="0" smtClean="0"/>
              <a:t> input </a:t>
            </a:r>
            <a:r>
              <a:rPr lang="en-GB" sz="2400" dirty="0" err="1" smtClean="0"/>
              <a:t>atau</a:t>
            </a:r>
            <a:r>
              <a:rPr lang="en-GB" sz="2400" dirty="0" smtClean="0"/>
              <a:t> output yang </a:t>
            </a:r>
            <a:r>
              <a:rPr lang="en-GB" sz="2400" dirty="0" err="1" smtClean="0"/>
              <a:t>terjadi</a:t>
            </a:r>
            <a:r>
              <a:rPr lang="en-GB" sz="2400" dirty="0" smtClean="0"/>
              <a:t> </a:t>
            </a:r>
            <a:r>
              <a:rPr lang="en-GB" sz="2400" dirty="0" err="1" smtClean="0"/>
              <a:t>setelah</a:t>
            </a:r>
            <a:r>
              <a:rPr lang="en-GB" sz="2400" dirty="0" smtClean="0"/>
              <a:t> </a:t>
            </a:r>
            <a:r>
              <a:rPr lang="en-GB" sz="2400" dirty="0" err="1" smtClean="0"/>
              <a:t>komitmen</a:t>
            </a:r>
            <a:r>
              <a:rPr lang="en-GB" sz="2400" dirty="0" smtClean="0"/>
              <a:t> </a:t>
            </a:r>
            <a:r>
              <a:rPr lang="en-GB" sz="2400" dirty="0" err="1" smtClean="0"/>
              <a:t>produksi</a:t>
            </a:r>
            <a:r>
              <a:rPr lang="en-GB" sz="2400" dirty="0" smtClean="0"/>
              <a:t> </a:t>
            </a:r>
            <a:r>
              <a:rPr lang="en-GB" sz="2400" dirty="0" err="1" smtClean="0"/>
              <a:t>dibuat</a:t>
            </a:r>
            <a:r>
              <a:rPr lang="en-GB" sz="2400" dirty="0" smtClean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97108" y="5280616"/>
            <a:ext cx="7730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>
                <a:latin typeface="Cambria" panose="02040503050406030204" pitchFamily="18" charset="0"/>
              </a:rPr>
              <a:t>Pemasaran</a:t>
            </a:r>
            <a:r>
              <a:rPr lang="en-GB" sz="2400" dirty="0" smtClean="0">
                <a:latin typeface="Cambria" panose="02040503050406030204" pitchFamily="18" charset="0"/>
              </a:rPr>
              <a:t> </a:t>
            </a:r>
            <a:r>
              <a:rPr lang="en-GB" sz="2400" dirty="0" err="1" smtClean="0">
                <a:latin typeface="Cambria" panose="02040503050406030204" pitchFamily="18" charset="0"/>
              </a:rPr>
              <a:t>adalah</a:t>
            </a:r>
            <a:r>
              <a:rPr lang="en-GB" sz="2400" dirty="0" smtClean="0">
                <a:latin typeface="Cambria" panose="02040503050406030204" pitchFamily="18" charset="0"/>
              </a:rPr>
              <a:t> </a:t>
            </a:r>
            <a:r>
              <a:rPr lang="en-GB" sz="2400" dirty="0" err="1" smtClean="0">
                <a:latin typeface="Cambria" panose="02040503050406030204" pitchFamily="18" charset="0"/>
              </a:rPr>
              <a:t>bagian</a:t>
            </a:r>
            <a:r>
              <a:rPr lang="en-GB" sz="2400" dirty="0" smtClean="0">
                <a:latin typeface="Cambria" panose="02040503050406030204" pitchFamily="18" charset="0"/>
              </a:rPr>
              <a:t> </a:t>
            </a:r>
            <a:r>
              <a:rPr lang="en-GB" sz="2400" dirty="0" err="1" smtClean="0">
                <a:latin typeface="Cambria" panose="02040503050406030204" pitchFamily="18" charset="0"/>
              </a:rPr>
              <a:t>dari</a:t>
            </a:r>
            <a:r>
              <a:rPr lang="en-GB" sz="2400" dirty="0" smtClean="0">
                <a:latin typeface="Cambria" panose="02040503050406030204" pitchFamily="18" charset="0"/>
              </a:rPr>
              <a:t> </a:t>
            </a:r>
            <a:r>
              <a:rPr lang="en-GB" sz="2400" dirty="0" err="1" smtClean="0">
                <a:latin typeface="Cambria" panose="02040503050406030204" pitchFamily="18" charset="0"/>
              </a:rPr>
              <a:t>agribisnis</a:t>
            </a:r>
            <a:r>
              <a:rPr lang="en-GB" sz="2400" dirty="0" smtClean="0">
                <a:latin typeface="Cambria" panose="02040503050406030204" pitchFamily="18" charset="0"/>
              </a:rPr>
              <a:t> yang </a:t>
            </a:r>
            <a:r>
              <a:rPr lang="en-GB" sz="2400" dirty="0" err="1" smtClean="0">
                <a:latin typeface="Cambria" panose="02040503050406030204" pitchFamily="18" charset="0"/>
              </a:rPr>
              <a:t>mengubah</a:t>
            </a:r>
            <a:r>
              <a:rPr lang="en-GB" sz="2400" dirty="0" smtClean="0">
                <a:latin typeface="Cambria" panose="02040503050406030204" pitchFamily="18" charset="0"/>
              </a:rPr>
              <a:t> </a:t>
            </a:r>
            <a:r>
              <a:rPr lang="en-GB" sz="2400" dirty="0" err="1" smtClean="0">
                <a:latin typeface="Cambria" panose="02040503050406030204" pitchFamily="18" charset="0"/>
              </a:rPr>
              <a:t>aktivitas</a:t>
            </a:r>
            <a:r>
              <a:rPr lang="en-GB" sz="2400" dirty="0" smtClean="0">
                <a:latin typeface="Cambria" panose="02040503050406030204" pitchFamily="18" charset="0"/>
              </a:rPr>
              <a:t> </a:t>
            </a:r>
            <a:r>
              <a:rPr lang="en-GB" sz="2400" dirty="0" err="1" smtClean="0">
                <a:latin typeface="Cambria" panose="02040503050406030204" pitchFamily="18" charset="0"/>
              </a:rPr>
              <a:t>produksi</a:t>
            </a:r>
            <a:r>
              <a:rPr lang="en-GB" sz="2400" dirty="0" smtClean="0">
                <a:latin typeface="Cambria" panose="02040503050406030204" pitchFamily="18" charset="0"/>
              </a:rPr>
              <a:t> </a:t>
            </a:r>
            <a:r>
              <a:rPr lang="en-GB" sz="2400" dirty="0" err="1" smtClean="0">
                <a:latin typeface="Cambria" panose="02040503050406030204" pitchFamily="18" charset="0"/>
              </a:rPr>
              <a:t>menjadi</a:t>
            </a:r>
            <a:r>
              <a:rPr lang="en-GB" sz="2400" dirty="0" smtClean="0">
                <a:latin typeface="Cambria" panose="02040503050406030204" pitchFamily="18" charset="0"/>
              </a:rPr>
              <a:t> </a:t>
            </a:r>
            <a:r>
              <a:rPr lang="en-GB" sz="2400" dirty="0" err="1" smtClean="0">
                <a:latin typeface="Cambria" panose="02040503050406030204" pitchFamily="18" charset="0"/>
              </a:rPr>
              <a:t>keuangan</a:t>
            </a:r>
            <a:r>
              <a:rPr lang="en-GB" sz="2400" dirty="0" smtClean="0">
                <a:latin typeface="Cambria" panose="02040503050406030204" pitchFamily="18" charset="0"/>
              </a:rPr>
              <a:t> yang </a:t>
            </a:r>
            <a:r>
              <a:rPr lang="en-GB" sz="2400" dirty="0" err="1" smtClean="0">
                <a:latin typeface="Cambria" panose="02040503050406030204" pitchFamily="18" charset="0"/>
              </a:rPr>
              <a:t>sukses</a:t>
            </a:r>
            <a:r>
              <a:rPr lang="en-GB" sz="2400" dirty="0" smtClean="0">
                <a:latin typeface="Cambria" panose="02040503050406030204" pitchFamily="18" charset="0"/>
              </a:rPr>
              <a:t>. </a:t>
            </a:r>
            <a:endParaRPr lang="id-ID" sz="2400" dirty="0"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5415" y="426410"/>
            <a:ext cx="86866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0">
                  <a:solidFill>
                    <a:srgbClr val="0070C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Risiko</a:t>
            </a:r>
            <a:r>
              <a:rPr lang="en-US" sz="4000" b="1" cap="none" spc="0" dirty="0" smtClean="0">
                <a:ln w="0">
                  <a:solidFill>
                    <a:srgbClr val="0070C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4000" b="1" cap="none" spc="0" dirty="0" err="1" smtClean="0">
                <a:ln w="0">
                  <a:solidFill>
                    <a:srgbClr val="0070C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Harga</a:t>
            </a:r>
            <a:r>
              <a:rPr lang="en-US" sz="4000" b="1" cap="none" spc="0" dirty="0" smtClean="0">
                <a:ln w="0">
                  <a:solidFill>
                    <a:srgbClr val="0070C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4000" b="1" cap="none" spc="0" dirty="0" err="1" smtClean="0">
                <a:ln w="0">
                  <a:solidFill>
                    <a:srgbClr val="0070C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atau</a:t>
            </a:r>
            <a:r>
              <a:rPr lang="en-US" sz="4000" b="1" cap="none" spc="0" dirty="0" smtClean="0">
                <a:ln w="0">
                  <a:solidFill>
                    <a:srgbClr val="0070C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4000" b="1" cap="none" spc="0" dirty="0" err="1" smtClean="0">
                <a:ln w="0">
                  <a:solidFill>
                    <a:srgbClr val="0070C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Risiko</a:t>
            </a:r>
            <a:r>
              <a:rPr lang="en-US" sz="4000" b="1" cap="none" spc="0" dirty="0" smtClean="0">
                <a:ln w="0">
                  <a:solidFill>
                    <a:srgbClr val="0070C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4000" b="1" cap="none" spc="0" dirty="0" err="1" smtClean="0">
                <a:ln w="0">
                  <a:solidFill>
                    <a:srgbClr val="0070C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Pemasaran</a:t>
            </a:r>
            <a:endParaRPr lang="en-US" sz="4000" b="1" cap="none" spc="0" dirty="0">
              <a:ln w="0">
                <a:solidFill>
                  <a:srgbClr val="0070C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68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947</TotalTime>
  <Words>1007</Words>
  <Application>Microsoft Office PowerPoint</Application>
  <PresentationFormat>Custom</PresentationFormat>
  <Paragraphs>138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Quotable</vt:lpstr>
      <vt:lpstr>Sumber Risiko dan  Mengelola Risiko</vt:lpstr>
      <vt:lpstr>PowerPoint Presentation</vt:lpstr>
      <vt:lpstr>PowerPoint Presentation</vt:lpstr>
      <vt:lpstr>Mengelola Risiko Produksi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Cara mengelola risiko pemasaran: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Risiko Hukum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 of Risk and Hedging Strategies</dc:title>
  <dc:creator>heni utami</dc:creator>
  <cp:lastModifiedBy>Volker</cp:lastModifiedBy>
  <cp:revision>58</cp:revision>
  <dcterms:created xsi:type="dcterms:W3CDTF">2016-06-02T20:09:22Z</dcterms:created>
  <dcterms:modified xsi:type="dcterms:W3CDTF">2018-05-15T10:53:04Z</dcterms:modified>
</cp:coreProperties>
</file>