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326" r:id="rId3"/>
    <p:sldId id="328" r:id="rId4"/>
    <p:sldId id="329" r:id="rId5"/>
    <p:sldId id="327" r:id="rId6"/>
    <p:sldId id="330" r:id="rId7"/>
    <p:sldId id="331" r:id="rId8"/>
    <p:sldId id="332" r:id="rId9"/>
    <p:sldId id="333" r:id="rId1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1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F8A8F9-B800-470C-BF56-B1F24035EEF7}" type="datetimeFigureOut">
              <a:rPr lang="id-ID" smtClean="0"/>
              <a:t>10/03/2017</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9D3BAA-C941-4448-8A31-AD8B2F863DF2}" type="slidenum">
              <a:rPr lang="id-ID" smtClean="0"/>
              <a:t>‹#›</a:t>
            </a:fld>
            <a:endParaRPr lang="id-ID"/>
          </a:p>
        </p:txBody>
      </p:sp>
    </p:spTree>
    <p:extLst>
      <p:ext uri="{BB962C8B-B14F-4D97-AF65-F5344CB8AC3E}">
        <p14:creationId xmlns:p14="http://schemas.microsoft.com/office/powerpoint/2010/main" val="24422306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599D3BAA-C941-4448-8A31-AD8B2F863DF2}" type="slidenum">
              <a:rPr lang="id-ID" smtClean="0"/>
              <a:t>6</a:t>
            </a:fld>
            <a:endParaRPr lang="id-ID"/>
          </a:p>
        </p:txBody>
      </p:sp>
    </p:spTree>
    <p:extLst>
      <p:ext uri="{BB962C8B-B14F-4D97-AF65-F5344CB8AC3E}">
        <p14:creationId xmlns:p14="http://schemas.microsoft.com/office/powerpoint/2010/main" val="20100316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599D3BAA-C941-4448-8A31-AD8B2F863DF2}" type="slidenum">
              <a:rPr lang="id-ID" smtClean="0"/>
              <a:t>7</a:t>
            </a:fld>
            <a:endParaRPr lang="id-ID"/>
          </a:p>
        </p:txBody>
      </p:sp>
    </p:spTree>
    <p:extLst>
      <p:ext uri="{BB962C8B-B14F-4D97-AF65-F5344CB8AC3E}">
        <p14:creationId xmlns:p14="http://schemas.microsoft.com/office/powerpoint/2010/main" val="4260754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1E63CE68-E1B0-4045-A340-4FA90D397E87}" type="datetimeFigureOut">
              <a:rPr lang="id-ID" smtClean="0"/>
              <a:t>10/03/2017</a:t>
            </a:fld>
            <a:endParaRPr lang="id-ID"/>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id-ID"/>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4445A88-C587-412A-9A2D-D1FACD2C240D}"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E63CE68-E1B0-4045-A340-4FA90D397E87}" type="datetimeFigureOut">
              <a:rPr lang="id-ID" smtClean="0"/>
              <a:t>10/03/2017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4445A88-C587-412A-9A2D-D1FACD2C240D}"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E63CE68-E1B0-4045-A340-4FA90D397E87}" type="datetimeFigureOut">
              <a:rPr lang="id-ID" smtClean="0"/>
              <a:t>10/03/2017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4445A88-C587-412A-9A2D-D1FACD2C240D}"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1E63CE68-E1B0-4045-A340-4FA90D397E87}" type="datetimeFigureOut">
              <a:rPr lang="id-ID" smtClean="0"/>
              <a:t>10/03/2017</a:t>
            </a:fld>
            <a:endParaRPr lang="id-ID"/>
          </a:p>
        </p:txBody>
      </p:sp>
      <p:sp>
        <p:nvSpPr>
          <p:cNvPr id="9" name="Slide Number Placeholder 8"/>
          <p:cNvSpPr>
            <a:spLocks noGrp="1"/>
          </p:cNvSpPr>
          <p:nvPr>
            <p:ph type="sldNum" sz="quarter" idx="15"/>
          </p:nvPr>
        </p:nvSpPr>
        <p:spPr/>
        <p:txBody>
          <a:bodyPr rtlCol="0"/>
          <a:lstStyle/>
          <a:p>
            <a:fld id="{74445A88-C587-412A-9A2D-D1FACD2C240D}" type="slidenum">
              <a:rPr lang="id-ID" smtClean="0"/>
              <a:t>‹#›</a:t>
            </a:fld>
            <a:endParaRPr lang="id-ID"/>
          </a:p>
        </p:txBody>
      </p:sp>
      <p:sp>
        <p:nvSpPr>
          <p:cNvPr id="10" name="Footer Placeholder 9"/>
          <p:cNvSpPr>
            <a:spLocks noGrp="1"/>
          </p:cNvSpPr>
          <p:nvPr>
            <p:ph type="ftr" sz="quarter" idx="16"/>
          </p:nvPr>
        </p:nvSpPr>
        <p:spPr/>
        <p:txBody>
          <a:bodyPr rtlCol="0"/>
          <a:lstStyle/>
          <a:p>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E63CE68-E1B0-4045-A340-4FA90D397E87}" type="datetimeFigureOut">
              <a:rPr lang="id-ID" smtClean="0"/>
              <a:t>10/03/2017</a:t>
            </a:fld>
            <a:endParaRPr lang="id-ID"/>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id-ID"/>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4445A88-C587-412A-9A2D-D1FACD2C240D}"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E63CE68-E1B0-4045-A340-4FA90D397E87}" type="datetimeFigureOut">
              <a:rPr lang="id-ID" smtClean="0"/>
              <a:t>10/03/2017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4445A88-C587-412A-9A2D-D1FACD2C240D}" type="slidenum">
              <a:rPr lang="id-ID" smtClean="0"/>
              <a:t>‹#›</a:t>
            </a:fld>
            <a:endParaRPr lang="id-ID"/>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E63CE68-E1B0-4045-A340-4FA90D397E87}" type="datetimeFigureOut">
              <a:rPr lang="id-ID" smtClean="0"/>
              <a:t>10/03/2017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74445A88-C587-412A-9A2D-D1FACD2C240D}" type="slidenum">
              <a:rPr lang="id-ID" smtClean="0"/>
              <a:t>‹#›</a:t>
            </a:fld>
            <a:endParaRPr lang="id-ID"/>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1E63CE68-E1B0-4045-A340-4FA90D397E87}" type="datetimeFigureOut">
              <a:rPr lang="id-ID" smtClean="0"/>
              <a:t>10/03/2017</a:t>
            </a:fld>
            <a:endParaRPr lang="id-ID"/>
          </a:p>
        </p:txBody>
      </p:sp>
      <p:sp>
        <p:nvSpPr>
          <p:cNvPr id="7" name="Slide Number Placeholder 6"/>
          <p:cNvSpPr>
            <a:spLocks noGrp="1"/>
          </p:cNvSpPr>
          <p:nvPr>
            <p:ph type="sldNum" sz="quarter" idx="11"/>
          </p:nvPr>
        </p:nvSpPr>
        <p:spPr/>
        <p:txBody>
          <a:bodyPr rtlCol="0"/>
          <a:lstStyle/>
          <a:p>
            <a:fld id="{74445A88-C587-412A-9A2D-D1FACD2C240D}" type="slidenum">
              <a:rPr lang="id-ID" smtClean="0"/>
              <a:t>‹#›</a:t>
            </a:fld>
            <a:endParaRPr lang="id-ID"/>
          </a:p>
        </p:txBody>
      </p:sp>
      <p:sp>
        <p:nvSpPr>
          <p:cNvPr id="8" name="Footer Placeholder 7"/>
          <p:cNvSpPr>
            <a:spLocks noGrp="1"/>
          </p:cNvSpPr>
          <p:nvPr>
            <p:ph type="ftr" sz="quarter" idx="12"/>
          </p:nvPr>
        </p:nvSpPr>
        <p:spPr/>
        <p:txBody>
          <a:bodyPr rtlCol="0"/>
          <a:lstStyle/>
          <a:p>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63CE68-E1B0-4045-A340-4FA90D397E87}" type="datetimeFigureOut">
              <a:rPr lang="id-ID" smtClean="0"/>
              <a:t>10/03/2017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74445A88-C587-412A-9A2D-D1FACD2C240D}"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1E63CE68-E1B0-4045-A340-4FA90D397E87}" type="datetimeFigureOut">
              <a:rPr lang="id-ID" smtClean="0"/>
              <a:t>10/03/2017</a:t>
            </a:fld>
            <a:endParaRPr lang="id-ID"/>
          </a:p>
        </p:txBody>
      </p:sp>
      <p:sp>
        <p:nvSpPr>
          <p:cNvPr id="22" name="Slide Number Placeholder 21"/>
          <p:cNvSpPr>
            <a:spLocks noGrp="1"/>
          </p:cNvSpPr>
          <p:nvPr>
            <p:ph type="sldNum" sz="quarter" idx="15"/>
          </p:nvPr>
        </p:nvSpPr>
        <p:spPr/>
        <p:txBody>
          <a:bodyPr rtlCol="0"/>
          <a:lstStyle/>
          <a:p>
            <a:fld id="{74445A88-C587-412A-9A2D-D1FACD2C240D}" type="slidenum">
              <a:rPr lang="id-ID" smtClean="0"/>
              <a:t>‹#›</a:t>
            </a:fld>
            <a:endParaRPr lang="id-ID"/>
          </a:p>
        </p:txBody>
      </p:sp>
      <p:sp>
        <p:nvSpPr>
          <p:cNvPr id="23" name="Footer Placeholder 22"/>
          <p:cNvSpPr>
            <a:spLocks noGrp="1"/>
          </p:cNvSpPr>
          <p:nvPr>
            <p:ph type="ftr" sz="quarter" idx="16"/>
          </p:nvPr>
        </p:nvSpPr>
        <p:spPr/>
        <p:txBody>
          <a:bodyPr rtlCol="0"/>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E63CE68-E1B0-4045-A340-4FA90D397E87}" type="datetimeFigureOut">
              <a:rPr lang="id-ID" smtClean="0"/>
              <a:t>10/03/2017</a:t>
            </a:fld>
            <a:endParaRPr lang="id-ID"/>
          </a:p>
        </p:txBody>
      </p:sp>
      <p:sp>
        <p:nvSpPr>
          <p:cNvPr id="18" name="Slide Number Placeholder 17"/>
          <p:cNvSpPr>
            <a:spLocks noGrp="1"/>
          </p:cNvSpPr>
          <p:nvPr>
            <p:ph type="sldNum" sz="quarter" idx="11"/>
          </p:nvPr>
        </p:nvSpPr>
        <p:spPr/>
        <p:txBody>
          <a:bodyPr rtlCol="0"/>
          <a:lstStyle/>
          <a:p>
            <a:fld id="{74445A88-C587-412A-9A2D-D1FACD2C240D}" type="slidenum">
              <a:rPr lang="id-ID" smtClean="0"/>
              <a:t>‹#›</a:t>
            </a:fld>
            <a:endParaRPr lang="id-ID"/>
          </a:p>
        </p:txBody>
      </p:sp>
      <p:sp>
        <p:nvSpPr>
          <p:cNvPr id="21" name="Footer Placeholder 20"/>
          <p:cNvSpPr>
            <a:spLocks noGrp="1"/>
          </p:cNvSpPr>
          <p:nvPr>
            <p:ph type="ftr" sz="quarter" idx="12"/>
          </p:nvPr>
        </p:nvSpPr>
        <p:spPr/>
        <p:txBody>
          <a:bodyPr rtlCol="0"/>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E63CE68-E1B0-4045-A340-4FA90D397E87}" type="datetimeFigureOut">
              <a:rPr lang="id-ID" smtClean="0"/>
              <a:t>10/03/2017</a:t>
            </a:fld>
            <a:endParaRPr lang="id-ID"/>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id-ID"/>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4445A88-C587-412A-9A2D-D1FACD2C240D}"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83768" y="692696"/>
            <a:ext cx="6660232" cy="3888432"/>
          </a:xfrm>
        </p:spPr>
        <p:txBody>
          <a:bodyPr>
            <a:normAutofit fontScale="90000"/>
          </a:bodyPr>
          <a:lstStyle/>
          <a:p>
            <a:r>
              <a:rPr lang="id-ID" sz="3600" dirty="0" smtClean="0">
                <a:solidFill>
                  <a:schemeClr val="tx1"/>
                </a:solidFill>
              </a:rPr>
              <a:t>Azas – Azas Teknik Kimia</a:t>
            </a:r>
            <a:br>
              <a:rPr lang="id-ID" sz="3600" dirty="0" smtClean="0">
                <a:solidFill>
                  <a:schemeClr val="tx1"/>
                </a:solidFill>
              </a:rPr>
            </a:br>
            <a:r>
              <a:rPr lang="id-ID" sz="3600" dirty="0" smtClean="0"/>
              <a:t/>
            </a:r>
            <a:br>
              <a:rPr lang="id-ID" sz="3600" dirty="0" smtClean="0"/>
            </a:br>
            <a:r>
              <a:rPr lang="id-ID" dirty="0" smtClean="0">
                <a:solidFill>
                  <a:srgbClr val="C00000"/>
                </a:solidFill>
              </a:rPr>
              <a:t>“Pertemuan ke 3”</a:t>
            </a:r>
            <a:br>
              <a:rPr lang="id-ID" dirty="0" smtClean="0">
                <a:solidFill>
                  <a:srgbClr val="C00000"/>
                </a:solidFill>
              </a:rPr>
            </a:br>
            <a:r>
              <a:rPr lang="id-ID" dirty="0" smtClean="0">
                <a:solidFill>
                  <a:srgbClr val="C00000"/>
                </a:solidFill>
              </a:rPr>
              <a:t/>
            </a:r>
            <a:br>
              <a:rPr lang="id-ID" dirty="0" smtClean="0">
                <a:solidFill>
                  <a:srgbClr val="C00000"/>
                </a:solidFill>
              </a:rPr>
            </a:br>
            <a:r>
              <a:rPr lang="id-ID" dirty="0" smtClean="0"/>
              <a:t>Prodi D3 Teknik Kimia</a:t>
            </a:r>
            <a:br>
              <a:rPr lang="id-ID" dirty="0" smtClean="0"/>
            </a:br>
            <a:r>
              <a:rPr lang="id-ID" dirty="0" smtClean="0"/>
              <a:t>fakultas teknik industri</a:t>
            </a:r>
            <a:br>
              <a:rPr lang="id-ID" dirty="0" smtClean="0"/>
            </a:br>
            <a:r>
              <a:rPr lang="id-ID" dirty="0" smtClean="0"/>
              <a:t>upn veteran yogyakarta</a:t>
            </a:r>
            <a:br>
              <a:rPr lang="id-ID" dirty="0" smtClean="0"/>
            </a:br>
            <a:endParaRPr lang="id-ID" dirty="0"/>
          </a:p>
        </p:txBody>
      </p:sp>
      <p:sp>
        <p:nvSpPr>
          <p:cNvPr id="3" name="Subtitle 2"/>
          <p:cNvSpPr>
            <a:spLocks noGrp="1"/>
          </p:cNvSpPr>
          <p:nvPr>
            <p:ph type="subTitle" idx="1"/>
          </p:nvPr>
        </p:nvSpPr>
        <p:spPr>
          <a:xfrm>
            <a:off x="5076056" y="5229200"/>
            <a:ext cx="3888432" cy="1371600"/>
          </a:xfrm>
        </p:spPr>
        <p:txBody>
          <a:bodyPr/>
          <a:lstStyle/>
          <a:p>
            <a:endParaRPr lang="id-ID" dirty="0" smtClean="0"/>
          </a:p>
          <a:p>
            <a:r>
              <a:rPr lang="id-ID" dirty="0" smtClean="0"/>
              <a:t>Retno Ringgani, S.T., M.Eng</a:t>
            </a:r>
          </a:p>
          <a:p>
            <a:endParaRPr lang="id-ID" dirty="0"/>
          </a:p>
        </p:txBody>
      </p:sp>
    </p:spTree>
    <p:extLst>
      <p:ext uri="{BB962C8B-B14F-4D97-AF65-F5344CB8AC3E}">
        <p14:creationId xmlns:p14="http://schemas.microsoft.com/office/powerpoint/2010/main" val="24328365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71400"/>
            <a:ext cx="7467600" cy="1143000"/>
          </a:xfrm>
        </p:spPr>
        <p:txBody>
          <a:bodyPr/>
          <a:lstStyle/>
          <a:p>
            <a:r>
              <a:rPr lang="id-ID" b="1" dirty="0" smtClean="0"/>
              <a:t>Neraca Massa dengan Reaksi</a:t>
            </a:r>
            <a:endParaRPr lang="id-ID" b="1" dirty="0"/>
          </a:p>
        </p:txBody>
      </p:sp>
      <p:sp>
        <p:nvSpPr>
          <p:cNvPr id="3" name="Content Placeholder 2"/>
          <p:cNvSpPr>
            <a:spLocks noGrp="1"/>
          </p:cNvSpPr>
          <p:nvPr>
            <p:ph sz="quarter" idx="1"/>
          </p:nvPr>
        </p:nvSpPr>
        <p:spPr>
          <a:xfrm>
            <a:off x="179512" y="1003567"/>
            <a:ext cx="8856984" cy="5661248"/>
          </a:xfrm>
        </p:spPr>
        <p:txBody>
          <a:bodyPr>
            <a:noAutofit/>
          </a:bodyPr>
          <a:lstStyle/>
          <a:p>
            <a:pPr marL="0" indent="0">
              <a:buNone/>
            </a:pPr>
            <a:r>
              <a:rPr lang="id-ID" sz="2800" b="1" dirty="0" smtClean="0">
                <a:latin typeface="Candara" pitchFamily="34" charset="0"/>
              </a:rPr>
              <a:t>Reaksi Pembakaran senyawa hidrokarbon (CxHy)</a:t>
            </a:r>
          </a:p>
          <a:p>
            <a:pPr>
              <a:buFont typeface="Wingdings" pitchFamily="2" charset="2"/>
              <a:buChar char="q"/>
            </a:pPr>
            <a:r>
              <a:rPr lang="id-ID" sz="2800" dirty="0" smtClean="0">
                <a:latin typeface="Candara" pitchFamily="34" charset="0"/>
              </a:rPr>
              <a:t>Memerlukan oksigen yang diambil dari Udara (ekonomis)</a:t>
            </a:r>
          </a:p>
          <a:p>
            <a:pPr>
              <a:buFont typeface="Wingdings" pitchFamily="2" charset="2"/>
              <a:buChar char="q"/>
            </a:pPr>
            <a:r>
              <a:rPr lang="id-ID" sz="2800" dirty="0" smtClean="0">
                <a:latin typeface="Candara" pitchFamily="34" charset="0"/>
              </a:rPr>
              <a:t>Udara mengandung </a:t>
            </a:r>
            <a:r>
              <a:rPr lang="id-ID" sz="2800" b="1" dirty="0" smtClean="0">
                <a:solidFill>
                  <a:srgbClr val="C00000"/>
                </a:solidFill>
                <a:latin typeface="Candara" pitchFamily="34" charset="0"/>
              </a:rPr>
              <a:t>21% Oksigen </a:t>
            </a:r>
            <a:r>
              <a:rPr lang="id-ID" sz="2800" dirty="0" smtClean="0">
                <a:latin typeface="Candara" pitchFamily="34" charset="0"/>
              </a:rPr>
              <a:t>dan </a:t>
            </a:r>
            <a:r>
              <a:rPr lang="id-ID" sz="2800" b="1" dirty="0" smtClean="0">
                <a:solidFill>
                  <a:srgbClr val="C00000"/>
                </a:solidFill>
                <a:latin typeface="Candara" pitchFamily="34" charset="0"/>
              </a:rPr>
              <a:t>79% Nitrogen</a:t>
            </a:r>
          </a:p>
          <a:p>
            <a:pPr>
              <a:buFont typeface="Wingdings" pitchFamily="2" charset="2"/>
              <a:buChar char="q"/>
            </a:pPr>
            <a:r>
              <a:rPr lang="id-ID" sz="2800" dirty="0" smtClean="0">
                <a:latin typeface="Candara" pitchFamily="34" charset="0"/>
              </a:rPr>
              <a:t>Oksigen yang digunakan adalah </a:t>
            </a:r>
            <a:r>
              <a:rPr lang="id-ID" sz="2800" b="1" dirty="0" smtClean="0">
                <a:solidFill>
                  <a:srgbClr val="C00000"/>
                </a:solidFill>
                <a:latin typeface="Candara" pitchFamily="34" charset="0"/>
              </a:rPr>
              <a:t>oksigen berlebih </a:t>
            </a:r>
            <a:r>
              <a:rPr lang="id-ID" sz="2800" dirty="0" smtClean="0">
                <a:latin typeface="Candara" pitchFamily="34" charset="0"/>
              </a:rPr>
              <a:t>(excess oxygen) / udara berlebih</a:t>
            </a:r>
          </a:p>
          <a:p>
            <a:pPr>
              <a:buFont typeface="Wingdings" pitchFamily="2" charset="2"/>
              <a:buChar char="q"/>
            </a:pPr>
            <a:r>
              <a:rPr lang="id-ID" sz="2800" dirty="0" smtClean="0">
                <a:latin typeface="Candara" pitchFamily="34" charset="0"/>
              </a:rPr>
              <a:t>Kemungkinan 2 jenis reaksi yang terjadi, yaitu :</a:t>
            </a:r>
          </a:p>
          <a:p>
            <a:pPr marL="0" indent="0">
              <a:buNone/>
            </a:pPr>
            <a:r>
              <a:rPr lang="id-ID" sz="2800" dirty="0">
                <a:latin typeface="Candara" pitchFamily="34" charset="0"/>
              </a:rPr>
              <a:t>1. Oksidasi Sempurna </a:t>
            </a:r>
            <a:r>
              <a:rPr lang="id-ID" sz="2800" dirty="0" smtClean="0">
                <a:latin typeface="Candara" pitchFamily="34" charset="0"/>
              </a:rPr>
              <a:t>(produk pembakaran CO2)</a:t>
            </a:r>
            <a:endParaRPr lang="id-ID" sz="2800" dirty="0">
              <a:latin typeface="Candara" pitchFamily="34" charset="0"/>
            </a:endParaRPr>
          </a:p>
          <a:p>
            <a:pPr marL="0" indent="0">
              <a:buNone/>
            </a:pPr>
            <a:r>
              <a:rPr lang="id-ID" sz="2800" dirty="0">
                <a:latin typeface="Candara" pitchFamily="34" charset="0"/>
              </a:rPr>
              <a:t>2. Oksidasi tak sempurna (produk pembakaran </a:t>
            </a:r>
            <a:r>
              <a:rPr lang="id-ID" sz="2800" dirty="0" smtClean="0">
                <a:latin typeface="Candara" pitchFamily="34" charset="0"/>
              </a:rPr>
              <a:t>CO)</a:t>
            </a:r>
          </a:p>
          <a:p>
            <a:pPr marL="0" indent="0">
              <a:buNone/>
            </a:pPr>
            <a:endParaRPr lang="id-ID" sz="2800" dirty="0">
              <a:latin typeface="Candara" pitchFamily="34" charset="0"/>
            </a:endParaRPr>
          </a:p>
          <a:p>
            <a:pPr>
              <a:buFont typeface="Wingdings" pitchFamily="2" charset="2"/>
              <a:buChar char="q"/>
            </a:pPr>
            <a:r>
              <a:rPr lang="id-ID" sz="2800" dirty="0" smtClean="0">
                <a:latin typeface="Candara" pitchFamily="34" charset="0"/>
              </a:rPr>
              <a:t>Oksigen yang dipakai berlebih diambil dari </a:t>
            </a:r>
            <a:r>
              <a:rPr lang="id-ID" sz="2800" b="1" dirty="0" smtClean="0">
                <a:solidFill>
                  <a:srgbClr val="C00000"/>
                </a:solidFill>
                <a:latin typeface="Candara" pitchFamily="34" charset="0"/>
              </a:rPr>
              <a:t>reaksi sempurna</a:t>
            </a:r>
          </a:p>
          <a:p>
            <a:pPr marL="0" indent="0">
              <a:buNone/>
            </a:pPr>
            <a:endParaRPr lang="id-ID" sz="2800" dirty="0" smtClean="0">
              <a:latin typeface="Candara" pitchFamily="34" charset="0"/>
            </a:endParaRPr>
          </a:p>
          <a:p>
            <a:pPr marL="0" indent="0">
              <a:buNone/>
            </a:pPr>
            <a:endParaRPr lang="id-ID" dirty="0" smtClean="0">
              <a:latin typeface="Candara" pitchFamily="34" charset="0"/>
            </a:endParaRPr>
          </a:p>
        </p:txBody>
      </p:sp>
    </p:spTree>
    <p:extLst>
      <p:ext uri="{BB962C8B-B14F-4D97-AF65-F5344CB8AC3E}">
        <p14:creationId xmlns:p14="http://schemas.microsoft.com/office/powerpoint/2010/main" val="1646918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457200" y="1600200"/>
                <a:ext cx="7931224" cy="4873752"/>
              </a:xfrm>
            </p:spPr>
            <p:txBody>
              <a:bodyPr>
                <a:normAutofit/>
              </a:bodyPr>
              <a:lstStyle/>
              <a:p>
                <a:pPr marL="0" indent="0">
                  <a:buNone/>
                </a:pPr>
                <a:r>
                  <a:rPr lang="id-ID" sz="2000" dirty="0" smtClean="0"/>
                  <a:t>% Udara berlebih = </a:t>
                </a:r>
                <a14:m>
                  <m:oMath xmlns:m="http://schemas.openxmlformats.org/officeDocument/2006/math">
                    <m:f>
                      <m:fPr>
                        <m:ctrlPr>
                          <a:rPr lang="id-ID" i="1" smtClean="0">
                            <a:latin typeface="Cambria Math"/>
                          </a:rPr>
                        </m:ctrlPr>
                      </m:fPr>
                      <m:num>
                        <m:r>
                          <m:rPr>
                            <m:sty m:val="p"/>
                          </m:rPr>
                          <a:rPr lang="id-ID" b="0" i="0" smtClean="0">
                            <a:latin typeface="Cambria Math"/>
                          </a:rPr>
                          <m:t>Oksigen</m:t>
                        </m:r>
                        <m:r>
                          <a:rPr lang="id-ID" b="0" i="0" smtClean="0">
                            <a:latin typeface="Cambria Math"/>
                          </a:rPr>
                          <m:t> </m:t>
                        </m:r>
                        <m:r>
                          <m:rPr>
                            <m:sty m:val="p"/>
                          </m:rPr>
                          <a:rPr lang="id-ID" b="0" i="0" smtClean="0">
                            <a:latin typeface="Cambria Math"/>
                          </a:rPr>
                          <m:t>masuk</m:t>
                        </m:r>
                        <m:r>
                          <a:rPr lang="id-ID" b="0" i="0" smtClean="0">
                            <a:latin typeface="Cambria Math"/>
                          </a:rPr>
                          <m:t> −</m:t>
                        </m:r>
                        <m:r>
                          <m:rPr>
                            <m:sty m:val="p"/>
                          </m:rPr>
                          <a:rPr lang="id-ID" b="0" i="0" smtClean="0">
                            <a:latin typeface="Cambria Math"/>
                          </a:rPr>
                          <m:t>Oksigen</m:t>
                        </m:r>
                        <m:r>
                          <a:rPr lang="id-ID" b="0" i="0" smtClean="0">
                            <a:latin typeface="Cambria Math"/>
                          </a:rPr>
                          <m:t> </m:t>
                        </m:r>
                        <m:r>
                          <m:rPr>
                            <m:sty m:val="p"/>
                          </m:rPr>
                          <a:rPr lang="id-ID" b="0" i="0" smtClean="0">
                            <a:latin typeface="Cambria Math"/>
                          </a:rPr>
                          <m:t>bereaksi</m:t>
                        </m:r>
                      </m:num>
                      <m:den>
                        <m:r>
                          <m:rPr>
                            <m:sty m:val="p"/>
                          </m:rPr>
                          <a:rPr lang="id-ID" b="0" i="0" smtClean="0">
                            <a:latin typeface="Cambria Math"/>
                          </a:rPr>
                          <m:t>Oksigen</m:t>
                        </m:r>
                        <m:r>
                          <a:rPr lang="id-ID" b="0" i="0" smtClean="0">
                            <a:latin typeface="Cambria Math"/>
                          </a:rPr>
                          <m:t> </m:t>
                        </m:r>
                        <m:r>
                          <m:rPr>
                            <m:sty m:val="p"/>
                          </m:rPr>
                          <a:rPr lang="id-ID" b="0" i="0" smtClean="0">
                            <a:latin typeface="Cambria Math"/>
                          </a:rPr>
                          <m:t>bereaksi</m:t>
                        </m:r>
                      </m:den>
                    </m:f>
                    <m:r>
                      <a:rPr lang="id-ID" b="0" i="0" smtClean="0">
                        <a:latin typeface="Cambria Math"/>
                      </a:rPr>
                      <m:t> </m:t>
                    </m:r>
                    <m:r>
                      <a:rPr lang="id-ID" b="0" i="1" smtClean="0">
                        <a:latin typeface="Cambria Math"/>
                      </a:rPr>
                      <m:t>𝑥</m:t>
                    </m:r>
                    <m:r>
                      <a:rPr lang="id-ID" b="0" i="1" smtClean="0">
                        <a:latin typeface="Cambria Math"/>
                      </a:rPr>
                      <m:t> 100</m:t>
                    </m:r>
                  </m:oMath>
                </a14:m>
                <a:endParaRPr lang="id-ID" dirty="0" smtClean="0"/>
              </a:p>
              <a:p>
                <a:pPr marL="0" indent="0">
                  <a:buNone/>
                </a:pPr>
                <a:endParaRPr lang="id-ID" dirty="0"/>
              </a:p>
              <a:p>
                <a:pPr marL="0" indent="0">
                  <a:buNone/>
                </a:pPr>
                <a:endParaRPr lang="id-ID" dirty="0" smtClean="0"/>
              </a:p>
              <a:p>
                <a:pPr marL="0" indent="0">
                  <a:buNone/>
                </a:pPr>
                <a:endParaRPr lang="id-ID" dirty="0"/>
              </a:p>
              <a:p>
                <a:pPr marL="0" indent="0">
                  <a:buNone/>
                </a:pPr>
                <a:r>
                  <a:rPr lang="id-ID" sz="2000" dirty="0"/>
                  <a:t>% </a:t>
                </a:r>
                <a:r>
                  <a:rPr lang="id-ID" sz="2000" dirty="0" smtClean="0"/>
                  <a:t>Excess Oxygen </a:t>
                </a:r>
                <a:r>
                  <a:rPr lang="id-ID" sz="2000" dirty="0"/>
                  <a:t>= </a:t>
                </a:r>
                <a14:m>
                  <m:oMath xmlns:m="http://schemas.openxmlformats.org/officeDocument/2006/math">
                    <m:f>
                      <m:fPr>
                        <m:ctrlPr>
                          <a:rPr lang="id-ID" i="1">
                            <a:latin typeface="Cambria Math"/>
                          </a:rPr>
                        </m:ctrlPr>
                      </m:fPr>
                      <m:num>
                        <m:r>
                          <m:rPr>
                            <m:sty m:val="p"/>
                          </m:rPr>
                          <a:rPr lang="id-ID">
                            <a:latin typeface="Cambria Math"/>
                          </a:rPr>
                          <m:t>Oksigen</m:t>
                        </m:r>
                        <m:r>
                          <a:rPr lang="id-ID">
                            <a:latin typeface="Cambria Math"/>
                          </a:rPr>
                          <m:t> </m:t>
                        </m:r>
                        <m:r>
                          <m:rPr>
                            <m:sty m:val="p"/>
                          </m:rPr>
                          <a:rPr lang="id-ID">
                            <a:latin typeface="Cambria Math"/>
                          </a:rPr>
                          <m:t>masuk</m:t>
                        </m:r>
                        <m:r>
                          <a:rPr lang="id-ID">
                            <a:latin typeface="Cambria Math"/>
                          </a:rPr>
                          <m:t> −</m:t>
                        </m:r>
                        <m:r>
                          <m:rPr>
                            <m:sty m:val="p"/>
                          </m:rPr>
                          <a:rPr lang="id-ID">
                            <a:latin typeface="Cambria Math"/>
                          </a:rPr>
                          <m:t>Oksigen</m:t>
                        </m:r>
                        <m:r>
                          <a:rPr lang="id-ID">
                            <a:latin typeface="Cambria Math"/>
                          </a:rPr>
                          <m:t> </m:t>
                        </m:r>
                        <m:r>
                          <m:rPr>
                            <m:sty m:val="p"/>
                          </m:rPr>
                          <a:rPr lang="id-ID">
                            <a:latin typeface="Cambria Math"/>
                          </a:rPr>
                          <m:t>bereaksi</m:t>
                        </m:r>
                      </m:num>
                      <m:den>
                        <m:r>
                          <m:rPr>
                            <m:sty m:val="p"/>
                          </m:rPr>
                          <a:rPr lang="id-ID">
                            <a:latin typeface="Cambria Math"/>
                          </a:rPr>
                          <m:t>Oksigen</m:t>
                        </m:r>
                        <m:r>
                          <a:rPr lang="id-ID">
                            <a:latin typeface="Cambria Math"/>
                          </a:rPr>
                          <m:t> </m:t>
                        </m:r>
                        <m:r>
                          <m:rPr>
                            <m:sty m:val="p"/>
                          </m:rPr>
                          <a:rPr lang="id-ID">
                            <a:latin typeface="Cambria Math"/>
                          </a:rPr>
                          <m:t>bereaksi</m:t>
                        </m:r>
                      </m:den>
                    </m:f>
                    <m:r>
                      <a:rPr lang="id-ID">
                        <a:latin typeface="Cambria Math"/>
                      </a:rPr>
                      <m:t> </m:t>
                    </m:r>
                    <m:r>
                      <a:rPr lang="id-ID" i="1">
                        <a:latin typeface="Cambria Math"/>
                      </a:rPr>
                      <m:t>𝑥</m:t>
                    </m:r>
                    <m:r>
                      <a:rPr lang="id-ID" i="1">
                        <a:latin typeface="Cambria Math"/>
                      </a:rPr>
                      <m:t> 100</m:t>
                    </m:r>
                  </m:oMath>
                </a14:m>
                <a:endParaRPr lang="id-ID" dirty="0"/>
              </a:p>
              <a:p>
                <a:pPr marL="0" indent="0">
                  <a:buNone/>
                </a:pPr>
                <a:endParaRPr lang="id-ID" dirty="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457200" y="1600200"/>
                <a:ext cx="7931224" cy="4873752"/>
              </a:xfrm>
              <a:blipFill rotWithShape="1">
                <a:blip r:embed="rId2"/>
                <a:stretch>
                  <a:fillRect l="-1153"/>
                </a:stretch>
              </a:blipFill>
            </p:spPr>
            <p:txBody>
              <a:bodyPr/>
              <a:lstStyle/>
              <a:p>
                <a:r>
                  <a:rPr lang="id-ID">
                    <a:noFill/>
                  </a:rPr>
                  <a:t> </a:t>
                </a:r>
              </a:p>
            </p:txBody>
          </p:sp>
        </mc:Fallback>
      </mc:AlternateContent>
      <p:sp>
        <p:nvSpPr>
          <p:cNvPr id="4" name="Rectangle 3"/>
          <p:cNvSpPr/>
          <p:nvPr/>
        </p:nvSpPr>
        <p:spPr>
          <a:xfrm>
            <a:off x="300117" y="1340768"/>
            <a:ext cx="7560840" cy="1296144"/>
          </a:xfrm>
          <a:prstGeom prst="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Rectangle 4"/>
          <p:cNvSpPr/>
          <p:nvPr/>
        </p:nvSpPr>
        <p:spPr>
          <a:xfrm>
            <a:off x="434224" y="3356992"/>
            <a:ext cx="7560840" cy="1296144"/>
          </a:xfrm>
          <a:prstGeom prst="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15029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LATIHAN SOAL_2</a:t>
            </a:r>
            <a:endParaRPr lang="id-ID" dirty="0"/>
          </a:p>
        </p:txBody>
      </p:sp>
      <p:sp>
        <p:nvSpPr>
          <p:cNvPr id="3" name="Content Placeholder 2"/>
          <p:cNvSpPr>
            <a:spLocks noGrp="1"/>
          </p:cNvSpPr>
          <p:nvPr>
            <p:ph sz="quarter" idx="1"/>
          </p:nvPr>
        </p:nvSpPr>
        <p:spPr>
          <a:xfrm>
            <a:off x="755576" y="1628800"/>
            <a:ext cx="7467600" cy="4873752"/>
          </a:xfrm>
        </p:spPr>
        <p:txBody>
          <a:bodyPr/>
          <a:lstStyle/>
          <a:p>
            <a:pPr marL="0" indent="0" algn="just">
              <a:buNone/>
            </a:pPr>
            <a:r>
              <a:rPr lang="id-ID" dirty="0" smtClean="0"/>
              <a:t>Butana dibakar dengan 20% excess di burner, gas keluar burner terdiri dari CO2, H2O, O2, N2, tentukan komposisi gas keluar Burner tersebut !</a:t>
            </a:r>
            <a:endParaRPr lang="id-ID" dirty="0"/>
          </a:p>
        </p:txBody>
      </p:sp>
      <p:sp>
        <p:nvSpPr>
          <p:cNvPr id="4" name="Content Placeholder 2"/>
          <p:cNvSpPr txBox="1">
            <a:spLocks/>
          </p:cNvSpPr>
          <p:nvPr/>
        </p:nvSpPr>
        <p:spPr>
          <a:xfrm>
            <a:off x="2149897" y="2367228"/>
            <a:ext cx="3150091" cy="108012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just">
              <a:buFont typeface="Wingdings"/>
              <a:buNone/>
            </a:pPr>
            <a:r>
              <a:rPr lang="id-ID" u="sng" dirty="0" smtClean="0">
                <a:solidFill>
                  <a:srgbClr val="FF0000"/>
                </a:solidFill>
              </a:rPr>
              <a:t>komposisi</a:t>
            </a:r>
            <a:endParaRPr lang="id-ID" u="sng" dirty="0">
              <a:solidFill>
                <a:schemeClr val="bg1"/>
              </a:solidFill>
            </a:endParaRPr>
          </a:p>
        </p:txBody>
      </p:sp>
      <p:sp>
        <p:nvSpPr>
          <p:cNvPr id="5" name="Content Placeholder 2"/>
          <p:cNvSpPr txBox="1">
            <a:spLocks/>
          </p:cNvSpPr>
          <p:nvPr/>
        </p:nvSpPr>
        <p:spPr>
          <a:xfrm>
            <a:off x="1128510" y="3140968"/>
            <a:ext cx="6948690" cy="3384376"/>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just">
              <a:buFont typeface="Wingdings"/>
              <a:buNone/>
            </a:pPr>
            <a:r>
              <a:rPr lang="id-ID" dirty="0" smtClean="0">
                <a:solidFill>
                  <a:srgbClr val="C00000"/>
                </a:solidFill>
              </a:rPr>
              <a:t>Note :</a:t>
            </a:r>
          </a:p>
          <a:p>
            <a:pPr algn="just">
              <a:buFont typeface="Wingdings" pitchFamily="2" charset="2"/>
              <a:buChar char="Ø"/>
            </a:pPr>
            <a:r>
              <a:rPr lang="id-ID" dirty="0" smtClean="0">
                <a:solidFill>
                  <a:srgbClr val="C00000"/>
                </a:solidFill>
              </a:rPr>
              <a:t>Komposisi</a:t>
            </a:r>
          </a:p>
          <a:p>
            <a:pPr algn="just">
              <a:buFont typeface="Wingdings" pitchFamily="2" charset="2"/>
              <a:buChar char="Ø"/>
            </a:pPr>
            <a:r>
              <a:rPr lang="id-ID" dirty="0" smtClean="0">
                <a:solidFill>
                  <a:srgbClr val="C00000"/>
                </a:solidFill>
              </a:rPr>
              <a:t>Kalau ditanyakan komposisi, tidak diketahui jumlah dari salah satu arus, </a:t>
            </a:r>
          </a:p>
          <a:p>
            <a:pPr marL="0" indent="0" algn="just">
              <a:buNone/>
            </a:pPr>
            <a:r>
              <a:rPr lang="id-ID" dirty="0" smtClean="0">
                <a:solidFill>
                  <a:srgbClr val="C00000"/>
                </a:solidFill>
              </a:rPr>
              <a:t>   sehingga perlu diambil </a:t>
            </a:r>
            <a:r>
              <a:rPr lang="id-ID" sz="2000" u="sng" dirty="0" smtClean="0">
                <a:solidFill>
                  <a:srgbClr val="FF0000"/>
                </a:solidFill>
                <a:effectLst>
                  <a:outerShdw blurRad="38100" dist="38100" dir="2700000" algn="tl">
                    <a:srgbClr val="000000">
                      <a:alpha val="43137"/>
                    </a:srgbClr>
                  </a:outerShdw>
                </a:effectLst>
              </a:rPr>
              <a:t>BASIS PERHITUNGAN </a:t>
            </a:r>
          </a:p>
          <a:p>
            <a:pPr algn="just">
              <a:buFont typeface="Wingdings" pitchFamily="2" charset="2"/>
              <a:buChar char="Ø"/>
            </a:pPr>
            <a:r>
              <a:rPr lang="id-ID" dirty="0" smtClean="0">
                <a:solidFill>
                  <a:srgbClr val="C00000"/>
                </a:solidFill>
              </a:rPr>
              <a:t>Nilai basis perhitungan berapapun </a:t>
            </a:r>
          </a:p>
          <a:p>
            <a:pPr marL="0" indent="0" algn="just">
              <a:buNone/>
            </a:pPr>
            <a:r>
              <a:rPr lang="id-ID" dirty="0">
                <a:solidFill>
                  <a:srgbClr val="C00000"/>
                </a:solidFill>
              </a:rPr>
              <a:t> </a:t>
            </a:r>
            <a:r>
              <a:rPr lang="id-ID" dirty="0" smtClean="0">
                <a:solidFill>
                  <a:srgbClr val="C00000"/>
                </a:solidFill>
              </a:rPr>
              <a:t>   hasil prosentase komposisi pasti akan sama</a:t>
            </a:r>
            <a:endParaRPr lang="id-ID" dirty="0">
              <a:solidFill>
                <a:srgbClr val="C00000"/>
              </a:solidFill>
            </a:endParaRPr>
          </a:p>
        </p:txBody>
      </p:sp>
      <p:sp>
        <p:nvSpPr>
          <p:cNvPr id="6" name="Right Arrow 5"/>
          <p:cNvSpPr/>
          <p:nvPr/>
        </p:nvSpPr>
        <p:spPr>
          <a:xfrm>
            <a:off x="3052219" y="3717032"/>
            <a:ext cx="432048"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Content Placeholder 2"/>
          <p:cNvSpPr txBox="1">
            <a:spLocks/>
          </p:cNvSpPr>
          <p:nvPr/>
        </p:nvSpPr>
        <p:spPr>
          <a:xfrm>
            <a:off x="3479621" y="3593794"/>
            <a:ext cx="4577086" cy="72008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just">
              <a:buFont typeface="Wingdings"/>
              <a:buNone/>
            </a:pPr>
            <a:r>
              <a:rPr lang="id-ID" dirty="0" smtClean="0">
                <a:solidFill>
                  <a:srgbClr val="C00000"/>
                </a:solidFill>
              </a:rPr>
              <a:t>Prosentase dari total Jumlah </a:t>
            </a:r>
          </a:p>
        </p:txBody>
      </p:sp>
    </p:spTree>
    <p:extLst>
      <p:ext uri="{BB962C8B-B14F-4D97-AF65-F5344CB8AC3E}">
        <p14:creationId xmlns:p14="http://schemas.microsoft.com/office/powerpoint/2010/main" val="2157302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2" end="2"/>
                                            </p:txEl>
                                          </p:spTgt>
                                        </p:tgtEl>
                                        <p:attrNameLst>
                                          <p:attrName>style.visibility</p:attrName>
                                        </p:attrNameLst>
                                      </p:cBhvr>
                                      <p:to>
                                        <p:strVal val="visible"/>
                                      </p:to>
                                    </p:set>
                                    <p:animEffect transition="in" filter="fade">
                                      <p:cBhvr>
                                        <p:cTn id="32" dur="500"/>
                                        <p:tgtEl>
                                          <p:spTgt spid="5">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3" end="3"/>
                                            </p:txEl>
                                          </p:spTgt>
                                        </p:tgtEl>
                                        <p:attrNameLst>
                                          <p:attrName>style.visibility</p:attrName>
                                        </p:attrNameLst>
                                      </p:cBhvr>
                                      <p:to>
                                        <p:strVal val="visible"/>
                                      </p:to>
                                    </p:set>
                                    <p:animEffect transition="in" filter="fade">
                                      <p:cBhvr>
                                        <p:cTn id="37" dur="500"/>
                                        <p:tgtEl>
                                          <p:spTgt spid="5">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4" end="4"/>
                                            </p:txEl>
                                          </p:spTgt>
                                        </p:tgtEl>
                                        <p:attrNameLst>
                                          <p:attrName>style.visibility</p:attrName>
                                        </p:attrNameLst>
                                      </p:cBhvr>
                                      <p:to>
                                        <p:strVal val="visible"/>
                                      </p:to>
                                    </p:set>
                                    <p:animEffect transition="in" filter="fade">
                                      <p:cBhvr>
                                        <p:cTn id="42" dur="500"/>
                                        <p:tgtEl>
                                          <p:spTgt spid="5">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5" end="5"/>
                                            </p:txEl>
                                          </p:spTgt>
                                        </p:tgtEl>
                                        <p:attrNameLst>
                                          <p:attrName>style.visibility</p:attrName>
                                        </p:attrNameLst>
                                      </p:cBhvr>
                                      <p:to>
                                        <p:strVal val="visible"/>
                                      </p:to>
                                    </p:set>
                                    <p:animEffect transition="in" filter="fade">
                                      <p:cBhvr>
                                        <p:cTn id="4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7467600" cy="580926"/>
          </a:xfrm>
        </p:spPr>
        <p:txBody>
          <a:bodyPr/>
          <a:lstStyle/>
          <a:p>
            <a:r>
              <a:rPr lang="id-ID" dirty="0" smtClean="0"/>
              <a:t>Latihan Soal _ 1</a:t>
            </a:r>
            <a:endParaRPr lang="id-ID" dirty="0"/>
          </a:p>
        </p:txBody>
      </p:sp>
      <p:sp>
        <p:nvSpPr>
          <p:cNvPr id="3" name="Content Placeholder 2"/>
          <p:cNvSpPr>
            <a:spLocks noGrp="1"/>
          </p:cNvSpPr>
          <p:nvPr>
            <p:ph sz="quarter" idx="1"/>
          </p:nvPr>
        </p:nvSpPr>
        <p:spPr>
          <a:xfrm>
            <a:off x="1128510" y="3771728"/>
            <a:ext cx="6948690" cy="1529480"/>
          </a:xfrm>
        </p:spPr>
        <p:txBody>
          <a:bodyPr/>
          <a:lstStyle/>
          <a:p>
            <a:pPr marL="0" indent="0" algn="just">
              <a:buNone/>
            </a:pPr>
            <a:r>
              <a:rPr lang="id-ID" dirty="0" smtClean="0">
                <a:solidFill>
                  <a:srgbClr val="C00000"/>
                </a:solidFill>
              </a:rPr>
              <a:t>Note :</a:t>
            </a:r>
          </a:p>
          <a:p>
            <a:pPr marL="0" indent="0" algn="just">
              <a:buNone/>
            </a:pPr>
            <a:r>
              <a:rPr lang="id-ID" dirty="0" smtClean="0">
                <a:solidFill>
                  <a:srgbClr val="C00000"/>
                </a:solidFill>
              </a:rPr>
              <a:t>Perhitungan neraca massa dengan reaksi, satuan diubah ke mol</a:t>
            </a:r>
            <a:endParaRPr lang="id-ID" dirty="0">
              <a:solidFill>
                <a:srgbClr val="C00000"/>
              </a:solidFill>
            </a:endParaRPr>
          </a:p>
        </p:txBody>
      </p:sp>
      <p:sp>
        <p:nvSpPr>
          <p:cNvPr id="4" name="Content Placeholder 2"/>
          <p:cNvSpPr txBox="1">
            <a:spLocks/>
          </p:cNvSpPr>
          <p:nvPr/>
        </p:nvSpPr>
        <p:spPr>
          <a:xfrm>
            <a:off x="609600" y="917104"/>
            <a:ext cx="7467600" cy="5709248"/>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just">
              <a:buFont typeface="Wingdings"/>
              <a:buNone/>
            </a:pPr>
            <a:r>
              <a:rPr lang="id-ID" dirty="0" smtClean="0"/>
              <a:t>Propana  20 kg dibakar di dalam burner dengan menggunakan oksigen berlebih yang diambil dari udara kering 400 kg yang dimasukkan ke dalam burner dan terjadi reaksi menghasilkan gas CO2 dan CO, berapakah % oksigen berlebih / udara berlebih yang digunakan ?</a:t>
            </a:r>
            <a:endParaRPr lang="id-ID" dirty="0"/>
          </a:p>
        </p:txBody>
      </p:sp>
    </p:spTree>
    <p:extLst>
      <p:ext uri="{BB962C8B-B14F-4D97-AF65-F5344CB8AC3E}">
        <p14:creationId xmlns:p14="http://schemas.microsoft.com/office/powerpoint/2010/main" val="2707226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500"/>
                                        <p:tgtEl>
                                          <p:spTgt spid="3">
                                            <p:txEl>
                                              <p:pRg st="0" end="0"/>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1115616" y="2060848"/>
            <a:ext cx="7014444" cy="29362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1205769" y="3172863"/>
            <a:ext cx="151216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 name="Rectangle 3"/>
          <p:cNvSpPr/>
          <p:nvPr/>
        </p:nvSpPr>
        <p:spPr>
          <a:xfrm>
            <a:off x="909552" y="2770705"/>
            <a:ext cx="1808385"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Rectangle 4"/>
          <p:cNvSpPr/>
          <p:nvPr/>
        </p:nvSpPr>
        <p:spPr>
          <a:xfrm>
            <a:off x="3216727" y="3822411"/>
            <a:ext cx="864096" cy="18722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Rectangle 5"/>
          <p:cNvSpPr/>
          <p:nvPr/>
        </p:nvSpPr>
        <p:spPr>
          <a:xfrm>
            <a:off x="6264187" y="4102723"/>
            <a:ext cx="2003345" cy="18722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Rectangle 6"/>
          <p:cNvSpPr/>
          <p:nvPr/>
        </p:nvSpPr>
        <p:spPr>
          <a:xfrm>
            <a:off x="5580112" y="2797597"/>
            <a:ext cx="1368151" cy="7200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Rectangle 7"/>
          <p:cNvSpPr/>
          <p:nvPr/>
        </p:nvSpPr>
        <p:spPr>
          <a:xfrm>
            <a:off x="6948263" y="2552054"/>
            <a:ext cx="1368151" cy="19313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 name="Oval 2"/>
          <p:cNvSpPr/>
          <p:nvPr/>
        </p:nvSpPr>
        <p:spPr>
          <a:xfrm>
            <a:off x="6755078" y="1902477"/>
            <a:ext cx="1152128" cy="23042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rgbClr val="FF0000"/>
              </a:solidFill>
            </a:endParaRPr>
          </a:p>
        </p:txBody>
      </p:sp>
      <p:sp>
        <p:nvSpPr>
          <p:cNvPr id="9" name="TextBox 8"/>
          <p:cNvSpPr txBox="1"/>
          <p:nvPr/>
        </p:nvSpPr>
        <p:spPr>
          <a:xfrm>
            <a:off x="3480826" y="4521179"/>
            <a:ext cx="1361713" cy="461665"/>
          </a:xfrm>
          <a:prstGeom prst="rect">
            <a:avLst/>
          </a:prstGeom>
          <a:solidFill>
            <a:schemeClr val="bg1"/>
          </a:solidFill>
        </p:spPr>
        <p:txBody>
          <a:bodyPr wrap="square" rtlCol="0">
            <a:spAutoFit/>
          </a:bodyPr>
          <a:lstStyle/>
          <a:p>
            <a:r>
              <a:rPr lang="id-ID" sz="2400" dirty="0" smtClean="0"/>
              <a:t>Oksigen</a:t>
            </a:r>
            <a:endParaRPr lang="id-ID" sz="2400" dirty="0"/>
          </a:p>
        </p:txBody>
      </p:sp>
    </p:spTree>
    <p:extLst>
      <p:ext uri="{BB962C8B-B14F-4D97-AF65-F5344CB8AC3E}">
        <p14:creationId xmlns:p14="http://schemas.microsoft.com/office/powerpoint/2010/main" val="1226320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7"/>
                                        </p:tgtEl>
                                      </p:cBhvr>
                                    </p:animEffect>
                                    <p:set>
                                      <p:cBhvr>
                                        <p:cTn id="27" dur="1" fill="hold">
                                          <p:stCondLst>
                                            <p:cond delay="499"/>
                                          </p:stCondLst>
                                        </p:cTn>
                                        <p:tgtEl>
                                          <p:spTgt spid="7"/>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0" nodeType="clickEffect">
                                  <p:stCondLst>
                                    <p:cond delay="0"/>
                                  </p:stCondLst>
                                  <p:childTnLst>
                                    <p:animEffect transition="out" filter="fade">
                                      <p:cBhvr>
                                        <p:cTn id="31" dur="500"/>
                                        <p:tgtEl>
                                          <p:spTgt spid="8"/>
                                        </p:tgtEl>
                                      </p:cBhvr>
                                    </p:animEffect>
                                    <p:set>
                                      <p:cBhvr>
                                        <p:cTn id="32" dur="1" fill="hold">
                                          <p:stCondLst>
                                            <p:cond delay="499"/>
                                          </p:stCondLst>
                                        </p:cTn>
                                        <p:tgtEl>
                                          <p:spTgt spid="8"/>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wipe(down)">
                                      <p:cBhvr>
                                        <p:cTn id="3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6" grpId="0" animBg="1"/>
      <p:bldP spid="7" grpId="0" animBg="1"/>
      <p:bldP spid="8" grpId="0" animBg="1"/>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Latihan Soal _ 3</a:t>
            </a:r>
            <a:endParaRPr lang="id-ID" dirty="0"/>
          </a:p>
        </p:txBody>
      </p:sp>
      <p:sp>
        <p:nvSpPr>
          <p:cNvPr id="3" name="Content Placeholder 2"/>
          <p:cNvSpPr>
            <a:spLocks noGrp="1"/>
          </p:cNvSpPr>
          <p:nvPr>
            <p:ph sz="quarter" idx="1"/>
          </p:nvPr>
        </p:nvSpPr>
        <p:spPr/>
        <p:txBody>
          <a:bodyPr/>
          <a:lstStyle/>
          <a:p>
            <a:pPr marL="0" indent="0">
              <a:buNone/>
            </a:pPr>
            <a:r>
              <a:rPr lang="id-ID" dirty="0" smtClean="0"/>
              <a:t>Butana dibakar dengan oksigen 100% berlebih di dalam burner. 80% butana terbakar menjadi CO2, 10 % butana dibakar menjadi CO, dan sisanya tidak terbakar.</a:t>
            </a:r>
          </a:p>
          <a:p>
            <a:pPr marL="0" indent="0">
              <a:buNone/>
            </a:pPr>
            <a:r>
              <a:rPr lang="id-ID" dirty="0" smtClean="0"/>
              <a:t>Tentukan komposisi gas keluar Burner !</a:t>
            </a:r>
            <a:endParaRPr lang="id-ID" dirty="0"/>
          </a:p>
        </p:txBody>
      </p:sp>
      <p:sp>
        <p:nvSpPr>
          <p:cNvPr id="4" name="Content Placeholder 2"/>
          <p:cNvSpPr txBox="1">
            <a:spLocks/>
          </p:cNvSpPr>
          <p:nvPr/>
        </p:nvSpPr>
        <p:spPr>
          <a:xfrm>
            <a:off x="367949" y="3789040"/>
            <a:ext cx="6948690" cy="2601216"/>
          </a:xfrm>
          <a:prstGeom prst="rect">
            <a:avLst/>
          </a:prstGeom>
        </p:spPr>
        <p:txBody>
          <a:bodyPr vert="horz">
            <a:normAutofit fontScale="92500" lnSpcReduction="20000"/>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just">
              <a:buFont typeface="Wingdings"/>
              <a:buNone/>
            </a:pPr>
            <a:r>
              <a:rPr lang="id-ID" dirty="0" smtClean="0">
                <a:solidFill>
                  <a:srgbClr val="C00000"/>
                </a:solidFill>
              </a:rPr>
              <a:t>Komposisi Gas Keluar Burner ???</a:t>
            </a:r>
          </a:p>
          <a:p>
            <a:pPr marL="0" indent="0" algn="just">
              <a:buFont typeface="Wingdings"/>
              <a:buNone/>
            </a:pPr>
            <a:r>
              <a:rPr lang="id-ID" dirty="0" smtClean="0">
                <a:solidFill>
                  <a:srgbClr val="C00000"/>
                </a:solidFill>
              </a:rPr>
              <a:t>CO2</a:t>
            </a:r>
          </a:p>
          <a:p>
            <a:pPr marL="0" indent="0" algn="just">
              <a:buFont typeface="Wingdings"/>
              <a:buNone/>
            </a:pPr>
            <a:r>
              <a:rPr lang="id-ID" dirty="0" smtClean="0">
                <a:solidFill>
                  <a:srgbClr val="C00000"/>
                </a:solidFill>
              </a:rPr>
              <a:t>CO</a:t>
            </a:r>
          </a:p>
          <a:p>
            <a:pPr marL="0" indent="0" algn="just">
              <a:buFont typeface="Wingdings"/>
              <a:buNone/>
            </a:pPr>
            <a:r>
              <a:rPr lang="id-ID" dirty="0" smtClean="0">
                <a:solidFill>
                  <a:srgbClr val="C00000"/>
                </a:solidFill>
              </a:rPr>
              <a:t>H2O</a:t>
            </a:r>
          </a:p>
          <a:p>
            <a:pPr marL="0" indent="0" algn="just">
              <a:buFont typeface="Wingdings"/>
              <a:buNone/>
            </a:pPr>
            <a:r>
              <a:rPr lang="id-ID" dirty="0" smtClean="0">
                <a:solidFill>
                  <a:srgbClr val="C00000"/>
                </a:solidFill>
              </a:rPr>
              <a:t>O2 sisa </a:t>
            </a:r>
          </a:p>
          <a:p>
            <a:pPr marL="0" indent="0" algn="just">
              <a:buFont typeface="Wingdings"/>
              <a:buNone/>
            </a:pPr>
            <a:r>
              <a:rPr lang="id-ID" dirty="0" smtClean="0">
                <a:solidFill>
                  <a:srgbClr val="C00000"/>
                </a:solidFill>
              </a:rPr>
              <a:t>N2</a:t>
            </a:r>
          </a:p>
          <a:p>
            <a:pPr marL="0" indent="0" algn="just">
              <a:buNone/>
            </a:pPr>
            <a:r>
              <a:rPr lang="id-ID" dirty="0" smtClean="0">
                <a:solidFill>
                  <a:srgbClr val="C00000"/>
                </a:solidFill>
              </a:rPr>
              <a:t>C4H10</a:t>
            </a:r>
            <a:endParaRPr lang="id-ID" dirty="0">
              <a:solidFill>
                <a:srgbClr val="C00000"/>
              </a:solidFill>
            </a:endParaRPr>
          </a:p>
          <a:p>
            <a:pPr marL="0" indent="0" algn="just">
              <a:buFont typeface="Wingdings"/>
              <a:buNone/>
            </a:pPr>
            <a:endParaRPr lang="id-ID" dirty="0" smtClean="0">
              <a:solidFill>
                <a:srgbClr val="C00000"/>
              </a:solidFill>
            </a:endParaRPr>
          </a:p>
          <a:p>
            <a:pPr marL="0" indent="0" algn="just">
              <a:buFont typeface="Wingdings"/>
              <a:buNone/>
            </a:pPr>
            <a:endParaRPr lang="id-ID" dirty="0">
              <a:solidFill>
                <a:srgbClr val="C00000"/>
              </a:solidFill>
            </a:endParaRPr>
          </a:p>
        </p:txBody>
      </p:sp>
      <p:sp>
        <p:nvSpPr>
          <p:cNvPr id="5" name="Content Placeholder 2"/>
          <p:cNvSpPr txBox="1">
            <a:spLocks/>
          </p:cNvSpPr>
          <p:nvPr/>
        </p:nvSpPr>
        <p:spPr>
          <a:xfrm>
            <a:off x="1511374" y="5238012"/>
            <a:ext cx="7200800" cy="553745"/>
          </a:xfrm>
          <a:prstGeom prst="rect">
            <a:avLst/>
          </a:prstGeom>
        </p:spPr>
        <p:txBody>
          <a:bodyPr vert="horz">
            <a:normAutofit fontScale="70000" lnSpcReduction="20000"/>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just">
              <a:buFont typeface="Wingdings"/>
              <a:buNone/>
            </a:pPr>
            <a:r>
              <a:rPr lang="id-ID" dirty="0" smtClean="0">
                <a:solidFill>
                  <a:srgbClr val="C00000"/>
                </a:solidFill>
              </a:rPr>
              <a:t>= </a:t>
            </a:r>
            <a:r>
              <a:rPr lang="id-ID" b="1" dirty="0" smtClean="0">
                <a:solidFill>
                  <a:srgbClr val="00B0F0"/>
                </a:solidFill>
              </a:rPr>
              <a:t>O2 masuk Burner </a:t>
            </a:r>
            <a:r>
              <a:rPr lang="id-ID" b="1" dirty="0" smtClean="0">
                <a:solidFill>
                  <a:srgbClr val="C00000"/>
                </a:solidFill>
              </a:rPr>
              <a:t>– </a:t>
            </a:r>
            <a:r>
              <a:rPr lang="id-ID" b="1" dirty="0" smtClean="0">
                <a:solidFill>
                  <a:srgbClr val="00B0F0"/>
                </a:solidFill>
              </a:rPr>
              <a:t>O2 yang dibutuhkan untuk bereaksi</a:t>
            </a:r>
          </a:p>
          <a:p>
            <a:pPr marL="0" indent="0" algn="just">
              <a:buFont typeface="Wingdings"/>
              <a:buNone/>
            </a:pPr>
            <a:endParaRPr lang="id-ID" dirty="0">
              <a:solidFill>
                <a:srgbClr val="C00000"/>
              </a:solidFill>
            </a:endParaRPr>
          </a:p>
        </p:txBody>
      </p:sp>
      <p:sp>
        <p:nvSpPr>
          <p:cNvPr id="6" name="Content Placeholder 2"/>
          <p:cNvSpPr txBox="1">
            <a:spLocks/>
          </p:cNvSpPr>
          <p:nvPr/>
        </p:nvSpPr>
        <p:spPr>
          <a:xfrm>
            <a:off x="868568" y="5511746"/>
            <a:ext cx="8527968" cy="553745"/>
          </a:xfrm>
          <a:prstGeom prst="rect">
            <a:avLst/>
          </a:prstGeom>
        </p:spPr>
        <p:txBody>
          <a:bodyPr vert="horz">
            <a:normAutofit fontScale="77500" lnSpcReduction="20000"/>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just">
              <a:buFont typeface="Wingdings"/>
              <a:buNone/>
            </a:pPr>
            <a:r>
              <a:rPr lang="id-ID" dirty="0" smtClean="0">
                <a:solidFill>
                  <a:srgbClr val="7030A0"/>
                </a:solidFill>
              </a:rPr>
              <a:t>; </a:t>
            </a:r>
            <a:r>
              <a:rPr lang="id-ID" b="1" dirty="0" smtClean="0">
                <a:solidFill>
                  <a:srgbClr val="7030A0"/>
                </a:solidFill>
              </a:rPr>
              <a:t>Nitrogen inert (tidak bereaksi) sehingga N2 masuk = N2 Keluar</a:t>
            </a:r>
          </a:p>
          <a:p>
            <a:pPr marL="0" indent="0" algn="just">
              <a:buFont typeface="Wingdings"/>
              <a:buNone/>
            </a:pPr>
            <a:endParaRPr lang="id-ID" dirty="0">
              <a:solidFill>
                <a:srgbClr val="C00000"/>
              </a:solidFill>
            </a:endParaRPr>
          </a:p>
        </p:txBody>
      </p:sp>
    </p:spTree>
    <p:extLst>
      <p:ext uri="{BB962C8B-B14F-4D97-AF65-F5344CB8AC3E}">
        <p14:creationId xmlns:p14="http://schemas.microsoft.com/office/powerpoint/2010/main" val="3926934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fade">
                                      <p:cBhvr>
                                        <p:cTn id="17" dur="5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fade">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barn(inVertical)">
                                      <p:cBhvr>
                                        <p:cTn id="27" dur="500"/>
                                        <p:tgtEl>
                                          <p:spTgt spid="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wipe(down)">
                                      <p:cBhvr>
                                        <p:cTn id="32" dur="500"/>
                                        <p:tgtEl>
                                          <p:spTgt spid="4">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Effect transition="in" filter="circle(in)">
                                      <p:cBhvr>
                                        <p:cTn id="37" dur="20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Effect transition="in" filter="fade">
                                      <p:cBhvr>
                                        <p:cTn id="42" dur="500"/>
                                        <p:tgtEl>
                                          <p:spTgt spid="4">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
                                            <p:txEl>
                                              <p:pRg st="6" end="6"/>
                                            </p:txEl>
                                          </p:spTgt>
                                        </p:tgtEl>
                                        <p:attrNameLst>
                                          <p:attrName>style.visibility</p:attrName>
                                        </p:attrNameLst>
                                      </p:cBhvr>
                                      <p:to>
                                        <p:strVal val="visible"/>
                                      </p:to>
                                    </p:set>
                                    <p:animEffect transition="in" filter="fade">
                                      <p:cBhvr>
                                        <p:cTn id="47" dur="500"/>
                                        <p:tgtEl>
                                          <p:spTgt spid="4">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
                                            <p:txEl>
                                              <p:pRg st="0" end="0"/>
                                            </p:txEl>
                                          </p:spTgt>
                                        </p:tgtEl>
                                        <p:attrNameLst>
                                          <p:attrName>style.visibility</p:attrName>
                                        </p:attrNameLst>
                                      </p:cBhvr>
                                      <p:to>
                                        <p:strVal val="visible"/>
                                      </p:to>
                                    </p:set>
                                    <p:animEffect transition="in" filter="fade">
                                      <p:cBhvr>
                                        <p:cTn id="52" dur="500"/>
                                        <p:tgtEl>
                                          <p:spTgt spid="5">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6"/>
                                        </p:tgtEl>
                                        <p:attrNameLst>
                                          <p:attrName>style.visibility</p:attrName>
                                        </p:attrNameLst>
                                      </p:cBhvr>
                                      <p:to>
                                        <p:strVal val="visible"/>
                                      </p:to>
                                    </p:set>
                                    <p:animEffect transition="in" filter="fade">
                                      <p:cBhvr>
                                        <p:cTn id="5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115616" y="2060848"/>
            <a:ext cx="7014444" cy="29362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4067944" y="4206733"/>
            <a:ext cx="720080" cy="3743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Rectangle 10"/>
          <p:cNvSpPr/>
          <p:nvPr/>
        </p:nvSpPr>
        <p:spPr>
          <a:xfrm>
            <a:off x="4211960" y="4277903"/>
            <a:ext cx="964008" cy="3743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dirty="0" smtClean="0">
                <a:solidFill>
                  <a:schemeClr val="tx1"/>
                </a:solidFill>
              </a:rPr>
              <a:t>100 %</a:t>
            </a:r>
            <a:endParaRPr lang="id-ID" b="1" dirty="0">
              <a:solidFill>
                <a:schemeClr val="tx1"/>
              </a:solidFill>
            </a:endParaRPr>
          </a:p>
        </p:txBody>
      </p:sp>
      <p:sp>
        <p:nvSpPr>
          <p:cNvPr id="12" name="Rectangle 11"/>
          <p:cNvSpPr/>
          <p:nvPr/>
        </p:nvSpPr>
        <p:spPr>
          <a:xfrm>
            <a:off x="6849138" y="2046493"/>
            <a:ext cx="964008" cy="2016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dirty="0" smtClean="0">
                <a:solidFill>
                  <a:schemeClr val="tx1"/>
                </a:solidFill>
              </a:rPr>
              <a:t>C4H10</a:t>
            </a:r>
          </a:p>
          <a:p>
            <a:pPr algn="ctr"/>
            <a:r>
              <a:rPr lang="id-ID" b="1" dirty="0" smtClean="0">
                <a:solidFill>
                  <a:schemeClr val="tx1"/>
                </a:solidFill>
              </a:rPr>
              <a:t>CO2</a:t>
            </a:r>
          </a:p>
          <a:p>
            <a:pPr algn="ctr"/>
            <a:r>
              <a:rPr lang="id-ID" b="1" dirty="0" smtClean="0">
                <a:solidFill>
                  <a:schemeClr val="tx1"/>
                </a:solidFill>
              </a:rPr>
              <a:t>CO</a:t>
            </a:r>
          </a:p>
          <a:p>
            <a:pPr algn="ctr"/>
            <a:r>
              <a:rPr lang="id-ID" b="1" dirty="0" smtClean="0">
                <a:solidFill>
                  <a:schemeClr val="tx1"/>
                </a:solidFill>
              </a:rPr>
              <a:t>H2O</a:t>
            </a:r>
          </a:p>
          <a:p>
            <a:pPr algn="ctr"/>
            <a:r>
              <a:rPr lang="id-ID" b="1" dirty="0" smtClean="0">
                <a:solidFill>
                  <a:schemeClr val="tx1"/>
                </a:solidFill>
              </a:rPr>
              <a:t>O2</a:t>
            </a:r>
          </a:p>
          <a:p>
            <a:pPr algn="ctr"/>
            <a:r>
              <a:rPr lang="id-ID" b="1" dirty="0" smtClean="0">
                <a:solidFill>
                  <a:schemeClr val="tx1"/>
                </a:solidFill>
              </a:rPr>
              <a:t>N2</a:t>
            </a:r>
            <a:endParaRPr lang="id-ID" b="1" dirty="0">
              <a:solidFill>
                <a:schemeClr val="tx1"/>
              </a:solidFill>
            </a:endParaRPr>
          </a:p>
        </p:txBody>
      </p:sp>
      <p:sp>
        <p:nvSpPr>
          <p:cNvPr id="10" name="Rectangle 9"/>
          <p:cNvSpPr/>
          <p:nvPr/>
        </p:nvSpPr>
        <p:spPr>
          <a:xfrm>
            <a:off x="1259632" y="2667936"/>
            <a:ext cx="1440160" cy="10801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Rectangle 13"/>
          <p:cNvSpPr/>
          <p:nvPr/>
        </p:nvSpPr>
        <p:spPr>
          <a:xfrm>
            <a:off x="3491880" y="3828112"/>
            <a:ext cx="2808312" cy="10801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7" name="Rectangle 16"/>
          <p:cNvSpPr/>
          <p:nvPr/>
        </p:nvSpPr>
        <p:spPr>
          <a:xfrm>
            <a:off x="5574846" y="2238521"/>
            <a:ext cx="2808312" cy="2016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 name="Oval 2"/>
          <p:cNvSpPr/>
          <p:nvPr/>
        </p:nvSpPr>
        <p:spPr>
          <a:xfrm>
            <a:off x="6757997" y="1945988"/>
            <a:ext cx="1133983" cy="23042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rgbClr val="FF0000"/>
              </a:solidFill>
            </a:endParaRPr>
          </a:p>
        </p:txBody>
      </p:sp>
    </p:spTree>
    <p:extLst>
      <p:ext uri="{BB962C8B-B14F-4D97-AF65-F5344CB8AC3E}">
        <p14:creationId xmlns:p14="http://schemas.microsoft.com/office/powerpoint/2010/main" val="570171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14"/>
                                        </p:tgtEl>
                                      </p:cBhvr>
                                    </p:animEffect>
                                    <p:set>
                                      <p:cBhvr>
                                        <p:cTn id="12" dur="1" fill="hold">
                                          <p:stCondLst>
                                            <p:cond delay="499"/>
                                          </p:stCondLst>
                                        </p:cTn>
                                        <p:tgtEl>
                                          <p:spTgt spid="1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17"/>
                                        </p:tgtEl>
                                      </p:cBhvr>
                                    </p:animEffect>
                                    <p:set>
                                      <p:cBhvr>
                                        <p:cTn id="17" dur="1" fill="hold">
                                          <p:stCondLst>
                                            <p:cond delay="499"/>
                                          </p:stCondLst>
                                        </p:cTn>
                                        <p:tgtEl>
                                          <p:spTgt spid="1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animBg="1"/>
      <p:bldP spid="17" grpId="0" animBg="1"/>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4000" u="sng" dirty="0" smtClean="0">
                <a:solidFill>
                  <a:srgbClr val="C00000"/>
                </a:solidFill>
                <a:effectLst>
                  <a:outerShdw blurRad="38100" dist="38100" dir="2700000" algn="tl">
                    <a:srgbClr val="000000">
                      <a:alpha val="43137"/>
                    </a:srgbClr>
                  </a:outerShdw>
                </a:effectLst>
              </a:rPr>
              <a:t>Catatan :</a:t>
            </a:r>
            <a:endParaRPr lang="id-ID" sz="4000" u="sng"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p:txBody>
          <a:bodyPr/>
          <a:lstStyle/>
          <a:p>
            <a:pPr marL="0" indent="0">
              <a:buNone/>
            </a:pPr>
            <a:r>
              <a:rPr lang="id-ID" dirty="0" smtClean="0"/>
              <a:t>Dalam perhitungan neraca massa dengan reaksi pembakaran, ada </a:t>
            </a:r>
            <a:r>
              <a:rPr lang="id-ID" dirty="0" smtClean="0">
                <a:solidFill>
                  <a:srgbClr val="FF0000"/>
                </a:solidFill>
              </a:rPr>
              <a:t>2 perhitungan</a:t>
            </a:r>
            <a:r>
              <a:rPr lang="id-ID" dirty="0" smtClean="0"/>
              <a:t>, yaitu :</a:t>
            </a:r>
          </a:p>
          <a:p>
            <a:pPr marL="0" indent="0">
              <a:buNone/>
            </a:pPr>
            <a:endParaRPr lang="id-ID" dirty="0" smtClean="0"/>
          </a:p>
          <a:p>
            <a:pPr marL="0" indent="0">
              <a:buNone/>
            </a:pPr>
            <a:r>
              <a:rPr lang="id-ID" b="1" dirty="0" smtClean="0">
                <a:solidFill>
                  <a:srgbClr val="C00000"/>
                </a:solidFill>
              </a:rPr>
              <a:t>1. Reaksi Actual (Perhitungan actual)</a:t>
            </a:r>
          </a:p>
          <a:p>
            <a:pPr marL="0" indent="0">
              <a:buNone/>
            </a:pPr>
            <a:r>
              <a:rPr lang="id-ID" dirty="0" smtClean="0"/>
              <a:t>Hitung untuk </a:t>
            </a:r>
            <a:r>
              <a:rPr lang="id-ID" dirty="0" smtClean="0">
                <a:solidFill>
                  <a:srgbClr val="00B0F0"/>
                </a:solidFill>
              </a:rPr>
              <a:t>produk, </a:t>
            </a:r>
            <a:r>
              <a:rPr lang="id-ID" dirty="0" smtClean="0">
                <a:solidFill>
                  <a:srgbClr val="FF0000"/>
                </a:solidFill>
              </a:rPr>
              <a:t>tanpa</a:t>
            </a:r>
            <a:r>
              <a:rPr lang="id-ID" dirty="0" smtClean="0">
                <a:solidFill>
                  <a:srgbClr val="00B0F0"/>
                </a:solidFill>
              </a:rPr>
              <a:t> </a:t>
            </a:r>
            <a:r>
              <a:rPr lang="id-ID" dirty="0" smtClean="0"/>
              <a:t>menghitung </a:t>
            </a:r>
            <a:r>
              <a:rPr lang="id-ID" dirty="0" smtClean="0">
                <a:solidFill>
                  <a:srgbClr val="00B0F0"/>
                </a:solidFill>
              </a:rPr>
              <a:t>Oksigen</a:t>
            </a:r>
          </a:p>
          <a:p>
            <a:pPr marL="0" indent="0">
              <a:buNone/>
            </a:pPr>
            <a:endParaRPr lang="id-ID" dirty="0"/>
          </a:p>
          <a:p>
            <a:pPr marL="0" indent="0">
              <a:buNone/>
            </a:pPr>
            <a:r>
              <a:rPr lang="id-ID" b="1" dirty="0" smtClean="0">
                <a:solidFill>
                  <a:srgbClr val="C00000"/>
                </a:solidFill>
              </a:rPr>
              <a:t>2. Perhitungan Oksigen Berlebih</a:t>
            </a:r>
          </a:p>
          <a:p>
            <a:pPr marL="0" indent="0">
              <a:buNone/>
            </a:pPr>
            <a:r>
              <a:rPr lang="id-ID" dirty="0" smtClean="0"/>
              <a:t>Dipakai pers.reaksi </a:t>
            </a:r>
            <a:r>
              <a:rPr lang="id-ID" dirty="0" smtClean="0">
                <a:solidFill>
                  <a:srgbClr val="FF0000"/>
                </a:solidFill>
              </a:rPr>
              <a:t>pembakaran sempurna </a:t>
            </a:r>
            <a:r>
              <a:rPr lang="id-ID" dirty="0" smtClean="0"/>
              <a:t>(menghasilkan gas CO2) dengan konversi 100%,</a:t>
            </a:r>
          </a:p>
          <a:p>
            <a:pPr marL="0" indent="0">
              <a:buNone/>
            </a:pPr>
            <a:r>
              <a:rPr lang="id-ID" dirty="0" smtClean="0"/>
              <a:t>Dan yang dipakai hitungan </a:t>
            </a:r>
            <a:r>
              <a:rPr lang="id-ID" dirty="0" smtClean="0">
                <a:solidFill>
                  <a:srgbClr val="00B0F0"/>
                </a:solidFill>
              </a:rPr>
              <a:t>hanya Oksigen </a:t>
            </a:r>
            <a:r>
              <a:rPr lang="id-ID" dirty="0" smtClean="0"/>
              <a:t>saja</a:t>
            </a:r>
            <a:endParaRPr lang="id-ID" dirty="0"/>
          </a:p>
        </p:txBody>
      </p:sp>
    </p:spTree>
    <p:extLst>
      <p:ext uri="{BB962C8B-B14F-4D97-AF65-F5344CB8AC3E}">
        <p14:creationId xmlns:p14="http://schemas.microsoft.com/office/powerpoint/2010/main" val="2638882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fade">
                                      <p:cBhvr>
                                        <p:cTn id="2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1314</TotalTime>
  <Words>389</Words>
  <Application>Microsoft Office PowerPoint</Application>
  <PresentationFormat>On-screen Show (4:3)</PresentationFormat>
  <Paragraphs>63</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Oriel</vt:lpstr>
      <vt:lpstr>Azas – Azas Teknik Kimia  “Pertemuan ke 3”  Prodi D3 Teknik Kimia fakultas teknik industri upn veteran yogyakarta </vt:lpstr>
      <vt:lpstr>Neraca Massa dengan Reaksi</vt:lpstr>
      <vt:lpstr>PowerPoint Presentation</vt:lpstr>
      <vt:lpstr>LATIHAN SOAL_2</vt:lpstr>
      <vt:lpstr>Latihan Soal _ 1</vt:lpstr>
      <vt:lpstr>PowerPoint Presentation</vt:lpstr>
      <vt:lpstr>Latihan Soal _ 3</vt:lpstr>
      <vt:lpstr>PowerPoint Presentation</vt:lpstr>
      <vt:lpstr>Catatan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Azas – Azas Teknik Kimia</dc:title>
  <dc:creator>Dell</dc:creator>
  <cp:lastModifiedBy>Dell</cp:lastModifiedBy>
  <cp:revision>272</cp:revision>
  <dcterms:created xsi:type="dcterms:W3CDTF">2017-02-08T07:33:59Z</dcterms:created>
  <dcterms:modified xsi:type="dcterms:W3CDTF">2017-03-10T06:33:12Z</dcterms:modified>
</cp:coreProperties>
</file>