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6" r:id="rId9"/>
    <p:sldId id="267" r:id="rId10"/>
    <p:sldId id="277" r:id="rId11"/>
    <p:sldId id="278" r:id="rId12"/>
    <p:sldId id="263" r:id="rId13"/>
    <p:sldId id="279" r:id="rId14"/>
    <p:sldId id="280" r:id="rId15"/>
    <p:sldId id="281" r:id="rId16"/>
    <p:sldId id="282" r:id="rId17"/>
    <p:sldId id="283" r:id="rId18"/>
    <p:sldId id="284" r:id="rId19"/>
    <p:sldId id="268" r:id="rId20"/>
    <p:sldId id="285" r:id="rId21"/>
    <p:sldId id="286" r:id="rId22"/>
    <p:sldId id="287" r:id="rId23"/>
    <p:sldId id="288" r:id="rId24"/>
    <p:sldId id="271" r:id="rId25"/>
    <p:sldId id="270" r:id="rId26"/>
    <p:sldId id="265" r:id="rId27"/>
    <p:sldId id="264" r:id="rId28"/>
    <p:sldId id="273" r:id="rId29"/>
    <p:sldId id="276" r:id="rId30"/>
    <p:sldId id="272" r:id="rId31"/>
    <p:sldId id="274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F750-F50A-4C66-9080-1469BE0B5736}" type="datetimeFigureOut">
              <a:rPr lang="id-ID" smtClean="0"/>
              <a:pPr/>
              <a:t>13/03/2014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275F-80D9-44DE-BA20-17C0E103A5C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9824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19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29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30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31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B7DF-6B81-4C64-A3EC-D43EEE212B55}" type="slidenum">
              <a:rPr lang="en-US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4ADE-6A07-4BDA-BCEE-5D198D1E8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B7DBD-AD33-4AF7-9005-6F0F64A75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3D0C-6955-4D11-BA35-EF032B3D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14DA-1B6C-47AC-BBF7-E38F3711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42BC-D365-4CDD-9BEF-09BD85B7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00E8-DE91-4F64-AF5B-D644CC64F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5B6C-F4EB-4182-AB1D-B89A94D5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A854-084F-4B43-B15B-FDB729BCC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FC01-CCC2-498A-88CF-B41C384E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948D-BD7C-4460-8D79-2C9B30AAC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454D-E823-43B4-BB8C-D0D3B30DA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07F6938-88EC-415D-96B7-CC1F2BA4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12800" y="2341899"/>
            <a:ext cx="7489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6000" b="1" dirty="0" smtClean="0">
                <a:solidFill>
                  <a:srgbClr val="0000CC"/>
                </a:solidFill>
                <a:latin typeface="Monotype Corsiva" pitchFamily="66" charset="0"/>
              </a:rPr>
              <a:t>GEOINFORMATIKA</a:t>
            </a:r>
            <a:endParaRPr lang="id-ID" sz="6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Palatino Linotype" pitchFamily="18" charset="0"/>
                  </a:rPr>
                  <a:t>Richard &amp; </a:t>
                </a: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23875" y="1143000"/>
            <a:ext cx="8064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1563" indent="-1071563" algn="just">
              <a:spcBef>
                <a:spcPct val="50000"/>
              </a:spcBef>
            </a:pPr>
            <a:r>
              <a:rPr lang="id-ID" sz="2400" u="sng">
                <a:latin typeface="Times New Roman" pitchFamily="18" charset="0"/>
              </a:rPr>
              <a:t>Eksplorasi</a:t>
            </a:r>
            <a:r>
              <a:rPr lang="id-ID" sz="2400">
                <a:latin typeface="Times New Roman" pitchFamily="18" charset="0"/>
              </a:rPr>
              <a:t> secara umum merupakan kegiatan untuk mencari keberadaan sumberdaya alam yang ditinjau dari segi genesa, bentuk geometri, parameter-parameter eksplorasi / eksploitasi, maupun berbagai parameter fisis lainnya yang berkaitan dengan penanggulangan masasalah lingkungan</a:t>
            </a:r>
            <a:r>
              <a:rPr lang="en-US" sz="2400">
                <a:latin typeface="Times New Roman" pitchFamily="18" charset="0"/>
              </a:rPr>
              <a:t>.</a:t>
            </a:r>
            <a:r>
              <a:rPr lang="en-US" sz="2400" u="sng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14600" y="304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PENDAHULUAN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533400" y="2438400"/>
            <a:ext cx="838200" cy="2057400"/>
          </a:xfrm>
          <a:prstGeom prst="curvedRightArrow">
            <a:avLst>
              <a:gd name="adj1" fmla="val 49091"/>
              <a:gd name="adj2" fmla="val 981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600200" y="3810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KE </a:t>
            </a:r>
            <a:r>
              <a:rPr lang="en-US" sz="2400" smtClean="0"/>
              <a:t>EKONOMIAN </a:t>
            </a:r>
            <a:r>
              <a:rPr lang="en-US" sz="2400"/>
              <a:t>SDA :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00200" y="4267200"/>
            <a:ext cx="69215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4163" indent="-284163" algn="just">
              <a:spcBef>
                <a:spcPct val="10000"/>
              </a:spcBef>
              <a:buFontTx/>
              <a:buChar char="-"/>
            </a:pPr>
            <a:r>
              <a:rPr lang="id-ID" sz="2400">
                <a:latin typeface="Times New Roman" pitchFamily="18" charset="0"/>
              </a:rPr>
              <a:t>Tatanan geologi</a:t>
            </a:r>
          </a:p>
          <a:p>
            <a:pPr marL="284163" indent="-284163" algn="just">
              <a:spcBef>
                <a:spcPct val="10000"/>
              </a:spcBef>
              <a:buFontTx/>
              <a:buChar char="-"/>
            </a:pPr>
            <a:r>
              <a:rPr lang="id-ID" sz="2400">
                <a:latin typeface="Times New Roman" pitchFamily="18" charset="0"/>
              </a:rPr>
              <a:t>Cadangan</a:t>
            </a:r>
          </a:p>
          <a:p>
            <a:pPr marL="284163" indent="-284163" algn="just">
              <a:spcBef>
                <a:spcPct val="10000"/>
              </a:spcBef>
              <a:buFontTx/>
              <a:buChar char="-"/>
            </a:pPr>
            <a:r>
              <a:rPr lang="id-ID" sz="2400">
                <a:latin typeface="Times New Roman" pitchFamily="18" charset="0"/>
              </a:rPr>
              <a:t>Faktor kesulitan eksplorasi, eksploitasi, ekstraksi</a:t>
            </a:r>
          </a:p>
          <a:p>
            <a:pPr marL="284163" indent="-284163" algn="just">
              <a:spcBef>
                <a:spcPct val="10000"/>
              </a:spcBef>
            </a:pPr>
            <a:r>
              <a:rPr lang="id-ID" sz="2400">
                <a:latin typeface="Times New Roman" pitchFamily="18" charset="0"/>
              </a:rPr>
              <a:t>- 	Keadaan sosial politik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609600" y="641350"/>
            <a:ext cx="8001000" cy="3244850"/>
            <a:chOff x="384" y="1104"/>
            <a:chExt cx="5040" cy="2044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84" y="172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SDA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52" y="1104"/>
              <a:ext cx="1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Bersifat Tergantikan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152" y="2112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Bersifat Habis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784" y="1344"/>
              <a:ext cx="148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Cadangan Konsentrasi tinggi</a:t>
              </a: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936" y="1632"/>
              <a:ext cx="288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272" y="1592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Terbatas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784" y="2400"/>
              <a:ext cx="148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Cadangan Konsentrasi Rendah</a:t>
              </a: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3936" y="2688"/>
              <a:ext cx="288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272" y="2668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Melimpah</a:t>
              </a:r>
            </a:p>
          </p:txBody>
        </p:sp>
        <p:sp>
          <p:nvSpPr>
            <p:cNvPr id="23" name="AutoShape 23"/>
            <p:cNvSpPr>
              <a:spLocks/>
            </p:cNvSpPr>
            <p:nvPr/>
          </p:nvSpPr>
          <p:spPr bwMode="auto">
            <a:xfrm>
              <a:off x="2640" y="1344"/>
              <a:ext cx="96" cy="1776"/>
            </a:xfrm>
            <a:prstGeom prst="lef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912" y="1440"/>
              <a:ext cx="240" cy="38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912" y="1824"/>
              <a:ext cx="240" cy="43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57200" y="481647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1563" indent="-1071563" algn="just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Keberhasilan suatu eksplorasi sangat tergantung pada konsep, strategi, serta metoda yang digunakan.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76600" y="4343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1563" indent="-1071563"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JADI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714348" y="1143242"/>
            <a:ext cx="7853388" cy="4500336"/>
            <a:chOff x="384" y="831"/>
            <a:chExt cx="5148" cy="3005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384" y="831"/>
              <a:ext cx="5148" cy="3005"/>
              <a:chOff x="384" y="831"/>
              <a:chExt cx="5148" cy="3005"/>
            </a:xfrm>
          </p:grpSpPr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2020" y="831"/>
                <a:ext cx="1452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accent2"/>
                    </a:solidFill>
                    <a:latin typeface="Arial" charset="0"/>
                  </a:rPr>
                  <a:t>D A T A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GEOLOGICAL, GEOPHYSICAL, ENGINEERING, FINANCIAL</a:t>
                </a:r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3804" y="1392"/>
                <a:ext cx="1728" cy="2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339933"/>
                    </a:solidFill>
                    <a:latin typeface="Arial" charset="0"/>
                  </a:rPr>
                  <a:t>T O </a:t>
                </a:r>
                <a:r>
                  <a:rPr lang="en-US" sz="1800" b="1" dirty="0" err="1">
                    <a:solidFill>
                      <a:srgbClr val="339933"/>
                    </a:solidFill>
                    <a:latin typeface="Arial" charset="0"/>
                  </a:rPr>
                  <a:t>O</a:t>
                </a:r>
                <a:r>
                  <a:rPr lang="en-US" sz="1800" b="1" dirty="0">
                    <a:solidFill>
                      <a:srgbClr val="339933"/>
                    </a:solidFill>
                    <a:latin typeface="Arial" charset="0"/>
                  </a:rPr>
                  <a:t> L 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SEISMIC INTERPT’N, TOMOGRAPHY,           DATA AQUISITION, LOGGING-CORING, COMPLITIONS, GEOLOGICAL MODELING, PRESURE TRANSIENT, FRACTURING,                RES’R. SIMULATION, ENHC’D. OIL REC., COMPUTER SOFTWARE, COMPOUTER HARDWARE</a:t>
                </a: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016" y="2112"/>
                <a:ext cx="14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INTEGRATION</a:t>
                </a: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1991" y="2685"/>
                <a:ext cx="152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CC6600"/>
                    </a:solidFill>
                    <a:latin typeface="Arial" charset="0"/>
                  </a:rPr>
                  <a:t>P E O P L E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MANAGEMENT, GEOSCIENTISTS, ENGINEERING, LAND / LEGAL, FIELD, FINANCIAL</a:t>
                </a:r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384" y="1536"/>
                <a:ext cx="1296" cy="1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latin typeface="Arial" charset="0"/>
                  </a:rPr>
                  <a:t>TECHNOLOGY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SEISMIC, GEOLOGIC, GEOSTATISTICS, ENGINEERING, DRILLING &amp; COMPLETIONS, ENC’D OIL REC., ENVIRONMENT, COMPUTER</a:t>
                </a:r>
              </a:p>
            </p:txBody>
          </p:sp>
        </p:grp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1728" y="2016"/>
              <a:ext cx="288" cy="48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24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2496" y="2400"/>
              <a:ext cx="528" cy="240"/>
            </a:xfrm>
            <a:prstGeom prst="upArrow">
              <a:avLst>
                <a:gd name="adj1" fmla="val 50000"/>
                <a:gd name="adj2" fmla="val 25000"/>
              </a:avLst>
            </a:prstGeom>
            <a:noFill/>
            <a:ln w="12700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3552" y="2064"/>
              <a:ext cx="288" cy="384"/>
            </a:xfrm>
            <a:prstGeom prst="leftArrow">
              <a:avLst>
                <a:gd name="adj1" fmla="val 50000"/>
                <a:gd name="adj2" fmla="val 25000"/>
              </a:avLst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42860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EKSPLORATION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MANAGEMENT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381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Konsep dan Strategi Eksplorasi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24200" y="1371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Eksplorasi sinergis</a:t>
            </a: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517525" y="2847975"/>
            <a:ext cx="3662363" cy="2971800"/>
            <a:chOff x="381" y="1296"/>
            <a:chExt cx="2307" cy="1872"/>
          </a:xfrm>
        </p:grpSpPr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432" y="1296"/>
              <a:ext cx="2208" cy="1872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6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912" y="1701"/>
              <a:ext cx="1200" cy="1056"/>
            </a:xfrm>
            <a:prstGeom prst="flowChartExtract">
              <a:avLst/>
            </a:prstGeom>
            <a:solidFill>
              <a:schemeClr val="accent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  <a:p>
              <a:pPr algn="ctr"/>
              <a:r>
                <a:rPr lang="en-US" b="1"/>
                <a:t>(Concept)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1113" y="1338"/>
              <a:ext cx="81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/>
                <a:t>M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/>
                <a:t>(Method)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872" y="2737"/>
              <a:ext cx="81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/>
                <a:t>M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/>
                <a:t>(Money)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81" y="2736"/>
              <a:ext cx="81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/>
                <a:t>M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/>
                <a:t>(Man)</a:t>
              </a:r>
            </a:p>
          </p:txBody>
        </p:sp>
      </p:grpSp>
      <p:pic>
        <p:nvPicPr>
          <p:cNvPr id="21" name="Picture 27" descr="bahan ajar0002"/>
          <p:cNvPicPr>
            <a:picLocks noChangeAspect="1" noChangeArrowheads="1"/>
          </p:cNvPicPr>
          <p:nvPr/>
        </p:nvPicPr>
        <p:blipFill>
          <a:blip r:embed="rId4"/>
          <a:srcRect b="51154"/>
          <a:stretch>
            <a:fillRect/>
          </a:stretch>
        </p:blipFill>
        <p:spPr bwMode="auto">
          <a:xfrm>
            <a:off x="4556125" y="2771775"/>
            <a:ext cx="3962400" cy="3043238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2193925" y="1933575"/>
            <a:ext cx="5410200" cy="609600"/>
          </a:xfrm>
          <a:prstGeom prst="curvedDownArrow">
            <a:avLst>
              <a:gd name="adj1" fmla="val 177500"/>
              <a:gd name="adj2" fmla="val 355000"/>
              <a:gd name="adj3" fmla="val 33333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88950" y="914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i="1"/>
              <a:t>Hubungan kerja yang saling terkait</a:t>
            </a:r>
            <a:r>
              <a:rPr lang="en-US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9900" y="538178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1563" indent="-1071563" algn="just">
              <a:spcBef>
                <a:spcPct val="50000"/>
              </a:spcBef>
            </a:pPr>
            <a:r>
              <a:rPr lang="en-US" sz="2400"/>
              <a:t>A. </a:t>
            </a:r>
            <a:r>
              <a:rPr lang="en-US" sz="2400" u="sng"/>
              <a:t>KONSEP / PEMIKIRAN </a:t>
            </a:r>
            <a:endParaRPr lang="en-US" sz="24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1206516"/>
            <a:ext cx="80772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50000"/>
              </a:spcBef>
            </a:pPr>
            <a:r>
              <a:rPr lang="id-ID" sz="2400"/>
              <a:t>Pemikiran mengenai kemungkinan keberadaan hidrokarbon pada suatu daerah dengan kondisi geologi tertentu. 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</a:pPr>
            <a:r>
              <a:rPr lang="id-ID" sz="2400"/>
              <a:t>Secara rinci akan menjelaskan :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id-ID" sz="2400"/>
              <a:t>Menentukan tatanan, gejala, dan indikasi geologi yang memungkinkan terdapatnya cebakan Hidrokarbon.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id-ID" sz="2400"/>
              <a:t>Merencanakan metoda eksplorasi yang akan digunakan sesuai dengan kondisi geologi yang ada.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id-ID" sz="2400"/>
              <a:t>Memprediksi resiko yang mungkin terjadi.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9900" y="114300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1563" indent="-1071563" algn="just">
              <a:spcBef>
                <a:spcPct val="50000"/>
              </a:spcBef>
            </a:pPr>
            <a:r>
              <a:rPr lang="en-US" sz="2400"/>
              <a:t>B. </a:t>
            </a:r>
            <a:r>
              <a:rPr lang="en-US" sz="2400" u="sng"/>
              <a:t>SUMBER DAYA MANUSIA </a:t>
            </a:r>
            <a:endParaRPr lang="en-US" sz="24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38200" y="1963738"/>
            <a:ext cx="76962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d-ID" sz="2400"/>
              <a:t>Merupakan tulang punggung dalam eksplorasi, sehingga harus mempunyai wawasan yang rinci tentang metoda eksporasi maupun konsep eksplorasi yang akan dilakukan.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38200" y="4137025"/>
            <a:ext cx="7696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2400" b="1"/>
              <a:t>Yang paling utama adalah etika, moral serta integritas yang tinggi</a:t>
            </a:r>
            <a:r>
              <a:rPr lang="id-ID" sz="2400" b="1"/>
              <a:t>.</a:t>
            </a:r>
            <a:r>
              <a:rPr lang="en-US" sz="2400" b="1"/>
              <a:t> </a:t>
            </a:r>
            <a:endParaRPr lang="id-ID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1309688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1563" indent="-1071563" algn="just">
              <a:spcBef>
                <a:spcPct val="50000"/>
              </a:spcBef>
            </a:pPr>
            <a:r>
              <a:rPr lang="en-US" sz="2400"/>
              <a:t>B. </a:t>
            </a:r>
            <a:r>
              <a:rPr lang="en-US" sz="2400" u="sng"/>
              <a:t>Dana / Modal </a:t>
            </a:r>
            <a:endParaRPr lang="en-US" sz="24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25500" y="2130425"/>
            <a:ext cx="7696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sz="2400"/>
              <a:t>Penggunaan dana harus terencana serta dibelanjakan secara efisien. Dari dana yang digunakan akan menghasilkan kesimpulan bahwa pekerjaan tersebut mempunyai nilai ekonomis untuk dilanjutkan atau tidak.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17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3733800" y="2286000"/>
            <a:ext cx="4953000" cy="3403270"/>
            <a:chOff x="288" y="288"/>
            <a:chExt cx="4992" cy="3439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68" y="288"/>
              <a:ext cx="1248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>
                  <a:cs typeface="Arial" charset="0"/>
                </a:rPr>
                <a:t>GEOLOGI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600" y="384"/>
              <a:ext cx="1248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>
                  <a:cs typeface="Arial" charset="0"/>
                </a:rPr>
                <a:t>GEOFISIKA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88" y="2544"/>
              <a:ext cx="1248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cs typeface="Arial" charset="0"/>
                </a:rPr>
                <a:t>GEODESI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032" y="2112"/>
              <a:ext cx="1248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>
                  <a:cs typeface="Arial" charset="0"/>
                </a:rPr>
                <a:t>PERMINYAKAN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293" y="3103"/>
              <a:ext cx="1248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>
                  <a:cs typeface="Arial" charset="0"/>
                </a:rPr>
                <a:t>ILMU-ILMU LAIN</a:t>
              </a: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064" y="1248"/>
              <a:ext cx="1248" cy="1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cs typeface="Arial" charset="0"/>
                </a:rPr>
                <a:t>EXPLORASI </a:t>
              </a: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 rot="2976652">
              <a:off x="1669" y="1019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 rot="8038581">
              <a:off x="3157" y="1067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11577928">
              <a:off x="3312" y="216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13998427">
              <a:off x="2931" y="2639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1372721">
              <a:off x="1488" y="240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pic>
        <p:nvPicPr>
          <p:cNvPr id="25" name="Picture 24" descr="bahan ajar0002"/>
          <p:cNvPicPr>
            <a:picLocks noChangeAspect="1" noChangeArrowheads="1"/>
          </p:cNvPicPr>
          <p:nvPr/>
        </p:nvPicPr>
        <p:blipFill>
          <a:blip r:embed="rId4"/>
          <a:srcRect b="51154"/>
          <a:stretch>
            <a:fillRect/>
          </a:stretch>
        </p:blipFill>
        <p:spPr bwMode="auto">
          <a:xfrm>
            <a:off x="381000" y="1785938"/>
            <a:ext cx="3429000" cy="263366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3124200" y="685800"/>
            <a:ext cx="3505200" cy="1066800"/>
          </a:xfrm>
          <a:prstGeom prst="curvedDownArrow">
            <a:avLst>
              <a:gd name="adj1" fmla="val 65714"/>
              <a:gd name="adj2" fmla="val 131429"/>
              <a:gd name="adj3" fmla="val 30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81000" y="457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Eksplorasi Sinergis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5000628" y="5143512"/>
            <a:ext cx="1238250" cy="6175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cs typeface="Arial" charset="0"/>
              </a:rPr>
              <a:t>ILMU</a:t>
            </a:r>
            <a:r>
              <a:rPr lang="id-ID" sz="1200" dirty="0" smtClean="0">
                <a:cs typeface="Arial" charset="0"/>
              </a:rPr>
              <a:t> KOMPUTER</a:t>
            </a:r>
            <a:endParaRPr lang="en-US" sz="1200" dirty="0">
              <a:cs typeface="Arial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6975814">
            <a:off x="5606996" y="4678712"/>
            <a:ext cx="610195" cy="302821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" y="10668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tabLst>
                <a:tab pos="1828800" algn="l"/>
                <a:tab pos="2174875" algn="l"/>
              </a:tabLst>
            </a:pPr>
            <a:r>
              <a:rPr lang="en-US" sz="2400" b="1" dirty="0"/>
              <a:t>GEOLOGI	: 	PENDEKATAN SIFAT FISIK BATUAN 		DAN GEJALA TEKTONIK</a:t>
            </a:r>
          </a:p>
          <a:p>
            <a:pPr algn="just">
              <a:lnSpc>
                <a:spcPct val="125000"/>
              </a:lnSpc>
              <a:tabLst>
                <a:tab pos="1828800" algn="l"/>
                <a:tab pos="2174875" algn="l"/>
              </a:tabLst>
            </a:pPr>
            <a:r>
              <a:rPr lang="en-US" sz="2400" b="1" dirty="0"/>
              <a:t>GEOFISIKA	: 	PENDEKATAN ILMU FISIKA /  			MATEMATIS</a:t>
            </a:r>
          </a:p>
          <a:p>
            <a:pPr algn="just">
              <a:lnSpc>
                <a:spcPct val="125000"/>
              </a:lnSpc>
              <a:tabLst>
                <a:tab pos="1828800" algn="l"/>
                <a:tab pos="2174875" algn="l"/>
              </a:tabLst>
            </a:pPr>
            <a:r>
              <a:rPr lang="en-US" sz="2400" b="1" dirty="0"/>
              <a:t>GEODESI	: 	POSITIONING DAN SURVEYING</a:t>
            </a:r>
          </a:p>
          <a:p>
            <a:pPr algn="just">
              <a:lnSpc>
                <a:spcPct val="125000"/>
              </a:lnSpc>
              <a:tabLst>
                <a:tab pos="1828800" algn="l"/>
                <a:tab pos="2174875" algn="l"/>
              </a:tabLst>
            </a:pPr>
            <a:r>
              <a:rPr lang="en-US" sz="2400" b="1" dirty="0"/>
              <a:t>PERMINYAKAN : BAGAIMANA MENGAMBIL MINYAK 		YANG TELAH DITEMUKAN 				(EXPLOITASI) </a:t>
            </a:r>
          </a:p>
          <a:p>
            <a:pPr algn="just">
              <a:lnSpc>
                <a:spcPct val="125000"/>
              </a:lnSpc>
              <a:tabLst>
                <a:tab pos="1828800" algn="l"/>
                <a:tab pos="2174875" algn="l"/>
              </a:tabLst>
            </a:pPr>
            <a:r>
              <a:rPr lang="en-US" sz="2400" b="1" dirty="0"/>
              <a:t>ILMU PENDUKUNG LAINNYA</a:t>
            </a:r>
          </a:p>
          <a:p>
            <a:pPr algn="just">
              <a:spcBef>
                <a:spcPct val="50000"/>
              </a:spcBef>
              <a:tabLst>
                <a:tab pos="1828800" algn="l"/>
                <a:tab pos="2174875" algn="l"/>
              </a:tabLst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86000" y="87155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TAHAPAN EKSPLORASI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04825" y="1982800"/>
            <a:ext cx="8077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50000"/>
              </a:spcBef>
            </a:pPr>
            <a:r>
              <a:rPr lang="id-ID" sz="2400"/>
              <a:t>Tahapan Eksplorasi ini dilakukan dengan tujuan untuk :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id-ID" sz="2400"/>
              <a:t>Menghindari / mengurangi resiko eksplorasi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id-ID" sz="2400"/>
              <a:t>Menentukan metoda eksploitasi yang akan dilakukan.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id-ID" sz="2400"/>
              <a:t>Meningkatkan probabilitas ekspektasi SDA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id-ID" sz="2400"/>
              <a:t>Menekan kerugian yang lebih besar jika terjadi kegagalan eksploitasi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2143108" y="2143116"/>
            <a:ext cx="6740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8" name="Group 47"/>
          <p:cNvGrpSpPr/>
          <p:nvPr/>
        </p:nvGrpSpPr>
        <p:grpSpPr>
          <a:xfrm>
            <a:off x="787373" y="365109"/>
            <a:ext cx="7326313" cy="5562502"/>
            <a:chOff x="787373" y="365109"/>
            <a:chExt cx="7326313" cy="5562502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787373" y="1001693"/>
              <a:ext cx="63357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d-ID"/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133448" y="365109"/>
              <a:ext cx="6980238" cy="5462591"/>
              <a:chOff x="1021" y="261"/>
              <a:chExt cx="4397" cy="3441"/>
            </a:xfrm>
          </p:grpSpPr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1021" y="436"/>
                <a:ext cx="4397" cy="3266"/>
                <a:chOff x="1021" y="436"/>
                <a:chExt cx="4397" cy="3266"/>
              </a:xfrm>
            </p:grpSpPr>
            <p:grpSp>
              <p:nvGrpSpPr>
                <p:cNvPr id="22" name="Group 16"/>
                <p:cNvGrpSpPr>
                  <a:grpSpLocks/>
                </p:cNvGrpSpPr>
                <p:nvPr/>
              </p:nvGrpSpPr>
              <p:grpSpPr bwMode="auto">
                <a:xfrm>
                  <a:off x="1021" y="436"/>
                  <a:ext cx="4397" cy="3266"/>
                  <a:chOff x="840" y="1298"/>
                  <a:chExt cx="2614" cy="2375"/>
                </a:xfrm>
              </p:grpSpPr>
              <p:pic>
                <p:nvPicPr>
                  <p:cNvPr id="24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930" y="1298"/>
                    <a:ext cx="2524" cy="237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</p:pic>
              <p:sp>
                <p:nvSpPr>
                  <p:cNvPr id="2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525"/>
                    <a:ext cx="998" cy="8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943" y="898"/>
                  <a:ext cx="499" cy="2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d-ID" sz="1050" b="1" dirty="0" smtClean="0">
                      <a:latin typeface="Palatino Linotype" pitchFamily="18" charset="0"/>
                    </a:rPr>
                    <a:t>SDA ?????????</a:t>
                  </a:r>
                  <a:endParaRPr lang="en-US" sz="1050" b="1" dirty="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2668" y="261"/>
                <a:ext cx="211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d-ID" sz="3200" b="1" dirty="0" smtClean="0">
                    <a:solidFill>
                      <a:srgbClr val="FF0000"/>
                    </a:solidFill>
                    <a:latin typeface="Monotype Corsiva" pitchFamily="66" charset="0"/>
                  </a:rPr>
                  <a:t>INFORMATIKA ??</a:t>
                </a:r>
                <a:endParaRPr lang="en-US" sz="3200" b="1" dirty="0">
                  <a:solidFill>
                    <a:srgbClr val="FF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928662" y="2357430"/>
              <a:ext cx="2879725" cy="5847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3200" b="1" dirty="0" smtClean="0">
                  <a:solidFill>
                    <a:srgbClr val="FF0000"/>
                  </a:solidFill>
                  <a:latin typeface="Monotype Corsiva" pitchFamily="66" charset="0"/>
                </a:rPr>
                <a:t>EKSPLORASI ??</a:t>
              </a:r>
              <a:endParaRPr lang="en-US" sz="3200" b="1" dirty="0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4891244" y="5342836"/>
              <a:ext cx="3165477" cy="5847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3200" b="1" dirty="0" smtClean="0">
                  <a:solidFill>
                    <a:srgbClr val="FF0000"/>
                  </a:solidFill>
                  <a:latin typeface="Monotype Corsiva" pitchFamily="66" charset="0"/>
                </a:rPr>
                <a:t>EKSPLOITASI ??</a:t>
              </a:r>
              <a:endParaRPr lang="en-US" sz="3200" b="1" dirty="0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  <p:cxnSp>
          <p:nvCxnSpPr>
            <p:cNvPr id="29" name="Elbow Connector 28"/>
            <p:cNvCxnSpPr>
              <a:stCxn id="21" idx="1"/>
            </p:cNvCxnSpPr>
            <p:nvPr/>
          </p:nvCxnSpPr>
          <p:spPr>
            <a:xfrm rot="10800000" flipV="1">
              <a:off x="1857356" y="657520"/>
              <a:ext cx="1890880" cy="1699910"/>
            </a:xfrm>
            <a:prstGeom prst="bentConnector3">
              <a:avLst>
                <a:gd name="adj1" fmla="val 99944"/>
              </a:avLst>
            </a:prstGeom>
            <a:ln w="63500">
              <a:solidFill>
                <a:srgbClr val="00B0F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9190" y="3429000"/>
              <a:ext cx="3071834" cy="201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14480" y="3000373"/>
              <a:ext cx="278608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1" name="Elbow Connector 40"/>
            <p:cNvCxnSpPr/>
            <p:nvPr/>
          </p:nvCxnSpPr>
          <p:spPr>
            <a:xfrm>
              <a:off x="1390782" y="3000372"/>
              <a:ext cx="3252656" cy="2571768"/>
            </a:xfrm>
            <a:prstGeom prst="bentConnector3">
              <a:avLst>
                <a:gd name="adj1" fmla="val -234"/>
              </a:avLst>
            </a:prstGeom>
            <a:ln w="63500">
              <a:solidFill>
                <a:srgbClr val="00B0F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04825" y="457200"/>
            <a:ext cx="80772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50000"/>
              </a:spcBef>
              <a:tabLst>
                <a:tab pos="346075" algn="l"/>
              </a:tabLst>
            </a:pPr>
            <a:r>
              <a:rPr lang="en-US" sz="2400"/>
              <a:t>Beberapa konsep yang harus dipahami dalam tahapan eksplorasi </a:t>
            </a:r>
            <a:r>
              <a:rPr lang="id-ID" sz="2400"/>
              <a:t>:</a:t>
            </a:r>
            <a:endParaRPr lang="en-US" sz="2400"/>
          </a:p>
          <a:p>
            <a:pPr marL="342900" indent="-342900" algn="just">
              <a:lnSpc>
                <a:spcPct val="125000"/>
              </a:lnSpc>
              <a:spcBef>
                <a:spcPct val="60000"/>
              </a:spcBef>
              <a:tabLst>
                <a:tab pos="346075" algn="l"/>
              </a:tabLst>
            </a:pPr>
            <a:r>
              <a:rPr lang="id-ID" sz="2000"/>
              <a:t>1.	Setiap tahap akan memperkecil daerah yang prospek, dan meningkatkan kemungkinan ditemukannya cebakan pada tahap berikutnya.</a:t>
            </a:r>
          </a:p>
          <a:p>
            <a:pPr marL="342900" indent="-342900" algn="just">
              <a:lnSpc>
                <a:spcPct val="125000"/>
              </a:lnSpc>
              <a:spcBef>
                <a:spcPct val="60000"/>
              </a:spcBef>
              <a:tabLst>
                <a:tab pos="346075" algn="l"/>
              </a:tabLst>
            </a:pPr>
            <a:r>
              <a:rPr lang="id-ID" sz="2000"/>
              <a:t>2.	Pada setiap tahapan biaya metoda eksplorasi persatuan luas akan lebih mahal dari tahapan sebelumnya.</a:t>
            </a:r>
          </a:p>
          <a:p>
            <a:pPr marL="342900" indent="-342900" algn="just">
              <a:lnSpc>
                <a:spcPct val="125000"/>
              </a:lnSpc>
              <a:spcBef>
                <a:spcPct val="60000"/>
              </a:spcBef>
              <a:tabLst>
                <a:tab pos="346075" algn="l"/>
              </a:tabLst>
            </a:pPr>
            <a:r>
              <a:rPr lang="id-ID" sz="2000"/>
              <a:t>3.	Suatu keiatan eksplorasi dapat berhenti pada suatu tahapan, jika tidak memberikan prospek yang baik.</a:t>
            </a:r>
          </a:p>
          <a:p>
            <a:pPr marL="342900" indent="-342900" algn="just">
              <a:lnSpc>
                <a:spcPct val="125000"/>
              </a:lnSpc>
              <a:spcBef>
                <a:spcPct val="60000"/>
              </a:spcBef>
              <a:tabLst>
                <a:tab pos="346075" algn="l"/>
              </a:tabLst>
            </a:pPr>
            <a:r>
              <a:rPr lang="id-ID" sz="2000"/>
              <a:t>4.	Beberapa tahapan dapat dilewati jika pada tahap sebelumnya telah ditemukan suatu daerah yang jauh lebih prospektive dari tahap berikutnya.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4572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Alur pentahapan Koesoemadinata, 1978</a:t>
            </a:r>
          </a:p>
        </p:txBody>
      </p:sp>
      <p:pic>
        <p:nvPicPr>
          <p:cNvPr id="14" name="Picture 13" descr="scan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90600"/>
            <a:ext cx="5867400" cy="479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000" y="533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Tahapan-tahapan eksplorasi secara umum :</a:t>
            </a:r>
          </a:p>
        </p:txBody>
      </p:sp>
      <p:pic>
        <p:nvPicPr>
          <p:cNvPr id="14" name="Picture 14" descr="scan00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066800"/>
            <a:ext cx="5486400" cy="473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04825" y="688975"/>
            <a:ext cx="80772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  <a:tabLst>
                <a:tab pos="346075" algn="l"/>
              </a:tabLst>
            </a:pPr>
            <a:r>
              <a:rPr lang="en-US" sz="2000"/>
              <a:t>Studi pendahuluan : Review Literatur, geologi regional, studi citra landsat, sintesa-sintesa geologi, dan pengajuan hipotesa kerja. 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  <a:tabLst>
                <a:tab pos="346075" algn="l"/>
              </a:tabLst>
            </a:pPr>
            <a:r>
              <a:rPr lang="en-US" sz="2000"/>
              <a:t>Survey tinjau (Reconnaissance) : Observasi daerah secara global dapat dilakukan dengan Pemetaan dari udara, foto udara, pemetaan secara sepintas berdasar hasil studi pendahuluan.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  <a:tabLst>
                <a:tab pos="346075" algn="l"/>
              </a:tabLst>
            </a:pPr>
            <a:r>
              <a:rPr lang="en-US" sz="2000"/>
              <a:t>Prospeksi umum. Penentuan daerah yang kemungkinan prospek untuk mengandung hidrokarbon.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  <a:tabLst>
                <a:tab pos="346075" algn="l"/>
              </a:tabLst>
            </a:pPr>
            <a:r>
              <a:rPr lang="en-US" sz="2000"/>
              <a:t>Prospeksi detail/eksplorasi pendahuluan ; pemboran eksplorasi untuk penentuan lapisan prospek dan pengambilan sample. 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  <a:tabLst>
                <a:tab pos="346075" algn="l"/>
              </a:tabLst>
            </a:pPr>
            <a:r>
              <a:rPr lang="en-US" sz="2000"/>
              <a:t>Eksplorasi detail : pemboran yang lebih terperinci dan sistematik untuk penentuan cadangan.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  <a:tabLst>
                <a:tab pos="346075" algn="l"/>
              </a:tabLst>
            </a:pPr>
            <a:r>
              <a:rPr lang="en-US" sz="2000"/>
              <a:t>Pengembangan wilayah</a:t>
            </a:r>
            <a:endParaRPr lang="id-ID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7528051" cy="45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71612"/>
            <a:ext cx="7714225" cy="33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7715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7753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71480"/>
            <a:ext cx="7649172" cy="50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71546"/>
            <a:ext cx="72314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71480"/>
            <a:ext cx="3781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197424"/>
            <a:ext cx="3316440" cy="26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142984"/>
            <a:ext cx="5429288" cy="346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57224" y="428604"/>
            <a:ext cx="7489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3200" b="1" dirty="0" smtClean="0">
                <a:solidFill>
                  <a:srgbClr val="0000CC"/>
                </a:solidFill>
                <a:latin typeface="Monotype Corsiva" pitchFamily="66" charset="0"/>
              </a:rPr>
              <a:t>E N E R G I !!!!!</a:t>
            </a:r>
            <a:endParaRPr lang="id-ID" sz="32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8844" y="372156"/>
            <a:ext cx="1142991" cy="134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000100" y="471488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HEMAT, SILATURAHMI ???</a:t>
            </a:r>
          </a:p>
          <a:p>
            <a:pPr algn="ctr"/>
            <a:endParaRPr lang="id-ID" dirty="0" smtClean="0"/>
          </a:p>
          <a:p>
            <a:pPr algn="ctr"/>
            <a:r>
              <a:rPr lang="id-ID" dirty="0" smtClean="0"/>
              <a:t>TANTANGAN !!!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443038"/>
            <a:ext cx="69437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857232"/>
            <a:ext cx="6885001" cy="48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472" y="571480"/>
            <a:ext cx="2000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 smtClean="0">
                <a:latin typeface="Monotype Corsiva" pitchFamily="66" charset="0"/>
              </a:rPr>
              <a:t>EKSPLORASI 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86050" y="642918"/>
            <a:ext cx="500066" cy="273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00430" y="571480"/>
            <a:ext cx="2000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 smtClean="0">
                <a:latin typeface="Monotype Corsiva" pitchFamily="66" charset="0"/>
              </a:rPr>
              <a:t>PENCARIAN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71472" y="1428736"/>
            <a:ext cx="2000264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 smtClean="0">
                <a:latin typeface="Monotype Corsiva" pitchFamily="66" charset="0"/>
              </a:rPr>
              <a:t>EKSPLOITASI 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29602" y="1526642"/>
            <a:ext cx="500066" cy="273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515420" y="1440214"/>
            <a:ext cx="250033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 smtClean="0">
                <a:latin typeface="Monotype Corsiva" pitchFamily="66" charset="0"/>
              </a:rPr>
              <a:t>PENGAMBILAN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000760" y="500042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715140" y="1000108"/>
            <a:ext cx="2000264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 smtClean="0">
                <a:latin typeface="Monotype Corsiva" pitchFamily="66" charset="0"/>
              </a:rPr>
              <a:t>RESIKO </a:t>
            </a:r>
            <a:endParaRPr lang="en-US" sz="2400" b="1" dirty="0">
              <a:latin typeface="Monotype Corsiva" pitchFamily="66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98682" y="2184574"/>
            <a:ext cx="7305675" cy="3737158"/>
            <a:chOff x="898682" y="2184574"/>
            <a:chExt cx="7305675" cy="373715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/>
            <a:srcRect t="11598"/>
            <a:stretch>
              <a:fillRect/>
            </a:stretch>
          </p:blipFill>
          <p:spPr bwMode="auto">
            <a:xfrm>
              <a:off x="898682" y="2654660"/>
              <a:ext cx="7305675" cy="326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3857620" y="5425753"/>
              <a:ext cx="1643074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/>
                <a:t>Target</a:t>
              </a:r>
              <a:endParaRPr lang="id-ID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5176" y="3711241"/>
              <a:ext cx="1214446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/>
                <a:t>Teknologi</a:t>
              </a:r>
              <a:endParaRPr lang="id-ID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99342" y="3711240"/>
              <a:ext cx="1214446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/>
                <a:t>Bahaya</a:t>
              </a:r>
              <a:endParaRPr lang="id-ID" sz="1400" b="1" dirty="0"/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2511776" y="2184574"/>
              <a:ext cx="464347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2400" b="1" dirty="0" smtClean="0">
                  <a:latin typeface="Monotype Corsiva" pitchFamily="66" charset="0"/>
                </a:rPr>
                <a:t>MANAGEMEN RESIKO </a:t>
              </a:r>
              <a:endParaRPr lang="en-US" sz="2400" b="1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t="7812"/>
          <a:stretch>
            <a:fillRect/>
          </a:stretch>
        </p:blipFill>
        <p:spPr bwMode="auto">
          <a:xfrm>
            <a:off x="806896" y="1071546"/>
            <a:ext cx="75513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14480" y="428604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Rounded MT Bold" pitchFamily="34" charset="0"/>
              </a:rPr>
              <a:t>ISU EKSPLORASI</a:t>
            </a:r>
            <a:endParaRPr lang="id-ID" sz="2800" b="1" dirty="0">
              <a:latin typeface="Arial Rounded MT Bold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8860" y="928670"/>
            <a:ext cx="1285884" cy="4857784"/>
          </a:xfrm>
          <a:prstGeom prst="ellipse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85794"/>
            <a:ext cx="73960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79164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8214517" cy="50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B3022-2FA5-4F54-B735-EC3997292D09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47663"/>
            <a:ext cx="8439150" cy="6380162"/>
            <a:chOff x="204" y="219"/>
            <a:chExt cx="5316" cy="401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219"/>
              <a:ext cx="5316" cy="4019"/>
              <a:chOff x="204" y="219"/>
              <a:chExt cx="5316" cy="4019"/>
            </a:xfrm>
          </p:grpSpPr>
          <p:sp>
            <p:nvSpPr>
              <p:cNvPr id="2055" name="Text Box 5"/>
              <p:cNvSpPr txBox="1">
                <a:spLocks noChangeArrowheads="1"/>
              </p:cNvSpPr>
              <p:nvPr/>
            </p:nvSpPr>
            <p:spPr bwMode="auto">
              <a:xfrm>
                <a:off x="731" y="3847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GEOINFORMATIKA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pic>
            <p:nvPicPr>
              <p:cNvPr id="2056" name="Picture 6" descr="UPNCol3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" y="3838"/>
                <a:ext cx="40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04" y="374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8" name="Text Box 8"/>
              <p:cNvSpPr txBox="1">
                <a:spLocks noChangeArrowheads="1"/>
              </p:cNvSpPr>
              <p:nvPr/>
            </p:nvSpPr>
            <p:spPr bwMode="auto">
              <a:xfrm>
                <a:off x="740" y="4046"/>
                <a:ext cx="22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d-ID" sz="1400" dirty="0" smtClean="0">
                    <a:latin typeface="Palatino Linotype" pitchFamily="18" charset="0"/>
                  </a:rPr>
                  <a:t>Ardian </a:t>
                </a:r>
                <a:r>
                  <a:rPr lang="id-ID" sz="1400" dirty="0">
                    <a:latin typeface="Palatino Linotype" pitchFamily="18" charset="0"/>
                  </a:rPr>
                  <a:t>Novianto</a:t>
                </a:r>
                <a:endParaRPr lang="en-US" sz="1400" dirty="0">
                  <a:latin typeface="Palatino Linotype" pitchFamily="18" charset="0"/>
                </a:endParaRPr>
              </a:p>
            </p:txBody>
          </p:sp>
          <p:sp>
            <p:nvSpPr>
              <p:cNvPr id="2059" name="Line 9"/>
              <p:cNvSpPr>
                <a:spLocks noChangeShapeType="1"/>
              </p:cNvSpPr>
              <p:nvPr/>
            </p:nvSpPr>
            <p:spPr bwMode="auto">
              <a:xfrm>
                <a:off x="204" y="228"/>
                <a:ext cx="530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0" name="Line 10"/>
              <p:cNvSpPr>
                <a:spLocks noChangeShapeType="1"/>
              </p:cNvSpPr>
              <p:nvPr/>
            </p:nvSpPr>
            <p:spPr bwMode="auto">
              <a:xfrm flipV="1">
                <a:off x="204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1" name="Line 11"/>
              <p:cNvSpPr>
                <a:spLocks noChangeShapeType="1"/>
              </p:cNvSpPr>
              <p:nvPr/>
            </p:nvSpPr>
            <p:spPr bwMode="auto">
              <a:xfrm flipV="1">
                <a:off x="5520" y="219"/>
                <a:ext cx="0" cy="35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054" name="Line 12"/>
            <p:cNvSpPr>
              <a:spLocks noChangeShapeType="1"/>
            </p:cNvSpPr>
            <p:nvPr/>
          </p:nvSpPr>
          <p:spPr bwMode="auto">
            <a:xfrm>
              <a:off x="793" y="4047"/>
              <a:ext cx="4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87400" y="2209800"/>
            <a:ext cx="7489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00CC"/>
                </a:solidFill>
                <a:latin typeface="Monotype Corsiva" pitchFamily="66" charset="0"/>
              </a:rPr>
              <a:t>KONSEP </a:t>
            </a:r>
            <a:r>
              <a:rPr lang="id-ID" sz="6000" b="1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Monotype Corsiva" pitchFamily="66" charset="0"/>
              </a:rPr>
              <a:t>EKSPLORASI</a:t>
            </a:r>
            <a:endParaRPr lang="en-US" sz="6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680</Words>
  <Application>Microsoft Office PowerPoint</Application>
  <PresentationFormat>On-screen Show (4:3)</PresentationFormat>
  <Paragraphs>224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Kopong</cp:lastModifiedBy>
  <cp:revision>37</cp:revision>
  <dcterms:created xsi:type="dcterms:W3CDTF">2012-03-18T23:19:42Z</dcterms:created>
  <dcterms:modified xsi:type="dcterms:W3CDTF">2014-03-13T00:04:45Z</dcterms:modified>
</cp:coreProperties>
</file>