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0"/>
  </p:normalViewPr>
  <p:slideViewPr>
    <p:cSldViewPr snapToGrid="0" snapToObjects="1">
      <p:cViewPr varScale="1">
        <p:scale>
          <a:sx n="92" d="100"/>
          <a:sy n="92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2ED42-9C77-544B-8FE4-5E911B2952CE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84BF-2726-DA49-A247-9D65F245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47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84BF-2726-DA49-A247-9D65F24575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6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84BF-2726-DA49-A247-9D65F24575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F37A-22AD-4149-8C65-F5A9DAECF000}" type="datetime1">
              <a:rPr lang="en-ID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7D7A-64D8-7C4A-B5A8-A6285DD5EA18}" type="datetime1">
              <a:rPr lang="en-ID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DBAD-3644-7449-801C-9AE658B2619D}" type="datetime1">
              <a:rPr lang="en-ID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1D52-8E81-1749-A400-58A8C7BE133B}" type="datetime1">
              <a:rPr lang="en-ID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5A6D-6F39-FE4D-83B1-B9748181FC5B}" type="datetime1">
              <a:rPr lang="en-ID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35CB-EBD4-3644-A057-4DCE32EB1310}" type="datetime1">
              <a:rPr lang="en-ID" smtClean="0"/>
              <a:t>10/27/17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DCA1-24D6-8846-A74C-9E1D02338DC5}" type="datetime1">
              <a:rPr lang="en-ID" smtClean="0"/>
              <a:t>10/27/17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AE7C-CDEF-774A-994D-95447EBAB241}" type="datetime1">
              <a:rPr lang="en-ID" smtClean="0"/>
              <a:t>10/27/17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9168-0BE9-4C42-9A18-657E6A0612C5}" type="datetime1">
              <a:rPr lang="en-ID" smtClean="0"/>
              <a:t>10/27/17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E587C82-A26D-4847-83D9-5B534E8D37FF}" type="datetime1">
              <a:rPr lang="en-ID" smtClean="0"/>
              <a:t>10/27/17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7FF7-9661-5443-BD85-95838BF6548A}" type="datetime1">
              <a:rPr lang="en-ID" smtClean="0"/>
              <a:t>10/27/17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E7736D5-F86E-C244-BEAC-32954D56CD3D}" type="datetime1">
              <a:rPr lang="en-ID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67231" y="17057"/>
            <a:ext cx="1324770" cy="12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1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Relationship Id="rId3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Internet of </a:t>
            </a:r>
            <a:r>
              <a:rPr lang="en-US" dirty="0" smtClean="0"/>
              <a:t>Things: </a:t>
            </a: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IoT</a:t>
            </a:r>
            <a:r>
              <a:rPr lang="en-US" dirty="0" smtClean="0"/>
              <a:t> </a:t>
            </a: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Sritrusta Sukaridhoto, ST, </a:t>
            </a:r>
            <a:r>
              <a:rPr lang="en-US" dirty="0" err="1" smtClean="0"/>
              <a:t>Ph.D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7231" y="17057"/>
            <a:ext cx="1324770" cy="12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90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Big data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set data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complex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susah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database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memprosesnya</a:t>
            </a:r>
            <a:r>
              <a:rPr lang="en-US" dirty="0"/>
              <a:t>. (</a:t>
            </a:r>
            <a:r>
              <a:rPr lang="en-US" dirty="0" err="1"/>
              <a:t>wikipedia</a:t>
            </a:r>
            <a:r>
              <a:rPr lang="en-US" dirty="0"/>
              <a:t>, 2014). </a:t>
            </a:r>
            <a:endParaRPr lang="en-US" dirty="0" smtClean="0"/>
          </a:p>
          <a:p>
            <a:pPr lvl="1" algn="just"/>
            <a:r>
              <a:rPr lang="en-US" dirty="0" err="1" smtClean="0"/>
              <a:t>Sekumpulan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dianalisa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data yang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nampak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data yang </a:t>
            </a:r>
            <a:r>
              <a:rPr lang="en-US" dirty="0" err="1"/>
              <a:t>besar</a:t>
            </a:r>
            <a:r>
              <a:rPr lang="en-US" dirty="0"/>
              <a:t>. Big Data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menyam</a:t>
            </a:r>
            <a:r>
              <a:rPr lang="en-US" dirty="0"/>
              <a:t>- </a:t>
            </a:r>
            <a:r>
              <a:rPr lang="en-US" dirty="0" err="1"/>
              <a:t>paikan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data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, anal- </a:t>
            </a:r>
            <a:r>
              <a:rPr lang="en-US" dirty="0" err="1"/>
              <a:t>isis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penerapan</a:t>
            </a:r>
            <a:r>
              <a:rPr lang="en-US" dirty="0"/>
              <a:t> next generation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data, data real-time, </a:t>
            </a:r>
            <a:r>
              <a:rPr lang="en-US" dirty="0" err="1"/>
              <a:t>dan</a:t>
            </a:r>
            <a:r>
              <a:rPr lang="en-US" dirty="0"/>
              <a:t> lain-lain. </a:t>
            </a:r>
            <a:endParaRPr lang="en-US" dirty="0" smtClean="0"/>
          </a:p>
          <a:p>
            <a:pPr algn="just"/>
            <a:r>
              <a:rPr lang="en-US" dirty="0" smtClean="0"/>
              <a:t>Big </a:t>
            </a:r>
            <a:r>
              <a:rPr lang="en-US" dirty="0"/>
              <a:t>data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data </a:t>
            </a:r>
            <a:r>
              <a:rPr lang="en-US" dirty="0" err="1"/>
              <a:t>yaitu</a:t>
            </a:r>
            <a:r>
              <a:rPr lang="en-US" dirty="0"/>
              <a:t> data </a:t>
            </a:r>
            <a:r>
              <a:rPr lang="en-US" dirty="0" err="1"/>
              <a:t>struktural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data </a:t>
            </a:r>
            <a:r>
              <a:rPr lang="en-US" dirty="0" err="1"/>
              <a:t>Unstruktural</a:t>
            </a:r>
            <a:r>
              <a:rPr lang="en-US" dirty="0"/>
              <a:t>. </a:t>
            </a:r>
          </a:p>
          <a:p>
            <a:pPr lvl="1" algn="just"/>
            <a:r>
              <a:rPr lang="en-US" b="1" dirty="0"/>
              <a:t>Data </a:t>
            </a:r>
            <a:r>
              <a:rPr lang="en-US" b="1" dirty="0" err="1"/>
              <a:t>Struktural</a:t>
            </a:r>
            <a:r>
              <a:rPr lang="en-US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data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dikategorikan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dianalisis</a:t>
            </a:r>
            <a:r>
              <a:rPr lang="en-US" dirty="0"/>
              <a:t>. Data-data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sensor yang </a:t>
            </a:r>
            <a:r>
              <a:rPr lang="en-US" dirty="0" err="1"/>
              <a:t>tertanam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peragkat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, smartphone </a:t>
            </a:r>
            <a:r>
              <a:rPr lang="en-US" dirty="0" err="1"/>
              <a:t>dan</a:t>
            </a:r>
            <a:r>
              <a:rPr lang="en-US" dirty="0"/>
              <a:t> GPS. Data </a:t>
            </a:r>
            <a:r>
              <a:rPr lang="en-US" dirty="0" err="1"/>
              <a:t>struktural</a:t>
            </a:r>
            <a:r>
              <a:rPr lang="en-US" dirty="0"/>
              <a:t> juga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,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rekening</a:t>
            </a:r>
            <a:r>
              <a:rPr lang="en-US" dirty="0"/>
              <a:t> </a:t>
            </a:r>
            <a:r>
              <a:rPr lang="en-US" dirty="0" err="1"/>
              <a:t>dn</a:t>
            </a:r>
            <a:r>
              <a:rPr lang="en-US" dirty="0"/>
              <a:t> data </a:t>
            </a:r>
            <a:r>
              <a:rPr lang="en-US" dirty="0" err="1"/>
              <a:t>transaksi</a:t>
            </a:r>
            <a:r>
              <a:rPr lang="en-US" dirty="0"/>
              <a:t>. </a:t>
            </a:r>
          </a:p>
          <a:p>
            <a:pPr lvl="1" algn="just"/>
            <a:r>
              <a:rPr lang="en-US" b="1" dirty="0"/>
              <a:t>Data </a:t>
            </a:r>
            <a:r>
              <a:rPr lang="en-US" b="1" dirty="0" err="1"/>
              <a:t>Unstruktural</a:t>
            </a:r>
            <a:r>
              <a:rPr lang="en-US" b="1" dirty="0"/>
              <a:t> </a:t>
            </a:r>
            <a:r>
              <a:rPr lang="en-US" dirty="0" err="1"/>
              <a:t>biasanya</a:t>
            </a:r>
            <a:r>
              <a:rPr lang="en-US" dirty="0"/>
              <a:t> data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kom</a:t>
            </a:r>
            <a:r>
              <a:rPr lang="en-US" dirty="0"/>
              <a:t>- </a:t>
            </a:r>
            <a:r>
              <a:rPr lang="en-US" dirty="0" err="1"/>
              <a:t>pleks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halnya</a:t>
            </a:r>
            <a:r>
              <a:rPr lang="en-US" dirty="0"/>
              <a:t> </a:t>
            </a:r>
            <a:r>
              <a:rPr lang="en-US" dirty="0" err="1"/>
              <a:t>ulasan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situs </a:t>
            </a:r>
            <a:r>
              <a:rPr lang="en-US" dirty="0" err="1"/>
              <a:t>komersial</a:t>
            </a:r>
            <a:r>
              <a:rPr lang="en-US" dirty="0"/>
              <a:t>, </a:t>
            </a:r>
            <a:r>
              <a:rPr lang="en-US" dirty="0" err="1"/>
              <a:t>foto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multimedia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jejaring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. Data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dipisahkan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dianalisis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numerik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33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vs </a:t>
            </a:r>
            <a:r>
              <a:rPr lang="en-US" dirty="0" err="1" smtClean="0"/>
              <a:t>Tradisional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75688" y="1845734"/>
            <a:ext cx="4061229" cy="344670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4655" y="1903870"/>
            <a:ext cx="4100945" cy="352629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48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vs Traditional Data (2)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1526" y="1822200"/>
            <a:ext cx="7519615" cy="4246091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Taksonomi</a:t>
            </a:r>
            <a:r>
              <a:rPr lang="en-US" dirty="0" smtClean="0"/>
              <a:t> Big Data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8945" y="1658713"/>
            <a:ext cx="6085570" cy="480107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80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- Data </a:t>
            </a:r>
            <a:r>
              <a:rPr lang="en-US" dirty="0" err="1" smtClean="0"/>
              <a:t>Dimensi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01069" y="3044825"/>
            <a:ext cx="2730500" cy="16256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4V: Volume, Velocity, Variety, </a:t>
            </a:r>
            <a:r>
              <a:rPr lang="en-US" dirty="0" err="1"/>
              <a:t>dan</a:t>
            </a:r>
            <a:r>
              <a:rPr lang="en-US" dirty="0"/>
              <a:t> Veracity 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Volume,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data yang </a:t>
            </a:r>
            <a:r>
              <a:rPr lang="en-US" dirty="0" err="1"/>
              <a:t>digunakan</a:t>
            </a:r>
            <a:r>
              <a:rPr lang="en-US" dirty="0"/>
              <a:t>. Vol- </a:t>
            </a:r>
            <a:r>
              <a:rPr lang="en-US" dirty="0" err="1"/>
              <a:t>ume</a:t>
            </a:r>
            <a:r>
              <a:rPr lang="en-US" dirty="0"/>
              <a:t> data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pesat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, </a:t>
            </a:r>
            <a:r>
              <a:rPr lang="en-US" dirty="0" err="1"/>
              <a:t>sosial</a:t>
            </a:r>
            <a:r>
              <a:rPr lang="en-US" dirty="0"/>
              <a:t>, web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eksplorasi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. 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/>
              <a:t>Velocity,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data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data streaming yang </a:t>
            </a:r>
            <a:r>
              <a:rPr lang="en-US" dirty="0" err="1"/>
              <a:t>bersifat</a:t>
            </a:r>
            <a:r>
              <a:rPr lang="en-US" dirty="0"/>
              <a:t> real time. 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Variety,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data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analisis</a:t>
            </a:r>
            <a:r>
              <a:rPr lang="en-US" dirty="0"/>
              <a:t> data. 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Veracity,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ketidakpastian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keakuratan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data.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akurasi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didapatkan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proses filtering </a:t>
            </a:r>
            <a:r>
              <a:rPr lang="en-US" dirty="0" err="1"/>
              <a:t>dan</a:t>
            </a:r>
            <a:r>
              <a:rPr lang="en-US" dirty="0"/>
              <a:t> selecting data. </a:t>
            </a:r>
          </a:p>
          <a:p>
            <a:pPr lvl="1"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68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b="1" dirty="0" err="1"/>
              <a:t>Teks</a:t>
            </a:r>
            <a:r>
              <a:rPr lang="en-US" b="1" dirty="0"/>
              <a:t> </a:t>
            </a:r>
            <a:r>
              <a:rPr lang="en-US" b="1" dirty="0" err="1"/>
              <a:t>Analisis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Proses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darisumber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.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mendasar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linguis</a:t>
            </a:r>
            <a:r>
              <a:rPr lang="en-US" dirty="0"/>
              <a:t>- </a:t>
            </a:r>
            <a:r>
              <a:rPr lang="en-US" dirty="0" err="1"/>
              <a:t>tik</a:t>
            </a:r>
            <a:r>
              <a:rPr lang="en-US" dirty="0"/>
              <a:t>,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machine learning.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yang modern </a:t>
            </a:r>
            <a:r>
              <a:rPr lang="en-US" dirty="0" err="1"/>
              <a:t>menggunakan</a:t>
            </a:r>
            <a:r>
              <a:rPr lang="en-US" dirty="0"/>
              <a:t> model </a:t>
            </a:r>
            <a:r>
              <a:rPr lang="en-US" dirty="0" err="1"/>
              <a:t>statistik</a:t>
            </a:r>
            <a:r>
              <a:rPr lang="en-US" dirty="0"/>
              <a:t>, </a:t>
            </a:r>
            <a:r>
              <a:rPr lang="en-US" dirty="0" err="1"/>
              <a:t>ditambah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linguis</a:t>
            </a:r>
            <a:r>
              <a:rPr lang="en-US" dirty="0"/>
              <a:t>- </a:t>
            </a:r>
            <a:r>
              <a:rPr lang="en-US" dirty="0" err="1"/>
              <a:t>tik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menangkap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da- pat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teksdan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b="1" dirty="0" err="1"/>
              <a:t>Memori</a:t>
            </a:r>
            <a:r>
              <a:rPr lang="en-US" b="1" dirty="0"/>
              <a:t> </a:t>
            </a:r>
            <a:r>
              <a:rPr lang="en-US" b="1" dirty="0" err="1"/>
              <a:t>Analisis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proses yang </a:t>
            </a:r>
            <a:r>
              <a:rPr lang="en-US" dirty="0" err="1"/>
              <a:t>mencerna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</a:t>
            </a:r>
            <a:r>
              <a:rPr lang="en-US" dirty="0"/>
              <a:t>- </a:t>
            </a:r>
            <a:r>
              <a:rPr lang="en-US" dirty="0" err="1"/>
              <a:t>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yang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yang </a:t>
            </a:r>
            <a:r>
              <a:rPr lang="en-US" dirty="0" err="1"/>
              <a:t>efisien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pengalamatan</a:t>
            </a:r>
            <a:r>
              <a:rPr lang="en-US" dirty="0"/>
              <a:t> data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RAM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pengalamatan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b="1" dirty="0" err="1"/>
              <a:t>Prediktif</a:t>
            </a:r>
            <a:r>
              <a:rPr lang="en-US" b="1" dirty="0"/>
              <a:t> </a:t>
            </a:r>
            <a:r>
              <a:rPr lang="en-US" b="1" dirty="0" err="1"/>
              <a:t>Analisis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Suatu</a:t>
            </a:r>
            <a:r>
              <a:rPr lang="en-US" dirty="0"/>
              <a:t> proses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data </a:t>
            </a:r>
            <a:r>
              <a:rPr lang="en-US" dirty="0" err="1"/>
              <a:t>statistik</a:t>
            </a:r>
            <a:r>
              <a:rPr lang="en-US" dirty="0"/>
              <a:t>, </a:t>
            </a:r>
            <a:r>
              <a:rPr lang="en-US" dirty="0" err="1"/>
              <a:t>pemodelan</a:t>
            </a:r>
            <a:r>
              <a:rPr lang="en-US" dirty="0"/>
              <a:t>, machine learning </a:t>
            </a:r>
            <a:r>
              <a:rPr lang="en-US" dirty="0" err="1"/>
              <a:t>dan</a:t>
            </a:r>
            <a:r>
              <a:rPr lang="en-US" dirty="0"/>
              <a:t> data mining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menganalisa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yang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b="1" dirty="0" err="1"/>
              <a:t>Grafik</a:t>
            </a:r>
            <a:r>
              <a:rPr lang="en-US" b="1" dirty="0"/>
              <a:t> </a:t>
            </a:r>
            <a:r>
              <a:rPr lang="en-US" b="1" dirty="0" err="1"/>
              <a:t>Analisis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sesu</a:t>
            </a:r>
            <a:r>
              <a:rPr lang="en-US" dirty="0"/>
              <a:t>- </a:t>
            </a:r>
            <a:r>
              <a:rPr lang="en-US" dirty="0" err="1"/>
              <a:t>atu</a:t>
            </a:r>
            <a:r>
              <a:rPr lang="en-US" dirty="0"/>
              <a:t> yang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 </a:t>
            </a:r>
            <a:r>
              <a:rPr lang="en-US" dirty="0" err="1"/>
              <a:t>Perilaku</a:t>
            </a:r>
            <a:r>
              <a:rPr lang="en-US" dirty="0"/>
              <a:t> yang </a:t>
            </a:r>
            <a:r>
              <a:rPr lang="en-US" dirty="0" err="1"/>
              <a:t>diamati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lemah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74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- </a:t>
            </a:r>
            <a:r>
              <a:rPr lang="en-US" dirty="0" err="1" smtClean="0"/>
              <a:t>Teknologi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Teknologi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Big Data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diklasifikasikan</a:t>
            </a:r>
            <a:r>
              <a:rPr lang="en-US" dirty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/>
              <a:t>3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File System</a:t>
            </a:r>
          </a:p>
          <a:p>
            <a:pPr lvl="1"/>
            <a:r>
              <a:rPr lang="en-US" dirty="0"/>
              <a:t>Framework </a:t>
            </a:r>
            <a:r>
              <a:rPr lang="en-US" dirty="0" err="1" smtClean="0"/>
              <a:t>Komputasi</a:t>
            </a:r>
            <a:endParaRPr lang="en-US" dirty="0" smtClean="0"/>
          </a:p>
          <a:p>
            <a:pPr lvl="2"/>
            <a:r>
              <a:rPr lang="en-US" dirty="0"/>
              <a:t>Frameworks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komputasi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Big data yang </a:t>
            </a:r>
            <a:r>
              <a:rPr lang="en-US" dirty="0" err="1"/>
              <a:t>bersifat</a:t>
            </a:r>
            <a:r>
              <a:rPr lang="en-US" dirty="0"/>
              <a:t> open source </a:t>
            </a:r>
            <a:r>
              <a:rPr lang="en-US" dirty="0" err="1"/>
              <a:t>diantaranya</a:t>
            </a:r>
            <a:r>
              <a:rPr lang="en-US" dirty="0"/>
              <a:t>: </a:t>
            </a:r>
          </a:p>
          <a:p>
            <a:pPr lvl="3"/>
            <a:r>
              <a:rPr lang="en-US" dirty="0" smtClean="0"/>
              <a:t>Apache Hadoop</a:t>
            </a:r>
          </a:p>
          <a:p>
            <a:pPr lvl="3"/>
            <a:r>
              <a:rPr lang="en-US" dirty="0" smtClean="0"/>
              <a:t>Spark</a:t>
            </a:r>
          </a:p>
          <a:p>
            <a:pPr lvl="2"/>
            <a:r>
              <a:rPr lang="en-US" dirty="0" err="1" smtClean="0"/>
              <a:t>Komersial</a:t>
            </a:r>
            <a:endParaRPr lang="en-US" dirty="0" smtClean="0"/>
          </a:p>
          <a:p>
            <a:pPr lvl="3"/>
            <a:r>
              <a:rPr lang="en-US" dirty="0" smtClean="0"/>
              <a:t>Google, Amazon, Microsoft</a:t>
            </a:r>
            <a:endParaRPr lang="en-US" dirty="0"/>
          </a:p>
          <a:p>
            <a:pPr lvl="1"/>
            <a:r>
              <a:rPr lang="en-US" dirty="0"/>
              <a:t>tools </a:t>
            </a:r>
            <a:endParaRPr lang="en-US" dirty="0" smtClean="0"/>
          </a:p>
          <a:p>
            <a:pPr lvl="2"/>
            <a:r>
              <a:rPr lang="en-US" dirty="0" smtClean="0"/>
              <a:t>Key-Value Store : Key-value pair (KVP)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noSQL</a:t>
            </a:r>
            <a:endParaRPr lang="en-US" dirty="0" smtClean="0"/>
          </a:p>
          <a:p>
            <a:pPr lvl="2"/>
            <a:r>
              <a:rPr lang="en-US" dirty="0"/>
              <a:t>Document Oriented </a:t>
            </a:r>
            <a:r>
              <a:rPr lang="en-US" dirty="0" smtClean="0"/>
              <a:t>Database </a:t>
            </a:r>
            <a:r>
              <a:rPr lang="en-US" dirty="0" smtClean="0">
                <a:sym typeface="Wingdings"/>
              </a:rPr>
              <a:t> JSON</a:t>
            </a:r>
            <a:endParaRPr lang="en-US" dirty="0"/>
          </a:p>
          <a:p>
            <a:pPr lvl="2"/>
            <a:r>
              <a:rPr lang="en-US" dirty="0" smtClean="0"/>
              <a:t>Big </a:t>
            </a:r>
            <a:r>
              <a:rPr lang="en-US" dirty="0"/>
              <a:t>Table </a:t>
            </a:r>
            <a:r>
              <a:rPr lang="en-US" dirty="0" smtClean="0"/>
              <a:t>Database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Hbase</a:t>
            </a:r>
            <a:r>
              <a:rPr lang="en-US" dirty="0" smtClean="0">
                <a:sym typeface="Wingdings"/>
              </a:rPr>
              <a:t>, Casandra</a:t>
            </a:r>
            <a:endParaRPr lang="en-US" dirty="0" smtClean="0"/>
          </a:p>
          <a:p>
            <a:pPr lvl="2"/>
            <a:r>
              <a:rPr lang="en-US" dirty="0"/>
              <a:t>Graph </a:t>
            </a:r>
            <a:r>
              <a:rPr lang="en-US" dirty="0" smtClean="0"/>
              <a:t>Database </a:t>
            </a:r>
            <a:r>
              <a:rPr lang="en-US" dirty="0" smtClean="0">
                <a:sym typeface="Wingdings"/>
              </a:rPr>
              <a:t> Neo4j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64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</a:t>
            </a:r>
            <a:r>
              <a:rPr lang="mr-IN" dirty="0" smtClean="0"/>
              <a:t>–</a:t>
            </a:r>
            <a:r>
              <a:rPr lang="en-US" dirty="0" smtClean="0"/>
              <a:t> Model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MapReduce</a:t>
            </a:r>
          </a:p>
          <a:p>
            <a:pPr lvl="2"/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model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yang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smtClean="0"/>
              <a:t>MAP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REDUCE. </a:t>
            </a:r>
            <a:r>
              <a:rPr lang="en-US" dirty="0" err="1"/>
              <a:t>F</a:t>
            </a:r>
            <a:r>
              <a:rPr lang="en-US" dirty="0" err="1" smtClean="0"/>
              <a:t>ungsi</a:t>
            </a:r>
            <a:r>
              <a:rPr lang="en-US" dirty="0" smtClean="0"/>
              <a:t> </a:t>
            </a:r>
            <a:r>
              <a:rPr lang="en-US" dirty="0" err="1"/>
              <a:t>pengelompokan</a:t>
            </a:r>
            <a:r>
              <a:rPr lang="en-US" dirty="0"/>
              <a:t> data yang </a:t>
            </a:r>
            <a:r>
              <a:rPr lang="en-US" dirty="0" err="1"/>
              <a:t>didistribusikan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node yang </a:t>
            </a:r>
            <a:r>
              <a:rPr lang="en-US" dirty="0" err="1"/>
              <a:t>ada</a:t>
            </a:r>
            <a:r>
              <a:rPr lang="en-US" dirty="0"/>
              <a:t>. </a:t>
            </a:r>
            <a:r>
              <a:rPr lang="en-US" dirty="0" smtClean="0"/>
              <a:t>MAP </a:t>
            </a:r>
            <a:r>
              <a:rPr lang="en-US" dirty="0"/>
              <a:t>yang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memfillter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mengurutkan</a:t>
            </a:r>
            <a:r>
              <a:rPr lang="en-US" dirty="0"/>
              <a:t> data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Reduce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hasi</a:t>
            </a:r>
            <a:r>
              <a:rPr lang="en-US" dirty="0"/>
              <a:t> </a:t>
            </a:r>
            <a:r>
              <a:rPr lang="en-US" dirty="0" err="1"/>
              <a:t>outputan</a:t>
            </a:r>
            <a:r>
              <a:rPr lang="en-US" dirty="0"/>
              <a:t>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 err="1" smtClean="0"/>
              <a:t>Contoh</a:t>
            </a:r>
            <a:r>
              <a:rPr lang="en-US" dirty="0" smtClean="0"/>
              <a:t>: Hadoop MapReduce</a:t>
            </a:r>
          </a:p>
          <a:p>
            <a:pPr lvl="1"/>
            <a:r>
              <a:rPr lang="en-US" dirty="0"/>
              <a:t>Thread/Task Data Intensive </a:t>
            </a:r>
            <a:r>
              <a:rPr lang="en-US" dirty="0" smtClean="0"/>
              <a:t>Mode</a:t>
            </a:r>
          </a:p>
          <a:p>
            <a:pPr lvl="2"/>
            <a:r>
              <a:rPr lang="en-US" dirty="0"/>
              <a:t>Model </a:t>
            </a:r>
            <a:r>
              <a:rPr lang="en-US" dirty="0" err="1"/>
              <a:t>pemrograman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den- </a:t>
            </a:r>
            <a:r>
              <a:rPr lang="en-US" dirty="0" err="1"/>
              <a:t>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yang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teng</a:t>
            </a:r>
            <a:r>
              <a:rPr lang="en-US" dirty="0"/>
              <a:t>- gat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. </a:t>
            </a:r>
          </a:p>
          <a:p>
            <a:pPr lvl="2"/>
            <a:r>
              <a:rPr lang="en-US" dirty="0" err="1" smtClean="0"/>
              <a:t>Contoh</a:t>
            </a:r>
            <a:r>
              <a:rPr lang="en-US" dirty="0" smtClean="0"/>
              <a:t>: Aneka</a:t>
            </a:r>
            <a:endParaRPr lang="en-US" dirty="0"/>
          </a:p>
          <a:p>
            <a:pPr lvl="1"/>
            <a:r>
              <a:rPr lang="en-US" dirty="0" smtClean="0"/>
              <a:t>Machine </a:t>
            </a:r>
            <a:r>
              <a:rPr lang="en-US" dirty="0"/>
              <a:t>Learning </a:t>
            </a:r>
            <a:r>
              <a:rPr lang="en-US" dirty="0" smtClean="0"/>
              <a:t>Tools</a:t>
            </a:r>
          </a:p>
          <a:p>
            <a:pPr lvl="2"/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un- </a:t>
            </a:r>
            <a:r>
              <a:rPr lang="en-US" dirty="0" err="1"/>
              <a:t>tuk</a:t>
            </a:r>
            <a:r>
              <a:rPr lang="en-US" dirty="0"/>
              <a:t> </a:t>
            </a:r>
            <a:r>
              <a:rPr lang="en-US" dirty="0" err="1"/>
              <a:t>pengambian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</a:p>
          <a:p>
            <a:pPr lvl="2"/>
            <a:r>
              <a:rPr lang="en-US" dirty="0" err="1" smtClean="0"/>
              <a:t>Contoh</a:t>
            </a:r>
            <a:r>
              <a:rPr lang="en-US" dirty="0" smtClean="0"/>
              <a:t>: Spark, Mahout</a:t>
            </a:r>
          </a:p>
          <a:p>
            <a:pPr lvl="1"/>
            <a:r>
              <a:rPr lang="en-US" dirty="0"/>
              <a:t>Big Query </a:t>
            </a:r>
            <a:r>
              <a:rPr lang="en-US" dirty="0" smtClean="0"/>
              <a:t>Language</a:t>
            </a:r>
          </a:p>
          <a:p>
            <a:pPr lvl="2"/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. Model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data </a:t>
            </a:r>
            <a:r>
              <a:rPr lang="en-US" dirty="0" err="1"/>
              <a:t>teks</a:t>
            </a:r>
            <a:r>
              <a:rPr lang="en-US" dirty="0"/>
              <a:t>.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kata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kemunculan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Google Big Query Data </a:t>
            </a:r>
            <a:r>
              <a:rPr lang="en-US" dirty="0" err="1"/>
              <a:t>Analisis</a:t>
            </a:r>
            <a:r>
              <a:rPr lang="en-US" dirty="0"/>
              <a:t>. </a:t>
            </a:r>
          </a:p>
          <a:p>
            <a:pPr lvl="2"/>
            <a:r>
              <a:rPr lang="en-US" dirty="0" err="1" smtClean="0"/>
              <a:t>Contoh</a:t>
            </a:r>
            <a:r>
              <a:rPr lang="en-US" dirty="0" smtClean="0"/>
              <a:t>: Google Query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53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</a:t>
            </a:r>
            <a:r>
              <a:rPr lang="en-US" dirty="0" err="1" smtClean="0"/>
              <a:t>pada</a:t>
            </a:r>
            <a:r>
              <a:rPr lang="en-US" dirty="0" smtClean="0"/>
              <a:t> Cloud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1652" y="1870364"/>
            <a:ext cx="7275022" cy="428105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7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of Things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we had computers that knew everything there was to know about </a:t>
            </a:r>
            <a:r>
              <a:rPr lang="en-US" dirty="0" smtClean="0"/>
              <a:t>things</a:t>
            </a:r>
          </a:p>
          <a:p>
            <a:r>
              <a:rPr lang="en-US" dirty="0" smtClean="0"/>
              <a:t>—</a:t>
            </a:r>
            <a:r>
              <a:rPr lang="en-US" dirty="0"/>
              <a:t>using data they gathered without any help from </a:t>
            </a:r>
            <a:r>
              <a:rPr lang="en-US" dirty="0" smtClean="0"/>
              <a:t>us</a:t>
            </a:r>
          </a:p>
          <a:p>
            <a:r>
              <a:rPr lang="en-US" dirty="0" smtClean="0"/>
              <a:t>—</a:t>
            </a:r>
            <a:r>
              <a:rPr lang="en-US" dirty="0"/>
              <a:t>we would be able to track and count everything, and greatly reduce waste, loss and cost. </a:t>
            </a:r>
            <a:endParaRPr lang="en-US" dirty="0" smtClean="0"/>
          </a:p>
          <a:p>
            <a:endParaRPr lang="en-US" dirty="0"/>
          </a:p>
          <a:p>
            <a:pPr algn="r"/>
            <a:r>
              <a:rPr lang="en-US" dirty="0" smtClean="0"/>
              <a:t>—</a:t>
            </a:r>
            <a:r>
              <a:rPr lang="en-US" dirty="0"/>
              <a:t>Kevin Ashton, That 'Internet of Things' Thing, RFID Journal, July 22, 2009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80199" y="2196935"/>
            <a:ext cx="5286463" cy="267669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1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Internet of Things (</a:t>
            </a:r>
            <a:r>
              <a:rPr lang="en-US" dirty="0" err="1"/>
              <a:t>IoT</a:t>
            </a:r>
            <a:r>
              <a:rPr lang="en-US" dirty="0"/>
              <a:t>)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ITU-T Y.2060 *</a:t>
            </a:r>
            <a:r>
              <a:rPr lang="en-US" dirty="0" smtClean="0"/>
              <a:t>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penemuan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penggabungan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ditinjau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standarisasi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, </a:t>
            </a:r>
            <a:r>
              <a:rPr lang="en-US" dirty="0" err="1"/>
              <a:t>IoT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seba</a:t>
            </a:r>
            <a:r>
              <a:rPr lang="en-US" dirty="0"/>
              <a:t>- </a:t>
            </a:r>
            <a:r>
              <a:rPr lang="en-US" dirty="0" err="1"/>
              <a:t>gai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global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canggih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interkoneksi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virtual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(ICT).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5647" y="5438899"/>
            <a:ext cx="7094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*Recommendation </a:t>
            </a:r>
            <a:r>
              <a:rPr lang="en-US" dirty="0"/>
              <a:t>ITU-T Y.2060 Overview of Internet of Thing (06/2012).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7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Internet of Things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gabun</a:t>
            </a:r>
            <a:r>
              <a:rPr lang="en-US" dirty="0"/>
              <a:t>- </a:t>
            </a:r>
            <a:r>
              <a:rPr lang="en-US" dirty="0" err="1"/>
              <a:t>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 kata </a:t>
            </a:r>
            <a:r>
              <a:rPr lang="en-US" dirty="0" err="1"/>
              <a:t>yakni</a:t>
            </a:r>
            <a:r>
              <a:rPr lang="en-US" dirty="0"/>
              <a:t> ”Internet” </a:t>
            </a:r>
            <a:r>
              <a:rPr lang="en-US" dirty="0" err="1"/>
              <a:t>dan</a:t>
            </a:r>
            <a:r>
              <a:rPr lang="en-US" dirty="0"/>
              <a:t> ”Things”. 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err="1"/>
              <a:t>Dimana</a:t>
            </a:r>
            <a:r>
              <a:rPr lang="en-US" dirty="0"/>
              <a:t> ”Internet”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 smtClean="0"/>
              <a:t>protokol-protokol</a:t>
            </a:r>
            <a:r>
              <a:rPr lang="en-US" dirty="0" smtClean="0"/>
              <a:t> </a:t>
            </a:r>
            <a:r>
              <a:rPr lang="en-US" dirty="0"/>
              <a:t>internet (TCP/IP)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berbagi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</a:p>
          <a:p>
            <a:pPr lvl="1">
              <a:buFont typeface="Arial" charset="0"/>
              <a:buChar char="•"/>
            </a:pPr>
            <a:r>
              <a:rPr lang="en-US" dirty="0" err="1"/>
              <a:t>Sementara</a:t>
            </a:r>
            <a:r>
              <a:rPr lang="en-US" dirty="0"/>
              <a:t> ”Things”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diartikan</a:t>
            </a:r>
            <a:r>
              <a:rPr lang="en-US" dirty="0"/>
              <a:t> se- </a:t>
            </a:r>
            <a:r>
              <a:rPr lang="en-US" dirty="0" err="1"/>
              <a:t>bagai</a:t>
            </a:r>
            <a:r>
              <a:rPr lang="en-US" dirty="0"/>
              <a:t> </a:t>
            </a:r>
            <a:r>
              <a:rPr lang="en-US" dirty="0" err="1"/>
              <a:t>objek-objek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yang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sensor-sensor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dikirim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Internet </a:t>
            </a:r>
          </a:p>
          <a:p>
            <a:pPr>
              <a:buFont typeface="Arial" charset="0"/>
              <a:buChar char="•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mempermudah</a:t>
            </a:r>
            <a:r>
              <a:rPr lang="en-US" dirty="0"/>
              <a:t> model </a:t>
            </a:r>
            <a:r>
              <a:rPr lang="en-US" dirty="0" err="1"/>
              <a:t>peny</a:t>
            </a:r>
            <a:r>
              <a:rPr lang="en-US" dirty="0"/>
              <a:t>- </a:t>
            </a:r>
            <a:r>
              <a:rPr lang="en-US" dirty="0" err="1"/>
              <a:t>impanan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pertukaran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Semantic.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mewujudkan</a:t>
            </a:r>
            <a:r>
              <a:rPr lang="en-US" dirty="0"/>
              <a:t> Internet of Things </a:t>
            </a:r>
            <a:r>
              <a:rPr lang="en-US" dirty="0" err="1"/>
              <a:t>diperlukan</a:t>
            </a:r>
            <a:r>
              <a:rPr lang="en-US" dirty="0"/>
              <a:t> 3 </a:t>
            </a:r>
            <a:r>
              <a:rPr lang="en-US" dirty="0" err="1"/>
              <a:t>kompo</a:t>
            </a:r>
            <a:r>
              <a:rPr lang="en-US" dirty="0"/>
              <a:t>- </a:t>
            </a:r>
            <a:r>
              <a:rPr lang="en-US" dirty="0" err="1"/>
              <a:t>nen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Internet, Things </a:t>
            </a:r>
            <a:r>
              <a:rPr lang="en-US" dirty="0" err="1"/>
              <a:t>dan</a:t>
            </a:r>
            <a:r>
              <a:rPr lang="en-US" dirty="0"/>
              <a:t> Semantic 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5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r>
              <a:rPr lang="en-US" dirty="0" smtClean="0"/>
              <a:t> (3) - </a:t>
            </a:r>
            <a:r>
              <a:rPr lang="en-US" dirty="0" err="1" smtClean="0"/>
              <a:t>Paradigma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6976" y="1774236"/>
            <a:ext cx="4975761" cy="430288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5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Referensi</a:t>
            </a:r>
            <a:r>
              <a:rPr lang="en-US" dirty="0" smtClean="0"/>
              <a:t> </a:t>
            </a:r>
            <a:r>
              <a:rPr lang="en-US" dirty="0" err="1" smtClean="0"/>
              <a:t>IoT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6719" y="2549525"/>
            <a:ext cx="3759200" cy="26162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468575"/>
            <a:ext cx="4937125" cy="27781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403454" y="3857625"/>
            <a:ext cx="85725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2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Reference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Physical Devices &amp; Controller</a:t>
            </a:r>
          </a:p>
          <a:p>
            <a:pPr lvl="1"/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 </a:t>
            </a:r>
            <a:r>
              <a:rPr lang="en-US" dirty="0" err="1" smtClean="0"/>
              <a:t>bagian</a:t>
            </a:r>
            <a:r>
              <a:rPr lang="en-US" dirty="0" smtClean="0"/>
              <a:t>, </a:t>
            </a:r>
            <a:r>
              <a:rPr lang="en-US" dirty="0" err="1" smtClean="0"/>
              <a:t>antara</a:t>
            </a:r>
            <a:r>
              <a:rPr lang="en-US" dirty="0" smtClean="0"/>
              <a:t> lain:</a:t>
            </a:r>
          </a:p>
          <a:p>
            <a:pPr lvl="2"/>
            <a:r>
              <a:rPr lang="en-US" dirty="0" smtClean="0"/>
              <a:t>Sensor</a:t>
            </a:r>
          </a:p>
          <a:p>
            <a:pPr lvl="3"/>
            <a:r>
              <a:rPr lang="en-US" dirty="0" err="1" smtClean="0"/>
              <a:t>Dimana</a:t>
            </a:r>
            <a:r>
              <a:rPr lang="en-US" dirty="0" smtClean="0"/>
              <a:t> sensor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mengidentifikasikan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physic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. Sensor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pengukur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, </a:t>
            </a:r>
            <a:r>
              <a:rPr lang="en-US" dirty="0" err="1" smtClean="0"/>
              <a:t>pengukur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dsb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Embededed</a:t>
            </a:r>
            <a:r>
              <a:rPr lang="en-US" dirty="0" smtClean="0"/>
              <a:t> system (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benam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Minimum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pemrosesan</a:t>
            </a:r>
            <a:r>
              <a:rPr lang="en-US" dirty="0" smtClean="0"/>
              <a:t> yang </a:t>
            </a:r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dilengkapi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interface IO</a:t>
            </a:r>
          </a:p>
          <a:p>
            <a:pPr lvl="2"/>
            <a:r>
              <a:rPr lang="en-US" dirty="0" smtClean="0"/>
              <a:t>Gateway</a:t>
            </a:r>
          </a:p>
          <a:p>
            <a:pPr lvl="3"/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yang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physical </a:t>
            </a:r>
            <a:r>
              <a:rPr lang="en-US" dirty="0" err="1" smtClean="0"/>
              <a:t>dengan</a:t>
            </a:r>
            <a:r>
              <a:rPr lang="en-US" dirty="0" smtClean="0"/>
              <a:t> internet</a:t>
            </a:r>
          </a:p>
          <a:p>
            <a:r>
              <a:rPr lang="en-US" dirty="0" smtClean="0"/>
              <a:t>2. Connectivity</a:t>
            </a:r>
          </a:p>
          <a:p>
            <a:pPr lvl="1"/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yang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edge computing,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4G, </a:t>
            </a:r>
            <a:r>
              <a:rPr lang="en-US" dirty="0" err="1" smtClean="0"/>
              <a:t>Wifi</a:t>
            </a:r>
            <a:r>
              <a:rPr lang="en-US" dirty="0" smtClean="0"/>
              <a:t>, </a:t>
            </a:r>
            <a:r>
              <a:rPr lang="en-US" dirty="0" err="1" smtClean="0"/>
              <a:t>LoRA</a:t>
            </a:r>
            <a:r>
              <a:rPr lang="en-US" dirty="0" smtClean="0"/>
              <a:t> </a:t>
            </a:r>
            <a:r>
              <a:rPr lang="en-US" dirty="0" err="1" smtClean="0"/>
              <a:t>dsb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10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Reference Model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Edge Computing</a:t>
            </a:r>
          </a:p>
          <a:p>
            <a:pPr lvl="1"/>
            <a:r>
              <a:rPr lang="en-US" dirty="0" smtClean="0"/>
              <a:t>Layer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menangkap</a:t>
            </a:r>
            <a:r>
              <a:rPr lang="en-US" dirty="0" smtClean="0"/>
              <a:t> data yang </a:t>
            </a:r>
            <a:r>
              <a:rPr lang="en-US" dirty="0" err="1" smtClean="0"/>
              <a:t>dikirimkan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sensor. </a:t>
            </a:r>
            <a:r>
              <a:rPr lang="en-US" dirty="0" err="1" smtClean="0"/>
              <a:t>Pada</a:t>
            </a:r>
            <a:r>
              <a:rPr lang="en-US" dirty="0" smtClean="0"/>
              <a:t> layer </a:t>
            </a:r>
            <a:r>
              <a:rPr lang="en-US" dirty="0" err="1" smtClean="0"/>
              <a:t>ini</a:t>
            </a:r>
            <a:r>
              <a:rPr lang="en-US" dirty="0" smtClean="0"/>
              <a:t> data </a:t>
            </a:r>
            <a:r>
              <a:rPr lang="en-US" dirty="0" err="1" smtClean="0"/>
              <a:t>dipersiapkan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database</a:t>
            </a:r>
          </a:p>
          <a:p>
            <a:r>
              <a:rPr lang="en-US" dirty="0" smtClean="0"/>
              <a:t>4. Data accumulation</a:t>
            </a:r>
          </a:p>
          <a:p>
            <a:pPr lvl="1"/>
            <a:r>
              <a:rPr lang="en-US" dirty="0" err="1" smtClean="0"/>
              <a:t>Pada</a:t>
            </a:r>
            <a:r>
              <a:rPr lang="en-US" dirty="0" smtClean="0"/>
              <a:t> layer </a:t>
            </a:r>
            <a:r>
              <a:rPr lang="en-US" dirty="0" err="1" smtClean="0"/>
              <a:t>ini</a:t>
            </a:r>
            <a:r>
              <a:rPr lang="en-US" dirty="0" smtClean="0"/>
              <a:t> data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storage. </a:t>
            </a:r>
            <a:r>
              <a:rPr lang="en-US" dirty="0" err="1" smtClean="0"/>
              <a:t>Dimana</a:t>
            </a:r>
            <a:r>
              <a:rPr lang="en-US" dirty="0" smtClean="0"/>
              <a:t> storage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SQL </a:t>
            </a:r>
            <a:r>
              <a:rPr lang="en-US" dirty="0" err="1" smtClean="0"/>
              <a:t>atau</a:t>
            </a:r>
            <a:r>
              <a:rPr lang="en-US" dirty="0" smtClean="0"/>
              <a:t> NoSQL base.</a:t>
            </a:r>
          </a:p>
          <a:p>
            <a:r>
              <a:rPr lang="en-US" dirty="0" smtClean="0"/>
              <a:t>5. Data Abstraction</a:t>
            </a:r>
          </a:p>
          <a:p>
            <a:pPr lvl="1"/>
            <a:r>
              <a:rPr lang="en-US" dirty="0" smtClean="0"/>
              <a:t>Layer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data di </a:t>
            </a:r>
            <a:r>
              <a:rPr lang="en-US" dirty="0" err="1" smtClean="0"/>
              <a:t>sisi</a:t>
            </a:r>
            <a:r>
              <a:rPr lang="en-US" dirty="0" smtClean="0"/>
              <a:t> server </a:t>
            </a:r>
            <a:r>
              <a:rPr lang="en-US" dirty="0" err="1" smtClean="0"/>
              <a:t>atau</a:t>
            </a:r>
            <a:r>
              <a:rPr lang="en-US" dirty="0" smtClean="0"/>
              <a:t> cloud, </a:t>
            </a:r>
            <a:r>
              <a:rPr lang="en-US" dirty="0" err="1" smtClean="0"/>
              <a:t>dimana</a:t>
            </a:r>
            <a:r>
              <a:rPr lang="en-US" dirty="0" smtClean="0"/>
              <a:t> data yang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diarahkan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diarahkan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lain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visualisasi</a:t>
            </a:r>
            <a:r>
              <a:rPr lang="en-US" dirty="0" smtClean="0"/>
              <a:t>, machine learning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2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Reference Model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6. Application</a:t>
            </a:r>
          </a:p>
          <a:p>
            <a:pPr lvl="1"/>
            <a:r>
              <a:rPr lang="en-US" dirty="0" smtClean="0"/>
              <a:t>Layer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, vertical </a:t>
            </a:r>
            <a:r>
              <a:rPr lang="en-US" dirty="0" err="1" smtClean="0"/>
              <a:t>untuk</a:t>
            </a:r>
            <a:r>
              <a:rPr lang="en-US" dirty="0" smtClean="0"/>
              <a:t> mobile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juga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intelijen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. </a:t>
            </a:r>
            <a:r>
              <a:rPr lang="en-US" dirty="0" err="1" smtClean="0"/>
              <a:t>Dimana</a:t>
            </a:r>
            <a:r>
              <a:rPr lang="en-US" dirty="0" smtClean="0"/>
              <a:t> data </a:t>
            </a:r>
            <a:r>
              <a:rPr lang="en-US" dirty="0" err="1" smtClean="0"/>
              <a:t>diolah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machine learning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, cluster </a:t>
            </a:r>
            <a:r>
              <a:rPr lang="en-US" dirty="0" err="1" smtClean="0"/>
              <a:t>dan</a:t>
            </a:r>
            <a:r>
              <a:rPr lang="en-US" dirty="0" smtClean="0"/>
              <a:t> juga </a:t>
            </a:r>
            <a:r>
              <a:rPr lang="en-US" dirty="0" err="1" smtClean="0"/>
              <a:t>peramalan</a:t>
            </a:r>
            <a:r>
              <a:rPr lang="en-US" dirty="0" smtClean="0"/>
              <a:t> data.</a:t>
            </a:r>
          </a:p>
          <a:p>
            <a:r>
              <a:rPr lang="en-US" dirty="0" smtClean="0"/>
              <a:t>7. Collaboration &amp; </a:t>
            </a:r>
            <a:r>
              <a:rPr lang="en-US" dirty="0" err="1" smtClean="0"/>
              <a:t>Prosess</a:t>
            </a:r>
            <a:endParaRPr lang="en-US" dirty="0" smtClean="0"/>
          </a:p>
          <a:p>
            <a:pPr lvl="1"/>
            <a:r>
              <a:rPr lang="en-US" dirty="0" smtClean="0"/>
              <a:t>Layer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personal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data yang </a:t>
            </a:r>
            <a:r>
              <a:rPr lang="en-US" dirty="0" err="1" smtClean="0"/>
              <a:t>diterima</a:t>
            </a:r>
            <a:r>
              <a:rPr lang="en-US" dirty="0" smtClean="0"/>
              <a:t>. Proses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feedback.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dimasing-masing</a:t>
            </a:r>
            <a:r>
              <a:rPr lang="en-US" dirty="0" smtClean="0"/>
              <a:t> layer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sendiri-sendiri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data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terproses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911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1320</TotalTime>
  <Words>1161</Words>
  <Application>Microsoft Macintosh PowerPoint</Application>
  <PresentationFormat>Widescreen</PresentationFormat>
  <Paragraphs>127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Calibri Light</vt:lpstr>
      <vt:lpstr>Mangal</vt:lpstr>
      <vt:lpstr>Wingdings</vt:lpstr>
      <vt:lpstr>Arial</vt:lpstr>
      <vt:lpstr>Retrospect</vt:lpstr>
      <vt:lpstr> Internet of Things: Pengenalan IoT &amp;  Big Data</vt:lpstr>
      <vt:lpstr>Internet of Things</vt:lpstr>
      <vt:lpstr>Definisi</vt:lpstr>
      <vt:lpstr>Definisi(2)</vt:lpstr>
      <vt:lpstr>Definisi (3) - Paradigma</vt:lpstr>
      <vt:lpstr>Model Referensi IoT</vt:lpstr>
      <vt:lpstr>IoT Reference Model</vt:lpstr>
      <vt:lpstr>IoT Reference Model (2)</vt:lpstr>
      <vt:lpstr>IoT Reference Model (3)</vt:lpstr>
      <vt:lpstr>Big Data</vt:lpstr>
      <vt:lpstr>Big Data vs Tradisional Data</vt:lpstr>
      <vt:lpstr>Big Data vs Traditional Data (2)</vt:lpstr>
      <vt:lpstr>Taksonomi Big Data</vt:lpstr>
      <vt:lpstr>Big Data - Data Dimensi</vt:lpstr>
      <vt:lpstr>Big Data – Teknis Analisis</vt:lpstr>
      <vt:lpstr>Big Data - Teknologi</vt:lpstr>
      <vt:lpstr>Big Data – Model Pemrograman</vt:lpstr>
      <vt:lpstr>Big Data pada Cloud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 Internet of Things</dc:title>
  <dc:creator>Sritrusta Sukaridhoto</dc:creator>
  <cp:lastModifiedBy>Sritrusta Sukaridhoto</cp:lastModifiedBy>
  <cp:revision>31</cp:revision>
  <dcterms:created xsi:type="dcterms:W3CDTF">2017-10-24T16:51:40Z</dcterms:created>
  <dcterms:modified xsi:type="dcterms:W3CDTF">2017-10-26T23:43:08Z</dcterms:modified>
</cp:coreProperties>
</file>