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6" r:id="rId2"/>
    <p:sldId id="268" r:id="rId3"/>
    <p:sldId id="293" r:id="rId4"/>
    <p:sldId id="295" r:id="rId5"/>
    <p:sldId id="297" r:id="rId6"/>
    <p:sldId id="272" r:id="rId7"/>
    <p:sldId id="296" r:id="rId8"/>
    <p:sldId id="29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E3"/>
    <a:srgbClr val="000000"/>
    <a:srgbClr val="FFFFFF"/>
    <a:srgbClr val="A6D7F8"/>
    <a:srgbClr val="ABD9DD"/>
    <a:srgbClr val="FF9933"/>
    <a:srgbClr val="FFFF66"/>
    <a:srgbClr val="FFFF00"/>
    <a:srgbClr val="FF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13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3369C1B-CAA0-410F-A235-91CE09038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46C419D-C1D9-43E2-B3E3-33F6395450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1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2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4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5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6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7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AB7F1-7F01-401D-B651-BD334D961FCE}" type="slidenum">
              <a:rPr lang="en-US"/>
              <a:pPr/>
              <a:t>8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ABF1A-3FB9-42AB-8A9A-E5C187C9B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8" name="Group 13"/>
          <p:cNvGrpSpPr>
            <a:grpSpLocks/>
          </p:cNvGrpSpPr>
          <p:nvPr userDrawn="1"/>
        </p:nvGrpSpPr>
        <p:grpSpPr bwMode="auto">
          <a:xfrm>
            <a:off x="252413" y="1"/>
            <a:ext cx="8621711" cy="877888"/>
            <a:chOff x="159" y="0"/>
            <a:chExt cx="5431" cy="553"/>
          </a:xfrm>
        </p:grpSpPr>
        <p:grpSp>
          <p:nvGrpSpPr>
            <p:cNvPr id="9" name="Group 14"/>
            <p:cNvGrpSpPr>
              <a:grpSpLocks/>
            </p:cNvGrpSpPr>
            <p:nvPr/>
          </p:nvGrpSpPr>
          <p:grpSpPr bwMode="auto">
            <a:xfrm>
              <a:off x="159" y="0"/>
              <a:ext cx="5352" cy="553"/>
              <a:chOff x="159" y="0"/>
              <a:chExt cx="5352" cy="553"/>
            </a:xfrm>
          </p:grpSpPr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340" y="301"/>
                <a:ext cx="5171" cy="0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40" y="301"/>
                <a:ext cx="3085" cy="45"/>
              </a:xfrm>
              <a:prstGeom prst="rect">
                <a:avLst/>
              </a:prstGeom>
              <a:gradFill rotWithShape="0">
                <a:gsLst>
                  <a:gs pos="0">
                    <a:schemeClr val="bg1">
                      <a:gamma/>
                      <a:shade val="49804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utoShape 17"/>
              <p:cNvSpPr>
                <a:spLocks noChangeArrowheads="1"/>
              </p:cNvSpPr>
              <p:nvPr/>
            </p:nvSpPr>
            <p:spPr bwMode="auto">
              <a:xfrm>
                <a:off x="159" y="120"/>
                <a:ext cx="361" cy="361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AutoShape 18"/>
              <p:cNvSpPr>
                <a:spLocks noChangeArrowheads="1"/>
              </p:cNvSpPr>
              <p:nvPr/>
            </p:nvSpPr>
            <p:spPr bwMode="auto">
              <a:xfrm>
                <a:off x="432" y="256"/>
                <a:ext cx="225" cy="270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9"/>
              <p:cNvSpPr>
                <a:spLocks noChangeArrowheads="1"/>
              </p:cNvSpPr>
              <p:nvPr/>
            </p:nvSpPr>
            <p:spPr bwMode="auto">
              <a:xfrm>
                <a:off x="630" y="0"/>
                <a:ext cx="1280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92075" tIns="46038" rIns="92075" bIns="46038">
                <a:spAutoFit/>
              </a:bodyPr>
              <a:lstStyle/>
              <a:p>
                <a:r>
                  <a:rPr lang="en-US" sz="2800" b="0">
                    <a:solidFill>
                      <a:schemeClr val="accent6">
                        <a:lumMod val="75000"/>
                      </a:schemeClr>
                    </a:solidFill>
                    <a:latin typeface="Monotype Corsiva" pitchFamily="66" charset="0"/>
                  </a:rPr>
                  <a:t>Struktur Data</a:t>
                </a:r>
              </a:p>
            </p:txBody>
          </p:sp>
          <p:sp>
            <p:nvSpPr>
              <p:cNvPr id="17" name="AutoShape 20"/>
              <p:cNvSpPr>
                <a:spLocks noChangeArrowheads="1"/>
              </p:cNvSpPr>
              <p:nvPr/>
            </p:nvSpPr>
            <p:spPr bwMode="auto">
              <a:xfrm>
                <a:off x="613" y="374"/>
                <a:ext cx="179" cy="179"/>
              </a:xfrm>
              <a:prstGeom prst="star5">
                <a:avLst/>
              </a:prstGeom>
              <a:gradFill rotWithShape="0">
                <a:gsLst>
                  <a:gs pos="0">
                    <a:srgbClr val="FF3300"/>
                  </a:gs>
                  <a:gs pos="100000">
                    <a:srgbClr val="FFFF66"/>
                  </a:gs>
                </a:gsLst>
                <a:lin ang="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107763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4876" y="90"/>
              <a:ext cx="71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2075" tIns="46038" rIns="92075" bIns="46038">
              <a:spAutoFit/>
            </a:bodyPr>
            <a:lstStyle/>
            <a:p>
              <a:r>
                <a:rPr lang="en-US" sz="1600" b="1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Materi  </a:t>
              </a:r>
              <a:r>
                <a:rPr lang="en-US" sz="1600" b="1" smtClean="0">
                  <a:solidFill>
                    <a:schemeClr val="accent6">
                      <a:lumMod val="75000"/>
                    </a:schemeClr>
                  </a:solidFill>
                  <a:latin typeface="Calibri" pitchFamily="34" charset="0"/>
                </a:rPr>
                <a:t>III</a:t>
              </a:r>
              <a:endParaRPr lang="en-US" sz="1600" b="1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338AF-F55A-4E28-90D8-A8D1598C1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6EE14-5AA2-4550-AEBB-E556779A6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AF0124-F4CC-4CB1-9334-3383EC4C1B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FF75D-4D86-47A0-B40F-7F601B39F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70B5-2E9E-4883-AD21-1175FA1DE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6EDA2-FFC4-43DF-A1AF-E7A3FAC65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7221-F3C5-4B51-9254-B61AB94FB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AFBD0-C7F1-4051-98C4-580429DA9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74F3D-7CBC-4E2E-96B9-DFEA11829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ED9B2-ADA3-49EC-B4CE-7509A157A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3C06D4B3-94FB-47FF-AF6D-8AAE1E867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6" descr="blue-technology-powerpoint-templates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51720" y="765175"/>
            <a:ext cx="504056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b="1"/>
              <a:t>LINKED LIST </a:t>
            </a:r>
            <a:r>
              <a:rPr lang="en-US" b="1" smtClean="0"/>
              <a:t>MELINGKAR</a:t>
            </a:r>
            <a:endParaRPr lang="en-US" b="1"/>
          </a:p>
        </p:txBody>
      </p:sp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683568" y="1412777"/>
            <a:ext cx="7921450" cy="17485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Linked List melingkar (</a:t>
            </a:r>
            <a:r>
              <a:rPr lang="en-US" i="1" smtClean="0"/>
              <a:t>circular</a:t>
            </a:r>
            <a:r>
              <a:rPr lang="en-US" smtClean="0"/>
              <a:t>) adalah linked list linier biasa dimana pointer pada node terakhir diarahkan kembali ke node pertama. Jika menggunakan node kepala, maka dinamakan linked list melingkar berkepala (</a:t>
            </a:r>
            <a:r>
              <a:rPr lang="en-US" i="1" smtClean="0"/>
              <a:t>headed circular</a:t>
            </a:r>
            <a:r>
              <a:rPr lang="en-US" smtClean="0"/>
              <a:t>). Dalam hal ini node terakhir diarahkan kembali ke node kepala.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3568" y="4797152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Dengan kondisi ini tidak ada node yang berisi pointer yang bernilai NULL.</a:t>
            </a: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83568" y="5093135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SzPct val="85000"/>
              <a:buFont typeface="Wingdings" pitchFamily="2" charset="2"/>
              <a:buChar char="v"/>
            </a:pPr>
            <a:r>
              <a:rPr lang="en-US" smtClean="0"/>
              <a:t>Proses pembacaan isi list tidak harus dari node awal tetapi bisa dari mana saja.</a:t>
            </a:r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1115616" y="3116666"/>
            <a:ext cx="6935713" cy="1121247"/>
            <a:chOff x="1115616" y="3116666"/>
            <a:chExt cx="6935713" cy="1121247"/>
          </a:xfrm>
        </p:grpSpPr>
        <p:sp>
          <p:nvSpPr>
            <p:cNvPr id="48" name="Rectangle 133"/>
            <p:cNvSpPr>
              <a:spLocks noChangeArrowheads="1"/>
            </p:cNvSpPr>
            <p:nvPr/>
          </p:nvSpPr>
          <p:spPr bwMode="auto">
            <a:xfrm>
              <a:off x="2953524" y="3502512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Rectangle 132"/>
            <p:cNvSpPr>
              <a:spLocks noChangeArrowheads="1"/>
            </p:cNvSpPr>
            <p:nvPr/>
          </p:nvSpPr>
          <p:spPr bwMode="auto">
            <a:xfrm>
              <a:off x="3952692" y="3501008"/>
              <a:ext cx="489576" cy="73690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33"/>
            <p:cNvSpPr>
              <a:spLocks noChangeArrowheads="1"/>
            </p:cNvSpPr>
            <p:nvPr/>
          </p:nvSpPr>
          <p:spPr bwMode="auto">
            <a:xfrm>
              <a:off x="4746929" y="3502512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Rectangle 132"/>
            <p:cNvSpPr>
              <a:spLocks noChangeArrowheads="1"/>
            </p:cNvSpPr>
            <p:nvPr/>
          </p:nvSpPr>
          <p:spPr bwMode="auto">
            <a:xfrm>
              <a:off x="5746096" y="3501008"/>
              <a:ext cx="489576" cy="73690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34"/>
            <p:cNvSpPr>
              <a:spLocks noChangeArrowheads="1"/>
            </p:cNvSpPr>
            <p:nvPr/>
          </p:nvSpPr>
          <p:spPr bwMode="auto">
            <a:xfrm>
              <a:off x="1388848" y="3116666"/>
              <a:ext cx="796258" cy="32072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smtClean="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61" name="Rectangle 133"/>
            <p:cNvSpPr>
              <a:spLocks noChangeArrowheads="1"/>
            </p:cNvSpPr>
            <p:nvPr/>
          </p:nvSpPr>
          <p:spPr bwMode="auto">
            <a:xfrm>
              <a:off x="1115616" y="3501008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Rectangle 132"/>
            <p:cNvSpPr>
              <a:spLocks noChangeArrowheads="1"/>
            </p:cNvSpPr>
            <p:nvPr/>
          </p:nvSpPr>
          <p:spPr bwMode="auto">
            <a:xfrm>
              <a:off x="2114783" y="3506767"/>
              <a:ext cx="489576" cy="72210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2114446" y="3501008"/>
              <a:ext cx="0" cy="7354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66" name="Rectangle 133"/>
            <p:cNvSpPr>
              <a:spLocks noChangeArrowheads="1"/>
            </p:cNvSpPr>
            <p:nvPr/>
          </p:nvSpPr>
          <p:spPr bwMode="auto">
            <a:xfrm>
              <a:off x="6562585" y="3501008"/>
              <a:ext cx="1488744" cy="73540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132"/>
            <p:cNvSpPr>
              <a:spLocks noChangeArrowheads="1"/>
            </p:cNvSpPr>
            <p:nvPr/>
          </p:nvSpPr>
          <p:spPr bwMode="auto">
            <a:xfrm>
              <a:off x="7561753" y="3506767"/>
              <a:ext cx="489576" cy="72210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>
              <a:noFill/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 bwMode="auto">
            <a:xfrm>
              <a:off x="7561415" y="3501008"/>
              <a:ext cx="0" cy="73540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5" name="Straight Arrow Connector 74"/>
            <p:cNvCxnSpPr>
              <a:endCxn id="54" idx="1"/>
            </p:cNvCxnSpPr>
            <p:nvPr/>
          </p:nvCxnSpPr>
          <p:spPr bwMode="auto">
            <a:xfrm>
              <a:off x="4210517" y="3870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8" name="Straight Arrow Connector 77"/>
            <p:cNvCxnSpPr/>
            <p:nvPr/>
          </p:nvCxnSpPr>
          <p:spPr bwMode="auto">
            <a:xfrm>
              <a:off x="2410718" y="3872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>
              <a:off x="6026174" y="3872213"/>
              <a:ext cx="536412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triangle"/>
            </a:ln>
            <a:effectLst/>
          </p:spPr>
        </p:cxnSp>
        <p:sp>
          <p:nvSpPr>
            <p:cNvPr id="82" name="Oval 131"/>
            <p:cNvSpPr>
              <a:spLocks noChangeArrowheads="1"/>
            </p:cNvSpPr>
            <p:nvPr/>
          </p:nvSpPr>
          <p:spPr bwMode="auto">
            <a:xfrm>
              <a:off x="1278414" y="3539094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136"/>
            <p:cNvSpPr txBox="1">
              <a:spLocks noChangeArrowheads="1"/>
            </p:cNvSpPr>
            <p:nvPr/>
          </p:nvSpPr>
          <p:spPr bwMode="auto">
            <a:xfrm>
              <a:off x="1301547" y="3759230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3" name="Oval 131"/>
            <p:cNvSpPr>
              <a:spLocks noChangeArrowheads="1"/>
            </p:cNvSpPr>
            <p:nvPr/>
          </p:nvSpPr>
          <p:spPr bwMode="auto">
            <a:xfrm>
              <a:off x="3109492" y="3553734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Text Box 136"/>
            <p:cNvSpPr txBox="1">
              <a:spLocks noChangeArrowheads="1"/>
            </p:cNvSpPr>
            <p:nvPr/>
          </p:nvSpPr>
          <p:spPr bwMode="auto">
            <a:xfrm>
              <a:off x="3132625" y="3773869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5" name="Oval 131"/>
            <p:cNvSpPr>
              <a:spLocks noChangeArrowheads="1"/>
            </p:cNvSpPr>
            <p:nvPr/>
          </p:nvSpPr>
          <p:spPr bwMode="auto">
            <a:xfrm>
              <a:off x="4895574" y="3546627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Text Box 136"/>
            <p:cNvSpPr txBox="1">
              <a:spLocks noChangeArrowheads="1"/>
            </p:cNvSpPr>
            <p:nvPr/>
          </p:nvSpPr>
          <p:spPr bwMode="auto">
            <a:xfrm>
              <a:off x="4918707" y="3766762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  <p:sp>
          <p:nvSpPr>
            <p:cNvPr id="87" name="Oval 131"/>
            <p:cNvSpPr>
              <a:spLocks noChangeArrowheads="1"/>
            </p:cNvSpPr>
            <p:nvPr/>
          </p:nvSpPr>
          <p:spPr bwMode="auto">
            <a:xfrm>
              <a:off x="6726652" y="3546627"/>
              <a:ext cx="689350" cy="64249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Text Box 136"/>
            <p:cNvSpPr txBox="1">
              <a:spLocks noChangeArrowheads="1"/>
            </p:cNvSpPr>
            <p:nvPr/>
          </p:nvSpPr>
          <p:spPr bwMode="auto">
            <a:xfrm>
              <a:off x="6749785" y="3766762"/>
              <a:ext cx="643531" cy="1729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INFO</a:t>
              </a:r>
              <a:endParaRPr lang="en-US" sz="1400"/>
            </a:p>
          </p:txBody>
        </p:sp>
      </p:grpSp>
      <p:sp>
        <p:nvSpPr>
          <p:cNvPr id="70" name="Rectangle 69"/>
          <p:cNvSpPr/>
          <p:nvPr/>
        </p:nvSpPr>
        <p:spPr>
          <a:xfrm>
            <a:off x="683568" y="566124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85000"/>
              <a:buFont typeface="Wingdings" pitchFamily="2" charset="2"/>
              <a:buChar char="v"/>
            </a:pPr>
            <a:r>
              <a:rPr lang="en-US" smtClean="0"/>
              <a:t>Info pada node kepala dapat digunakan untuk menyimpan informasi lain, misalnya jumlah node pada linked list.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7812360" y="3861048"/>
            <a:ext cx="0" cy="64807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 flipH="1">
            <a:off x="1619672" y="4509120"/>
            <a:ext cx="619268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7" name="Straight Arrow Connector 36"/>
          <p:cNvCxnSpPr/>
          <p:nvPr/>
        </p:nvCxnSpPr>
        <p:spPr bwMode="auto">
          <a:xfrm flipV="1">
            <a:off x="1619672" y="4293096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12"/>
          <p:cNvSpPr txBox="1">
            <a:spLocks noChangeArrowheads="1"/>
          </p:cNvSpPr>
          <p:nvPr/>
        </p:nvSpPr>
        <p:spPr bwMode="auto">
          <a:xfrm>
            <a:off x="603609" y="3212976"/>
            <a:ext cx="7920880" cy="9729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tIns="180000" bIns="180000">
            <a:spAutoFit/>
          </a:bodyPr>
          <a:lstStyle/>
          <a:p>
            <a:pPr marL="285750" indent="-285750">
              <a:spcAft>
                <a:spcPct val="20000"/>
              </a:spcAft>
              <a:buSzPct val="85000"/>
              <a:buFont typeface="Wingdings" pitchFamily="2" charset="2"/>
              <a:buChar char="v"/>
            </a:pPr>
            <a:r>
              <a:rPr lang="en-US" b="1" smtClean="0"/>
              <a:t>Linked</a:t>
            </a:r>
            <a:r>
              <a:rPr lang="en-US" smtClean="0"/>
              <a:t> </a:t>
            </a:r>
            <a:r>
              <a:rPr lang="en-US" b="1"/>
              <a:t>List Kosong </a:t>
            </a:r>
            <a:r>
              <a:rPr lang="en-US"/>
              <a:t>:   </a:t>
            </a:r>
            <a:endParaRPr lang="en-US" smtClean="0"/>
          </a:p>
          <a:p>
            <a:pPr marL="285750" indent="-285750">
              <a:spcAft>
                <a:spcPct val="20000"/>
              </a:spcAft>
              <a:buSzPct val="85000"/>
            </a:pPr>
            <a:r>
              <a:rPr lang="en-US" smtClean="0"/>
              <a:t>	Jika </a:t>
            </a:r>
            <a:r>
              <a:rPr lang="en-US"/>
              <a:t>pointer berikut (</a:t>
            </a:r>
            <a:r>
              <a:rPr lang="en-US" i="1"/>
              <a:t>next</a:t>
            </a:r>
            <a:r>
              <a:rPr lang="en-US"/>
              <a:t>) pada node kepala menunjuk ke node kepala</a:t>
            </a:r>
            <a:r>
              <a:rPr lang="en-US" i="1"/>
              <a:t>.</a:t>
            </a:r>
            <a:r>
              <a:rPr lang="en-US"/>
              <a:t> </a:t>
            </a: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3466653" y="4365104"/>
            <a:ext cx="60166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49" name="Line 33"/>
          <p:cNvSpPr>
            <a:spLocks noChangeShapeType="1"/>
          </p:cNvSpPr>
          <p:nvPr/>
        </p:nvSpPr>
        <p:spPr bwMode="auto">
          <a:xfrm>
            <a:off x="4716016" y="5009629"/>
            <a:ext cx="0" cy="647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34"/>
          <p:cNvSpPr>
            <a:spLocks noChangeShapeType="1"/>
          </p:cNvSpPr>
          <p:nvPr/>
        </p:nvSpPr>
        <p:spPr bwMode="auto">
          <a:xfrm flipH="1">
            <a:off x="3636516" y="5657329"/>
            <a:ext cx="1079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35"/>
          <p:cNvSpPr>
            <a:spLocks noChangeShapeType="1"/>
          </p:cNvSpPr>
          <p:nvPr/>
        </p:nvSpPr>
        <p:spPr bwMode="auto">
          <a:xfrm rot="16200000">
            <a:off x="3506354" y="5516056"/>
            <a:ext cx="2762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1" name="Line 36"/>
          <p:cNvSpPr>
            <a:spLocks noChangeShapeType="1"/>
          </p:cNvSpPr>
          <p:nvPr/>
        </p:nvSpPr>
        <p:spPr bwMode="auto">
          <a:xfrm>
            <a:off x="4139753" y="5012804"/>
            <a:ext cx="57626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5" name="Group 84"/>
          <p:cNvGrpSpPr/>
          <p:nvPr/>
        </p:nvGrpSpPr>
        <p:grpSpPr>
          <a:xfrm>
            <a:off x="3276153" y="4724648"/>
            <a:ext cx="1008063" cy="576064"/>
            <a:chOff x="3492500" y="2924944"/>
            <a:chExt cx="1008063" cy="576064"/>
          </a:xfrm>
        </p:grpSpPr>
        <p:sp>
          <p:nvSpPr>
            <p:cNvPr id="46" name="Rectangle 19"/>
            <p:cNvSpPr>
              <a:spLocks noChangeArrowheads="1"/>
            </p:cNvSpPr>
            <p:nvPr/>
          </p:nvSpPr>
          <p:spPr bwMode="auto">
            <a:xfrm>
              <a:off x="3492500" y="2928938"/>
              <a:ext cx="1008063" cy="56038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4211960" y="2924944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11" name="Rectangle 69"/>
          <p:cNvSpPr>
            <a:spLocks noChangeArrowheads="1"/>
          </p:cNvSpPr>
          <p:nvPr/>
        </p:nvSpPr>
        <p:spPr bwMode="auto">
          <a:xfrm>
            <a:off x="899592" y="1244907"/>
            <a:ext cx="485742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 smtClean="0"/>
              <a:t>Contoh linked list melingkar yang memiliki  5 node:</a:t>
            </a:r>
            <a:endParaRPr lang="en-US" sz="1600"/>
          </a:p>
        </p:txBody>
      </p:sp>
      <p:sp>
        <p:nvSpPr>
          <p:cNvPr id="12" name="Rectangle 142"/>
          <p:cNvSpPr>
            <a:spLocks noChangeArrowheads="1"/>
          </p:cNvSpPr>
          <p:nvPr/>
        </p:nvSpPr>
        <p:spPr bwMode="auto">
          <a:xfrm>
            <a:off x="3545979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Rectangle 144"/>
          <p:cNvSpPr>
            <a:spLocks noChangeArrowheads="1"/>
          </p:cNvSpPr>
          <p:nvPr/>
        </p:nvSpPr>
        <p:spPr bwMode="auto">
          <a:xfrm>
            <a:off x="4809629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46"/>
          <p:cNvSpPr>
            <a:spLocks noChangeShapeType="1"/>
          </p:cNvSpPr>
          <p:nvPr/>
        </p:nvSpPr>
        <p:spPr bwMode="auto">
          <a:xfrm>
            <a:off x="4254004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7"/>
          <p:cNvSpPr>
            <a:spLocks noChangeArrowheads="1"/>
          </p:cNvSpPr>
          <p:nvPr/>
        </p:nvSpPr>
        <p:spPr bwMode="auto">
          <a:xfrm>
            <a:off x="6066929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49"/>
          <p:cNvSpPr>
            <a:spLocks noChangeShapeType="1"/>
          </p:cNvSpPr>
          <p:nvPr/>
        </p:nvSpPr>
        <p:spPr bwMode="auto">
          <a:xfrm>
            <a:off x="5511304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50"/>
          <p:cNvSpPr>
            <a:spLocks noChangeArrowheads="1"/>
          </p:cNvSpPr>
          <p:nvPr/>
        </p:nvSpPr>
        <p:spPr bwMode="auto">
          <a:xfrm>
            <a:off x="2285504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52"/>
          <p:cNvSpPr>
            <a:spLocks noChangeShapeType="1"/>
          </p:cNvSpPr>
          <p:nvPr/>
        </p:nvSpPr>
        <p:spPr bwMode="auto">
          <a:xfrm>
            <a:off x="2987179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153"/>
          <p:cNvSpPr txBox="1">
            <a:spLocks noChangeArrowheads="1"/>
          </p:cNvSpPr>
          <p:nvPr/>
        </p:nvSpPr>
        <p:spPr bwMode="auto">
          <a:xfrm>
            <a:off x="2383929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20" name="Text Box 154"/>
          <p:cNvSpPr txBox="1">
            <a:spLocks noChangeArrowheads="1"/>
          </p:cNvSpPr>
          <p:nvPr/>
        </p:nvSpPr>
        <p:spPr bwMode="auto">
          <a:xfrm>
            <a:off x="3622179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21" name="Text Box 155"/>
          <p:cNvSpPr txBox="1">
            <a:spLocks noChangeArrowheads="1"/>
          </p:cNvSpPr>
          <p:nvPr/>
        </p:nvSpPr>
        <p:spPr bwMode="auto">
          <a:xfrm>
            <a:off x="4919166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22" name="Text Box 156"/>
          <p:cNvSpPr txBox="1">
            <a:spLocks noChangeArrowheads="1"/>
          </p:cNvSpPr>
          <p:nvPr/>
        </p:nvSpPr>
        <p:spPr bwMode="auto">
          <a:xfrm>
            <a:off x="6157416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23" name="Text Box 157"/>
          <p:cNvSpPr txBox="1">
            <a:spLocks noChangeArrowheads="1"/>
          </p:cNvSpPr>
          <p:nvPr/>
        </p:nvSpPr>
        <p:spPr bwMode="auto">
          <a:xfrm>
            <a:off x="1115616" y="1685355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24" name="Line 158"/>
          <p:cNvSpPr>
            <a:spLocks noChangeShapeType="1"/>
          </p:cNvSpPr>
          <p:nvPr/>
        </p:nvSpPr>
        <p:spPr bwMode="auto">
          <a:xfrm>
            <a:off x="1734641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159"/>
          <p:cNvSpPr>
            <a:spLocks noChangeArrowheads="1"/>
          </p:cNvSpPr>
          <p:nvPr/>
        </p:nvSpPr>
        <p:spPr bwMode="auto">
          <a:xfrm>
            <a:off x="1013916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Box 161"/>
          <p:cNvSpPr txBox="1">
            <a:spLocks noChangeArrowheads="1"/>
          </p:cNvSpPr>
          <p:nvPr/>
        </p:nvSpPr>
        <p:spPr bwMode="auto">
          <a:xfrm>
            <a:off x="1160101" y="2146457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sp>
        <p:nvSpPr>
          <p:cNvPr id="27" name="Rectangle 162"/>
          <p:cNvSpPr>
            <a:spLocks noChangeArrowheads="1"/>
          </p:cNvSpPr>
          <p:nvPr/>
        </p:nvSpPr>
        <p:spPr bwMode="auto">
          <a:xfrm>
            <a:off x="731946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64"/>
          <p:cNvSpPr>
            <a:spLocks noChangeShapeType="1"/>
          </p:cNvSpPr>
          <p:nvPr/>
        </p:nvSpPr>
        <p:spPr bwMode="auto">
          <a:xfrm>
            <a:off x="676384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Box 166"/>
          <p:cNvSpPr txBox="1">
            <a:spLocks noChangeArrowheads="1"/>
          </p:cNvSpPr>
          <p:nvPr/>
        </p:nvSpPr>
        <p:spPr bwMode="auto">
          <a:xfrm>
            <a:off x="7308354" y="2130582"/>
            <a:ext cx="57601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70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1611721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2883563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140401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412243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6660232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7884368" y="203748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0" name="Straight Connector 39"/>
          <p:cNvCxnSpPr/>
          <p:nvPr/>
        </p:nvCxnSpPr>
        <p:spPr bwMode="auto">
          <a:xfrm>
            <a:off x="8028384" y="23488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1403648" y="2924944"/>
            <a:ext cx="662473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7" name="Straight Arrow Connector 46"/>
          <p:cNvCxnSpPr/>
          <p:nvPr/>
        </p:nvCxnSpPr>
        <p:spPr bwMode="auto">
          <a:xfrm flipV="1">
            <a:off x="1403648" y="26369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2" name="Text Box 161"/>
          <p:cNvSpPr txBox="1">
            <a:spLocks noChangeArrowheads="1"/>
          </p:cNvSpPr>
          <p:nvPr/>
        </p:nvSpPr>
        <p:spPr bwMode="auto">
          <a:xfrm>
            <a:off x="3475529" y="4821005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8" grpId="0"/>
      <p:bldP spid="49" grpId="0" animBg="1"/>
      <p:bldP spid="50" grpId="0" animBg="1"/>
      <p:bldP spid="8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4005287" y="227210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268937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713312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526237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970612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744812" y="228005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446487" y="2553104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843237" y="240070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4081487" y="236419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378474" y="237212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616724" y="238006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526562" y="3218301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2193949" y="255151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473224" y="2275292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619409" y="2366015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2071029" y="227529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342871" y="228101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599709" y="227329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871551" y="2279015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7119540" y="228124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7263556" y="2598365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862956" y="3174429"/>
            <a:ext cx="5400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flipV="1">
            <a:off x="1862956" y="2886397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945609" y="1446237"/>
            <a:ext cx="276229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Sisip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594074" y="1963973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83" name="Text Box 156"/>
          <p:cNvSpPr txBox="1">
            <a:spLocks noChangeArrowheads="1"/>
          </p:cNvSpPr>
          <p:nvPr/>
        </p:nvSpPr>
        <p:spPr bwMode="auto">
          <a:xfrm>
            <a:off x="2051720" y="378566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25</a:t>
            </a:r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1979712" y="3673886"/>
            <a:ext cx="854075" cy="835234"/>
            <a:chOff x="2195736" y="3424401"/>
            <a:chExt cx="854075" cy="835234"/>
          </a:xfrm>
        </p:grpSpPr>
        <p:sp>
          <p:nvSpPr>
            <p:cNvPr id="82" name="Rectangle 147"/>
            <p:cNvSpPr>
              <a:spLocks noChangeArrowheads="1"/>
            </p:cNvSpPr>
            <p:nvPr/>
          </p:nvSpPr>
          <p:spPr bwMode="auto">
            <a:xfrm>
              <a:off x="2195736" y="3429000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2773137" y="34244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2339752" y="4077072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NB</a:t>
              </a:r>
              <a:endParaRPr lang="en-US" sz="1400"/>
            </a:p>
          </p:txBody>
        </p: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2555799" y="3672055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3" name="Straight Arrow Connector 92"/>
          <p:cNvCxnSpPr/>
          <p:nvPr/>
        </p:nvCxnSpPr>
        <p:spPr bwMode="auto">
          <a:xfrm flipV="1">
            <a:off x="3059832" y="2886397"/>
            <a:ext cx="0" cy="108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>
            <a:stCxn id="65" idx="0"/>
          </p:cNvCxnSpPr>
          <p:nvPr/>
        </p:nvCxnSpPr>
        <p:spPr bwMode="auto">
          <a:xfrm>
            <a:off x="2193949" y="2551517"/>
            <a:ext cx="1787" cy="10549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2699792" y="3966517"/>
            <a:ext cx="3600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3491880" y="3462461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Sisipnode(25</a:t>
            </a:r>
            <a:r>
              <a:rPr lang="en-US"/>
              <a:t>)</a:t>
            </a:r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619672" y="235898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129" name="Group 128"/>
          <p:cNvGrpSpPr/>
          <p:nvPr/>
        </p:nvGrpSpPr>
        <p:grpSpPr>
          <a:xfrm>
            <a:off x="1198518" y="500218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128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25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55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65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8" name="Rectangle 24"/>
          <p:cNvSpPr>
            <a:spLocks noChangeArrowheads="1"/>
          </p:cNvSpPr>
          <p:nvPr/>
        </p:nvSpPr>
        <p:spPr bwMode="auto">
          <a:xfrm>
            <a:off x="945609" y="1052736"/>
            <a:ext cx="715478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tabLst>
                <a:tab pos="288925" algn="l"/>
              </a:tabLst>
            </a:pPr>
            <a:r>
              <a:rPr lang="en-US" b="1" smtClean="0"/>
              <a:t>Menyisipkan Node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7" grpId="0"/>
      <p:bldP spid="85" grpId="1"/>
      <p:bldP spid="83" grpId="0"/>
      <p:bldP spid="89" grpId="0" animBg="1"/>
      <p:bldP spid="89" grpId="1" animBg="1"/>
      <p:bldP spid="98" grpId="0"/>
      <p:bldP spid="99" grpId="0"/>
      <p:bldP spid="1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3743246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0068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4512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2641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7085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482771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184446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581196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3819446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116433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354683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80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264521" y="2968816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1931908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211183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357368" y="21165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1808988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080830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337668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609510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6857499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7001515" y="23488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flipH="1">
            <a:off x="1600915" y="2924944"/>
            <a:ext cx="5400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9" name="Straight Arrow Connector 78"/>
          <p:cNvCxnSpPr/>
          <p:nvPr/>
        </p:nvCxnSpPr>
        <p:spPr bwMode="auto">
          <a:xfrm flipV="1">
            <a:off x="1600915" y="26369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683568" y="1196752"/>
            <a:ext cx="291188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 Sisip </a:t>
            </a:r>
            <a:r>
              <a:rPr lang="en-US" b="1"/>
              <a:t>Node di </a:t>
            </a:r>
            <a:r>
              <a:rPr lang="en-US" b="1" smtClean="0"/>
              <a:t>Tengah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33203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83" name="Text Box 156"/>
          <p:cNvSpPr txBox="1">
            <a:spLocks noChangeArrowheads="1"/>
          </p:cNvSpPr>
          <p:nvPr/>
        </p:nvSpPr>
        <p:spPr bwMode="auto">
          <a:xfrm>
            <a:off x="4341908" y="353617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grpSp>
        <p:nvGrpSpPr>
          <p:cNvPr id="2" name="Group 90"/>
          <p:cNvGrpSpPr/>
          <p:nvPr/>
        </p:nvGrpSpPr>
        <p:grpSpPr>
          <a:xfrm>
            <a:off x="4269900" y="3424401"/>
            <a:ext cx="854075" cy="835234"/>
            <a:chOff x="2195736" y="3424401"/>
            <a:chExt cx="854075" cy="835234"/>
          </a:xfrm>
        </p:grpSpPr>
        <p:sp>
          <p:nvSpPr>
            <p:cNvPr id="82" name="Rectangle 147"/>
            <p:cNvSpPr>
              <a:spLocks noChangeArrowheads="1"/>
            </p:cNvSpPr>
            <p:nvPr/>
          </p:nvSpPr>
          <p:spPr bwMode="auto">
            <a:xfrm>
              <a:off x="2195736" y="3429000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84" name="Straight Connector 83"/>
            <p:cNvCxnSpPr/>
            <p:nvPr/>
          </p:nvCxnSpPr>
          <p:spPr bwMode="auto">
            <a:xfrm>
              <a:off x="2773137" y="342440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87" name="Text Box 36"/>
            <p:cNvSpPr txBox="1">
              <a:spLocks noChangeArrowheads="1"/>
            </p:cNvSpPr>
            <p:nvPr/>
          </p:nvSpPr>
          <p:spPr bwMode="auto">
            <a:xfrm>
              <a:off x="2339752" y="4077072"/>
              <a:ext cx="457200" cy="182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/>
              <a:r>
                <a:rPr lang="en-US" sz="1400">
                  <a:cs typeface="Times New Roman" pitchFamily="18" charset="0"/>
                </a:rPr>
                <a:t>NB</a:t>
              </a:r>
              <a:endParaRPr lang="en-US" sz="1400"/>
            </a:p>
          </p:txBody>
        </p: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4845987" y="3422570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93" name="Straight Arrow Connector 92"/>
          <p:cNvCxnSpPr/>
          <p:nvPr/>
        </p:nvCxnSpPr>
        <p:spPr bwMode="auto">
          <a:xfrm flipV="1">
            <a:off x="5350020" y="2636912"/>
            <a:ext cx="0" cy="108012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456001" y="2309066"/>
            <a:ext cx="1787" cy="105496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4989980" y="3717032"/>
            <a:ext cx="36004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1907704" y="3429000"/>
            <a:ext cx="159385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Sisipnode(65</a:t>
            </a:r>
            <a:r>
              <a:rPr lang="en-US"/>
              <a:t>)</a:t>
            </a:r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357631" y="210949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3" name="Group 128"/>
          <p:cNvGrpSpPr/>
          <p:nvPr/>
        </p:nvGrpSpPr>
        <p:grpSpPr>
          <a:xfrm>
            <a:off x="1198518" y="500218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4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65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70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80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7" grpId="0"/>
      <p:bldP spid="85" grpId="0"/>
      <p:bldP spid="85" grpId="1"/>
      <p:bldP spid="85" grpId="2"/>
      <p:bldP spid="83" grpId="0"/>
      <p:bldP spid="89" grpId="1" animBg="1"/>
      <p:bldP spid="89" grpId="2" animBg="1"/>
      <p:bldP spid="98" grpId="0"/>
      <p:bldP spid="99" grpId="0"/>
      <p:bldP spid="1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42"/>
          <p:cNvSpPr>
            <a:spLocks noChangeArrowheads="1"/>
          </p:cNvSpPr>
          <p:nvPr/>
        </p:nvSpPr>
        <p:spPr bwMode="auto">
          <a:xfrm>
            <a:off x="3743246" y="20226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4" name="Rectangle 144"/>
          <p:cNvSpPr>
            <a:spLocks noChangeArrowheads="1"/>
          </p:cNvSpPr>
          <p:nvPr/>
        </p:nvSpPr>
        <p:spPr bwMode="auto">
          <a:xfrm>
            <a:off x="50068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Line 146"/>
          <p:cNvSpPr>
            <a:spLocks noChangeShapeType="1"/>
          </p:cNvSpPr>
          <p:nvPr/>
        </p:nvSpPr>
        <p:spPr bwMode="auto">
          <a:xfrm>
            <a:off x="44512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" name="Rectangle 147"/>
          <p:cNvSpPr>
            <a:spLocks noChangeArrowheads="1"/>
          </p:cNvSpPr>
          <p:nvPr/>
        </p:nvSpPr>
        <p:spPr bwMode="auto">
          <a:xfrm>
            <a:off x="6264196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7" name="Line 149"/>
          <p:cNvSpPr>
            <a:spLocks noChangeShapeType="1"/>
          </p:cNvSpPr>
          <p:nvPr/>
        </p:nvSpPr>
        <p:spPr bwMode="auto">
          <a:xfrm>
            <a:off x="5708571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150"/>
          <p:cNvSpPr>
            <a:spLocks noChangeArrowheads="1"/>
          </p:cNvSpPr>
          <p:nvPr/>
        </p:nvSpPr>
        <p:spPr bwMode="auto">
          <a:xfrm>
            <a:off x="2482771" y="20305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Line 152"/>
          <p:cNvSpPr>
            <a:spLocks noChangeShapeType="1"/>
          </p:cNvSpPr>
          <p:nvPr/>
        </p:nvSpPr>
        <p:spPr bwMode="auto">
          <a:xfrm>
            <a:off x="3184446" y="23036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Box 153"/>
          <p:cNvSpPr txBox="1">
            <a:spLocks noChangeArrowheads="1"/>
          </p:cNvSpPr>
          <p:nvPr/>
        </p:nvSpPr>
        <p:spPr bwMode="auto">
          <a:xfrm>
            <a:off x="2581196" y="21512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61" name="Text Box 154"/>
          <p:cNvSpPr txBox="1">
            <a:spLocks noChangeArrowheads="1"/>
          </p:cNvSpPr>
          <p:nvPr/>
        </p:nvSpPr>
        <p:spPr bwMode="auto">
          <a:xfrm>
            <a:off x="3819446" y="21147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62" name="Text Box 155"/>
          <p:cNvSpPr txBox="1">
            <a:spLocks noChangeArrowheads="1"/>
          </p:cNvSpPr>
          <p:nvPr/>
        </p:nvSpPr>
        <p:spPr bwMode="auto">
          <a:xfrm>
            <a:off x="5116433" y="21226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sp>
        <p:nvSpPr>
          <p:cNvPr id="63" name="Text Box 156"/>
          <p:cNvSpPr txBox="1">
            <a:spLocks noChangeArrowheads="1"/>
          </p:cNvSpPr>
          <p:nvPr/>
        </p:nvSpPr>
        <p:spPr bwMode="auto">
          <a:xfrm>
            <a:off x="6354683" y="21305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80</a:t>
            </a:r>
            <a:endParaRPr lang="en-US"/>
          </a:p>
        </p:txBody>
      </p:sp>
      <p:sp>
        <p:nvSpPr>
          <p:cNvPr id="64" name="Text Box 157"/>
          <p:cNvSpPr txBox="1">
            <a:spLocks noChangeArrowheads="1"/>
          </p:cNvSpPr>
          <p:nvPr/>
        </p:nvSpPr>
        <p:spPr bwMode="auto">
          <a:xfrm>
            <a:off x="1264521" y="3201987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65" name="Line 158"/>
          <p:cNvSpPr>
            <a:spLocks noChangeShapeType="1"/>
          </p:cNvSpPr>
          <p:nvPr/>
        </p:nvSpPr>
        <p:spPr bwMode="auto">
          <a:xfrm>
            <a:off x="1931908" y="23020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6" name="Rectangle 159"/>
          <p:cNvSpPr>
            <a:spLocks noChangeArrowheads="1"/>
          </p:cNvSpPr>
          <p:nvPr/>
        </p:nvSpPr>
        <p:spPr bwMode="auto">
          <a:xfrm>
            <a:off x="1211183" y="20258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Box 161"/>
          <p:cNvSpPr txBox="1">
            <a:spLocks noChangeArrowheads="1"/>
          </p:cNvSpPr>
          <p:nvPr/>
        </p:nvSpPr>
        <p:spPr bwMode="auto">
          <a:xfrm>
            <a:off x="1357368" y="21165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71" name="Straight Connector 70"/>
          <p:cNvCxnSpPr/>
          <p:nvPr/>
        </p:nvCxnSpPr>
        <p:spPr bwMode="auto">
          <a:xfrm>
            <a:off x="1808988" y="20258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2" name="Straight Connector 71"/>
          <p:cNvCxnSpPr/>
          <p:nvPr/>
        </p:nvCxnSpPr>
        <p:spPr bwMode="auto">
          <a:xfrm>
            <a:off x="3080830" y="20315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337668" y="20238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5609510" y="20295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6857499" y="20317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90" name="Group 89"/>
          <p:cNvGrpSpPr/>
          <p:nvPr/>
        </p:nvGrpSpPr>
        <p:grpSpPr>
          <a:xfrm>
            <a:off x="1600915" y="2348880"/>
            <a:ext cx="5400600" cy="576064"/>
            <a:chOff x="1600915" y="2348880"/>
            <a:chExt cx="5400600" cy="576064"/>
          </a:xfrm>
        </p:grpSpPr>
        <p:cxnSp>
          <p:nvCxnSpPr>
            <p:cNvPr id="77" name="Straight Connector 76"/>
            <p:cNvCxnSpPr/>
            <p:nvPr/>
          </p:nvCxnSpPr>
          <p:spPr bwMode="auto">
            <a:xfrm>
              <a:off x="7001515" y="234888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H="1">
              <a:off x="1600915" y="2924944"/>
              <a:ext cx="540060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Arrow Connector 78"/>
            <p:cNvCxnSpPr/>
            <p:nvPr/>
          </p:nvCxnSpPr>
          <p:spPr bwMode="auto">
            <a:xfrm flipV="1">
              <a:off x="1600915" y="263691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683568" y="1196752"/>
            <a:ext cx="267675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 Sisip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85" name="Text Box 41"/>
          <p:cNvSpPr txBox="1">
            <a:spLocks noChangeArrowheads="1"/>
          </p:cNvSpPr>
          <p:nvPr/>
        </p:nvSpPr>
        <p:spPr bwMode="auto">
          <a:xfrm>
            <a:off x="1332033" y="1714488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7524328" y="2024736"/>
            <a:ext cx="854075" cy="835234"/>
            <a:chOff x="7524328" y="2024736"/>
            <a:chExt cx="854075" cy="835234"/>
          </a:xfrm>
        </p:grpSpPr>
        <p:sp>
          <p:nvSpPr>
            <p:cNvPr id="83" name="Text Box 156"/>
            <p:cNvSpPr txBox="1">
              <a:spLocks noChangeArrowheads="1"/>
            </p:cNvSpPr>
            <p:nvPr/>
          </p:nvSpPr>
          <p:spPr bwMode="auto">
            <a:xfrm>
              <a:off x="7596336" y="2136513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90</a:t>
              </a:r>
              <a:endParaRPr lang="en-US"/>
            </a:p>
          </p:txBody>
        </p:sp>
        <p:grpSp>
          <p:nvGrpSpPr>
            <p:cNvPr id="2" name="Group 90"/>
            <p:cNvGrpSpPr/>
            <p:nvPr/>
          </p:nvGrpSpPr>
          <p:grpSpPr>
            <a:xfrm>
              <a:off x="7524328" y="2024736"/>
              <a:ext cx="854075" cy="835234"/>
              <a:chOff x="2195736" y="3424401"/>
              <a:chExt cx="854075" cy="835234"/>
            </a:xfrm>
          </p:grpSpPr>
          <p:sp>
            <p:nvSpPr>
              <p:cNvPr id="82" name="Rectangle 147"/>
              <p:cNvSpPr>
                <a:spLocks noChangeArrowheads="1"/>
              </p:cNvSpPr>
              <p:nvPr/>
            </p:nvSpPr>
            <p:spPr bwMode="auto">
              <a:xfrm>
                <a:off x="2195736" y="342900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84" name="Straight Connector 83"/>
              <p:cNvCxnSpPr/>
              <p:nvPr/>
            </p:nvCxnSpPr>
            <p:spPr bwMode="auto">
              <a:xfrm>
                <a:off x="2773137" y="3424401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sp>
            <p:nvSpPr>
              <p:cNvPr id="87" name="Text Box 36"/>
              <p:cNvSpPr txBox="1">
                <a:spLocks noChangeArrowheads="1"/>
              </p:cNvSpPr>
              <p:nvPr/>
            </p:nvSpPr>
            <p:spPr bwMode="auto">
              <a:xfrm>
                <a:off x="2339752" y="4077072"/>
                <a:ext cx="457200" cy="1825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ctr"/>
                <a:r>
                  <a:rPr lang="en-US" sz="1400">
                    <a:cs typeface="Times New Roman" pitchFamily="18" charset="0"/>
                  </a:rPr>
                  <a:t>NB</a:t>
                </a:r>
                <a:endParaRPr lang="en-US" sz="1400"/>
              </a:p>
            </p:txBody>
          </p:sp>
        </p:grpSp>
      </p:grpSp>
      <p:sp>
        <p:nvSpPr>
          <p:cNvPr id="89" name="Line 40"/>
          <p:cNvSpPr>
            <a:spLocks noChangeShapeType="1"/>
          </p:cNvSpPr>
          <p:nvPr/>
        </p:nvSpPr>
        <p:spPr bwMode="auto">
          <a:xfrm rot="3123701">
            <a:off x="8100415" y="2024614"/>
            <a:ext cx="282056" cy="57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Rectangle 77"/>
          <p:cNvSpPr>
            <a:spLocks noChangeArrowheads="1"/>
          </p:cNvSpPr>
          <p:nvPr/>
        </p:nvSpPr>
        <p:spPr bwMode="auto">
          <a:xfrm>
            <a:off x="3275856" y="3275692"/>
            <a:ext cx="160813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Sisipnode(90)</a:t>
            </a:r>
            <a:endParaRPr lang="en-US"/>
          </a:p>
        </p:txBody>
      </p:sp>
      <p:sp>
        <p:nvSpPr>
          <p:cNvPr id="99" name="Text Box 161"/>
          <p:cNvSpPr txBox="1">
            <a:spLocks noChangeArrowheads="1"/>
          </p:cNvSpPr>
          <p:nvPr/>
        </p:nvSpPr>
        <p:spPr bwMode="auto">
          <a:xfrm>
            <a:off x="1357631" y="211008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3" name="Group 128"/>
          <p:cNvGrpSpPr/>
          <p:nvPr/>
        </p:nvGrpSpPr>
        <p:grpSpPr>
          <a:xfrm>
            <a:off x="1198518" y="4642147"/>
            <a:ext cx="7159625" cy="1235125"/>
            <a:chOff x="1198518" y="5002187"/>
            <a:chExt cx="7159625" cy="1235125"/>
          </a:xfrm>
        </p:grpSpPr>
        <p:sp>
          <p:nvSpPr>
            <p:cNvPr id="111" name="Text Box 157"/>
            <p:cNvSpPr txBox="1">
              <a:spLocks noChangeArrowheads="1"/>
            </p:cNvSpPr>
            <p:nvPr/>
          </p:nvSpPr>
          <p:spPr bwMode="auto">
            <a:xfrm>
              <a:off x="1300218" y="5002187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grpSp>
          <p:nvGrpSpPr>
            <p:cNvPr id="4" name="Group 127"/>
            <p:cNvGrpSpPr/>
            <p:nvPr/>
          </p:nvGrpSpPr>
          <p:grpSpPr>
            <a:xfrm>
              <a:off x="1198518" y="5334986"/>
              <a:ext cx="7159625" cy="902326"/>
              <a:chOff x="1198518" y="5190970"/>
              <a:chExt cx="7159625" cy="902326"/>
            </a:xfrm>
          </p:grpSpPr>
          <p:sp>
            <p:nvSpPr>
              <p:cNvPr id="100" name="Rectangle 142"/>
              <p:cNvSpPr>
                <a:spLocks noChangeArrowheads="1"/>
              </p:cNvSpPr>
              <p:nvPr/>
            </p:nvSpPr>
            <p:spPr bwMode="auto">
              <a:xfrm>
                <a:off x="3730581" y="5190970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ectangle 144"/>
              <p:cNvSpPr>
                <a:spLocks noChangeArrowheads="1"/>
              </p:cNvSpPr>
              <p:nvPr/>
            </p:nvSpPr>
            <p:spPr bwMode="auto">
              <a:xfrm>
                <a:off x="49942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146"/>
              <p:cNvSpPr>
                <a:spLocks noChangeShapeType="1"/>
              </p:cNvSpPr>
              <p:nvPr/>
            </p:nvSpPr>
            <p:spPr bwMode="auto">
              <a:xfrm>
                <a:off x="44386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Rectangle 147"/>
              <p:cNvSpPr>
                <a:spLocks noChangeArrowheads="1"/>
              </p:cNvSpPr>
              <p:nvPr/>
            </p:nvSpPr>
            <p:spPr bwMode="auto">
              <a:xfrm>
                <a:off x="6251531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149"/>
              <p:cNvSpPr>
                <a:spLocks noChangeShapeType="1"/>
              </p:cNvSpPr>
              <p:nvPr/>
            </p:nvSpPr>
            <p:spPr bwMode="auto">
              <a:xfrm>
                <a:off x="5695906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Rectangle 150"/>
              <p:cNvSpPr>
                <a:spLocks noChangeArrowheads="1"/>
              </p:cNvSpPr>
              <p:nvPr/>
            </p:nvSpPr>
            <p:spPr bwMode="auto">
              <a:xfrm>
                <a:off x="2470106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152"/>
              <p:cNvSpPr>
                <a:spLocks noChangeShapeType="1"/>
              </p:cNvSpPr>
              <p:nvPr/>
            </p:nvSpPr>
            <p:spPr bwMode="auto">
              <a:xfrm>
                <a:off x="3171781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Text Box 153"/>
              <p:cNvSpPr txBox="1">
                <a:spLocks noChangeArrowheads="1"/>
              </p:cNvSpPr>
              <p:nvPr/>
            </p:nvSpPr>
            <p:spPr bwMode="auto">
              <a:xfrm>
                <a:off x="2568531" y="5319571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50</a:t>
                </a:r>
                <a:endParaRPr lang="en-US"/>
              </a:p>
            </p:txBody>
          </p:sp>
          <p:sp>
            <p:nvSpPr>
              <p:cNvPr id="108" name="Text Box 154"/>
              <p:cNvSpPr txBox="1">
                <a:spLocks noChangeArrowheads="1"/>
              </p:cNvSpPr>
              <p:nvPr/>
            </p:nvSpPr>
            <p:spPr bwMode="auto">
              <a:xfrm>
                <a:off x="3806781" y="5283059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60</a:t>
                </a:r>
                <a:endParaRPr lang="en-US"/>
              </a:p>
            </p:txBody>
          </p:sp>
          <p:sp>
            <p:nvSpPr>
              <p:cNvPr id="109" name="Text Box 155"/>
              <p:cNvSpPr txBox="1">
                <a:spLocks noChangeArrowheads="1"/>
              </p:cNvSpPr>
              <p:nvPr/>
            </p:nvSpPr>
            <p:spPr bwMode="auto">
              <a:xfrm>
                <a:off x="5103768" y="5290996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70</a:t>
                </a:r>
                <a:endParaRPr lang="en-US"/>
              </a:p>
            </p:txBody>
          </p:sp>
          <p:sp>
            <p:nvSpPr>
              <p:cNvPr id="110" name="Text Box 156"/>
              <p:cNvSpPr txBox="1">
                <a:spLocks noChangeArrowheads="1"/>
              </p:cNvSpPr>
              <p:nvPr/>
            </p:nvSpPr>
            <p:spPr bwMode="auto">
              <a:xfrm>
                <a:off x="6342018" y="5298934"/>
                <a:ext cx="44114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80</a:t>
                </a:r>
                <a:endParaRPr lang="en-US"/>
              </a:p>
            </p:txBody>
          </p:sp>
          <p:sp>
            <p:nvSpPr>
              <p:cNvPr id="112" name="Line 158"/>
              <p:cNvSpPr>
                <a:spLocks noChangeShapeType="1"/>
              </p:cNvSpPr>
              <p:nvPr/>
            </p:nvSpPr>
            <p:spPr bwMode="auto">
              <a:xfrm>
                <a:off x="1919243" y="5470384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Rectangle 159"/>
              <p:cNvSpPr>
                <a:spLocks noChangeArrowheads="1"/>
              </p:cNvSpPr>
              <p:nvPr/>
            </p:nvSpPr>
            <p:spPr bwMode="auto">
              <a:xfrm>
                <a:off x="1198518" y="5194159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Text Box 161"/>
              <p:cNvSpPr txBox="1">
                <a:spLocks noChangeArrowheads="1"/>
              </p:cNvSpPr>
              <p:nvPr/>
            </p:nvSpPr>
            <p:spPr bwMode="auto">
              <a:xfrm>
                <a:off x="1344703" y="5314809"/>
                <a:ext cx="312906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mtClean="0"/>
                  <a:t>5</a:t>
                </a:r>
                <a:endParaRPr lang="en-US"/>
              </a:p>
            </p:txBody>
          </p:sp>
          <p:sp>
            <p:nvSpPr>
              <p:cNvPr id="115" name="Rectangle 162"/>
              <p:cNvSpPr>
                <a:spLocks noChangeArrowheads="1"/>
              </p:cNvSpPr>
              <p:nvPr/>
            </p:nvSpPr>
            <p:spPr bwMode="auto">
              <a:xfrm>
                <a:off x="7504068" y="5198921"/>
                <a:ext cx="854075" cy="56038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164"/>
              <p:cNvSpPr>
                <a:spLocks noChangeShapeType="1"/>
              </p:cNvSpPr>
              <p:nvPr/>
            </p:nvSpPr>
            <p:spPr bwMode="auto">
              <a:xfrm>
                <a:off x="6948443" y="5471971"/>
                <a:ext cx="54927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Text Box 166"/>
              <p:cNvSpPr txBox="1">
                <a:spLocks noChangeArrowheads="1"/>
              </p:cNvSpPr>
              <p:nvPr/>
            </p:nvSpPr>
            <p:spPr bwMode="auto">
              <a:xfrm>
                <a:off x="7492956" y="5298934"/>
                <a:ext cx="576014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mtClean="0"/>
                  <a:t>90</a:t>
                </a:r>
                <a:endParaRPr lang="en-US"/>
              </a:p>
            </p:txBody>
          </p:sp>
          <p:cxnSp>
            <p:nvCxnSpPr>
              <p:cNvPr id="118" name="Straight Connector 117"/>
              <p:cNvCxnSpPr/>
              <p:nvPr/>
            </p:nvCxnSpPr>
            <p:spPr bwMode="auto">
              <a:xfrm>
                <a:off x="1796323" y="519415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19" name="Straight Connector 118"/>
              <p:cNvCxnSpPr/>
              <p:nvPr/>
            </p:nvCxnSpPr>
            <p:spPr bwMode="auto">
              <a:xfrm>
                <a:off x="3068165" y="519988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0" name="Straight Connector 119"/>
              <p:cNvCxnSpPr/>
              <p:nvPr/>
            </p:nvCxnSpPr>
            <p:spPr bwMode="auto">
              <a:xfrm>
                <a:off x="4325003" y="5192158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1" name="Straight Connector 120"/>
              <p:cNvCxnSpPr/>
              <p:nvPr/>
            </p:nvCxnSpPr>
            <p:spPr bwMode="auto">
              <a:xfrm>
                <a:off x="5596845" y="5197882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2" name="Straight Connector 121"/>
              <p:cNvCxnSpPr/>
              <p:nvPr/>
            </p:nvCxnSpPr>
            <p:spPr bwMode="auto">
              <a:xfrm>
                <a:off x="6844834" y="5200109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3" name="Straight Connector 122"/>
              <p:cNvCxnSpPr/>
              <p:nvPr/>
            </p:nvCxnSpPr>
            <p:spPr bwMode="auto">
              <a:xfrm>
                <a:off x="8068970" y="5205833"/>
                <a:ext cx="0" cy="560388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4" name="Straight Connector 123"/>
              <p:cNvCxnSpPr/>
              <p:nvPr/>
            </p:nvCxnSpPr>
            <p:spPr bwMode="auto">
              <a:xfrm>
                <a:off x="8212986" y="5517232"/>
                <a:ext cx="0" cy="57606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5" name="Straight Connector 124"/>
              <p:cNvCxnSpPr/>
              <p:nvPr/>
            </p:nvCxnSpPr>
            <p:spPr bwMode="auto">
              <a:xfrm flipH="1">
                <a:off x="1588250" y="6093296"/>
                <a:ext cx="6624736" cy="0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  <p:cxnSp>
            <p:nvCxnSpPr>
              <p:cNvPr id="126" name="Straight Arrow Connector 125"/>
              <p:cNvCxnSpPr/>
              <p:nvPr/>
            </p:nvCxnSpPr>
            <p:spPr bwMode="auto">
              <a:xfrm flipV="1">
                <a:off x="1588250" y="5805264"/>
                <a:ext cx="0" cy="288032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</p:grpSp>
      </p:grpSp>
      <p:sp>
        <p:nvSpPr>
          <p:cNvPr id="127" name="Rectangle 69"/>
          <p:cNvSpPr>
            <a:spLocks noChangeArrowheads="1"/>
          </p:cNvSpPr>
          <p:nvPr/>
        </p:nvSpPr>
        <p:spPr bwMode="auto">
          <a:xfrm>
            <a:off x="893763" y="422108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8244408" y="2305008"/>
            <a:ext cx="0" cy="7920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1" name="Straight Connector 80"/>
          <p:cNvCxnSpPr/>
          <p:nvPr/>
        </p:nvCxnSpPr>
        <p:spPr bwMode="auto">
          <a:xfrm flipH="1">
            <a:off x="1403648" y="3097096"/>
            <a:ext cx="68407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flipV="1">
            <a:off x="1410682" y="2636912"/>
            <a:ext cx="0" cy="4545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91" name="Line 149"/>
          <p:cNvSpPr>
            <a:spLocks noChangeShapeType="1"/>
          </p:cNvSpPr>
          <p:nvPr/>
        </p:nvSpPr>
        <p:spPr bwMode="auto">
          <a:xfrm>
            <a:off x="6955298" y="230500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32 -7.40741E-7 L 0.40816 -7.40741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16 -7.40741E-7 L 0.54219 -7.40741E-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85" grpId="0"/>
      <p:bldP spid="85" grpId="1"/>
      <p:bldP spid="85" grpId="2"/>
      <p:bldP spid="85" grpId="3"/>
      <p:bldP spid="85" grpId="4"/>
      <p:bldP spid="89" grpId="0" animBg="1"/>
      <p:bldP spid="89" grpId="1" animBg="1"/>
      <p:bldP spid="98" grpId="0"/>
      <p:bldP spid="99" grpId="0"/>
      <p:bldP spid="127" grpId="0"/>
      <p:bldP spid="9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42"/>
          <p:cNvSpPr>
            <a:spLocks noChangeArrowheads="1"/>
          </p:cNvSpPr>
          <p:nvPr/>
        </p:nvSpPr>
        <p:spPr bwMode="auto">
          <a:xfrm>
            <a:off x="3807369" y="280541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" name="Rectangle 144"/>
          <p:cNvSpPr>
            <a:spLocks noChangeArrowheads="1"/>
          </p:cNvSpPr>
          <p:nvPr/>
        </p:nvSpPr>
        <p:spPr bwMode="auto">
          <a:xfrm>
            <a:off x="5071019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146"/>
          <p:cNvSpPr>
            <a:spLocks noChangeShapeType="1"/>
          </p:cNvSpPr>
          <p:nvPr/>
        </p:nvSpPr>
        <p:spPr bwMode="auto">
          <a:xfrm>
            <a:off x="4515394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147"/>
          <p:cNvSpPr>
            <a:spLocks noChangeArrowheads="1"/>
          </p:cNvSpPr>
          <p:nvPr/>
        </p:nvSpPr>
        <p:spPr bwMode="auto">
          <a:xfrm>
            <a:off x="6328319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49"/>
          <p:cNvSpPr>
            <a:spLocks noChangeShapeType="1"/>
          </p:cNvSpPr>
          <p:nvPr/>
        </p:nvSpPr>
        <p:spPr bwMode="auto">
          <a:xfrm>
            <a:off x="5772694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150"/>
          <p:cNvSpPr>
            <a:spLocks noChangeArrowheads="1"/>
          </p:cNvSpPr>
          <p:nvPr/>
        </p:nvSpPr>
        <p:spPr bwMode="auto">
          <a:xfrm>
            <a:off x="2546894" y="2813365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152"/>
          <p:cNvSpPr>
            <a:spLocks noChangeShapeType="1"/>
          </p:cNvSpPr>
          <p:nvPr/>
        </p:nvSpPr>
        <p:spPr bwMode="auto">
          <a:xfrm>
            <a:off x="3248569" y="3086415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153"/>
          <p:cNvSpPr txBox="1">
            <a:spLocks noChangeArrowheads="1"/>
          </p:cNvSpPr>
          <p:nvPr/>
        </p:nvSpPr>
        <p:spPr bwMode="auto">
          <a:xfrm>
            <a:off x="2645319" y="293401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11" name="Text Box 154"/>
          <p:cNvSpPr txBox="1">
            <a:spLocks noChangeArrowheads="1"/>
          </p:cNvSpPr>
          <p:nvPr/>
        </p:nvSpPr>
        <p:spPr bwMode="auto">
          <a:xfrm>
            <a:off x="3883569" y="289750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12" name="Text Box 155"/>
          <p:cNvSpPr txBox="1">
            <a:spLocks noChangeArrowheads="1"/>
          </p:cNvSpPr>
          <p:nvPr/>
        </p:nvSpPr>
        <p:spPr bwMode="auto">
          <a:xfrm>
            <a:off x="5180556" y="2905440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13" name="Text Box 156"/>
          <p:cNvSpPr txBox="1">
            <a:spLocks noChangeArrowheads="1"/>
          </p:cNvSpPr>
          <p:nvPr/>
        </p:nvSpPr>
        <p:spPr bwMode="auto">
          <a:xfrm>
            <a:off x="6418806" y="291337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14" name="Text Box 157"/>
          <p:cNvSpPr txBox="1">
            <a:spLocks noChangeArrowheads="1"/>
          </p:cNvSpPr>
          <p:nvPr/>
        </p:nvSpPr>
        <p:spPr bwMode="auto">
          <a:xfrm>
            <a:off x="1328644" y="3751612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15" name="Line 158"/>
          <p:cNvSpPr>
            <a:spLocks noChangeShapeType="1"/>
          </p:cNvSpPr>
          <p:nvPr/>
        </p:nvSpPr>
        <p:spPr bwMode="auto">
          <a:xfrm>
            <a:off x="1996031" y="3084828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Rectangle 159"/>
          <p:cNvSpPr>
            <a:spLocks noChangeArrowheads="1"/>
          </p:cNvSpPr>
          <p:nvPr/>
        </p:nvSpPr>
        <p:spPr bwMode="auto">
          <a:xfrm>
            <a:off x="1275306" y="2808603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Box 161"/>
          <p:cNvSpPr txBox="1">
            <a:spLocks noChangeArrowheads="1"/>
          </p:cNvSpPr>
          <p:nvPr/>
        </p:nvSpPr>
        <p:spPr bwMode="auto">
          <a:xfrm>
            <a:off x="1421491" y="289932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1873111" y="2808603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3144953" y="281432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4401791" y="2806602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5673633" y="281232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6921622" y="2814553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8325469" y="3131676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H="1">
            <a:off x="1665038" y="3707740"/>
            <a:ext cx="665137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1665038" y="3419708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747691" y="1988840"/>
            <a:ext cx="291618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Hapus </a:t>
            </a:r>
            <a:r>
              <a:rPr lang="en-US" b="1"/>
              <a:t>Node di </a:t>
            </a:r>
            <a:r>
              <a:rPr lang="en-US" b="1" smtClean="0"/>
              <a:t>Depan</a:t>
            </a:r>
            <a:endParaRPr lang="en-US" b="1"/>
          </a:p>
        </p:txBody>
      </p:sp>
      <p:sp>
        <p:nvSpPr>
          <p:cNvPr id="27" name="Text Box 41"/>
          <p:cNvSpPr txBox="1">
            <a:spLocks noChangeArrowheads="1"/>
          </p:cNvSpPr>
          <p:nvPr/>
        </p:nvSpPr>
        <p:spPr bwMode="auto">
          <a:xfrm>
            <a:off x="1396156" y="2497284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sp>
        <p:nvSpPr>
          <p:cNvPr id="37" name="Rectangle 77"/>
          <p:cNvSpPr>
            <a:spLocks noChangeArrowheads="1"/>
          </p:cNvSpPr>
          <p:nvPr/>
        </p:nvSpPr>
        <p:spPr bwMode="auto">
          <a:xfrm>
            <a:off x="3805267" y="3933056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Hapusnode(50)</a:t>
            </a:r>
            <a:endParaRPr lang="en-US"/>
          </a:p>
        </p:txBody>
      </p:sp>
      <p:sp>
        <p:nvSpPr>
          <p:cNvPr id="38" name="Text Box 161"/>
          <p:cNvSpPr txBox="1">
            <a:spLocks noChangeArrowheads="1"/>
          </p:cNvSpPr>
          <p:nvPr/>
        </p:nvSpPr>
        <p:spPr bwMode="auto">
          <a:xfrm>
            <a:off x="1421754" y="289400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grpSp>
        <p:nvGrpSpPr>
          <p:cNvPr id="93" name="Group 92"/>
          <p:cNvGrpSpPr/>
          <p:nvPr/>
        </p:nvGrpSpPr>
        <p:grpSpPr>
          <a:xfrm>
            <a:off x="1257200" y="5002187"/>
            <a:ext cx="5907088" cy="1235125"/>
            <a:chOff x="1000600" y="4930179"/>
            <a:chExt cx="5907088" cy="1235125"/>
          </a:xfrm>
        </p:grpSpPr>
        <p:sp>
          <p:nvSpPr>
            <p:cNvPr id="40" name="Text Box 157"/>
            <p:cNvSpPr txBox="1">
              <a:spLocks noChangeArrowheads="1"/>
            </p:cNvSpPr>
            <p:nvPr/>
          </p:nvSpPr>
          <p:spPr bwMode="auto">
            <a:xfrm>
              <a:off x="1102300" y="4930179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42" name="Rectangle 142"/>
            <p:cNvSpPr>
              <a:spLocks noChangeArrowheads="1"/>
            </p:cNvSpPr>
            <p:nvPr/>
          </p:nvSpPr>
          <p:spPr bwMode="auto">
            <a:xfrm>
              <a:off x="3532663" y="5262978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144"/>
            <p:cNvSpPr>
              <a:spLocks noChangeArrowheads="1"/>
            </p:cNvSpPr>
            <p:nvPr/>
          </p:nvSpPr>
          <p:spPr bwMode="auto">
            <a:xfrm>
              <a:off x="47963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46"/>
            <p:cNvSpPr>
              <a:spLocks noChangeShapeType="1"/>
            </p:cNvSpPr>
            <p:nvPr/>
          </p:nvSpPr>
          <p:spPr bwMode="auto">
            <a:xfrm>
              <a:off x="42406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147"/>
            <p:cNvSpPr>
              <a:spLocks noChangeArrowheads="1"/>
            </p:cNvSpPr>
            <p:nvPr/>
          </p:nvSpPr>
          <p:spPr bwMode="auto">
            <a:xfrm>
              <a:off x="60536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49"/>
            <p:cNvSpPr>
              <a:spLocks noChangeShapeType="1"/>
            </p:cNvSpPr>
            <p:nvPr/>
          </p:nvSpPr>
          <p:spPr bwMode="auto">
            <a:xfrm>
              <a:off x="54979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150"/>
            <p:cNvSpPr>
              <a:spLocks noChangeArrowheads="1"/>
            </p:cNvSpPr>
            <p:nvPr/>
          </p:nvSpPr>
          <p:spPr bwMode="auto">
            <a:xfrm>
              <a:off x="2272188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152"/>
            <p:cNvSpPr>
              <a:spLocks noChangeShapeType="1"/>
            </p:cNvSpPr>
            <p:nvPr/>
          </p:nvSpPr>
          <p:spPr bwMode="auto">
            <a:xfrm>
              <a:off x="2973863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153"/>
            <p:cNvSpPr txBox="1">
              <a:spLocks noChangeArrowheads="1"/>
            </p:cNvSpPr>
            <p:nvPr/>
          </p:nvSpPr>
          <p:spPr bwMode="auto">
            <a:xfrm>
              <a:off x="2370613" y="53915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55</a:t>
              </a:r>
              <a:endParaRPr lang="en-US"/>
            </a:p>
          </p:txBody>
        </p:sp>
        <p:sp>
          <p:nvSpPr>
            <p:cNvPr id="50" name="Text Box 154"/>
            <p:cNvSpPr txBox="1">
              <a:spLocks noChangeArrowheads="1"/>
            </p:cNvSpPr>
            <p:nvPr/>
          </p:nvSpPr>
          <p:spPr bwMode="auto">
            <a:xfrm>
              <a:off x="3608863" y="5355067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60</a:t>
              </a:r>
              <a:endParaRPr lang="en-US"/>
            </a:p>
          </p:txBody>
        </p:sp>
        <p:sp>
          <p:nvSpPr>
            <p:cNvPr id="51" name="Text Box 155"/>
            <p:cNvSpPr txBox="1">
              <a:spLocks noChangeArrowheads="1"/>
            </p:cNvSpPr>
            <p:nvPr/>
          </p:nvSpPr>
          <p:spPr bwMode="auto">
            <a:xfrm>
              <a:off x="4905850" y="536300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65</a:t>
              </a:r>
              <a:endParaRPr lang="en-US"/>
            </a:p>
          </p:txBody>
        </p:sp>
        <p:sp>
          <p:nvSpPr>
            <p:cNvPr id="52" name="Text Box 156"/>
            <p:cNvSpPr txBox="1">
              <a:spLocks noChangeArrowheads="1"/>
            </p:cNvSpPr>
            <p:nvPr/>
          </p:nvSpPr>
          <p:spPr bwMode="auto">
            <a:xfrm>
              <a:off x="6144100" y="537094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70</a:t>
              </a:r>
              <a:endParaRPr lang="en-US"/>
            </a:p>
          </p:txBody>
        </p:sp>
        <p:sp>
          <p:nvSpPr>
            <p:cNvPr id="53" name="Line 158"/>
            <p:cNvSpPr>
              <a:spLocks noChangeShapeType="1"/>
            </p:cNvSpPr>
            <p:nvPr/>
          </p:nvSpPr>
          <p:spPr bwMode="auto">
            <a:xfrm>
              <a:off x="1721325" y="554239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159"/>
            <p:cNvSpPr>
              <a:spLocks noChangeArrowheads="1"/>
            </p:cNvSpPr>
            <p:nvPr/>
          </p:nvSpPr>
          <p:spPr bwMode="auto">
            <a:xfrm>
              <a:off x="1000600" y="5266167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Text Box 161"/>
            <p:cNvSpPr txBox="1">
              <a:spLocks noChangeArrowheads="1"/>
            </p:cNvSpPr>
            <p:nvPr/>
          </p:nvSpPr>
          <p:spPr bwMode="auto">
            <a:xfrm>
              <a:off x="1146785" y="5386817"/>
              <a:ext cx="31290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4</a:t>
              </a:r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 bwMode="auto">
            <a:xfrm>
              <a:off x="1598405" y="526616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2870247" y="527189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127085" y="5264166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398927" y="526989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6646916" y="527211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6797214" y="558924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 flipH="1">
              <a:off x="1390332" y="6165304"/>
              <a:ext cx="5413916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67" name="Straight Arrow Connector 66"/>
            <p:cNvCxnSpPr/>
            <p:nvPr/>
          </p:nvCxnSpPr>
          <p:spPr bwMode="auto">
            <a:xfrm flipV="1">
              <a:off x="1390332" y="587727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68" name="Rectangle 69"/>
          <p:cNvSpPr>
            <a:spLocks noChangeArrowheads="1"/>
          </p:cNvSpPr>
          <p:nvPr/>
        </p:nvSpPr>
        <p:spPr bwMode="auto">
          <a:xfrm>
            <a:off x="695845" y="4581128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  <p:sp>
        <p:nvSpPr>
          <p:cNvPr id="69" name="Rectangle 147"/>
          <p:cNvSpPr>
            <a:spLocks noChangeArrowheads="1"/>
          </p:cNvSpPr>
          <p:nvPr/>
        </p:nvSpPr>
        <p:spPr bwMode="auto">
          <a:xfrm>
            <a:off x="7606357" y="2819236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Line 149"/>
          <p:cNvSpPr>
            <a:spLocks noChangeShapeType="1"/>
          </p:cNvSpPr>
          <p:nvPr/>
        </p:nvSpPr>
        <p:spPr bwMode="auto">
          <a:xfrm>
            <a:off x="7050732" y="3092286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156"/>
          <p:cNvSpPr txBox="1">
            <a:spLocks noChangeArrowheads="1"/>
          </p:cNvSpPr>
          <p:nvPr/>
        </p:nvSpPr>
        <p:spPr bwMode="auto">
          <a:xfrm>
            <a:off x="7696844" y="291924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cxnSp>
        <p:nvCxnSpPr>
          <p:cNvPr id="72" name="Straight Connector 71"/>
          <p:cNvCxnSpPr/>
          <p:nvPr/>
        </p:nvCxnSpPr>
        <p:spPr bwMode="auto">
          <a:xfrm>
            <a:off x="8199660" y="2820424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6" name="Text Box 41"/>
          <p:cNvSpPr txBox="1">
            <a:spLocks noChangeArrowheads="1"/>
          </p:cNvSpPr>
          <p:nvPr/>
        </p:nvSpPr>
        <p:spPr bwMode="auto">
          <a:xfrm>
            <a:off x="2674194" y="2494992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1997818" y="3098215"/>
            <a:ext cx="28803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0" name="Straight Connector 79"/>
          <p:cNvCxnSpPr/>
          <p:nvPr/>
        </p:nvCxnSpPr>
        <p:spPr bwMode="auto">
          <a:xfrm>
            <a:off x="2285850" y="3091181"/>
            <a:ext cx="0" cy="51109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2285850" y="3602271"/>
            <a:ext cx="194421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 flipV="1">
            <a:off x="4230066" y="3386247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64" name="Text Box 137"/>
          <p:cNvSpPr txBox="1">
            <a:spLocks noChangeArrowheads="1"/>
          </p:cNvSpPr>
          <p:nvPr/>
        </p:nvSpPr>
        <p:spPr bwMode="auto">
          <a:xfrm>
            <a:off x="815996" y="1052736"/>
            <a:ext cx="757242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288925" indent="-288925" algn="just">
              <a:spcAft>
                <a:spcPts val="600"/>
              </a:spcAft>
              <a:buSzPct val="85000"/>
              <a:buFont typeface="Wingdings" pitchFamily="2" charset="2"/>
              <a:buChar char="v"/>
            </a:pPr>
            <a:r>
              <a:rPr lang="en-US" b="1" smtClean="0">
                <a:cs typeface="Times New Roman" pitchFamily="18" charset="0"/>
              </a:rPr>
              <a:t>Menghapuskan Node</a:t>
            </a:r>
          </a:p>
          <a:p>
            <a:pPr marL="288925" indent="-288925" algn="just">
              <a:spcAft>
                <a:spcPts val="600"/>
              </a:spcAft>
              <a:buSzPct val="85000"/>
            </a:pPr>
            <a:r>
              <a:rPr lang="en-US" smtClean="0">
                <a:cs typeface="Times New Roman" pitchFamily="18" charset="0"/>
              </a:rPr>
              <a:t>	Proses menghapus node pada linked list melingkar terjadi pada tiga tempat, yaitu masing-masing di kanan kepala, tengah dan belakang.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5" grpId="0" animBg="1"/>
      <p:bldP spid="17" grpId="0"/>
      <p:bldP spid="27" grpId="0"/>
      <p:bldP spid="38" grpId="0"/>
      <p:bldP spid="68" grpId="0"/>
      <p:bldP spid="76" grpId="0"/>
      <p:bldP spid="7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47691" y="1137518"/>
            <a:ext cx="7640733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b.  Hapus </a:t>
            </a:r>
            <a:r>
              <a:rPr lang="en-US" b="1"/>
              <a:t>Node di </a:t>
            </a:r>
            <a:r>
              <a:rPr lang="en-US" b="1" smtClean="0"/>
              <a:t>Tengah</a:t>
            </a:r>
          </a:p>
          <a:p>
            <a:pPr marL="342900" indent="-342900"/>
            <a:r>
              <a:rPr lang="en-US" b="1" smtClean="0"/>
              <a:t>	</a:t>
            </a:r>
            <a:r>
              <a:rPr lang="en-US" smtClean="0"/>
              <a:t>Menghapus node di tengah prosedurnya sama dengan menghapus node di tengah pada linked list linier biasa.</a:t>
            </a:r>
            <a:endParaRPr lang="en-US" b="1"/>
          </a:p>
        </p:txBody>
      </p:sp>
      <p:sp>
        <p:nvSpPr>
          <p:cNvPr id="3" name="Rectangle 24"/>
          <p:cNvSpPr>
            <a:spLocks noChangeArrowheads="1"/>
          </p:cNvSpPr>
          <p:nvPr/>
        </p:nvSpPr>
        <p:spPr bwMode="auto">
          <a:xfrm>
            <a:off x="747691" y="2051556"/>
            <a:ext cx="276652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tabLst>
                <a:tab pos="288925" algn="l"/>
              </a:tabLst>
            </a:pPr>
            <a:r>
              <a:rPr lang="en-US" b="1" smtClean="0"/>
              <a:t>c.  Hapus </a:t>
            </a:r>
            <a:r>
              <a:rPr lang="en-US" b="1"/>
              <a:t>Node di </a:t>
            </a:r>
            <a:r>
              <a:rPr lang="en-US" b="1" smtClean="0"/>
              <a:t>Akhir</a:t>
            </a:r>
            <a:endParaRPr lang="en-US" b="1"/>
          </a:p>
        </p:txBody>
      </p:sp>
      <p:sp>
        <p:nvSpPr>
          <p:cNvPr id="4" name="Rectangle 142"/>
          <p:cNvSpPr>
            <a:spLocks noChangeArrowheads="1"/>
          </p:cNvSpPr>
          <p:nvPr/>
        </p:nvSpPr>
        <p:spPr bwMode="auto">
          <a:xfrm>
            <a:off x="3807369" y="2803318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144"/>
          <p:cNvSpPr>
            <a:spLocks noChangeArrowheads="1"/>
          </p:cNvSpPr>
          <p:nvPr/>
        </p:nvSpPr>
        <p:spPr bwMode="auto">
          <a:xfrm>
            <a:off x="5071019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Line 146"/>
          <p:cNvSpPr>
            <a:spLocks noChangeShapeType="1"/>
          </p:cNvSpPr>
          <p:nvPr/>
        </p:nvSpPr>
        <p:spPr bwMode="auto">
          <a:xfrm>
            <a:off x="4515394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" name="Rectangle 147"/>
          <p:cNvSpPr>
            <a:spLocks noChangeArrowheads="1"/>
          </p:cNvSpPr>
          <p:nvPr/>
        </p:nvSpPr>
        <p:spPr bwMode="auto">
          <a:xfrm>
            <a:off x="6328319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149"/>
          <p:cNvSpPr>
            <a:spLocks noChangeShapeType="1"/>
          </p:cNvSpPr>
          <p:nvPr/>
        </p:nvSpPr>
        <p:spPr bwMode="auto">
          <a:xfrm>
            <a:off x="5772694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Rectangle 150"/>
          <p:cNvSpPr>
            <a:spLocks noChangeArrowheads="1"/>
          </p:cNvSpPr>
          <p:nvPr/>
        </p:nvSpPr>
        <p:spPr bwMode="auto">
          <a:xfrm>
            <a:off x="2546894" y="2811269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52"/>
          <p:cNvSpPr>
            <a:spLocks noChangeShapeType="1"/>
          </p:cNvSpPr>
          <p:nvPr/>
        </p:nvSpPr>
        <p:spPr bwMode="auto">
          <a:xfrm>
            <a:off x="3248569" y="308431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153"/>
          <p:cNvSpPr txBox="1">
            <a:spLocks noChangeArrowheads="1"/>
          </p:cNvSpPr>
          <p:nvPr/>
        </p:nvSpPr>
        <p:spPr bwMode="auto">
          <a:xfrm>
            <a:off x="2645319" y="293191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50</a:t>
            </a:r>
            <a:endParaRPr lang="en-US"/>
          </a:p>
        </p:txBody>
      </p:sp>
      <p:sp>
        <p:nvSpPr>
          <p:cNvPr id="12" name="Text Box 154"/>
          <p:cNvSpPr txBox="1">
            <a:spLocks noChangeArrowheads="1"/>
          </p:cNvSpPr>
          <p:nvPr/>
        </p:nvSpPr>
        <p:spPr bwMode="auto">
          <a:xfrm>
            <a:off x="3883569" y="289540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55</a:t>
            </a:r>
            <a:endParaRPr lang="en-US"/>
          </a:p>
        </p:txBody>
      </p:sp>
      <p:sp>
        <p:nvSpPr>
          <p:cNvPr id="13" name="Text Box 155"/>
          <p:cNvSpPr txBox="1">
            <a:spLocks noChangeArrowheads="1"/>
          </p:cNvSpPr>
          <p:nvPr/>
        </p:nvSpPr>
        <p:spPr bwMode="auto">
          <a:xfrm>
            <a:off x="5180556" y="290334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60</a:t>
            </a:r>
            <a:endParaRPr lang="en-US"/>
          </a:p>
        </p:txBody>
      </p:sp>
      <p:sp>
        <p:nvSpPr>
          <p:cNvPr id="14" name="Text Box 156"/>
          <p:cNvSpPr txBox="1">
            <a:spLocks noChangeArrowheads="1"/>
          </p:cNvSpPr>
          <p:nvPr/>
        </p:nvSpPr>
        <p:spPr bwMode="auto">
          <a:xfrm>
            <a:off x="6418806" y="291128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65</a:t>
            </a:r>
            <a:endParaRPr lang="en-US"/>
          </a:p>
        </p:txBody>
      </p:sp>
      <p:sp>
        <p:nvSpPr>
          <p:cNvPr id="15" name="Text Box 157"/>
          <p:cNvSpPr txBox="1">
            <a:spLocks noChangeArrowheads="1"/>
          </p:cNvSpPr>
          <p:nvPr/>
        </p:nvSpPr>
        <p:spPr bwMode="auto">
          <a:xfrm>
            <a:off x="1328644" y="3749516"/>
            <a:ext cx="646113" cy="22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600">
                <a:cs typeface="Times New Roman" pitchFamily="18" charset="0"/>
              </a:rPr>
              <a:t>Kepala</a:t>
            </a:r>
            <a:endParaRPr lang="en-US" sz="1600"/>
          </a:p>
        </p:txBody>
      </p:sp>
      <p:sp>
        <p:nvSpPr>
          <p:cNvPr id="16" name="Line 158"/>
          <p:cNvSpPr>
            <a:spLocks noChangeShapeType="1"/>
          </p:cNvSpPr>
          <p:nvPr/>
        </p:nvSpPr>
        <p:spPr bwMode="auto">
          <a:xfrm>
            <a:off x="1996031" y="308273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159"/>
          <p:cNvSpPr>
            <a:spLocks noChangeArrowheads="1"/>
          </p:cNvSpPr>
          <p:nvPr/>
        </p:nvSpPr>
        <p:spPr bwMode="auto">
          <a:xfrm>
            <a:off x="1275306" y="2806507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Box 161"/>
          <p:cNvSpPr txBox="1">
            <a:spLocks noChangeArrowheads="1"/>
          </p:cNvSpPr>
          <p:nvPr/>
        </p:nvSpPr>
        <p:spPr bwMode="auto">
          <a:xfrm>
            <a:off x="1421491" y="2897230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5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873111" y="280650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3144953" y="2812231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4401791" y="2804506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5673633" y="2810230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921622" y="2812457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8325469" y="3129580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1547664" y="3705644"/>
            <a:ext cx="676875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V="1">
            <a:off x="1547664" y="3417612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Rectangle 77"/>
          <p:cNvSpPr>
            <a:spLocks noChangeArrowheads="1"/>
          </p:cNvSpPr>
          <p:nvPr/>
        </p:nvSpPr>
        <p:spPr bwMode="auto">
          <a:xfrm>
            <a:off x="3851920" y="4005064"/>
            <a:ext cx="177484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Hapusnode(70)</a:t>
            </a:r>
            <a:endParaRPr lang="en-US"/>
          </a:p>
        </p:txBody>
      </p:sp>
      <p:sp>
        <p:nvSpPr>
          <p:cNvPr id="29" name="Text Box 161"/>
          <p:cNvSpPr txBox="1">
            <a:spLocks noChangeArrowheads="1"/>
          </p:cNvSpPr>
          <p:nvPr/>
        </p:nvSpPr>
        <p:spPr bwMode="auto">
          <a:xfrm>
            <a:off x="1421754" y="2898291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4</a:t>
            </a:r>
            <a:endParaRPr lang="en-US"/>
          </a:p>
        </p:txBody>
      </p:sp>
      <p:sp>
        <p:nvSpPr>
          <p:cNvPr id="30" name="Rectangle 147"/>
          <p:cNvSpPr>
            <a:spLocks noChangeArrowheads="1"/>
          </p:cNvSpPr>
          <p:nvPr/>
        </p:nvSpPr>
        <p:spPr bwMode="auto">
          <a:xfrm>
            <a:off x="7606357" y="2817140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149"/>
          <p:cNvSpPr>
            <a:spLocks noChangeShapeType="1"/>
          </p:cNvSpPr>
          <p:nvPr/>
        </p:nvSpPr>
        <p:spPr bwMode="auto">
          <a:xfrm>
            <a:off x="7050732" y="3090190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Box 156"/>
          <p:cNvSpPr txBox="1">
            <a:spLocks noChangeArrowheads="1"/>
          </p:cNvSpPr>
          <p:nvPr/>
        </p:nvSpPr>
        <p:spPr bwMode="auto">
          <a:xfrm>
            <a:off x="7696844" y="2917153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70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8199660" y="2818328"/>
            <a:ext cx="0" cy="5603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34" name="Text Box 41"/>
          <p:cNvSpPr txBox="1">
            <a:spLocks noChangeArrowheads="1"/>
          </p:cNvSpPr>
          <p:nvPr/>
        </p:nvSpPr>
        <p:spPr bwMode="auto">
          <a:xfrm>
            <a:off x="7642746" y="2500847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solidFill>
                  <a:srgbClr val="0000E3"/>
                </a:solidFill>
                <a:cs typeface="Times New Roman" pitchFamily="18" charset="0"/>
              </a:rPr>
              <a:t>Hapus</a:t>
            </a:r>
            <a:endParaRPr lang="en-US" sz="1400">
              <a:solidFill>
                <a:srgbClr val="0000E3"/>
              </a:solidFill>
            </a:endParaRP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332033" y="2509371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C0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C00000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 bwMode="auto">
          <a:xfrm flipH="1">
            <a:off x="1668260" y="3573016"/>
            <a:ext cx="5392216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V="1">
            <a:off x="1668260" y="3429000"/>
            <a:ext cx="0" cy="1440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0" name="Straight Connector 49"/>
          <p:cNvCxnSpPr/>
          <p:nvPr/>
        </p:nvCxnSpPr>
        <p:spPr bwMode="auto">
          <a:xfrm>
            <a:off x="7060476" y="3092813"/>
            <a:ext cx="0" cy="48020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62" name="Group 61"/>
          <p:cNvGrpSpPr/>
          <p:nvPr/>
        </p:nvGrpSpPr>
        <p:grpSpPr>
          <a:xfrm>
            <a:off x="1353143" y="4930179"/>
            <a:ext cx="5907088" cy="1235125"/>
            <a:chOff x="1000600" y="4930179"/>
            <a:chExt cx="5907088" cy="1235125"/>
          </a:xfrm>
        </p:grpSpPr>
        <p:sp>
          <p:nvSpPr>
            <p:cNvPr id="63" name="Text Box 157"/>
            <p:cNvSpPr txBox="1">
              <a:spLocks noChangeArrowheads="1"/>
            </p:cNvSpPr>
            <p:nvPr/>
          </p:nvSpPr>
          <p:spPr bwMode="auto">
            <a:xfrm>
              <a:off x="1102300" y="4930179"/>
              <a:ext cx="646113" cy="227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n-US" sz="1600">
                  <a:cs typeface="Times New Roman" pitchFamily="18" charset="0"/>
                </a:rPr>
                <a:t>Kepala</a:t>
              </a:r>
              <a:endParaRPr lang="en-US" sz="1600"/>
            </a:p>
          </p:txBody>
        </p:sp>
        <p:sp>
          <p:nvSpPr>
            <p:cNvPr id="64" name="Rectangle 142"/>
            <p:cNvSpPr>
              <a:spLocks noChangeArrowheads="1"/>
            </p:cNvSpPr>
            <p:nvPr/>
          </p:nvSpPr>
          <p:spPr bwMode="auto">
            <a:xfrm>
              <a:off x="3532663" y="5262978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Rectangle 144"/>
            <p:cNvSpPr>
              <a:spLocks noChangeArrowheads="1"/>
            </p:cNvSpPr>
            <p:nvPr/>
          </p:nvSpPr>
          <p:spPr bwMode="auto">
            <a:xfrm>
              <a:off x="47963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146"/>
            <p:cNvSpPr>
              <a:spLocks noChangeShapeType="1"/>
            </p:cNvSpPr>
            <p:nvPr/>
          </p:nvSpPr>
          <p:spPr bwMode="auto">
            <a:xfrm>
              <a:off x="42406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Rectangle 147"/>
            <p:cNvSpPr>
              <a:spLocks noChangeArrowheads="1"/>
            </p:cNvSpPr>
            <p:nvPr/>
          </p:nvSpPr>
          <p:spPr bwMode="auto">
            <a:xfrm>
              <a:off x="6053613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Line 149"/>
            <p:cNvSpPr>
              <a:spLocks noChangeShapeType="1"/>
            </p:cNvSpPr>
            <p:nvPr/>
          </p:nvSpPr>
          <p:spPr bwMode="auto">
            <a:xfrm>
              <a:off x="5497988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150"/>
            <p:cNvSpPr>
              <a:spLocks noChangeArrowheads="1"/>
            </p:cNvSpPr>
            <p:nvPr/>
          </p:nvSpPr>
          <p:spPr bwMode="auto">
            <a:xfrm>
              <a:off x="2272188" y="5270929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152"/>
            <p:cNvSpPr>
              <a:spLocks noChangeShapeType="1"/>
            </p:cNvSpPr>
            <p:nvPr/>
          </p:nvSpPr>
          <p:spPr bwMode="auto">
            <a:xfrm>
              <a:off x="2973863" y="5543979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Text Box 153"/>
            <p:cNvSpPr txBox="1">
              <a:spLocks noChangeArrowheads="1"/>
            </p:cNvSpPr>
            <p:nvPr/>
          </p:nvSpPr>
          <p:spPr bwMode="auto">
            <a:xfrm>
              <a:off x="2370613" y="5391579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50</a:t>
              </a:r>
              <a:endParaRPr lang="en-US"/>
            </a:p>
          </p:txBody>
        </p:sp>
        <p:sp>
          <p:nvSpPr>
            <p:cNvPr id="72" name="Text Box 154"/>
            <p:cNvSpPr txBox="1">
              <a:spLocks noChangeArrowheads="1"/>
            </p:cNvSpPr>
            <p:nvPr/>
          </p:nvSpPr>
          <p:spPr bwMode="auto">
            <a:xfrm>
              <a:off x="3608863" y="5355067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55</a:t>
              </a:r>
              <a:endParaRPr lang="en-US"/>
            </a:p>
          </p:txBody>
        </p:sp>
        <p:sp>
          <p:nvSpPr>
            <p:cNvPr id="73" name="Text Box 155"/>
            <p:cNvSpPr txBox="1">
              <a:spLocks noChangeArrowheads="1"/>
            </p:cNvSpPr>
            <p:nvPr/>
          </p:nvSpPr>
          <p:spPr bwMode="auto">
            <a:xfrm>
              <a:off x="4905850" y="5363004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60</a:t>
              </a:r>
              <a:endParaRPr lang="en-US"/>
            </a:p>
          </p:txBody>
        </p:sp>
        <p:sp>
          <p:nvSpPr>
            <p:cNvPr id="74" name="Text Box 156"/>
            <p:cNvSpPr txBox="1">
              <a:spLocks noChangeArrowheads="1"/>
            </p:cNvSpPr>
            <p:nvPr/>
          </p:nvSpPr>
          <p:spPr bwMode="auto">
            <a:xfrm>
              <a:off x="6144100" y="5370942"/>
              <a:ext cx="44114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65</a:t>
              </a:r>
              <a:endParaRPr lang="en-US"/>
            </a:p>
          </p:txBody>
        </p:sp>
        <p:sp>
          <p:nvSpPr>
            <p:cNvPr id="75" name="Line 158"/>
            <p:cNvSpPr>
              <a:spLocks noChangeShapeType="1"/>
            </p:cNvSpPr>
            <p:nvPr/>
          </p:nvSpPr>
          <p:spPr bwMode="auto">
            <a:xfrm>
              <a:off x="1721325" y="5542392"/>
              <a:ext cx="549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Rectangle 159"/>
            <p:cNvSpPr>
              <a:spLocks noChangeArrowheads="1"/>
            </p:cNvSpPr>
            <p:nvPr/>
          </p:nvSpPr>
          <p:spPr bwMode="auto">
            <a:xfrm>
              <a:off x="1000600" y="5266167"/>
              <a:ext cx="854075" cy="5603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Text Box 161"/>
            <p:cNvSpPr txBox="1">
              <a:spLocks noChangeArrowheads="1"/>
            </p:cNvSpPr>
            <p:nvPr/>
          </p:nvSpPr>
          <p:spPr bwMode="auto">
            <a:xfrm>
              <a:off x="1146785" y="5386817"/>
              <a:ext cx="312906" cy="36933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mtClean="0"/>
                <a:t>4</a:t>
              </a:r>
              <a:endParaRPr lang="en-US"/>
            </a:p>
          </p:txBody>
        </p:sp>
        <p:cxnSp>
          <p:nvCxnSpPr>
            <p:cNvPr id="78" name="Straight Connector 77"/>
            <p:cNvCxnSpPr/>
            <p:nvPr/>
          </p:nvCxnSpPr>
          <p:spPr bwMode="auto">
            <a:xfrm>
              <a:off x="1598405" y="526616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2870247" y="5271891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4127085" y="5264166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5398927" y="5269890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6646916" y="5272117"/>
              <a:ext cx="0" cy="56038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6797214" y="5589240"/>
              <a:ext cx="0" cy="57606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H="1">
              <a:off x="1390332" y="6165304"/>
              <a:ext cx="5413916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 bwMode="auto">
            <a:xfrm flipV="1">
              <a:off x="1390332" y="5877272"/>
              <a:ext cx="0" cy="28803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sp>
        <p:nvSpPr>
          <p:cNvPr id="86" name="Rectangle 69"/>
          <p:cNvSpPr>
            <a:spLocks noChangeArrowheads="1"/>
          </p:cNvSpPr>
          <p:nvPr/>
        </p:nvSpPr>
        <p:spPr bwMode="auto">
          <a:xfrm>
            <a:off x="791788" y="4509120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: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13247 -7.40741E-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47 -7.40741E-7 L 0.26632 -7.40741E-7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6632 -7.40741E-7 L 0.40816 -7.40741E-7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816 1.93153E-6 L 0.54983 1.93153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  <p:bldP spid="29" grpId="0"/>
      <p:bldP spid="30" grpId="0" animBg="1"/>
      <p:bldP spid="31" grpId="0" animBg="1"/>
      <p:bldP spid="32" grpId="0"/>
      <p:bldP spid="34" grpId="0"/>
      <p:bldP spid="34" grpId="1"/>
      <p:bldP spid="43" grpId="0"/>
      <p:bldP spid="43" grpId="1"/>
      <p:bldP spid="43" grpId="2"/>
      <p:bldP spid="43" grpId="3"/>
      <p:bldP spid="43" grpId="4"/>
      <p:bldP spid="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tx2"/>
            </a:gs>
            <a:gs pos="100000">
              <a:srgbClr val="3333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747691" y="1187460"/>
            <a:ext cx="3968325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tabLst>
                <a:tab pos="288925" algn="l"/>
              </a:tabLst>
            </a:pPr>
            <a:r>
              <a:rPr lang="en-US" b="1" smtClean="0"/>
              <a:t>Mencetak Isi Linked List</a:t>
            </a:r>
            <a:endParaRPr lang="en-US" b="1"/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auto">
          <a:xfrm>
            <a:off x="791721" y="1628800"/>
            <a:ext cx="248016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marL="342900" indent="-342900">
              <a:buFont typeface="+mj-lt"/>
              <a:buAutoNum type="alphaLcPeriod"/>
              <a:tabLst>
                <a:tab pos="288925" algn="l"/>
              </a:tabLst>
            </a:pPr>
            <a:r>
              <a:rPr lang="en-US" b="1" smtClean="0"/>
              <a:t>Cetak dari Depan</a:t>
            </a:r>
            <a:endParaRPr lang="en-US" b="1"/>
          </a:p>
        </p:txBody>
      </p:sp>
      <p:sp>
        <p:nvSpPr>
          <p:cNvPr id="38" name="Text Box 34"/>
          <p:cNvSpPr txBox="1">
            <a:spLocks noChangeArrowheads="1"/>
          </p:cNvSpPr>
          <p:nvPr/>
        </p:nvSpPr>
        <p:spPr bwMode="auto">
          <a:xfrm>
            <a:off x="2339752" y="2181135"/>
            <a:ext cx="6016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>
                <a:solidFill>
                  <a:srgbClr val="FF0000"/>
                </a:solidFill>
                <a:cs typeface="Times New Roman" pitchFamily="18" charset="0"/>
              </a:rPr>
              <a:t>Bantu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39" name="Rectangle 13"/>
          <p:cNvSpPr>
            <a:spLocks noChangeArrowheads="1"/>
          </p:cNvSpPr>
          <p:nvPr/>
        </p:nvSpPr>
        <p:spPr bwMode="auto">
          <a:xfrm>
            <a:off x="350361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4076700" y="2472142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476726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5341938" y="2472142"/>
            <a:ext cx="279400" cy="5572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17"/>
          <p:cNvSpPr>
            <a:spLocks noChangeShapeType="1"/>
          </p:cNvSpPr>
          <p:nvPr/>
        </p:nvSpPr>
        <p:spPr bwMode="auto">
          <a:xfrm>
            <a:off x="4211638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Rectangle 18"/>
          <p:cNvSpPr>
            <a:spLocks noChangeArrowheads="1"/>
          </p:cNvSpPr>
          <p:nvPr/>
        </p:nvSpPr>
        <p:spPr bwMode="auto">
          <a:xfrm>
            <a:off x="6024563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6599238" y="2472141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20"/>
          <p:cNvSpPr>
            <a:spLocks noChangeShapeType="1"/>
          </p:cNvSpPr>
          <p:nvPr/>
        </p:nvSpPr>
        <p:spPr bwMode="auto">
          <a:xfrm>
            <a:off x="5468938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21"/>
          <p:cNvSpPr>
            <a:spLocks noChangeArrowheads="1"/>
          </p:cNvSpPr>
          <p:nvPr/>
        </p:nvSpPr>
        <p:spPr bwMode="auto">
          <a:xfrm>
            <a:off x="2243138" y="2470597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Rectangle 22"/>
          <p:cNvSpPr>
            <a:spLocks noChangeArrowheads="1"/>
          </p:cNvSpPr>
          <p:nvPr/>
        </p:nvSpPr>
        <p:spPr bwMode="auto">
          <a:xfrm>
            <a:off x="2817813" y="2472141"/>
            <a:ext cx="279400" cy="55725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Line 23"/>
          <p:cNvSpPr>
            <a:spLocks noChangeShapeType="1"/>
          </p:cNvSpPr>
          <p:nvPr/>
        </p:nvSpPr>
        <p:spPr bwMode="auto">
          <a:xfrm>
            <a:off x="2944813" y="2743647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Box 24"/>
          <p:cNvSpPr txBox="1">
            <a:spLocks noChangeArrowheads="1"/>
          </p:cNvSpPr>
          <p:nvPr/>
        </p:nvSpPr>
        <p:spPr bwMode="auto">
          <a:xfrm>
            <a:off x="2341563" y="259124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51" name="Text Box 25"/>
          <p:cNvSpPr txBox="1">
            <a:spLocks noChangeArrowheads="1"/>
          </p:cNvSpPr>
          <p:nvPr/>
        </p:nvSpPr>
        <p:spPr bwMode="auto">
          <a:xfrm>
            <a:off x="3579813" y="2602284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2" name="Text Box 26"/>
          <p:cNvSpPr txBox="1">
            <a:spLocks noChangeArrowheads="1"/>
          </p:cNvSpPr>
          <p:nvPr/>
        </p:nvSpPr>
        <p:spPr bwMode="auto">
          <a:xfrm>
            <a:off x="4876800" y="260228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3" name="Text Box 27"/>
          <p:cNvSpPr txBox="1">
            <a:spLocks noChangeArrowheads="1"/>
          </p:cNvSpPr>
          <p:nvPr/>
        </p:nvSpPr>
        <p:spPr bwMode="auto">
          <a:xfrm>
            <a:off x="6115050" y="2570609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54" name="Text Box 28"/>
          <p:cNvSpPr txBox="1">
            <a:spLocks noChangeArrowheads="1"/>
          </p:cNvSpPr>
          <p:nvPr/>
        </p:nvSpPr>
        <p:spPr bwMode="auto">
          <a:xfrm>
            <a:off x="1043608" y="2132856"/>
            <a:ext cx="720080" cy="25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400" smtClean="0">
                <a:cs typeface="Times New Roman" pitchFamily="18" charset="0"/>
              </a:rPr>
              <a:t>Kepala</a:t>
            </a:r>
            <a:endParaRPr lang="en-US" sz="1400"/>
          </a:p>
        </p:txBody>
      </p:sp>
      <p:sp>
        <p:nvSpPr>
          <p:cNvPr id="56" name="Line 30"/>
          <p:cNvSpPr>
            <a:spLocks noChangeShapeType="1"/>
          </p:cNvSpPr>
          <p:nvPr/>
        </p:nvSpPr>
        <p:spPr bwMode="auto">
          <a:xfrm>
            <a:off x="1692275" y="2742059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Rectangle 31"/>
          <p:cNvSpPr>
            <a:spLocks noChangeArrowheads="1"/>
          </p:cNvSpPr>
          <p:nvPr/>
        </p:nvSpPr>
        <p:spPr bwMode="auto">
          <a:xfrm>
            <a:off x="971550" y="2465834"/>
            <a:ext cx="854075" cy="5603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Box 33"/>
          <p:cNvSpPr txBox="1">
            <a:spLocks noChangeArrowheads="1"/>
          </p:cNvSpPr>
          <p:nvPr/>
        </p:nvSpPr>
        <p:spPr bwMode="auto">
          <a:xfrm>
            <a:off x="971600" y="2586484"/>
            <a:ext cx="576063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62" name="Line 37"/>
          <p:cNvSpPr>
            <a:spLocks noChangeShapeType="1"/>
          </p:cNvSpPr>
          <p:nvPr/>
        </p:nvSpPr>
        <p:spPr bwMode="auto">
          <a:xfrm>
            <a:off x="6735763" y="2753172"/>
            <a:ext cx="549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Box 43"/>
          <p:cNvSpPr txBox="1">
            <a:spLocks noChangeArrowheads="1"/>
          </p:cNvSpPr>
          <p:nvPr/>
        </p:nvSpPr>
        <p:spPr bwMode="auto">
          <a:xfrm>
            <a:off x="2341563" y="258875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mtClean="0"/>
              <a:t>10</a:t>
            </a:r>
            <a:endParaRPr lang="en-US"/>
          </a:p>
        </p:txBody>
      </p:sp>
      <p:sp>
        <p:nvSpPr>
          <p:cNvPr id="66" name="Text Box 44"/>
          <p:cNvSpPr txBox="1">
            <a:spLocks noChangeArrowheads="1"/>
          </p:cNvSpPr>
          <p:nvPr/>
        </p:nvSpPr>
        <p:spPr bwMode="auto">
          <a:xfrm>
            <a:off x="3579813" y="260376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7" name="Text Box 45"/>
          <p:cNvSpPr txBox="1">
            <a:spLocks noChangeArrowheads="1"/>
          </p:cNvSpPr>
          <p:nvPr/>
        </p:nvSpPr>
        <p:spPr bwMode="auto">
          <a:xfrm>
            <a:off x="4876800" y="2605108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8" name="Text Box 46"/>
          <p:cNvSpPr txBox="1">
            <a:spLocks noChangeArrowheads="1"/>
          </p:cNvSpPr>
          <p:nvPr/>
        </p:nvSpPr>
        <p:spPr bwMode="auto">
          <a:xfrm>
            <a:off x="6115050" y="2572855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69" name="Rectangle 18"/>
          <p:cNvSpPr>
            <a:spLocks noChangeArrowheads="1"/>
          </p:cNvSpPr>
          <p:nvPr/>
        </p:nvSpPr>
        <p:spPr bwMode="auto">
          <a:xfrm>
            <a:off x="7318325" y="2474790"/>
            <a:ext cx="854075" cy="560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Box 27"/>
          <p:cNvSpPr txBox="1">
            <a:spLocks noChangeArrowheads="1"/>
          </p:cNvSpPr>
          <p:nvPr/>
        </p:nvSpPr>
        <p:spPr bwMode="auto">
          <a:xfrm>
            <a:off x="7408812" y="2574802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72" name="Text Box 46"/>
          <p:cNvSpPr txBox="1">
            <a:spLocks noChangeArrowheads="1"/>
          </p:cNvSpPr>
          <p:nvPr/>
        </p:nvSpPr>
        <p:spPr bwMode="auto">
          <a:xfrm>
            <a:off x="7408812" y="2573957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  <a:r>
              <a:rPr lang="en-US" smtClean="0"/>
              <a:t>0</a:t>
            </a:r>
            <a:endParaRPr lang="en-US"/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8028384" y="2789565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 flipH="1">
            <a:off x="1259632" y="3365629"/>
            <a:ext cx="676875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75" name="Straight Arrow Connector 74"/>
          <p:cNvCxnSpPr/>
          <p:nvPr/>
        </p:nvCxnSpPr>
        <p:spPr bwMode="auto">
          <a:xfrm flipV="1">
            <a:off x="1259632" y="3077597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1547664" y="2465834"/>
            <a:ext cx="0" cy="5603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78" name="Rectangle 59"/>
          <p:cNvSpPr>
            <a:spLocks noChangeArrowheads="1"/>
          </p:cNvSpPr>
          <p:nvPr/>
        </p:nvSpPr>
        <p:spPr bwMode="auto">
          <a:xfrm>
            <a:off x="899592" y="4331131"/>
            <a:ext cx="753732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Hasil </a:t>
            </a:r>
            <a:r>
              <a:rPr lang="en-US" sz="1600" smtClean="0"/>
              <a:t>:</a:t>
            </a:r>
            <a:endParaRPr lang="en-US" b="1"/>
          </a:p>
        </p:txBody>
      </p:sp>
      <p:sp>
        <p:nvSpPr>
          <p:cNvPr id="79" name="Rectangle 78"/>
          <p:cNvSpPr/>
          <p:nvPr/>
        </p:nvSpPr>
        <p:spPr>
          <a:xfrm>
            <a:off x="1115616" y="4787683"/>
            <a:ext cx="2300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/>
              <a:t>10   20   30   40   50 </a:t>
            </a:r>
            <a:endParaRPr lang="en-US"/>
          </a:p>
        </p:txBody>
      </p:sp>
      <p:cxnSp>
        <p:nvCxnSpPr>
          <p:cNvPr id="81" name="Straight Connector 80"/>
          <p:cNvCxnSpPr/>
          <p:nvPr/>
        </p:nvCxnSpPr>
        <p:spPr bwMode="auto">
          <a:xfrm>
            <a:off x="7884368" y="2474790"/>
            <a:ext cx="0" cy="56038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82" name="Rectangle 59"/>
          <p:cNvSpPr>
            <a:spLocks noChangeArrowheads="1"/>
          </p:cNvSpPr>
          <p:nvPr/>
        </p:nvSpPr>
        <p:spPr bwMode="auto">
          <a:xfrm>
            <a:off x="899592" y="5445224"/>
            <a:ext cx="7416824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n-US" smtClean="0"/>
              <a:t>Tugas: Buatlah ilustrasi dan fungsi mencetak dari tengah (misal 30).</a:t>
            </a:r>
            <a:endParaRPr lang="en-US" b="1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2948E-6 L 8.33333E-7 0.14682 " pathEditMode="relative" ptsTypes="AA">
                                      <p:cBhvr>
                                        <p:cTn id="1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4 0.00115 L 0.14218 0.0011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26162E-7 L 5E-6 0.1475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45 0.00116 L 0.27274 0.0011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69942E-6 L -1.66667E-6 0.14589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0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274 0.00116 L 0.40659 0.0011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0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659 0.00116 L 0.54982 0.0011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00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9.24855E-7 L -4.16667E-6 0.14682 " pathEditMode="relative" ptsTypes="AA">
                                      <p:cBhvr>
                                        <p:cTn id="3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8" grpId="2"/>
      <p:bldP spid="38" grpId="3"/>
      <p:bldP spid="38" grpId="4"/>
      <p:bldP spid="65" grpId="0"/>
      <p:bldP spid="66" grpId="0"/>
      <p:bldP spid="67" grpId="0"/>
      <p:bldP spid="68" grpId="0"/>
      <p:bldP spid="72" grpId="0"/>
      <p:bldP spid="78" grpId="0"/>
      <p:bldP spid="79" grpId="0"/>
      <p:bldP spid="8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2309</TotalTime>
  <Words>311</Words>
  <Application>Microsoft Office PowerPoint</Application>
  <PresentationFormat>On-screen Show (4:3)</PresentationFormat>
  <Paragraphs>151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- ETH0 -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HERRY SOFYAN</dc:creator>
  <cp:lastModifiedBy>Herry Sofyan</cp:lastModifiedBy>
  <cp:revision>169</cp:revision>
  <dcterms:created xsi:type="dcterms:W3CDTF">2005-09-11T15:39:59Z</dcterms:created>
  <dcterms:modified xsi:type="dcterms:W3CDTF">2017-09-19T06:08:43Z</dcterms:modified>
</cp:coreProperties>
</file>