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56"/>
  </p:notesMasterIdLst>
  <p:sldIdLst>
    <p:sldId id="321" r:id="rId2"/>
    <p:sldId id="322" r:id="rId3"/>
    <p:sldId id="323" r:id="rId4"/>
    <p:sldId id="324" r:id="rId5"/>
    <p:sldId id="325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42" r:id="rId21"/>
    <p:sldId id="346" r:id="rId22"/>
    <p:sldId id="348" r:id="rId23"/>
    <p:sldId id="349" r:id="rId24"/>
    <p:sldId id="350" r:id="rId25"/>
    <p:sldId id="351" r:id="rId26"/>
    <p:sldId id="352" r:id="rId27"/>
    <p:sldId id="353" r:id="rId28"/>
    <p:sldId id="354" r:id="rId29"/>
    <p:sldId id="355" r:id="rId30"/>
    <p:sldId id="356" r:id="rId31"/>
    <p:sldId id="357" r:id="rId32"/>
    <p:sldId id="358" r:id="rId33"/>
    <p:sldId id="359" r:id="rId34"/>
    <p:sldId id="360" r:id="rId35"/>
    <p:sldId id="361" r:id="rId36"/>
    <p:sldId id="362" r:id="rId37"/>
    <p:sldId id="363" r:id="rId38"/>
    <p:sldId id="364" r:id="rId39"/>
    <p:sldId id="365" r:id="rId40"/>
    <p:sldId id="366" r:id="rId41"/>
    <p:sldId id="367" r:id="rId42"/>
    <p:sldId id="368" r:id="rId43"/>
    <p:sldId id="369" r:id="rId44"/>
    <p:sldId id="370" r:id="rId45"/>
    <p:sldId id="371" r:id="rId46"/>
    <p:sldId id="372" r:id="rId47"/>
    <p:sldId id="373" r:id="rId48"/>
    <p:sldId id="374" r:id="rId49"/>
    <p:sldId id="375" r:id="rId50"/>
    <p:sldId id="376" r:id="rId51"/>
    <p:sldId id="377" r:id="rId52"/>
    <p:sldId id="378" r:id="rId53"/>
    <p:sldId id="379" r:id="rId54"/>
    <p:sldId id="394" r:id="rId5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361B2D2-0356-441A-80C1-A68C563638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967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BE3678-CF72-4B56-AED5-86E57869FA5A}" type="slidenum">
              <a:rPr lang="en-GB"/>
              <a:pPr/>
              <a:t>1</a:t>
            </a:fld>
            <a:endParaRPr lang="en-GB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 </a:t>
            </a:r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C875D1-0D1C-46EB-872F-CF4B554997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2A6DB8-B3A6-4275-BB70-B4930715CB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2FCFD5-08BF-4B5F-9813-C4B19B5856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0310F3-323B-459B-8CEA-E043AD51CB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09DBF-9A6E-4976-9AB9-76A2CE6E24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A5C9CA-F244-4021-8656-EECCEE6FCE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7D0A76-BFAC-4FD9-81D6-C8723D3FA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EE69D3-2820-41D1-8764-05186FB698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729E5-C73E-4D87-93BE-E7D1286E9E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42A735-F805-4E62-BCB9-4FDA7BD95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C82EB6-6EC3-4AF2-B5E5-77508D5ACC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0C0B145-5315-4F82-9B90-E1868610AC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924175"/>
            <a:ext cx="8062912" cy="1008063"/>
          </a:xfrm>
        </p:spPr>
        <p:txBody>
          <a:bodyPr>
            <a:normAutofit fontScale="90000"/>
          </a:bodyPr>
          <a:lstStyle/>
          <a:p>
            <a:r>
              <a:rPr lang="en-US" sz="5200"/>
              <a:t>Relasi (2)</a:t>
            </a:r>
            <a:br>
              <a:rPr lang="en-US" sz="5200"/>
            </a:br>
            <a:r>
              <a:rPr lang="en-US" sz="5200"/>
              <a:t/>
            </a:r>
            <a:br>
              <a:rPr lang="en-US" sz="5200"/>
            </a:br>
            <a:r>
              <a:rPr lang="en-US" sz="5200"/>
              <a:t>Matematika Diskret</a:t>
            </a:r>
            <a:endParaRPr lang="en-GB" sz="5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ym typeface="Symbol" pitchFamily="16" charset="2"/>
              </a:rPr>
              <a:t></a:t>
            </a:r>
            <a:r>
              <a:rPr lang="en-US"/>
              <a:t> adalah relasi pada himpunan semua bitstring, sedemikian hingga a </a:t>
            </a:r>
            <a:r>
              <a:rPr lang="en-US">
                <a:sym typeface="Symbol" pitchFamily="16" charset="2"/>
              </a:rPr>
              <a:t></a:t>
            </a:r>
            <a:r>
              <a:rPr lang="en-US"/>
              <a:t> b jika dan hanya jika jumlah angka 1 yang dimiliki a dan b sama. Apakah </a:t>
            </a:r>
            <a:r>
              <a:rPr lang="en-US">
                <a:sym typeface="Symbol" pitchFamily="16" charset="2"/>
              </a:rPr>
              <a:t></a:t>
            </a:r>
            <a:r>
              <a:rPr lang="en-US"/>
              <a:t> termasuk relasi ekuivalen?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0" y="1628775"/>
            <a:ext cx="9144000" cy="2263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>
                  <a:alpha val="75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2286000" y="1557338"/>
            <a:ext cx="640556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spcAft>
                <a:spcPct val="30000"/>
              </a:spcAft>
            </a:pPr>
            <a:r>
              <a:rPr lang="en-US" sz="5800">
                <a:solidFill>
                  <a:schemeClr val="tx2"/>
                </a:solidFill>
                <a:latin typeface="Garamond" pitchFamily="16" charset="0"/>
              </a:rPr>
              <a:t>Kelas Ekivalen</a:t>
            </a:r>
          </a:p>
        </p:txBody>
      </p:sp>
      <p:pic>
        <p:nvPicPr>
          <p:cNvPr id="111622" name="Picture 6" descr="emblem_cla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057400"/>
            <a:ext cx="1371600" cy="1371600"/>
          </a:xfrm>
          <a:prstGeom prst="rect">
            <a:avLst/>
          </a:prstGeom>
          <a:noFill/>
        </p:spPr>
      </p:pic>
      <p:sp>
        <p:nvSpPr>
          <p:cNvPr id="111623" name="Rectangle 7"/>
          <p:cNvSpPr>
            <a:spLocks noChangeArrowheads="1"/>
          </p:cNvSpPr>
          <p:nvPr/>
        </p:nvSpPr>
        <p:spPr bwMode="auto">
          <a:xfrm>
            <a:off x="3810000" y="6553200"/>
            <a:ext cx="533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eaLnBrk="1" hangingPunct="1"/>
            <a:endParaRPr lang="en-US" sz="900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Kelas Ekivalen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8229600" cy="4530725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dirty="0" err="1"/>
              <a:t>Contoh</a:t>
            </a:r>
            <a:r>
              <a:rPr lang="en-US" dirty="0"/>
              <a:t>: 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dirty="0"/>
              <a:t>	</a:t>
            </a:r>
            <a:r>
              <a:rPr lang="en-US" b="1" i="1" dirty="0"/>
              <a:t>S </a:t>
            </a:r>
            <a:r>
              <a:rPr lang="en-US" b="1" dirty="0"/>
              <a:t>= {1, 2, 3, 4, 5, 6, 7, 8, 9, 10} 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b="1" dirty="0"/>
              <a:t>	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relasi</a:t>
            </a:r>
            <a:r>
              <a:rPr lang="en-US" b="1" dirty="0"/>
              <a:t> ρ = {(</a:t>
            </a:r>
            <a:r>
              <a:rPr lang="en-US" b="1" i="1" dirty="0"/>
              <a:t>x</a:t>
            </a:r>
            <a:r>
              <a:rPr lang="en-US" b="1" dirty="0"/>
              <a:t>, </a:t>
            </a:r>
            <a:r>
              <a:rPr lang="en-US" b="1" i="1" dirty="0"/>
              <a:t>y</a:t>
            </a:r>
            <a:r>
              <a:rPr lang="en-US" b="1" dirty="0"/>
              <a:t>) | </a:t>
            </a:r>
            <a:r>
              <a:rPr lang="en-US" b="1" i="1" dirty="0"/>
              <a:t>x </a:t>
            </a:r>
            <a:r>
              <a:rPr lang="en-US" b="1" i="1" dirty="0" smtClean="0"/>
              <a:t>mod </a:t>
            </a:r>
            <a:r>
              <a:rPr lang="en-US" b="1" dirty="0"/>
              <a:t>3 = </a:t>
            </a:r>
            <a:r>
              <a:rPr lang="en-US" b="1" i="1" dirty="0"/>
              <a:t>y </a:t>
            </a:r>
            <a:r>
              <a:rPr lang="id-ID" b="1" dirty="0"/>
              <a:t> </a:t>
            </a:r>
            <a:r>
              <a:rPr lang="en-US" b="1" i="1" dirty="0" smtClean="0"/>
              <a:t>mod </a:t>
            </a:r>
            <a:r>
              <a:rPr lang="en-US" b="1" dirty="0" smtClean="0"/>
              <a:t>3}, </a:t>
            </a:r>
            <a:r>
              <a:rPr lang="en-US" b="1" dirty="0" err="1"/>
              <a:t>atau</a:t>
            </a:r>
            <a:endParaRPr lang="en-US" b="1" dirty="0"/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b="1" dirty="0"/>
              <a:t>	ρ = </a:t>
            </a:r>
            <a:r>
              <a:rPr lang="en-US" sz="2400" dirty="0"/>
              <a:t>{</a:t>
            </a:r>
            <a:r>
              <a:rPr lang="en-US" sz="2400" dirty="0">
                <a:solidFill>
                  <a:srgbClr val="0000CC"/>
                </a:solidFill>
              </a:rPr>
              <a:t>(1, 1)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(1, 4)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(1, 7)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(1, 10)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FF00"/>
                </a:solidFill>
              </a:rPr>
              <a:t>(2, 2), (2, 5), (2, 8),     </a:t>
            </a:r>
            <a:r>
              <a:rPr lang="en-US" sz="2400" dirty="0"/>
              <a:t>(3, 3), (3, 6), (3, 9), </a:t>
            </a:r>
            <a:r>
              <a:rPr lang="en-US" sz="2400" dirty="0">
                <a:solidFill>
                  <a:srgbClr val="0000CC"/>
                </a:solidFill>
              </a:rPr>
              <a:t>(4, 1)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(4, 4)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(4, 7)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(4, 10)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FF00"/>
                </a:solidFill>
              </a:rPr>
              <a:t>(5, 2),   (5, 5), (5, 8)</a:t>
            </a:r>
            <a:r>
              <a:rPr lang="en-US" sz="2400" dirty="0"/>
              <a:t>, (6, 3), (6, 6), (6, 9), </a:t>
            </a:r>
            <a:r>
              <a:rPr lang="en-US" sz="2400" dirty="0">
                <a:solidFill>
                  <a:srgbClr val="0000CC"/>
                </a:solidFill>
              </a:rPr>
              <a:t>(7, 1)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CC"/>
                </a:solidFill>
              </a:rPr>
              <a:t>(7, 4), (7, 7),     (7, 10)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FF00"/>
                </a:solidFill>
              </a:rPr>
              <a:t>(8, 2), (8, 5), (8, 8)</a:t>
            </a:r>
            <a:r>
              <a:rPr lang="en-US" sz="2400" dirty="0"/>
              <a:t>, (9, 3), (9, 6), (9, 9), </a:t>
            </a:r>
            <a:r>
              <a:rPr lang="en-US" sz="2400" dirty="0">
                <a:solidFill>
                  <a:srgbClr val="0000CC"/>
                </a:solidFill>
              </a:rPr>
              <a:t>(10, 1), (10,4), (10,7), (10,10)</a:t>
            </a:r>
            <a:r>
              <a:rPr lang="en-US" sz="2400" dirty="0"/>
              <a:t>} 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 err="1"/>
              <a:t>Perhatikan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anggota-anggota</a:t>
            </a:r>
            <a:r>
              <a:rPr lang="en-US" sz="2400" dirty="0"/>
              <a:t> </a:t>
            </a:r>
            <a:r>
              <a:rPr lang="en-US" sz="2400" dirty="0" err="1"/>
              <a:t>relasi</a:t>
            </a:r>
            <a:r>
              <a:rPr lang="en-US" sz="2400" dirty="0"/>
              <a:t>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dikelompokkan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,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keterlibatan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yang </a:t>
            </a:r>
            <a:r>
              <a:rPr lang="en-US" sz="2400" dirty="0" err="1"/>
              <a:t>berelasi</a:t>
            </a:r>
            <a:r>
              <a:rPr lang="en-US" sz="2400" dirty="0"/>
              <a:t>. </a:t>
            </a:r>
          </a:p>
          <a:p>
            <a:pPr>
              <a:lnSpc>
                <a:spcPct val="80000"/>
              </a:lnSpc>
            </a:pP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kelas-kelas</a:t>
            </a:r>
            <a:r>
              <a:rPr lang="en-US" sz="2400" dirty="0"/>
              <a:t> </a:t>
            </a:r>
            <a:r>
              <a:rPr lang="en-US" sz="2400" dirty="0" err="1"/>
              <a:t>ekivalen</a:t>
            </a:r>
            <a:r>
              <a:rPr lang="en-US" sz="2400" dirty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Definisi Kelas Ekivalen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407035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sz="3600">
                <a:solidFill>
                  <a:srgbClr val="333399"/>
                </a:solidFill>
              </a:rPr>
              <a:t>	Misalkan ρ adalah sebuah relasi ekivalen pada sebuah himpunan </a:t>
            </a:r>
            <a:r>
              <a:rPr lang="en-US" sz="3600" i="1">
                <a:solidFill>
                  <a:srgbClr val="333399"/>
                </a:solidFill>
              </a:rPr>
              <a:t>S</a:t>
            </a:r>
            <a:r>
              <a:rPr lang="en-US" sz="3600">
                <a:solidFill>
                  <a:srgbClr val="333399"/>
                </a:solidFill>
              </a:rPr>
              <a:t>, himpunan [</a:t>
            </a:r>
            <a:r>
              <a:rPr lang="en-US" sz="3600" i="1">
                <a:solidFill>
                  <a:srgbClr val="333399"/>
                </a:solidFill>
              </a:rPr>
              <a:t>x</a:t>
            </a:r>
            <a:r>
              <a:rPr lang="en-US" sz="3600">
                <a:solidFill>
                  <a:srgbClr val="333399"/>
                </a:solidFill>
              </a:rPr>
              <a:t>]</a:t>
            </a:r>
            <a:r>
              <a:rPr lang="en-US" sz="3600" baseline="-25000">
                <a:solidFill>
                  <a:srgbClr val="333399"/>
                </a:solidFill>
              </a:rPr>
              <a:t>ρ</a:t>
            </a:r>
            <a:r>
              <a:rPr lang="en-US" sz="3600">
                <a:solidFill>
                  <a:srgbClr val="333399"/>
                </a:solidFill>
              </a:rPr>
              <a:t> = {</a:t>
            </a:r>
            <a:r>
              <a:rPr lang="en-US" sz="3600" i="1">
                <a:solidFill>
                  <a:srgbClr val="333399"/>
                </a:solidFill>
              </a:rPr>
              <a:t>y</a:t>
            </a:r>
            <a:r>
              <a:rPr lang="en-US" sz="3600">
                <a:solidFill>
                  <a:srgbClr val="333399"/>
                </a:solidFill>
              </a:rPr>
              <a:t>∈</a:t>
            </a:r>
            <a:r>
              <a:rPr lang="en-US" sz="3600" i="1">
                <a:solidFill>
                  <a:srgbClr val="333399"/>
                </a:solidFill>
              </a:rPr>
              <a:t>S </a:t>
            </a:r>
            <a:r>
              <a:rPr lang="en-US" sz="3600">
                <a:solidFill>
                  <a:srgbClr val="333399"/>
                </a:solidFill>
              </a:rPr>
              <a:t>| </a:t>
            </a:r>
            <a:r>
              <a:rPr lang="en-US" sz="3600" i="1">
                <a:solidFill>
                  <a:srgbClr val="333399"/>
                </a:solidFill>
              </a:rPr>
              <a:t>y </a:t>
            </a:r>
            <a:r>
              <a:rPr lang="en-US" sz="3600">
                <a:solidFill>
                  <a:srgbClr val="333399"/>
                </a:solidFill>
              </a:rPr>
              <a:t>ρ </a:t>
            </a:r>
            <a:r>
              <a:rPr lang="en-US" sz="3600" i="1">
                <a:solidFill>
                  <a:srgbClr val="333399"/>
                </a:solidFill>
              </a:rPr>
              <a:t>x</a:t>
            </a:r>
            <a:r>
              <a:rPr lang="en-US" sz="3600">
                <a:solidFill>
                  <a:srgbClr val="333399"/>
                </a:solidFill>
              </a:rPr>
              <a:t>} disebut kelas ekivalen dari </a:t>
            </a:r>
            <a:r>
              <a:rPr lang="en-US" sz="3600" i="1">
                <a:solidFill>
                  <a:srgbClr val="333399"/>
                </a:solidFill>
              </a:rPr>
              <a:t>x </a:t>
            </a:r>
            <a:r>
              <a:rPr lang="en-US" sz="3600">
                <a:solidFill>
                  <a:srgbClr val="333399"/>
                </a:solidFill>
              </a:rPr>
              <a:t>terhadap relasi ρ. </a:t>
            </a:r>
          </a:p>
          <a:p>
            <a:pPr>
              <a:buFont typeface="Wingdings" charset="2"/>
              <a:buNone/>
            </a:pPr>
            <a:r>
              <a:rPr lang="en-US" sz="3600">
                <a:solidFill>
                  <a:srgbClr val="333399"/>
                </a:solidFill>
              </a:rPr>
              <a:t>	[</a:t>
            </a:r>
            <a:r>
              <a:rPr lang="en-US" sz="3600" i="1">
                <a:solidFill>
                  <a:srgbClr val="333399"/>
                </a:solidFill>
              </a:rPr>
              <a:t>x</a:t>
            </a:r>
            <a:r>
              <a:rPr lang="en-US" sz="3600">
                <a:solidFill>
                  <a:srgbClr val="333399"/>
                </a:solidFill>
              </a:rPr>
              <a:t>]</a:t>
            </a:r>
            <a:r>
              <a:rPr lang="en-US" sz="3600" baseline="-25000">
                <a:solidFill>
                  <a:srgbClr val="333399"/>
                </a:solidFill>
              </a:rPr>
              <a:t>ρ</a:t>
            </a:r>
            <a:r>
              <a:rPr lang="en-US" sz="3600">
                <a:solidFill>
                  <a:srgbClr val="333399"/>
                </a:solidFill>
              </a:rPr>
              <a:t> sering pula ditulis sebagai [</a:t>
            </a:r>
            <a:r>
              <a:rPr lang="en-US" sz="3600" i="1">
                <a:solidFill>
                  <a:srgbClr val="333399"/>
                </a:solidFill>
              </a:rPr>
              <a:t>x</a:t>
            </a:r>
            <a:r>
              <a:rPr lang="en-US" sz="3600">
                <a:solidFill>
                  <a:srgbClr val="333399"/>
                </a:solidFill>
              </a:rPr>
              <a:t>] saja.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sz="2400"/>
              <a:t>Pada contoh sebelumnya: </a:t>
            </a:r>
          </a:p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sz="2400" b="1" i="1"/>
              <a:t>	S </a:t>
            </a:r>
            <a:r>
              <a:rPr lang="en-US" sz="2400" b="1"/>
              <a:t>= {1, 2, 3, 4, 5, 6, 7, 8, 9, 10} </a:t>
            </a:r>
          </a:p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sz="2400" b="1"/>
              <a:t>	dan relasi ρ = {(</a:t>
            </a:r>
            <a:r>
              <a:rPr lang="en-US" sz="2400" b="1" i="1"/>
              <a:t>x</a:t>
            </a:r>
            <a:r>
              <a:rPr lang="en-US" sz="2400" b="1"/>
              <a:t>, </a:t>
            </a:r>
            <a:r>
              <a:rPr lang="en-US" sz="2400" b="1" i="1"/>
              <a:t>y</a:t>
            </a:r>
            <a:r>
              <a:rPr lang="en-US" sz="2400" b="1"/>
              <a:t>) | </a:t>
            </a:r>
            <a:r>
              <a:rPr lang="en-US" sz="2400" b="1" i="1"/>
              <a:t>x </a:t>
            </a:r>
            <a:r>
              <a:rPr lang="en-US" sz="2400" b="1"/>
              <a:t>= </a:t>
            </a:r>
            <a:r>
              <a:rPr lang="en-US" sz="2400" b="1" i="1"/>
              <a:t>y </a:t>
            </a:r>
            <a:r>
              <a:rPr lang="en-US" sz="2400" b="1"/>
              <a:t>(</a:t>
            </a:r>
            <a:r>
              <a:rPr lang="en-US" sz="2400" b="1" i="1"/>
              <a:t>mod </a:t>
            </a:r>
            <a:r>
              <a:rPr lang="en-US" sz="2400" b="1"/>
              <a:t>3)}, atau</a:t>
            </a:r>
          </a:p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sz="2400" b="1"/>
              <a:t>	</a:t>
            </a:r>
            <a:r>
              <a:rPr lang="en-US" b="1"/>
              <a:t>ρ = </a:t>
            </a:r>
            <a:r>
              <a:rPr lang="en-US" sz="2400"/>
              <a:t>{</a:t>
            </a:r>
            <a:r>
              <a:rPr lang="en-US" sz="2400">
                <a:solidFill>
                  <a:srgbClr val="0000CC"/>
                </a:solidFill>
              </a:rPr>
              <a:t>(1, 1)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(1, 4)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(1, 7)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(1, 10)</a:t>
            </a:r>
            <a:r>
              <a:rPr lang="en-US" sz="2400"/>
              <a:t>, </a:t>
            </a:r>
            <a:r>
              <a:rPr lang="en-US" sz="2400">
                <a:solidFill>
                  <a:srgbClr val="00FF00"/>
                </a:solidFill>
              </a:rPr>
              <a:t>(2, 2), (2, 5), (2, 8),     </a:t>
            </a:r>
            <a:r>
              <a:rPr lang="en-US" sz="2400"/>
              <a:t>(3, 3), (3, 6), (3, 9), </a:t>
            </a:r>
            <a:r>
              <a:rPr lang="en-US" sz="2400">
                <a:solidFill>
                  <a:srgbClr val="0000CC"/>
                </a:solidFill>
              </a:rPr>
              <a:t>(4, 1)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(4, 4)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(4, 7)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(4, 10)</a:t>
            </a:r>
            <a:r>
              <a:rPr lang="en-US" sz="2400"/>
              <a:t>, </a:t>
            </a:r>
            <a:r>
              <a:rPr lang="en-US" sz="2400">
                <a:solidFill>
                  <a:srgbClr val="00FF00"/>
                </a:solidFill>
              </a:rPr>
              <a:t>(5, 2),   (5, 5), (5, 8)</a:t>
            </a:r>
            <a:r>
              <a:rPr lang="en-US" sz="2400"/>
              <a:t>, (6, 3), (6, 6), (6, 9), </a:t>
            </a:r>
            <a:r>
              <a:rPr lang="en-US" sz="2400">
                <a:solidFill>
                  <a:srgbClr val="0000CC"/>
                </a:solidFill>
              </a:rPr>
              <a:t>(7, 1)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(7, 4), (7, 7),     (7, 10)</a:t>
            </a:r>
            <a:r>
              <a:rPr lang="en-US" sz="2400"/>
              <a:t>, </a:t>
            </a:r>
            <a:r>
              <a:rPr lang="en-US" sz="2400">
                <a:solidFill>
                  <a:srgbClr val="00FF00"/>
                </a:solidFill>
              </a:rPr>
              <a:t>(8, 2), (8, 5), (8, 8)</a:t>
            </a:r>
            <a:r>
              <a:rPr lang="en-US" sz="2400"/>
              <a:t>, (9, 3), (9, 6), (9, 9), </a:t>
            </a:r>
            <a:r>
              <a:rPr lang="en-US" sz="2400">
                <a:solidFill>
                  <a:srgbClr val="0000CC"/>
                </a:solidFill>
              </a:rPr>
              <a:t>(10, 1), (10,4), (10,7), (10,10)</a:t>
            </a:r>
            <a:r>
              <a:rPr lang="en-US" sz="2400"/>
              <a:t>} </a:t>
            </a:r>
          </a:p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sz="2400" b="1"/>
              <a:t>Kelas-kelas ekivalen yang ada adalah : </a:t>
            </a:r>
          </a:p>
          <a:p>
            <a:pPr>
              <a:lnSpc>
                <a:spcPct val="90000"/>
              </a:lnSpc>
            </a:pPr>
            <a:r>
              <a:rPr lang="en-US" sz="2400"/>
              <a:t>[1] = [4] = [7] = [10] = {1, 4, 7, 10} 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rgbClr val="00FF00"/>
                </a:solidFill>
              </a:rPr>
              <a:t>[2] = [5] = [8] = {2, 5, 8} </a:t>
            </a:r>
          </a:p>
          <a:p>
            <a:pPr>
              <a:lnSpc>
                <a:spcPct val="90000"/>
              </a:lnSpc>
            </a:pPr>
            <a:r>
              <a:rPr lang="en-US" sz="2400"/>
              <a:t>[3] = [6] = [9] = {3, 6, 9}.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Sebutkan</a:t>
            </a:r>
            <a:r>
              <a:rPr lang="en-US" dirty="0"/>
              <a:t> </a:t>
            </a:r>
            <a:r>
              <a:rPr lang="en-US" dirty="0" err="1"/>
              <a:t>kelas-kelas</a:t>
            </a:r>
            <a:r>
              <a:rPr lang="en-US" dirty="0"/>
              <a:t> </a:t>
            </a:r>
            <a:r>
              <a:rPr lang="en-US" dirty="0" err="1"/>
              <a:t>ekivalen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{(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)| </a:t>
            </a:r>
            <a:r>
              <a:rPr lang="en-US" i="1" dirty="0"/>
              <a:t>x </a:t>
            </a:r>
            <a:r>
              <a:rPr lang="en-US" dirty="0"/>
              <a:t>(</a:t>
            </a:r>
            <a:r>
              <a:rPr lang="en-US" i="1" dirty="0"/>
              <a:t>mod </a:t>
            </a:r>
            <a:r>
              <a:rPr lang="en-US" dirty="0"/>
              <a:t>2)= </a:t>
            </a:r>
            <a:r>
              <a:rPr lang="en-US" i="1" dirty="0"/>
              <a:t>y </a:t>
            </a:r>
            <a:r>
              <a:rPr lang="en-US" dirty="0"/>
              <a:t>(</a:t>
            </a:r>
            <a:r>
              <a:rPr lang="en-US" i="1" dirty="0"/>
              <a:t>mod </a:t>
            </a:r>
            <a:r>
              <a:rPr lang="en-US" dirty="0"/>
              <a:t>2)}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. </a:t>
            </a:r>
          </a:p>
          <a:p>
            <a:r>
              <a:rPr lang="en-US" dirty="0" err="1"/>
              <a:t>Jawab</a:t>
            </a:r>
            <a:r>
              <a:rPr lang="en-US" dirty="0"/>
              <a:t>:</a:t>
            </a:r>
          </a:p>
          <a:p>
            <a:pPr>
              <a:buFont typeface="Wingdings" charset="2"/>
              <a:buNone/>
            </a:pPr>
            <a:r>
              <a:rPr lang="en-US" dirty="0"/>
              <a:t>	[0] = {0, ±2, ±4, ±6, ±8, ...}, </a:t>
            </a:r>
          </a:p>
          <a:p>
            <a:pPr>
              <a:buFont typeface="Wingdings" charset="2"/>
              <a:buNone/>
            </a:pPr>
            <a:r>
              <a:rPr lang="en-US" dirty="0"/>
              <a:t>	[1] = {±1, ±3, ±5, ±7, ...} </a:t>
            </a:r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ym typeface="Symbol" pitchFamily="16" charset="2"/>
              </a:rPr>
              <a:t></a:t>
            </a:r>
            <a:r>
              <a:rPr lang="en-US"/>
              <a:t> adalah relasi pada himpunan semua bit string, sedemikian hingga a </a:t>
            </a:r>
            <a:r>
              <a:rPr lang="en-US">
                <a:sym typeface="Symbol" pitchFamily="16" charset="2"/>
              </a:rPr>
              <a:t></a:t>
            </a:r>
            <a:r>
              <a:rPr lang="en-US"/>
              <a:t> b jika dan hanya jika jumlah angka 1 yang dimiliki a dan b sama. Apakah kelas ekivalen untuk bit string 011 dalam relasi ekivalen ini?</a:t>
            </a:r>
          </a:p>
          <a:p>
            <a:r>
              <a:rPr lang="en-US"/>
              <a:t>Kelas ekivalennya adalah himpunan semua bit string yang memiliki 2 buah angka 1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Bila </a:t>
            </a:r>
            <a:r>
              <a:rPr lang="en-US" b="1" i="1"/>
              <a:t>S </a:t>
            </a:r>
            <a:r>
              <a:rPr lang="en-US" b="1"/>
              <a:t>= himpunan mahasiswa suatu universitas dan ρ adalah relasi yang menyatakan bahwa dua mahasiswa </a:t>
            </a:r>
            <a:r>
              <a:rPr lang="en-US" b="1" i="1"/>
              <a:t>x </a:t>
            </a:r>
            <a:r>
              <a:rPr lang="en-US" b="1"/>
              <a:t>dan </a:t>
            </a:r>
            <a:r>
              <a:rPr lang="en-US" b="1" i="1"/>
              <a:t>y </a:t>
            </a:r>
            <a:r>
              <a:rPr lang="en-US" b="1"/>
              <a:t>berrelasi </a:t>
            </a:r>
            <a:r>
              <a:rPr lang="en-US" b="1" i="1"/>
              <a:t>x </a:t>
            </a:r>
            <a:r>
              <a:rPr lang="en-US" b="1"/>
              <a:t>ρ </a:t>
            </a:r>
            <a:r>
              <a:rPr lang="en-US" b="1" i="1"/>
              <a:t>y </a:t>
            </a:r>
            <a:r>
              <a:rPr lang="en-US" b="1"/>
              <a:t>apabila </a:t>
            </a:r>
            <a:r>
              <a:rPr lang="en-US" b="1" i="1"/>
              <a:t>x </a:t>
            </a:r>
            <a:r>
              <a:rPr lang="en-US" b="1"/>
              <a:t>dan </a:t>
            </a:r>
            <a:r>
              <a:rPr lang="en-US" b="1" i="1"/>
              <a:t>y </a:t>
            </a:r>
            <a:r>
              <a:rPr lang="en-US" b="1"/>
              <a:t>sefakultas. Maka jumlah kelas ekivalen di </a:t>
            </a:r>
            <a:r>
              <a:rPr lang="en-US" b="1" i="1"/>
              <a:t>S </a:t>
            </a:r>
            <a:r>
              <a:rPr lang="en-US" b="1"/>
              <a:t>sama dengan jumlah fakultas di </a:t>
            </a:r>
            <a:r>
              <a:rPr lang="en-US" b="1" i="1"/>
              <a:t>S</a:t>
            </a:r>
            <a:r>
              <a:rPr lang="en-US" b="1"/>
              <a:t>. </a:t>
            </a:r>
          </a:p>
          <a:p>
            <a:endParaRPr lang="en-US" b="1"/>
          </a:p>
          <a:p>
            <a:pPr>
              <a:buFont typeface="Wingdings" charset="2"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Teorema: </a:t>
            </a:r>
            <a:r>
              <a:rPr lang="en-US" b="1"/>
              <a:t>Jika ρ adalah sebuah relasi ekivalen pada sebuah himpunan </a:t>
            </a:r>
            <a:r>
              <a:rPr lang="en-US" b="1" i="1"/>
              <a:t>S</a:t>
            </a:r>
            <a:r>
              <a:rPr lang="en-US" b="1"/>
              <a:t>, </a:t>
            </a:r>
            <a:r>
              <a:rPr lang="en-US" b="1" i="1"/>
              <a:t>x </a:t>
            </a:r>
            <a:r>
              <a:rPr lang="en-US" b="1"/>
              <a:t>∈ </a:t>
            </a:r>
            <a:r>
              <a:rPr lang="en-US" b="1" i="1"/>
              <a:t>S </a:t>
            </a:r>
            <a:r>
              <a:rPr lang="en-US" b="1"/>
              <a:t>dan </a:t>
            </a:r>
            <a:r>
              <a:rPr lang="en-US" b="1" i="1"/>
              <a:t>y </a:t>
            </a:r>
            <a:r>
              <a:rPr lang="en-US" b="1"/>
              <a:t>∈ </a:t>
            </a:r>
            <a:r>
              <a:rPr lang="en-US" b="1" i="1"/>
              <a:t>S</a:t>
            </a:r>
            <a:r>
              <a:rPr lang="en-US" b="1"/>
              <a:t>, maka tiga pernyataan berikut setara: </a:t>
            </a:r>
          </a:p>
          <a:p>
            <a:pPr>
              <a:buFont typeface="Wingdings" charset="2"/>
              <a:buNone/>
            </a:pPr>
            <a:r>
              <a:rPr lang="en-US" b="1"/>
              <a:t>	(i) </a:t>
            </a:r>
            <a:r>
              <a:rPr lang="en-US" b="1" i="1"/>
              <a:t>x </a:t>
            </a:r>
            <a:r>
              <a:rPr lang="en-US" b="1"/>
              <a:t>ρ </a:t>
            </a:r>
            <a:r>
              <a:rPr lang="en-US" b="1" i="1"/>
              <a:t>y </a:t>
            </a:r>
          </a:p>
          <a:p>
            <a:pPr>
              <a:buFont typeface="Wingdings" charset="2"/>
              <a:buNone/>
            </a:pPr>
            <a:r>
              <a:rPr lang="en-US" b="1"/>
              <a:t>	(ii) [</a:t>
            </a:r>
            <a:r>
              <a:rPr lang="en-US" b="1" i="1"/>
              <a:t>x</a:t>
            </a:r>
            <a:r>
              <a:rPr lang="en-US" b="1"/>
              <a:t>] = [</a:t>
            </a:r>
            <a:r>
              <a:rPr lang="en-US" b="1" i="1"/>
              <a:t>y</a:t>
            </a:r>
            <a:r>
              <a:rPr lang="en-US" b="1"/>
              <a:t>] dan </a:t>
            </a:r>
          </a:p>
          <a:p>
            <a:pPr>
              <a:buFont typeface="Wingdings" charset="2"/>
              <a:buNone/>
            </a:pPr>
            <a:r>
              <a:rPr lang="en-US" b="1"/>
              <a:t>	(iii) [</a:t>
            </a:r>
            <a:r>
              <a:rPr lang="en-US" b="1" i="1"/>
              <a:t>x</a:t>
            </a:r>
            <a:r>
              <a:rPr lang="en-US" b="1"/>
              <a:t>] ∩ [</a:t>
            </a:r>
            <a:r>
              <a:rPr lang="en-US" b="1" i="1"/>
              <a:t>y</a:t>
            </a:r>
            <a:r>
              <a:rPr lang="en-US" b="1"/>
              <a:t>] ≠ φ. </a:t>
            </a:r>
          </a:p>
          <a:p>
            <a:endParaRPr lang="en-US" b="1"/>
          </a:p>
          <a:p>
            <a:pPr>
              <a:buFont typeface="Wingdings" charset="2"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Partisi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Kelas-kelas ekivalen yang dibangun oleh sebuah relasi ekivalen membentuk suatu </a:t>
            </a:r>
            <a:r>
              <a:rPr lang="en-US"/>
              <a:t>partisi </a:t>
            </a:r>
            <a:r>
              <a:rPr lang="en-US" i="1"/>
              <a:t>P </a:t>
            </a:r>
            <a:r>
              <a:rPr lang="en-US" b="1"/>
              <a:t>dari </a:t>
            </a:r>
            <a:r>
              <a:rPr lang="en-US" b="1" i="1"/>
              <a:t>S</a:t>
            </a:r>
            <a:r>
              <a:rPr lang="en-US" b="1"/>
              <a:t>, yaitu dapat dibagi-bagi menjadi himpunan-himpunan bagian, yaitu kelas-kelas ekivalen, yang saling lepas (</a:t>
            </a:r>
            <a:r>
              <a:rPr lang="en-US" b="1" i="1"/>
              <a:t>disjoint</a:t>
            </a:r>
            <a:r>
              <a:rPr lang="en-US" b="1"/>
              <a:t>) dan gabungan dari semua himpunan-himpunan bagian itu sama dengan </a:t>
            </a:r>
            <a:r>
              <a:rPr lang="en-US" b="1" i="1"/>
              <a:t>S</a:t>
            </a:r>
            <a:r>
              <a:rPr lang="en-US" b="1"/>
              <a:t>. </a:t>
            </a:r>
          </a:p>
          <a:p>
            <a:endParaRPr lang="en-US" b="1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Tujuan Pemelajaran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62138"/>
            <a:ext cx="8229600" cy="4268787"/>
          </a:xfrm>
        </p:spPr>
        <p:txBody>
          <a:bodyPr/>
          <a:lstStyle/>
          <a:p>
            <a:pPr marL="533400" indent="-533400"/>
            <a:r>
              <a:rPr lang="en-US"/>
              <a:t>Mahasiswa dapat menjelaskan pengertian relasi setara (relasi ekuivalen) dengan tepat, dan dapat menganalisa apakah suatu relasi termasuk relasi ekuivalen.</a:t>
            </a:r>
          </a:p>
          <a:p>
            <a:pPr marL="533400" indent="-533400"/>
            <a:endParaRPr lang="en-US"/>
          </a:p>
          <a:p>
            <a:pPr marL="533400" indent="-533400"/>
            <a:r>
              <a:rPr lang="en-US"/>
              <a:t>Apabila diberikan suatu relasi ekuivalen, mahasiswa dapat menjelaskan kelas-kelas ekuivalen yang ada pada relasi tersebut.</a:t>
            </a:r>
          </a:p>
          <a:p>
            <a:pPr marL="533400" indent="-533400"/>
            <a:endParaRPr lang="en-US"/>
          </a:p>
          <a:p>
            <a:pPr marL="533400" indent="-533400">
              <a:buFont typeface="Wingdings" charset="2"/>
              <a:buNone/>
            </a:pPr>
            <a:endParaRPr lang="en-US" sz="3000"/>
          </a:p>
          <a:p>
            <a:pPr marL="533400" indent="-533400" algn="just"/>
            <a:endParaRPr lang="en-US" sz="3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Partisi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en-US" b="1"/>
              <a:t>Dari contoh sebelumnya: </a:t>
            </a:r>
          </a:p>
          <a:p>
            <a:pPr>
              <a:buFont typeface="Wingdings" charset="2"/>
              <a:buNone/>
            </a:pPr>
            <a:r>
              <a:rPr lang="en-US" sz="2400" b="1" i="1"/>
              <a:t>	S </a:t>
            </a:r>
            <a:r>
              <a:rPr lang="en-US" sz="2400" b="1"/>
              <a:t>= {1, 2, 3, 4, 5, 6, 7, 8, 9, 10} </a:t>
            </a:r>
          </a:p>
          <a:p>
            <a:pPr>
              <a:buFont typeface="Wingdings" charset="2"/>
              <a:buNone/>
            </a:pPr>
            <a:r>
              <a:rPr lang="en-US" sz="2400" b="1"/>
              <a:t>	dan relasi ρ = {(</a:t>
            </a:r>
            <a:r>
              <a:rPr lang="en-US" sz="2400" b="1" i="1"/>
              <a:t>x</a:t>
            </a:r>
            <a:r>
              <a:rPr lang="en-US" sz="2400" b="1"/>
              <a:t>, </a:t>
            </a:r>
            <a:r>
              <a:rPr lang="en-US" sz="2400" b="1" i="1"/>
              <a:t>y</a:t>
            </a:r>
            <a:r>
              <a:rPr lang="en-US" sz="2400" b="1"/>
              <a:t>) | </a:t>
            </a:r>
            <a:r>
              <a:rPr lang="en-US" sz="2400" b="1" i="1"/>
              <a:t>x </a:t>
            </a:r>
            <a:r>
              <a:rPr lang="en-US" sz="2400" b="1"/>
              <a:t>= </a:t>
            </a:r>
            <a:r>
              <a:rPr lang="en-US" sz="2400" b="1" i="1"/>
              <a:t>y </a:t>
            </a:r>
            <a:r>
              <a:rPr lang="en-US" sz="2400" b="1"/>
              <a:t>(</a:t>
            </a:r>
            <a:r>
              <a:rPr lang="en-US" sz="2400" b="1" i="1"/>
              <a:t>mod </a:t>
            </a:r>
            <a:r>
              <a:rPr lang="en-US" sz="2400" b="1"/>
              <a:t>3)}, atau</a:t>
            </a:r>
          </a:p>
          <a:p>
            <a:pPr>
              <a:buFont typeface="Wingdings" charset="2"/>
              <a:buNone/>
            </a:pPr>
            <a:r>
              <a:rPr lang="en-US" sz="2400" b="1"/>
              <a:t>	</a:t>
            </a:r>
            <a:r>
              <a:rPr lang="en-US" b="1"/>
              <a:t>ρ = </a:t>
            </a:r>
            <a:r>
              <a:rPr lang="en-US" sz="2400"/>
              <a:t>{</a:t>
            </a:r>
            <a:r>
              <a:rPr lang="en-US" sz="2400">
                <a:solidFill>
                  <a:srgbClr val="0000CC"/>
                </a:solidFill>
              </a:rPr>
              <a:t>(1, 1)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(1, 4)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(1, 7)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(1, 10)</a:t>
            </a:r>
            <a:r>
              <a:rPr lang="en-US" sz="2400"/>
              <a:t>, </a:t>
            </a:r>
            <a:r>
              <a:rPr lang="en-US" sz="2400">
                <a:solidFill>
                  <a:srgbClr val="00FF00"/>
                </a:solidFill>
              </a:rPr>
              <a:t>(2, 2), (2, 5), (2, 8),     </a:t>
            </a:r>
            <a:r>
              <a:rPr lang="en-US" sz="2400"/>
              <a:t>(3, 3), (3, 6), (3, 9), </a:t>
            </a:r>
            <a:r>
              <a:rPr lang="en-US" sz="2400">
                <a:solidFill>
                  <a:srgbClr val="0000CC"/>
                </a:solidFill>
              </a:rPr>
              <a:t>(4, 1)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(4, 4)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(4, 7)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(4, 10)</a:t>
            </a:r>
            <a:r>
              <a:rPr lang="en-US" sz="2400"/>
              <a:t>, </a:t>
            </a:r>
            <a:r>
              <a:rPr lang="en-US" sz="2400">
                <a:solidFill>
                  <a:srgbClr val="00FF00"/>
                </a:solidFill>
              </a:rPr>
              <a:t>(5, 2),   (5, 5), (5, 8)</a:t>
            </a:r>
            <a:r>
              <a:rPr lang="en-US" sz="2400"/>
              <a:t>, (6, 3), (6, 6), (6, 9), </a:t>
            </a:r>
            <a:r>
              <a:rPr lang="en-US" sz="2400">
                <a:solidFill>
                  <a:srgbClr val="0000CC"/>
                </a:solidFill>
              </a:rPr>
              <a:t>(7, 1)</a:t>
            </a:r>
            <a:r>
              <a:rPr lang="en-US" sz="2400"/>
              <a:t>, </a:t>
            </a:r>
            <a:r>
              <a:rPr lang="en-US" sz="2400">
                <a:solidFill>
                  <a:srgbClr val="0000CC"/>
                </a:solidFill>
              </a:rPr>
              <a:t>(7, 4), (7, 7),     (7, 10)</a:t>
            </a:r>
            <a:r>
              <a:rPr lang="en-US" sz="2400"/>
              <a:t>, </a:t>
            </a:r>
            <a:r>
              <a:rPr lang="en-US" sz="2400">
                <a:solidFill>
                  <a:srgbClr val="00FF00"/>
                </a:solidFill>
              </a:rPr>
              <a:t>(8, 2), (8, 5), (8, 8)</a:t>
            </a:r>
            <a:r>
              <a:rPr lang="en-US" sz="2400"/>
              <a:t>, (9, 3), (9, 6), (9, 9), </a:t>
            </a:r>
            <a:r>
              <a:rPr lang="en-US" sz="2400">
                <a:solidFill>
                  <a:srgbClr val="0000CC"/>
                </a:solidFill>
              </a:rPr>
              <a:t>(10, 1), (10,4), (10,7), (10,10)</a:t>
            </a:r>
            <a:r>
              <a:rPr lang="en-US" sz="2400"/>
              <a:t>} </a:t>
            </a:r>
          </a:p>
          <a:p>
            <a:pPr>
              <a:buFont typeface="Wingdings" charset="2"/>
              <a:buNone/>
            </a:pPr>
            <a:endParaRPr lang="en-US" sz="2400"/>
          </a:p>
          <a:p>
            <a:pPr>
              <a:buFont typeface="Wingdings" charset="2"/>
              <a:buNone/>
            </a:pPr>
            <a:r>
              <a:rPr lang="en-US" sz="2400"/>
              <a:t>Didapatkan partisi P dari S = {{1,4,7,10}, {2,5,8}, {3,6,9}}</a:t>
            </a:r>
          </a:p>
          <a:p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Partisi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en-US" sz="2400"/>
              <a:t>Contoh:</a:t>
            </a:r>
          </a:p>
          <a:p>
            <a:pPr>
              <a:buFont typeface="Wingdings" charset="2"/>
              <a:buNone/>
            </a:pPr>
            <a:r>
              <a:rPr lang="en-US" sz="2400" b="1"/>
              <a:t>Suatu himpunan S = {1,2,3,4,5,6} </a:t>
            </a:r>
          </a:p>
          <a:p>
            <a:pPr>
              <a:buFont typeface="Wingdings" charset="2"/>
              <a:buNone/>
            </a:pPr>
            <a:r>
              <a:rPr lang="en-US" sz="2400" b="1"/>
              <a:t>memiliki partisi </a:t>
            </a:r>
            <a:r>
              <a:rPr lang="en-US" sz="2400" b="1" i="1"/>
              <a:t>P </a:t>
            </a:r>
            <a:r>
              <a:rPr lang="en-US" sz="2400" b="1"/>
              <a:t>= {{1,2,3}, {4}, {5,6}}</a:t>
            </a:r>
          </a:p>
          <a:p>
            <a:pPr>
              <a:buFont typeface="Wingdings" charset="2"/>
              <a:buNone/>
            </a:pPr>
            <a:r>
              <a:rPr lang="en-US" sz="2400" b="1"/>
              <a:t>maka relasi ekivalen ρ yang bersangkutan adalah </a:t>
            </a:r>
          </a:p>
          <a:p>
            <a:pPr>
              <a:buFont typeface="Wingdings" charset="2"/>
              <a:buNone/>
            </a:pPr>
            <a:r>
              <a:rPr lang="en-US" sz="2400" b="1"/>
              <a:t>ρ = {(1,1),(1,2),(1,3),(2,1),(2,2),(2,3),(3,1),(3,2),(3,3), (4,4), (5,5),(5,6),(6,5),(6,6)}</a:t>
            </a:r>
          </a:p>
          <a:p>
            <a:pPr>
              <a:buFont typeface="Wingdings" charset="2"/>
              <a:buNone/>
            </a:pPr>
            <a:r>
              <a:rPr lang="en-US" sz="2400" b="1"/>
              <a:t>dan terdapat tiga kelas ekivalen yang berbeda: </a:t>
            </a:r>
          </a:p>
          <a:p>
            <a:r>
              <a:rPr lang="en-US" sz="2400" b="1"/>
              <a:t>{1,2,3 } dengan nama kelas ekivalen [1] atau [2] atau [3], </a:t>
            </a:r>
          </a:p>
          <a:p>
            <a:r>
              <a:rPr lang="en-US" sz="2400" b="1"/>
              <a:t>{4} dengan nama kelas ekivalen [4] </a:t>
            </a:r>
          </a:p>
          <a:p>
            <a:r>
              <a:rPr lang="en-US" sz="2400" b="1"/>
              <a:t>{5,6} dengan nama kelas ekivalen [5] atau [6]. </a:t>
            </a:r>
          </a:p>
          <a:p>
            <a:endParaRPr lang="en-US" sz="2400" b="1"/>
          </a:p>
          <a:p>
            <a:pPr>
              <a:buFont typeface="Wingdings" charset="2"/>
              <a:buNone/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Rectangle 4"/>
          <p:cNvSpPr>
            <a:spLocks noChangeArrowheads="1"/>
          </p:cNvSpPr>
          <p:nvPr/>
        </p:nvSpPr>
        <p:spPr bwMode="auto">
          <a:xfrm>
            <a:off x="457200" y="274638"/>
            <a:ext cx="8218488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4400">
                <a:solidFill>
                  <a:schemeClr val="tx2"/>
                </a:solidFill>
                <a:latin typeface="Garamond" pitchFamily="16" charset="0"/>
              </a:rPr>
              <a:t>Relasi Terurut</a:t>
            </a:r>
          </a:p>
        </p:txBody>
      </p:sp>
      <p:sp>
        <p:nvSpPr>
          <p:cNvPr id="131077" name="Rectangle 5"/>
          <p:cNvSpPr>
            <a:spLocks noChangeArrowheads="1"/>
          </p:cNvSpPr>
          <p:nvPr/>
        </p:nvSpPr>
        <p:spPr bwMode="auto">
          <a:xfrm>
            <a:off x="457200" y="1196975"/>
            <a:ext cx="8218488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charset="2"/>
              <a:buChar char="p"/>
            </a:pPr>
            <a:r>
              <a:rPr lang="en-US" sz="2800"/>
              <a:t>Contoh: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charset="2"/>
              <a:buNone/>
            </a:pPr>
            <a:r>
              <a:rPr lang="en-US" sz="2800" i="1"/>
              <a:t>	S</a:t>
            </a:r>
            <a:r>
              <a:rPr lang="en-US" sz="2800"/>
              <a:t> = {mahasiswa peserta kuliah MD2}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charset="2"/>
              <a:buNone/>
            </a:pPr>
            <a:r>
              <a:rPr lang="en-US" sz="2800"/>
              <a:t>	</a:t>
            </a:r>
            <a:r>
              <a:rPr lang="en-US" sz="2800" i="1"/>
              <a:t>R</a:t>
            </a:r>
            <a:r>
              <a:rPr lang="en-US" sz="2800"/>
              <a:t> = {(</a:t>
            </a:r>
            <a:r>
              <a:rPr lang="en-US" sz="2800" i="1"/>
              <a:t>a</a:t>
            </a:r>
            <a:r>
              <a:rPr lang="en-US" sz="2800"/>
              <a:t>,</a:t>
            </a:r>
            <a:r>
              <a:rPr lang="en-US" sz="2800" i="1"/>
              <a:t>b</a:t>
            </a:r>
            <a:r>
              <a:rPr lang="en-US" sz="2800"/>
              <a:t>) | usia </a:t>
            </a:r>
            <a:r>
              <a:rPr lang="en-US" sz="2800" i="1"/>
              <a:t>a</a:t>
            </a:r>
            <a:r>
              <a:rPr lang="en-US" sz="2800"/>
              <a:t> lebih muda atau sama dengan </a:t>
            </a:r>
            <a:r>
              <a:rPr lang="en-US" sz="2800" i="1"/>
              <a:t>b</a:t>
            </a:r>
            <a:r>
              <a:rPr lang="en-US" sz="2800"/>
              <a:t>}</a:t>
            </a:r>
          </a:p>
        </p:txBody>
      </p:sp>
      <p:sp>
        <p:nvSpPr>
          <p:cNvPr id="131078" name="Text Box 6"/>
          <p:cNvSpPr txBox="1">
            <a:spLocks noChangeArrowheads="1"/>
          </p:cNvSpPr>
          <p:nvPr/>
        </p:nvSpPr>
        <p:spPr bwMode="auto">
          <a:xfrm>
            <a:off x="4210050" y="3438525"/>
            <a:ext cx="649288" cy="762000"/>
          </a:xfrm>
          <a:prstGeom prst="rect">
            <a:avLst/>
          </a:prstGeom>
          <a:gradFill rotWithShape="1">
            <a:gsLst>
              <a:gs pos="0">
                <a:srgbClr val="1673A2"/>
              </a:gs>
              <a:gs pos="50000">
                <a:srgbClr val="FFFFFF"/>
              </a:gs>
              <a:gs pos="100000">
                <a:srgbClr val="1673A2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Aft>
                <a:spcPct val="30000"/>
              </a:spcAft>
            </a:pPr>
            <a:r>
              <a:rPr lang="en-US" sz="2200" b="1">
                <a:latin typeface="Arial" charset="0"/>
              </a:rPr>
              <a:t>Ya</a:t>
            </a:r>
          </a:p>
        </p:txBody>
      </p:sp>
      <p:sp>
        <p:nvSpPr>
          <p:cNvPr id="131079" name="Text Box 7"/>
          <p:cNvSpPr txBox="1">
            <a:spLocks noChangeArrowheads="1"/>
          </p:cNvSpPr>
          <p:nvPr/>
        </p:nvSpPr>
        <p:spPr bwMode="auto">
          <a:xfrm>
            <a:off x="4210050" y="4276725"/>
            <a:ext cx="649288" cy="762000"/>
          </a:xfrm>
          <a:prstGeom prst="rect">
            <a:avLst/>
          </a:prstGeom>
          <a:gradFill rotWithShape="1">
            <a:gsLst>
              <a:gs pos="0">
                <a:srgbClr val="1673A2"/>
              </a:gs>
              <a:gs pos="50000">
                <a:srgbClr val="FFFFFF"/>
              </a:gs>
              <a:gs pos="100000">
                <a:srgbClr val="1673A2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Aft>
                <a:spcPct val="30000"/>
              </a:spcAft>
            </a:pPr>
            <a:r>
              <a:rPr lang="en-US" sz="2200" b="1">
                <a:latin typeface="Arial" charset="0"/>
              </a:rPr>
              <a:t>Ya</a:t>
            </a: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4210050" y="5114925"/>
            <a:ext cx="649288" cy="762000"/>
          </a:xfrm>
          <a:prstGeom prst="rect">
            <a:avLst/>
          </a:prstGeom>
          <a:gradFill rotWithShape="1">
            <a:gsLst>
              <a:gs pos="0">
                <a:srgbClr val="1673A2"/>
              </a:gs>
              <a:gs pos="50000">
                <a:srgbClr val="FFFFFF"/>
              </a:gs>
              <a:gs pos="100000">
                <a:srgbClr val="1673A2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Aft>
                <a:spcPct val="30000"/>
              </a:spcAft>
            </a:pPr>
            <a:r>
              <a:rPr lang="en-US" sz="2200" b="1">
                <a:latin typeface="Arial" charset="0"/>
              </a:rPr>
              <a:t>Ya</a:t>
            </a:r>
          </a:p>
        </p:txBody>
      </p:sp>
      <p:sp>
        <p:nvSpPr>
          <p:cNvPr id="131081" name="Text Box 9"/>
          <p:cNvSpPr txBox="1">
            <a:spLocks noChangeArrowheads="1"/>
          </p:cNvSpPr>
          <p:nvPr/>
        </p:nvSpPr>
        <p:spPr bwMode="gray">
          <a:xfrm>
            <a:off x="539750" y="3438525"/>
            <a:ext cx="3384550" cy="762000"/>
          </a:xfrm>
          <a:prstGeom prst="rect">
            <a:avLst/>
          </a:prstGeom>
          <a:solidFill>
            <a:srgbClr val="252593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chemeClr val="bg1"/>
                </a:solidFill>
                <a:latin typeface="Arial" charset="0"/>
              </a:rPr>
              <a:t>Apakah </a:t>
            </a:r>
            <a:r>
              <a:rPr lang="en-US" sz="2200" b="1" i="1">
                <a:solidFill>
                  <a:schemeClr val="bg1"/>
                </a:solidFill>
                <a:latin typeface="Arial" charset="0"/>
              </a:rPr>
              <a:t>R </a:t>
            </a:r>
            <a:r>
              <a:rPr lang="en-US" sz="2200" b="1">
                <a:solidFill>
                  <a:schemeClr val="bg1"/>
                </a:solidFill>
                <a:latin typeface="Arial" charset="0"/>
              </a:rPr>
              <a:t>refleksif?</a:t>
            </a:r>
          </a:p>
        </p:txBody>
      </p:sp>
      <p:sp>
        <p:nvSpPr>
          <p:cNvPr id="131082" name="Text Box 10"/>
          <p:cNvSpPr txBox="1">
            <a:spLocks noChangeArrowheads="1"/>
          </p:cNvSpPr>
          <p:nvPr/>
        </p:nvSpPr>
        <p:spPr bwMode="gray">
          <a:xfrm>
            <a:off x="539750" y="4276725"/>
            <a:ext cx="3384550" cy="762000"/>
          </a:xfrm>
          <a:prstGeom prst="rect">
            <a:avLst/>
          </a:prstGeom>
          <a:solidFill>
            <a:srgbClr val="252593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chemeClr val="bg1"/>
                </a:solidFill>
                <a:latin typeface="Arial" charset="0"/>
              </a:rPr>
              <a:t>Apakah </a:t>
            </a:r>
            <a:r>
              <a:rPr lang="en-US" sz="2200" b="1" i="1">
                <a:solidFill>
                  <a:schemeClr val="bg1"/>
                </a:solidFill>
                <a:latin typeface="Arial" charset="0"/>
              </a:rPr>
              <a:t>R </a:t>
            </a:r>
            <a:r>
              <a:rPr lang="en-US" sz="2200" b="1">
                <a:solidFill>
                  <a:schemeClr val="bg1"/>
                </a:solidFill>
                <a:latin typeface="Arial" charset="0"/>
              </a:rPr>
              <a:t>antisimetri?</a:t>
            </a:r>
          </a:p>
        </p:txBody>
      </p:sp>
      <p:sp>
        <p:nvSpPr>
          <p:cNvPr id="131083" name="Text Box 11"/>
          <p:cNvSpPr txBox="1">
            <a:spLocks noChangeArrowheads="1"/>
          </p:cNvSpPr>
          <p:nvPr/>
        </p:nvSpPr>
        <p:spPr bwMode="gray">
          <a:xfrm>
            <a:off x="539750" y="5114925"/>
            <a:ext cx="3384550" cy="762000"/>
          </a:xfrm>
          <a:prstGeom prst="rect">
            <a:avLst/>
          </a:prstGeom>
          <a:solidFill>
            <a:srgbClr val="252593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chemeClr val="bg1"/>
                </a:solidFill>
                <a:latin typeface="Arial" charset="0"/>
              </a:rPr>
              <a:t>Apakah </a:t>
            </a:r>
            <a:r>
              <a:rPr lang="en-US" sz="2200" b="1" i="1">
                <a:solidFill>
                  <a:schemeClr val="bg1"/>
                </a:solidFill>
                <a:latin typeface="Arial" charset="0"/>
              </a:rPr>
              <a:t>R </a:t>
            </a:r>
            <a:r>
              <a:rPr lang="en-US" sz="2200" b="1">
                <a:solidFill>
                  <a:schemeClr val="bg1"/>
                </a:solidFill>
                <a:latin typeface="Arial" charset="0"/>
              </a:rPr>
              <a:t>transitif?</a:t>
            </a:r>
          </a:p>
        </p:txBody>
      </p:sp>
      <p:sp>
        <p:nvSpPr>
          <p:cNvPr id="131084" name="AutoShape 12"/>
          <p:cNvSpPr>
            <a:spLocks noChangeArrowheads="1"/>
          </p:cNvSpPr>
          <p:nvPr/>
        </p:nvSpPr>
        <p:spPr bwMode="auto">
          <a:xfrm>
            <a:off x="6013450" y="2924175"/>
            <a:ext cx="3167063" cy="2808288"/>
          </a:xfrm>
          <a:prstGeom prst="cloudCallout">
            <a:avLst>
              <a:gd name="adj1" fmla="val -81227"/>
              <a:gd name="adj2" fmla="val -1585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2000" b="1" i="1">
                <a:latin typeface="Arial" charset="0"/>
              </a:rPr>
              <a:t>R</a:t>
            </a:r>
            <a:r>
              <a:rPr lang="en-US" sz="2000" b="1">
                <a:latin typeface="Arial" charset="0"/>
              </a:rPr>
              <a:t> adalah contoh relasi yang memiliki karakteristik spesial.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8" grpId="0" animBg="1"/>
      <p:bldP spid="131079" grpId="0" animBg="1"/>
      <p:bldP spid="131080" grpId="0" animBg="1"/>
      <p:bldP spid="131081" grpId="0" animBg="1"/>
      <p:bldP spid="131082" grpId="0" animBg="1"/>
      <p:bldP spid="131083" grpId="0" animBg="1"/>
      <p:bldP spid="13108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Definisi</a:t>
            </a:r>
          </a:p>
        </p:txBody>
      </p:sp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827088" y="1268413"/>
            <a:ext cx="7446962" cy="414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63500" tIns="63500" rIns="63500" bIns="63500">
            <a:spAutoFit/>
          </a:bodyPr>
          <a:lstStyle/>
          <a:p>
            <a:r>
              <a:rPr lang="en-US" sz="4400">
                <a:solidFill>
                  <a:srgbClr val="252593"/>
                </a:solidFill>
                <a:latin typeface="Arial" charset="0"/>
              </a:rPr>
              <a:t>Suatu relasi ρ pada suatu himpunan </a:t>
            </a:r>
            <a:r>
              <a:rPr lang="en-US" sz="4400" i="1">
                <a:solidFill>
                  <a:srgbClr val="252593"/>
                </a:solidFill>
                <a:latin typeface="Arial" charset="0"/>
              </a:rPr>
              <a:t>S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disebut </a:t>
            </a:r>
            <a:r>
              <a:rPr lang="en-US" sz="4400" b="1">
                <a:solidFill>
                  <a:srgbClr val="A50021"/>
                </a:solidFill>
                <a:latin typeface="Arial" charset="0"/>
              </a:rPr>
              <a:t>relasi terurut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atau </a:t>
            </a:r>
            <a:r>
              <a:rPr lang="en-US" sz="4400" b="1">
                <a:solidFill>
                  <a:srgbClr val="A50021"/>
                </a:solidFill>
                <a:latin typeface="Arial" charset="0"/>
              </a:rPr>
              <a:t>urutan parsiil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(</a:t>
            </a:r>
            <a:r>
              <a:rPr lang="en-US" sz="4400" i="1">
                <a:solidFill>
                  <a:srgbClr val="252593"/>
                </a:solidFill>
                <a:latin typeface="Arial" charset="0"/>
              </a:rPr>
              <a:t>partial ordering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) pada </a:t>
            </a:r>
            <a:r>
              <a:rPr lang="en-US" sz="4400" i="1">
                <a:solidFill>
                  <a:srgbClr val="252593"/>
                </a:solidFill>
                <a:latin typeface="Arial" charset="0"/>
              </a:rPr>
              <a:t>S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apabila ρ bersifat refleksif, antisimetri dan transitif. </a:t>
            </a:r>
            <a:endParaRPr lang="en-US" sz="9600" b="1">
              <a:solidFill>
                <a:srgbClr val="252593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3" grpId="0" build="allAtOnce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Definisi</a:t>
            </a:r>
          </a:p>
        </p:txBody>
      </p:sp>
      <p:sp>
        <p:nvSpPr>
          <p:cNvPr id="132099" name="Text Box 3"/>
          <p:cNvSpPr txBox="1">
            <a:spLocks noChangeArrowheads="1"/>
          </p:cNvSpPr>
          <p:nvPr/>
        </p:nvSpPr>
        <p:spPr bwMode="auto">
          <a:xfrm>
            <a:off x="827088" y="1268413"/>
            <a:ext cx="7446962" cy="34766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63500" tIns="63500" rIns="63500" bIns="63500">
            <a:spAutoFit/>
          </a:bodyPr>
          <a:lstStyle/>
          <a:p>
            <a:r>
              <a:rPr lang="en-US" sz="4400">
                <a:solidFill>
                  <a:srgbClr val="252593"/>
                </a:solidFill>
                <a:latin typeface="Arial" charset="0"/>
              </a:rPr>
              <a:t>Pasangan berurutan </a:t>
            </a:r>
            <a:r>
              <a:rPr lang="en-US" sz="4400">
                <a:solidFill>
                  <a:srgbClr val="252593"/>
                </a:solidFill>
                <a:latin typeface="Times New Roman" pitchFamily="16" charset="0"/>
              </a:rPr>
              <a:t>&lt;</a:t>
            </a:r>
            <a:r>
              <a:rPr lang="en-US" sz="4400" i="1">
                <a:solidFill>
                  <a:srgbClr val="252593"/>
                </a:solidFill>
                <a:latin typeface="Times New Roman" pitchFamily="16" charset="0"/>
              </a:rPr>
              <a:t>S</a:t>
            </a:r>
            <a:r>
              <a:rPr lang="en-US" sz="4400">
                <a:solidFill>
                  <a:srgbClr val="252593"/>
                </a:solidFill>
                <a:latin typeface="Times New Roman" pitchFamily="16" charset="0"/>
              </a:rPr>
              <a:t>,</a:t>
            </a:r>
            <a:r>
              <a:rPr lang="en-US" sz="4400">
                <a:solidFill>
                  <a:srgbClr val="252593"/>
                </a:solidFill>
                <a:latin typeface="Times New Roman" pitchFamily="16" charset="0"/>
                <a:sym typeface="Symbol" pitchFamily="16" charset="2"/>
              </a:rPr>
              <a:t>&gt;</a:t>
            </a:r>
            <a:r>
              <a:rPr lang="en-US">
                <a:solidFill>
                  <a:srgbClr val="252593"/>
                </a:solidFill>
                <a:latin typeface="Times New Roman" pitchFamily="16" charset="0"/>
                <a:sym typeface="Symbol" pitchFamily="16" charset="2"/>
              </a:rPr>
              <a:t>,</a:t>
            </a:r>
            <a:r>
              <a:rPr lang="en-US" i="1">
                <a:latin typeface="Times New Roman" pitchFamily="16" charset="0"/>
                <a:sym typeface="Symbol" pitchFamily="16" charset="2"/>
              </a:rPr>
              <a:t>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dimana </a:t>
            </a:r>
            <a:r>
              <a:rPr lang="en-US" sz="4400">
                <a:solidFill>
                  <a:srgbClr val="252593"/>
                </a:solidFill>
                <a:latin typeface="Arial" charset="0"/>
                <a:sym typeface="Symbol" pitchFamily="16" charset="2"/>
              </a:rPr>
              <a:t> merupakan relasi terurut pada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himpunan </a:t>
            </a:r>
            <a:r>
              <a:rPr lang="en-US" sz="4400" i="1">
                <a:solidFill>
                  <a:srgbClr val="252593"/>
                </a:solidFill>
                <a:latin typeface="Arial" charset="0"/>
              </a:rPr>
              <a:t>S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 disebut </a:t>
            </a:r>
            <a:r>
              <a:rPr lang="en-US" sz="4400">
                <a:solidFill>
                  <a:srgbClr val="990000"/>
                </a:solidFill>
                <a:latin typeface="Arial" charset="0"/>
              </a:rPr>
              <a:t>poset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(p</a:t>
            </a:r>
            <a:r>
              <a:rPr lang="en-US" sz="4400" i="1">
                <a:solidFill>
                  <a:srgbClr val="252593"/>
                </a:solidFill>
                <a:latin typeface="Arial" charset="0"/>
              </a:rPr>
              <a:t>artially ordered set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 build="allAtOnce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Dapatkan Anda menyebutkan 2 contoh poset?</a:t>
            </a:r>
          </a:p>
          <a:p>
            <a:pPr>
              <a:buFont typeface="Wingdings" charset="2"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Dapatkan Anda menyebutkan 2 contoh poset?</a:t>
            </a:r>
          </a:p>
          <a:p>
            <a:r>
              <a:rPr lang="en-US"/>
              <a:t>&lt;Z, ≤&gt;, dengan ≤ menyatakan relasi ‘lebih kecil atau sama dengan’ merupakan poset karena bersifat refleksif, antisimetri, transitif</a:t>
            </a:r>
          </a:p>
          <a:p>
            <a:r>
              <a:rPr lang="en-US"/>
              <a:t>&lt;</a:t>
            </a:r>
            <a:r>
              <a:rPr lang="en-US" i="1"/>
              <a:t>S,p</a:t>
            </a:r>
            <a:r>
              <a:rPr lang="en-US"/>
              <a:t>&gt; dengan </a:t>
            </a:r>
            <a:r>
              <a:rPr lang="en-US" i="1"/>
              <a:t>S </a:t>
            </a:r>
            <a:r>
              <a:rPr lang="en-US"/>
              <a:t>menyatakan himpunan mata ajar di suatu program studi dan </a:t>
            </a:r>
            <a:r>
              <a:rPr lang="en-US" i="1"/>
              <a:t>p</a:t>
            </a:r>
            <a:r>
              <a:rPr lang="en-US"/>
              <a:t> menyatakan relasi ‘prasyarat untuk mengambil suatu mata ajar’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Notasi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Untuk urutan parsiil ρ biasanya dipakai notasi </a:t>
            </a:r>
            <a:r>
              <a:rPr lang="en-US"/>
              <a:t>‘</a:t>
            </a:r>
            <a:r>
              <a:rPr lang="en-US">
                <a:solidFill>
                  <a:srgbClr val="990000"/>
                </a:solidFill>
              </a:rPr>
              <a:t>=≺</a:t>
            </a:r>
            <a:r>
              <a:rPr lang="en-US" b="1"/>
              <a:t>’. </a:t>
            </a:r>
          </a:p>
          <a:p>
            <a:r>
              <a:rPr lang="en-US" b="1"/>
              <a:t>Notasi </a:t>
            </a:r>
            <a:r>
              <a:rPr lang="en-US" b="1" i="1"/>
              <a:t>x </a:t>
            </a:r>
            <a:r>
              <a:rPr lang="en-US"/>
              <a:t>=≺ </a:t>
            </a:r>
            <a:r>
              <a:rPr lang="en-US" b="1" i="1"/>
              <a:t>y </a:t>
            </a:r>
            <a:r>
              <a:rPr lang="en-US" b="1"/>
              <a:t>juga disebut sebagai </a:t>
            </a:r>
            <a:r>
              <a:rPr lang="en-US" b="1" i="1"/>
              <a:t>x </a:t>
            </a:r>
            <a:r>
              <a:rPr lang="en-US" b="1"/>
              <a:t>mendahului </a:t>
            </a:r>
            <a:r>
              <a:rPr lang="en-US" b="1" i="1"/>
              <a:t>y</a:t>
            </a:r>
            <a:r>
              <a:rPr lang="en-US" b="1"/>
              <a:t>, atau </a:t>
            </a:r>
            <a:r>
              <a:rPr lang="en-US" b="1" i="1"/>
              <a:t>y </a:t>
            </a:r>
            <a:r>
              <a:rPr lang="en-US" b="1"/>
              <a:t>didahului </a:t>
            </a:r>
            <a:r>
              <a:rPr lang="en-US" b="1" i="1"/>
              <a:t>x </a:t>
            </a:r>
            <a:r>
              <a:rPr lang="en-US" b="1"/>
              <a:t>dalam urutan parsiil =≺ tersebut. </a:t>
            </a:r>
          </a:p>
          <a:p>
            <a:endParaRPr lang="en-US" b="1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Diagram Hasse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Diagram Hasse dapat digunakan untuk menggambarkan poset jika himpunan pembentuknya berhingga.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9" name="Line 13"/>
          <p:cNvSpPr>
            <a:spLocks noChangeShapeType="1"/>
          </p:cNvSpPr>
          <p:nvPr/>
        </p:nvSpPr>
        <p:spPr bwMode="auto">
          <a:xfrm rot="3552363">
            <a:off x="5077619" y="3645694"/>
            <a:ext cx="287337" cy="574675"/>
          </a:xfrm>
          <a:prstGeom prst="line">
            <a:avLst/>
          </a:prstGeom>
          <a:noFill/>
          <a:ln w="76200">
            <a:solidFill>
              <a:srgbClr val="009999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7227" name="Line 11"/>
          <p:cNvSpPr>
            <a:spLocks noChangeShapeType="1"/>
          </p:cNvSpPr>
          <p:nvPr/>
        </p:nvSpPr>
        <p:spPr bwMode="auto">
          <a:xfrm>
            <a:off x="4429125" y="3646488"/>
            <a:ext cx="287338" cy="574675"/>
          </a:xfrm>
          <a:prstGeom prst="line">
            <a:avLst/>
          </a:prstGeom>
          <a:noFill/>
          <a:ln w="76200">
            <a:solidFill>
              <a:srgbClr val="009999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7218" name="Line 2"/>
          <p:cNvSpPr>
            <a:spLocks noChangeShapeType="1"/>
          </p:cNvSpPr>
          <p:nvPr/>
        </p:nvSpPr>
        <p:spPr bwMode="auto">
          <a:xfrm rot="3552363">
            <a:off x="3925094" y="4914106"/>
            <a:ext cx="287338" cy="574675"/>
          </a:xfrm>
          <a:prstGeom prst="line">
            <a:avLst/>
          </a:prstGeom>
          <a:noFill/>
          <a:ln w="76200">
            <a:solidFill>
              <a:srgbClr val="009999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7219" name="Line 3"/>
          <p:cNvSpPr>
            <a:spLocks noChangeShapeType="1"/>
          </p:cNvSpPr>
          <p:nvPr/>
        </p:nvSpPr>
        <p:spPr bwMode="auto">
          <a:xfrm>
            <a:off x="2771775" y="4941888"/>
            <a:ext cx="287338" cy="574675"/>
          </a:xfrm>
          <a:prstGeom prst="line">
            <a:avLst/>
          </a:prstGeom>
          <a:noFill/>
          <a:ln w="76200">
            <a:solidFill>
              <a:srgbClr val="009999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7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Diagram Hasse</a:t>
            </a:r>
          </a:p>
        </p:txBody>
      </p:sp>
      <p:sp>
        <p:nvSpPr>
          <p:cNvPr id="1372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Contoh: Diagram Hasse untuk relasi prasyarat pada himpunan beberapa mata ajar di Fakultas Ilmu Komputer</a:t>
            </a:r>
          </a:p>
        </p:txBody>
      </p:sp>
      <p:sp>
        <p:nvSpPr>
          <p:cNvPr id="137222" name="Rectangle 6"/>
          <p:cNvSpPr>
            <a:spLocks noChangeArrowheads="1"/>
          </p:cNvSpPr>
          <p:nvPr/>
        </p:nvSpPr>
        <p:spPr bwMode="gray">
          <a:xfrm>
            <a:off x="3995738" y="4332288"/>
            <a:ext cx="1371600" cy="609600"/>
          </a:xfrm>
          <a:prstGeom prst="rect">
            <a:avLst/>
          </a:prstGeom>
          <a:solidFill>
            <a:schemeClr val="accent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Arial" charset="0"/>
              </a:rPr>
              <a:t>Struktur Data</a:t>
            </a:r>
          </a:p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Arial" charset="0"/>
              </a:rPr>
              <a:t>&amp; Algoritma</a:t>
            </a:r>
          </a:p>
        </p:txBody>
      </p:sp>
      <p:sp>
        <p:nvSpPr>
          <p:cNvPr id="137223" name="Rectangle 7"/>
          <p:cNvSpPr>
            <a:spLocks noChangeArrowheads="1"/>
          </p:cNvSpPr>
          <p:nvPr/>
        </p:nvSpPr>
        <p:spPr bwMode="gray">
          <a:xfrm>
            <a:off x="1692275" y="4332288"/>
            <a:ext cx="1738313" cy="609600"/>
          </a:xfrm>
          <a:prstGeom prst="rect">
            <a:avLst/>
          </a:prstGeom>
          <a:solidFill>
            <a:schemeClr val="accent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Arial" charset="0"/>
              </a:rPr>
              <a:t>Pemrograman</a:t>
            </a:r>
          </a:p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Arial" charset="0"/>
              </a:rPr>
              <a:t>Berorientasi Obyek</a:t>
            </a:r>
          </a:p>
        </p:txBody>
      </p:sp>
      <p:sp>
        <p:nvSpPr>
          <p:cNvPr id="137224" name="Rectangle 8"/>
          <p:cNvSpPr>
            <a:spLocks noChangeArrowheads="1"/>
          </p:cNvSpPr>
          <p:nvPr/>
        </p:nvSpPr>
        <p:spPr bwMode="gray">
          <a:xfrm>
            <a:off x="2700338" y="5589588"/>
            <a:ext cx="1371600" cy="609600"/>
          </a:xfrm>
          <a:prstGeom prst="rect">
            <a:avLst/>
          </a:prstGeom>
          <a:solidFill>
            <a:schemeClr val="accent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Arial" charset="0"/>
              </a:rPr>
              <a:t>Dasar-Dasar</a:t>
            </a:r>
          </a:p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Arial" charset="0"/>
              </a:rPr>
              <a:t>Pemrograman</a:t>
            </a:r>
          </a:p>
        </p:txBody>
      </p:sp>
      <p:sp>
        <p:nvSpPr>
          <p:cNvPr id="137225" name="Rectangle 9"/>
          <p:cNvSpPr>
            <a:spLocks noChangeArrowheads="1"/>
          </p:cNvSpPr>
          <p:nvPr/>
        </p:nvSpPr>
        <p:spPr bwMode="gray">
          <a:xfrm>
            <a:off x="3132138" y="3035300"/>
            <a:ext cx="1731962" cy="609600"/>
          </a:xfrm>
          <a:prstGeom prst="rect">
            <a:avLst/>
          </a:prstGeom>
          <a:solidFill>
            <a:schemeClr val="accent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Arial" charset="0"/>
              </a:rPr>
              <a:t>Disain dan Analisis</a:t>
            </a:r>
          </a:p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Arial" charset="0"/>
              </a:rPr>
              <a:t>Algoritma</a:t>
            </a:r>
          </a:p>
        </p:txBody>
      </p:sp>
      <p:sp>
        <p:nvSpPr>
          <p:cNvPr id="137226" name="Rectangle 10"/>
          <p:cNvSpPr>
            <a:spLocks noChangeArrowheads="1"/>
          </p:cNvSpPr>
          <p:nvPr/>
        </p:nvSpPr>
        <p:spPr bwMode="gray">
          <a:xfrm>
            <a:off x="5219700" y="3068638"/>
            <a:ext cx="1371600" cy="609600"/>
          </a:xfrm>
          <a:prstGeom prst="rect">
            <a:avLst/>
          </a:prstGeom>
          <a:solidFill>
            <a:schemeClr val="accent1"/>
          </a:solidFill>
          <a:ln w="127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Arial" charset="0"/>
              </a:rPr>
              <a:t>Internet </a:t>
            </a:r>
          </a:p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chemeClr val="tx2"/>
                </a:solidFill>
                <a:latin typeface="Arial" charset="0"/>
              </a:rPr>
              <a:t>Programming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7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7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7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7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9" grpId="0" animBg="1"/>
      <p:bldP spid="137227" grpId="0" animBg="1"/>
      <p:bldP spid="137218" grpId="0" animBg="1"/>
      <p:bldP spid="137219" grpId="0" animBg="1"/>
      <p:bldP spid="137222" grpId="0" animBg="1" autoUpdateAnimBg="0"/>
      <p:bldP spid="137223" grpId="0" animBg="1" autoUpdateAnimBg="0"/>
      <p:bldP spid="137224" grpId="0" animBg="1" autoUpdateAnimBg="0"/>
      <p:bldP spid="137225" grpId="0" animBg="1" autoUpdateAnimBg="0"/>
      <p:bldP spid="137226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Tujuan Pemelajaran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533400" indent="-533400"/>
            <a:r>
              <a:rPr lang="en-US" sz="2400"/>
              <a:t>Mahasiswa dapat menjelaskan pengertian relasi terurut (baik total maupun parsial) dan dapat menganalisa apakah suatu relasi termasuk relasi terurut. Dan jika diberikan himpunan terurut parsial (partially ordered set / poset), mahasiswa mampu menggambarkannya dalam diagram Hasse.</a:t>
            </a:r>
          </a:p>
          <a:p>
            <a:pPr marL="533400" indent="-533400"/>
            <a:r>
              <a:rPr lang="en-US" sz="2400"/>
              <a:t>Apabila diberikan suatu poset, mahasiswa mampu menentukan elemen minimal, elemen maksimal, elemen terkecil, elemen terbesar, batas bawah, batas bawah terbesar, batas atas dan batas atas terkecil dari poset tersebut. </a:t>
            </a:r>
          </a:p>
          <a:p>
            <a:pPr marL="533400" indent="-533400" algn="just"/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Aturan Pembentukan Diagram Hasse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err="1"/>
              <a:t>Digram</a:t>
            </a:r>
            <a:r>
              <a:rPr lang="en-US" dirty="0"/>
              <a:t> </a:t>
            </a:r>
            <a:r>
              <a:rPr lang="en-US" dirty="0" err="1"/>
              <a:t>Hasse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poset</a:t>
            </a:r>
            <a:r>
              <a:rPr lang="en-US" dirty="0"/>
              <a:t> &lt; </a:t>
            </a:r>
            <a:r>
              <a:rPr lang="en-US" i="1" dirty="0"/>
              <a:t>S</a:t>
            </a:r>
            <a:r>
              <a:rPr lang="en-US" dirty="0"/>
              <a:t>, =≺ &gt;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</a:p>
          <a:p>
            <a:pPr lvl="1">
              <a:lnSpc>
                <a:spcPct val="90000"/>
              </a:lnSpc>
            </a:pP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elemen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i="1" dirty="0"/>
              <a:t>S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terletak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level </a:t>
            </a:r>
            <a:r>
              <a:rPr lang="en-US" sz="2800" dirty="0" err="1"/>
              <a:t>tertentu</a:t>
            </a:r>
            <a:r>
              <a:rPr lang="en-US" sz="2800" dirty="0"/>
              <a:t>. </a:t>
            </a:r>
          </a:p>
          <a:p>
            <a:pPr lvl="1">
              <a:lnSpc>
                <a:spcPct val="90000"/>
              </a:lnSpc>
            </a:pP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i="1" dirty="0"/>
              <a:t>x </a:t>
            </a:r>
            <a:r>
              <a:rPr lang="en-US" sz="2800" dirty="0"/>
              <a:t>=&lt; </a:t>
            </a:r>
            <a:r>
              <a:rPr lang="en-US" sz="2800" i="1" dirty="0"/>
              <a:t>y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/>
              <a:t>x </a:t>
            </a:r>
            <a:r>
              <a:rPr lang="en-US" sz="2800" dirty="0"/>
              <a:t>≠ </a:t>
            </a:r>
            <a:r>
              <a:rPr lang="en-US" sz="2800" i="1" dirty="0"/>
              <a:t>y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i="1" dirty="0"/>
              <a:t>x </a:t>
            </a:r>
            <a:r>
              <a:rPr lang="en-US" sz="2800" dirty="0" err="1"/>
              <a:t>berada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level yang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rendah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level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. </a:t>
            </a:r>
            <a:r>
              <a:rPr lang="en-US" sz="2800" dirty="0" err="1"/>
              <a:t>Elemen-elemen</a:t>
            </a:r>
            <a:r>
              <a:rPr lang="en-US" sz="2800" dirty="0"/>
              <a:t> </a:t>
            </a:r>
            <a:r>
              <a:rPr lang="en-US" sz="2800" i="1" dirty="0"/>
              <a:t>z </a:t>
            </a:r>
            <a:r>
              <a:rPr lang="en-US" sz="2800" dirty="0"/>
              <a:t>∈ </a:t>
            </a:r>
            <a:r>
              <a:rPr lang="en-US" sz="2800" i="1" dirty="0"/>
              <a:t>S </a:t>
            </a:r>
            <a:r>
              <a:rPr lang="en-US" sz="2800" dirty="0"/>
              <a:t>yang </a:t>
            </a:r>
            <a:r>
              <a:rPr lang="en-US" sz="2800" dirty="0" err="1"/>
              <a:t>bersifat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i="1" dirty="0"/>
              <a:t>y </a:t>
            </a:r>
            <a:r>
              <a:rPr lang="en-US" sz="2800" dirty="0"/>
              <a:t>∈ </a:t>
            </a:r>
            <a:r>
              <a:rPr lang="en-US" sz="2800" i="1" dirty="0"/>
              <a:t>S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i="1" dirty="0"/>
              <a:t>y </a:t>
            </a:r>
            <a:r>
              <a:rPr lang="en-US" sz="2800" dirty="0"/>
              <a:t>=≺ z </a:t>
            </a:r>
            <a:r>
              <a:rPr lang="en-US" sz="2800" dirty="0" err="1"/>
              <a:t>diletakkan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lever ke-1. </a:t>
            </a:r>
          </a:p>
          <a:p>
            <a:pPr lvl="1">
              <a:lnSpc>
                <a:spcPct val="90000"/>
              </a:lnSpc>
            </a:pP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i="1" dirty="0"/>
              <a:t>x </a:t>
            </a:r>
            <a:r>
              <a:rPr lang="en-US" sz="2800" dirty="0"/>
              <a:t>=&lt; </a:t>
            </a:r>
            <a:r>
              <a:rPr lang="en-US" sz="2800" i="1" dirty="0"/>
              <a:t>y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i="1" dirty="0"/>
              <a:t>z </a:t>
            </a:r>
            <a:r>
              <a:rPr lang="en-US" sz="2800" dirty="0"/>
              <a:t>∈ </a:t>
            </a:r>
            <a:r>
              <a:rPr lang="en-US" sz="2800" i="1" dirty="0"/>
              <a:t>S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berlaku</a:t>
            </a:r>
            <a:r>
              <a:rPr lang="en-US" sz="2800" dirty="0"/>
              <a:t> </a:t>
            </a:r>
            <a:r>
              <a:rPr lang="en-US" sz="2800" i="1" dirty="0"/>
              <a:t>x </a:t>
            </a:r>
            <a:r>
              <a:rPr lang="en-US" sz="2800" dirty="0"/>
              <a:t>=&lt; </a:t>
            </a:r>
            <a:r>
              <a:rPr lang="en-US" sz="2800" i="1" dirty="0"/>
              <a:t>z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/>
              <a:t>z </a:t>
            </a:r>
            <a:r>
              <a:rPr lang="en-US" sz="2800" dirty="0"/>
              <a:t>=&lt; </a:t>
            </a:r>
            <a:r>
              <a:rPr lang="en-US" sz="2800" i="1" dirty="0"/>
              <a:t>y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ditarik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garis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i="1" dirty="0"/>
              <a:t>x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. </a:t>
            </a:r>
          </a:p>
          <a:p>
            <a:pPr>
              <a:lnSpc>
                <a:spcPct val="90000"/>
              </a:lnSpc>
            </a:pPr>
            <a:endParaRPr lang="en-US" sz="3200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956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000" b="1"/>
              <a:t>Poset &lt;</a:t>
            </a:r>
            <a:r>
              <a:rPr lang="en-US" sz="2000" b="1" i="1"/>
              <a:t>S</a:t>
            </a:r>
            <a:r>
              <a:rPr lang="en-US" sz="2000" b="1"/>
              <a:t>, | &gt;, dengan </a:t>
            </a:r>
            <a:r>
              <a:rPr lang="en-US" sz="2000" b="1" i="1"/>
              <a:t>S </a:t>
            </a:r>
            <a:r>
              <a:rPr lang="en-US" sz="2000" b="1"/>
              <a:t>= {1, 2, 3, 4, 5, 6, 7, 8, 9, 10, 11, 12} dan relasi </a:t>
            </a:r>
            <a:r>
              <a:rPr lang="en-US" sz="2000" b="1" i="1"/>
              <a:t>x</a:t>
            </a:r>
            <a:r>
              <a:rPr lang="en-US" sz="2000" b="1"/>
              <a:t>|</a:t>
            </a:r>
            <a:r>
              <a:rPr lang="en-US" sz="2000" b="1" i="1"/>
              <a:t>y </a:t>
            </a:r>
            <a:r>
              <a:rPr lang="en-US" sz="2000" b="1"/>
              <a:t>berarti </a:t>
            </a:r>
            <a:r>
              <a:rPr lang="en-US" sz="2000" b="1" i="1"/>
              <a:t>x </a:t>
            </a:r>
            <a:r>
              <a:rPr lang="en-US" sz="2000" b="1"/>
              <a:t>habis membagi </a:t>
            </a:r>
            <a:r>
              <a:rPr lang="en-US" sz="2000" b="1" i="1"/>
              <a:t>y</a:t>
            </a:r>
            <a:r>
              <a:rPr lang="en-US" sz="2000" b="1"/>
              <a:t>. </a:t>
            </a:r>
          </a:p>
          <a:p>
            <a:pPr>
              <a:lnSpc>
                <a:spcPct val="80000"/>
              </a:lnSpc>
            </a:pPr>
            <a:r>
              <a:rPr lang="en-US" sz="2000" b="1"/>
              <a:t>Jadi |= {(1, 1),(1, 2),(1, 3),(1, 4),(1, 5),(1, 6),(1, 7),(1, 8),(1, 9), (1, 10), (1, 11), (1, 12), (2, 2), (2, 4), (2, 6), (2, 8), (2, 10), (2, 12), (3, 3), (3, 6), (3, 9), (3, 12), (4, 4), (4, 8), (4, 12), (5, 5), (5, 10), (6, 6), (6, 12), (7, 7), (8, 8), (9, 9), (10, 10), (11, 11), (12, 12)}. 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endParaRPr lang="en-US" sz="2000" b="1"/>
          </a:p>
          <a:p>
            <a:pPr>
              <a:lnSpc>
                <a:spcPct val="80000"/>
              </a:lnSpc>
            </a:pPr>
            <a:r>
              <a:rPr lang="en-US" sz="2000"/>
              <a:t>Proses pembentukan diagram Hasse :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sz="2000" b="1"/>
              <a:t>	Tahap 1: Dari elemen-elemen (1, 1), ....., (1, 12) di poset &lt; S, |&gt;, diperoleh diagram Hasse sementaranya seperti pada Gambar berikut: </a:t>
            </a:r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539750" y="46529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539750" y="537368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39270" name="Text Box 6"/>
          <p:cNvSpPr txBox="1">
            <a:spLocks noChangeArrowheads="1"/>
          </p:cNvSpPr>
          <p:nvPr/>
        </p:nvSpPr>
        <p:spPr bwMode="auto">
          <a:xfrm>
            <a:off x="2555875" y="4581525"/>
            <a:ext cx="5688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2    3    4    5    6    7    8    9    10    11    12</a:t>
            </a:r>
          </a:p>
        </p:txBody>
      </p:sp>
      <p:sp>
        <p:nvSpPr>
          <p:cNvPr id="139271" name="Text Box 7"/>
          <p:cNvSpPr txBox="1">
            <a:spLocks noChangeArrowheads="1"/>
          </p:cNvSpPr>
          <p:nvPr/>
        </p:nvSpPr>
        <p:spPr bwMode="auto">
          <a:xfrm>
            <a:off x="2484438" y="5419725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1</a:t>
            </a:r>
          </a:p>
        </p:txBody>
      </p:sp>
      <p:sp>
        <p:nvSpPr>
          <p:cNvPr id="139272" name="Line 8"/>
          <p:cNvSpPr>
            <a:spLocks noChangeShapeType="1"/>
          </p:cNvSpPr>
          <p:nvPr/>
        </p:nvSpPr>
        <p:spPr bwMode="auto">
          <a:xfrm flipH="1" flipV="1">
            <a:off x="2771775" y="5013325"/>
            <a:ext cx="2592388" cy="50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9273" name="Line 9"/>
          <p:cNvSpPr>
            <a:spLocks noChangeShapeType="1"/>
          </p:cNvSpPr>
          <p:nvPr/>
        </p:nvSpPr>
        <p:spPr bwMode="auto">
          <a:xfrm flipH="1" flipV="1">
            <a:off x="3203575" y="5013325"/>
            <a:ext cx="2160588" cy="50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9274" name="Line 10"/>
          <p:cNvSpPr>
            <a:spLocks noChangeShapeType="1"/>
          </p:cNvSpPr>
          <p:nvPr/>
        </p:nvSpPr>
        <p:spPr bwMode="auto">
          <a:xfrm flipH="1" flipV="1">
            <a:off x="3708400" y="4941888"/>
            <a:ext cx="16557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9275" name="Line 11"/>
          <p:cNvSpPr>
            <a:spLocks noChangeShapeType="1"/>
          </p:cNvSpPr>
          <p:nvPr/>
        </p:nvSpPr>
        <p:spPr bwMode="auto">
          <a:xfrm flipH="1" flipV="1">
            <a:off x="4140200" y="4941888"/>
            <a:ext cx="12239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9276" name="Line 12"/>
          <p:cNvSpPr>
            <a:spLocks noChangeShapeType="1"/>
          </p:cNvSpPr>
          <p:nvPr/>
        </p:nvSpPr>
        <p:spPr bwMode="auto">
          <a:xfrm flipH="1" flipV="1">
            <a:off x="4572000" y="4941888"/>
            <a:ext cx="7921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9277" name="Line 13"/>
          <p:cNvSpPr>
            <a:spLocks noChangeShapeType="1"/>
          </p:cNvSpPr>
          <p:nvPr/>
        </p:nvSpPr>
        <p:spPr bwMode="auto">
          <a:xfrm flipH="1" flipV="1">
            <a:off x="5003800" y="4941888"/>
            <a:ext cx="3603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9278" name="Line 14"/>
          <p:cNvSpPr>
            <a:spLocks noChangeShapeType="1"/>
          </p:cNvSpPr>
          <p:nvPr/>
        </p:nvSpPr>
        <p:spPr bwMode="auto">
          <a:xfrm flipV="1">
            <a:off x="5364163" y="5013325"/>
            <a:ext cx="71437" cy="50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9279" name="Line 15"/>
          <p:cNvSpPr>
            <a:spLocks noChangeShapeType="1"/>
          </p:cNvSpPr>
          <p:nvPr/>
        </p:nvSpPr>
        <p:spPr bwMode="auto">
          <a:xfrm flipV="1">
            <a:off x="5364163" y="4941888"/>
            <a:ext cx="576262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9280" name="Line 16"/>
          <p:cNvSpPr>
            <a:spLocks noChangeShapeType="1"/>
          </p:cNvSpPr>
          <p:nvPr/>
        </p:nvSpPr>
        <p:spPr bwMode="auto">
          <a:xfrm flipV="1">
            <a:off x="5364163" y="5013325"/>
            <a:ext cx="1079500" cy="50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9282" name="Line 18"/>
          <p:cNvSpPr>
            <a:spLocks noChangeShapeType="1"/>
          </p:cNvSpPr>
          <p:nvPr/>
        </p:nvSpPr>
        <p:spPr bwMode="auto">
          <a:xfrm flipV="1">
            <a:off x="5364163" y="5013325"/>
            <a:ext cx="1728787" cy="50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9283" name="Line 19"/>
          <p:cNvSpPr>
            <a:spLocks noChangeShapeType="1"/>
          </p:cNvSpPr>
          <p:nvPr/>
        </p:nvSpPr>
        <p:spPr bwMode="auto">
          <a:xfrm flipV="1">
            <a:off x="5364163" y="4941888"/>
            <a:ext cx="2303462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3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3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3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3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3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3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build="p"/>
      <p:bldP spid="139268" grpId="0"/>
      <p:bldP spid="139269" grpId="0"/>
      <p:bldP spid="139270" grpId="0"/>
      <p:bldP spid="139271" grpId="0"/>
      <p:bldP spid="139272" grpId="0" animBg="1"/>
      <p:bldP spid="139273" grpId="0" animBg="1"/>
      <p:bldP spid="139274" grpId="0" animBg="1"/>
      <p:bldP spid="139275" grpId="0" animBg="1"/>
      <p:bldP spid="139276" grpId="0" animBg="1"/>
      <p:bldP spid="139277" grpId="0" animBg="1"/>
      <p:bldP spid="139278" grpId="0" animBg="1"/>
      <p:bldP spid="139279" grpId="0" animBg="1"/>
      <p:bldP spid="139280" grpId="0" animBg="1"/>
      <p:bldP spid="139282" grpId="0" animBg="1"/>
      <p:bldP spid="13928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050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/>
              <a:t>|= {(1, 1),(1, 2),(1, 3),(1, 4),(1, 5),(1, 6),(1, 7),(1, 8),(1, 9), (1, 10), (1, 11), (1, 12), (2, 2), (2, 4), (2, 6), (2, 8), (2, 10), (2, 12), (3, 3), (3, 6), (3, 9), (3, 12), (4, 4), (4, 8), (4, 12), (5, 5), (5, 10), (6, 6), (6, 12), (7, 7), (8, 8), (9, 9), (10, 10), (11, 11), (12, 12)}. </a:t>
            </a:r>
          </a:p>
          <a:p>
            <a:pPr>
              <a:lnSpc>
                <a:spcPct val="80000"/>
              </a:lnSpc>
            </a:pPr>
            <a:r>
              <a:rPr lang="en-US" sz="2000" b="1"/>
              <a:t>Tahap 2: Dari elemen-elemen (1, 1), ....., (2, 12) di poset &lt; S, </a:t>
            </a:r>
            <a:r>
              <a:rPr lang="en-US" sz="2000" b="1" i="1"/>
              <a:t>|</a:t>
            </a:r>
            <a:r>
              <a:rPr lang="en-US" sz="2000" b="1"/>
              <a:t>&gt;, diperoleh diagram Hasse sementaranya seperti pada Gambar berikut: </a:t>
            </a:r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539750" y="46529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539750" y="537368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40294" name="Text Box 6"/>
          <p:cNvSpPr txBox="1">
            <a:spLocks noChangeArrowheads="1"/>
          </p:cNvSpPr>
          <p:nvPr/>
        </p:nvSpPr>
        <p:spPr bwMode="auto">
          <a:xfrm>
            <a:off x="2411413" y="4581525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2      3          5          7          9           11     </a:t>
            </a:r>
          </a:p>
        </p:txBody>
      </p:sp>
      <p:sp>
        <p:nvSpPr>
          <p:cNvPr id="140295" name="Text Box 7"/>
          <p:cNvSpPr txBox="1">
            <a:spLocks noChangeArrowheads="1"/>
          </p:cNvSpPr>
          <p:nvPr/>
        </p:nvSpPr>
        <p:spPr bwMode="auto">
          <a:xfrm>
            <a:off x="2555875" y="5419725"/>
            <a:ext cx="5688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1</a:t>
            </a:r>
          </a:p>
        </p:txBody>
      </p:sp>
      <p:sp>
        <p:nvSpPr>
          <p:cNvPr id="140296" name="Line 8"/>
          <p:cNvSpPr>
            <a:spLocks noChangeShapeType="1"/>
          </p:cNvSpPr>
          <p:nvPr/>
        </p:nvSpPr>
        <p:spPr bwMode="auto">
          <a:xfrm flipH="1" flipV="1">
            <a:off x="2771775" y="5013325"/>
            <a:ext cx="2592388" cy="50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0297" name="Line 9"/>
          <p:cNvSpPr>
            <a:spLocks noChangeShapeType="1"/>
          </p:cNvSpPr>
          <p:nvPr/>
        </p:nvSpPr>
        <p:spPr bwMode="auto">
          <a:xfrm flipH="1" flipV="1">
            <a:off x="3276600" y="4941888"/>
            <a:ext cx="20875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0299" name="Line 11"/>
          <p:cNvSpPr>
            <a:spLocks noChangeShapeType="1"/>
          </p:cNvSpPr>
          <p:nvPr/>
        </p:nvSpPr>
        <p:spPr bwMode="auto">
          <a:xfrm flipH="1" flipV="1">
            <a:off x="4140200" y="4941888"/>
            <a:ext cx="12239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0301" name="Line 13"/>
          <p:cNvSpPr>
            <a:spLocks noChangeShapeType="1"/>
          </p:cNvSpPr>
          <p:nvPr/>
        </p:nvSpPr>
        <p:spPr bwMode="auto">
          <a:xfrm flipH="1" flipV="1">
            <a:off x="5003800" y="4941888"/>
            <a:ext cx="3603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0303" name="Line 15"/>
          <p:cNvSpPr>
            <a:spLocks noChangeShapeType="1"/>
          </p:cNvSpPr>
          <p:nvPr/>
        </p:nvSpPr>
        <p:spPr bwMode="auto">
          <a:xfrm flipV="1">
            <a:off x="5364163" y="4941888"/>
            <a:ext cx="576262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0305" name="Line 17"/>
          <p:cNvSpPr>
            <a:spLocks noChangeShapeType="1"/>
          </p:cNvSpPr>
          <p:nvPr/>
        </p:nvSpPr>
        <p:spPr bwMode="auto">
          <a:xfrm flipV="1">
            <a:off x="5364163" y="4868863"/>
            <a:ext cx="1584325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0307" name="Text Box 19"/>
          <p:cNvSpPr txBox="1">
            <a:spLocks noChangeArrowheads="1"/>
          </p:cNvSpPr>
          <p:nvPr/>
        </p:nvSpPr>
        <p:spPr bwMode="auto">
          <a:xfrm>
            <a:off x="539750" y="40052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40308" name="Text Box 20"/>
          <p:cNvSpPr txBox="1">
            <a:spLocks noChangeArrowheads="1"/>
          </p:cNvSpPr>
          <p:nvPr/>
        </p:nvSpPr>
        <p:spPr bwMode="auto">
          <a:xfrm>
            <a:off x="2411413" y="3933825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4        6        8       10     12</a:t>
            </a:r>
          </a:p>
        </p:txBody>
      </p:sp>
      <p:sp>
        <p:nvSpPr>
          <p:cNvPr id="140309" name="Line 21"/>
          <p:cNvSpPr>
            <a:spLocks noChangeShapeType="1"/>
          </p:cNvSpPr>
          <p:nvPr/>
        </p:nvSpPr>
        <p:spPr bwMode="auto">
          <a:xfrm flipV="1">
            <a:off x="2771775" y="4221163"/>
            <a:ext cx="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0310" name="Line 22"/>
          <p:cNvSpPr>
            <a:spLocks noChangeShapeType="1"/>
          </p:cNvSpPr>
          <p:nvPr/>
        </p:nvSpPr>
        <p:spPr bwMode="auto">
          <a:xfrm flipV="1">
            <a:off x="2771775" y="4221163"/>
            <a:ext cx="720725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0311" name="Line 23"/>
          <p:cNvSpPr>
            <a:spLocks noChangeShapeType="1"/>
          </p:cNvSpPr>
          <p:nvPr/>
        </p:nvSpPr>
        <p:spPr bwMode="auto">
          <a:xfrm flipV="1">
            <a:off x="2771775" y="4221163"/>
            <a:ext cx="1439863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0312" name="Line 24"/>
          <p:cNvSpPr>
            <a:spLocks noChangeShapeType="1"/>
          </p:cNvSpPr>
          <p:nvPr/>
        </p:nvSpPr>
        <p:spPr bwMode="auto">
          <a:xfrm flipV="1">
            <a:off x="2771775" y="4221163"/>
            <a:ext cx="230505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0313" name="Line 25"/>
          <p:cNvSpPr>
            <a:spLocks noChangeShapeType="1"/>
          </p:cNvSpPr>
          <p:nvPr/>
        </p:nvSpPr>
        <p:spPr bwMode="auto">
          <a:xfrm flipV="1">
            <a:off x="2771775" y="4221163"/>
            <a:ext cx="3024188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0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40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0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40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0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0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40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1" grpId="0" build="p"/>
      <p:bldP spid="140292" grpId="0"/>
      <p:bldP spid="140293" grpId="0"/>
      <p:bldP spid="140294" grpId="0"/>
      <p:bldP spid="140295" grpId="0"/>
      <p:bldP spid="140296" grpId="0" animBg="1"/>
      <p:bldP spid="140297" grpId="0" animBg="1"/>
      <p:bldP spid="140299" grpId="0" animBg="1"/>
      <p:bldP spid="140301" grpId="0" animBg="1"/>
      <p:bldP spid="140303" grpId="0" animBg="1"/>
      <p:bldP spid="140305" grpId="0" animBg="1"/>
      <p:bldP spid="140307" grpId="0"/>
      <p:bldP spid="140308" grpId="0"/>
      <p:bldP spid="140309" grpId="0" animBg="1"/>
      <p:bldP spid="140310" grpId="0" animBg="1"/>
      <p:bldP spid="140311" grpId="0" animBg="1"/>
      <p:bldP spid="140312" grpId="0" animBg="1"/>
      <p:bldP spid="14031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050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/>
              <a:t>|= {(1, 1),(1, 2),(1, 3),(1, 4),(1, 5),(1, 6),(1, 7),(1, 8),(1, 9), (1, 10), (1, 11), (1, 12), (2, 2), (2, 4), (2, 6), (2, 8), (2, 10), (2, 12), (3, 3), (3, 6), (3, 9), (3, 12), (4, 4), (4, 8), (4, 12), (5, 5), (5, 10), (6, 6), (6, 12), (7, 7), (8, 8), (9, 9), (10, 10), (11, 11), (12, 12)}. </a:t>
            </a:r>
          </a:p>
          <a:p>
            <a:pPr>
              <a:lnSpc>
                <a:spcPct val="80000"/>
              </a:lnSpc>
            </a:pPr>
            <a:r>
              <a:rPr lang="en-US" sz="2000" b="1"/>
              <a:t>Tahap 3: Dari elemen-elemen (1, 1), ....., (3, 12) di poset &lt; S, </a:t>
            </a:r>
            <a:r>
              <a:rPr lang="en-US" sz="2000" b="1" i="1"/>
              <a:t>|</a:t>
            </a:r>
            <a:r>
              <a:rPr lang="en-US" sz="2000" b="1"/>
              <a:t>&gt;, diperoleh diagram Hasse sementaranya seperti pada Gambar berikut: </a:t>
            </a:r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539750" y="46529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55653" name="Text Box 5"/>
          <p:cNvSpPr txBox="1">
            <a:spLocks noChangeArrowheads="1"/>
          </p:cNvSpPr>
          <p:nvPr/>
        </p:nvSpPr>
        <p:spPr bwMode="auto">
          <a:xfrm>
            <a:off x="539750" y="537368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55654" name="Text Box 6"/>
          <p:cNvSpPr txBox="1">
            <a:spLocks noChangeArrowheads="1"/>
          </p:cNvSpPr>
          <p:nvPr/>
        </p:nvSpPr>
        <p:spPr bwMode="auto">
          <a:xfrm>
            <a:off x="2411413" y="4581525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2      3         5        7      11               </a:t>
            </a:r>
          </a:p>
        </p:txBody>
      </p:sp>
      <p:sp>
        <p:nvSpPr>
          <p:cNvPr id="155655" name="Text Box 7"/>
          <p:cNvSpPr txBox="1">
            <a:spLocks noChangeArrowheads="1"/>
          </p:cNvSpPr>
          <p:nvPr/>
        </p:nvSpPr>
        <p:spPr bwMode="auto">
          <a:xfrm>
            <a:off x="2555875" y="5419725"/>
            <a:ext cx="29527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1</a:t>
            </a:r>
          </a:p>
        </p:txBody>
      </p:sp>
      <p:sp>
        <p:nvSpPr>
          <p:cNvPr id="155656" name="Line 8"/>
          <p:cNvSpPr>
            <a:spLocks noChangeShapeType="1"/>
          </p:cNvSpPr>
          <p:nvPr/>
        </p:nvSpPr>
        <p:spPr bwMode="auto">
          <a:xfrm flipH="1" flipV="1">
            <a:off x="2700338" y="4941888"/>
            <a:ext cx="14398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5657" name="Line 9"/>
          <p:cNvSpPr>
            <a:spLocks noChangeShapeType="1"/>
          </p:cNvSpPr>
          <p:nvPr/>
        </p:nvSpPr>
        <p:spPr bwMode="auto">
          <a:xfrm flipH="1" flipV="1">
            <a:off x="3276600" y="4941888"/>
            <a:ext cx="86360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5658" name="Line 10"/>
          <p:cNvSpPr>
            <a:spLocks noChangeShapeType="1"/>
          </p:cNvSpPr>
          <p:nvPr/>
        </p:nvSpPr>
        <p:spPr bwMode="auto">
          <a:xfrm flipH="1" flipV="1">
            <a:off x="4140200" y="4941888"/>
            <a:ext cx="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5659" name="Line 11"/>
          <p:cNvSpPr>
            <a:spLocks noChangeShapeType="1"/>
          </p:cNvSpPr>
          <p:nvPr/>
        </p:nvSpPr>
        <p:spPr bwMode="auto">
          <a:xfrm flipV="1">
            <a:off x="4140200" y="4941888"/>
            <a:ext cx="719138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5660" name="Line 12"/>
          <p:cNvSpPr>
            <a:spLocks noChangeShapeType="1"/>
          </p:cNvSpPr>
          <p:nvPr/>
        </p:nvSpPr>
        <p:spPr bwMode="auto">
          <a:xfrm flipV="1">
            <a:off x="4140200" y="4941888"/>
            <a:ext cx="151130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5662" name="Text Box 14"/>
          <p:cNvSpPr txBox="1">
            <a:spLocks noChangeArrowheads="1"/>
          </p:cNvSpPr>
          <p:nvPr/>
        </p:nvSpPr>
        <p:spPr bwMode="auto">
          <a:xfrm>
            <a:off x="539750" y="40052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55663" name="Text Box 15"/>
          <p:cNvSpPr txBox="1">
            <a:spLocks noChangeArrowheads="1"/>
          </p:cNvSpPr>
          <p:nvPr/>
        </p:nvSpPr>
        <p:spPr bwMode="auto">
          <a:xfrm>
            <a:off x="2363788" y="3829050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4        6        8       10     12      9</a:t>
            </a:r>
          </a:p>
        </p:txBody>
      </p:sp>
      <p:sp>
        <p:nvSpPr>
          <p:cNvPr id="155664" name="Line 16"/>
          <p:cNvSpPr>
            <a:spLocks noChangeShapeType="1"/>
          </p:cNvSpPr>
          <p:nvPr/>
        </p:nvSpPr>
        <p:spPr bwMode="auto">
          <a:xfrm flipV="1">
            <a:off x="2690813" y="4157663"/>
            <a:ext cx="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5665" name="Line 17"/>
          <p:cNvSpPr>
            <a:spLocks noChangeShapeType="1"/>
          </p:cNvSpPr>
          <p:nvPr/>
        </p:nvSpPr>
        <p:spPr bwMode="auto">
          <a:xfrm flipV="1">
            <a:off x="2690813" y="4157663"/>
            <a:ext cx="720725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5666" name="Line 18"/>
          <p:cNvSpPr>
            <a:spLocks noChangeShapeType="1"/>
          </p:cNvSpPr>
          <p:nvPr/>
        </p:nvSpPr>
        <p:spPr bwMode="auto">
          <a:xfrm flipV="1">
            <a:off x="2690813" y="4157663"/>
            <a:ext cx="1439862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5667" name="Line 19"/>
          <p:cNvSpPr>
            <a:spLocks noChangeShapeType="1"/>
          </p:cNvSpPr>
          <p:nvPr/>
        </p:nvSpPr>
        <p:spPr bwMode="auto">
          <a:xfrm flipV="1">
            <a:off x="2690813" y="4157663"/>
            <a:ext cx="230505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5668" name="Line 20"/>
          <p:cNvSpPr>
            <a:spLocks noChangeShapeType="1"/>
          </p:cNvSpPr>
          <p:nvPr/>
        </p:nvSpPr>
        <p:spPr bwMode="auto">
          <a:xfrm flipV="1">
            <a:off x="2690813" y="4157663"/>
            <a:ext cx="3024187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5669" name="Line 21"/>
          <p:cNvSpPr>
            <a:spLocks noChangeShapeType="1"/>
          </p:cNvSpPr>
          <p:nvPr/>
        </p:nvSpPr>
        <p:spPr bwMode="auto">
          <a:xfrm flipV="1">
            <a:off x="3276600" y="4197350"/>
            <a:ext cx="142875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5670" name="Line 22"/>
          <p:cNvSpPr>
            <a:spLocks noChangeShapeType="1"/>
          </p:cNvSpPr>
          <p:nvPr/>
        </p:nvSpPr>
        <p:spPr bwMode="auto">
          <a:xfrm flipV="1">
            <a:off x="3276600" y="4149725"/>
            <a:ext cx="2447925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5671" name="Line 23"/>
          <p:cNvSpPr>
            <a:spLocks noChangeShapeType="1"/>
          </p:cNvSpPr>
          <p:nvPr/>
        </p:nvSpPr>
        <p:spPr bwMode="auto">
          <a:xfrm flipV="1">
            <a:off x="3276600" y="4149725"/>
            <a:ext cx="3095625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5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5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5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5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5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5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5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5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5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5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5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5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5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55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1" grpId="0" build="p"/>
      <p:bldP spid="155652" grpId="0"/>
      <p:bldP spid="155653" grpId="0"/>
      <p:bldP spid="155654" grpId="0"/>
      <p:bldP spid="155655" grpId="0"/>
      <p:bldP spid="155656" grpId="0" animBg="1"/>
      <p:bldP spid="155657" grpId="0" animBg="1"/>
      <p:bldP spid="155658" grpId="0" animBg="1"/>
      <p:bldP spid="155659" grpId="0" animBg="1"/>
      <p:bldP spid="155660" grpId="0" animBg="1"/>
      <p:bldP spid="155662" grpId="0"/>
      <p:bldP spid="155663" grpId="0"/>
      <p:bldP spid="155664" grpId="0" animBg="1"/>
      <p:bldP spid="155665" grpId="0" animBg="1"/>
      <p:bldP spid="155666" grpId="0" animBg="1"/>
      <p:bldP spid="155667" grpId="0" animBg="1"/>
      <p:bldP spid="15566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>
            <a:normAutofit fontScale="90000"/>
          </a:bodyPr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29600" cy="1843088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en-US" sz="2000" b="1"/>
              <a:t>|= {(1, 1),(1, 2),(1, 3),(1, 4),(1, 5),(1, 6),(1, 7),(1, 8),(1, 9), (1, 10), (1, 11), (1, 12), (2, 2), (2, 4), (2, 6), (2, 8), (2, 10), (2, 12), (3, 3), (3, 6), (3, 9), (3, 12), (4, 4), (4, 8), (4, 12), (5, 5), (5, 10), (6, 6), (6, 12), (7, 7), (8, 8), (9, 9), (10, 10), (11, 11), (12, 12)}. </a:t>
            </a:r>
          </a:p>
          <a:p>
            <a:pPr>
              <a:lnSpc>
                <a:spcPct val="80000"/>
              </a:lnSpc>
            </a:pPr>
            <a:r>
              <a:rPr lang="en-US" sz="2000" b="1"/>
              <a:t>Tahap 4: Dari elemen-elemen (1, 1), ....., (4, 12) di poset &lt; S, </a:t>
            </a:r>
            <a:r>
              <a:rPr lang="en-US" sz="2000" b="1" i="1"/>
              <a:t>|</a:t>
            </a:r>
            <a:r>
              <a:rPr lang="en-US" sz="2000" b="1"/>
              <a:t>&gt;, diperoleh diagram Hasse sementaranya seperti pada Gambar berikut: </a:t>
            </a:r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539750" y="48688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56677" name="Text Box 5"/>
          <p:cNvSpPr txBox="1">
            <a:spLocks noChangeArrowheads="1"/>
          </p:cNvSpPr>
          <p:nvPr/>
        </p:nvSpPr>
        <p:spPr bwMode="auto">
          <a:xfrm>
            <a:off x="539750" y="558958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56678" name="Text Box 6"/>
          <p:cNvSpPr txBox="1">
            <a:spLocks noChangeArrowheads="1"/>
          </p:cNvSpPr>
          <p:nvPr/>
        </p:nvSpPr>
        <p:spPr bwMode="auto">
          <a:xfrm>
            <a:off x="2411413" y="4725988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2      3         5        7      11               </a:t>
            </a:r>
          </a:p>
        </p:txBody>
      </p:sp>
      <p:sp>
        <p:nvSpPr>
          <p:cNvPr id="156679" name="Text Box 7"/>
          <p:cNvSpPr txBox="1">
            <a:spLocks noChangeArrowheads="1"/>
          </p:cNvSpPr>
          <p:nvPr/>
        </p:nvSpPr>
        <p:spPr bwMode="auto">
          <a:xfrm>
            <a:off x="2627313" y="5780088"/>
            <a:ext cx="29527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1</a:t>
            </a:r>
          </a:p>
        </p:txBody>
      </p:sp>
      <p:sp>
        <p:nvSpPr>
          <p:cNvPr id="156680" name="Line 8"/>
          <p:cNvSpPr>
            <a:spLocks noChangeShapeType="1"/>
          </p:cNvSpPr>
          <p:nvPr/>
        </p:nvSpPr>
        <p:spPr bwMode="auto">
          <a:xfrm flipH="1" flipV="1">
            <a:off x="2700338" y="5086350"/>
            <a:ext cx="1439862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6681" name="Line 9"/>
          <p:cNvSpPr>
            <a:spLocks noChangeShapeType="1"/>
          </p:cNvSpPr>
          <p:nvPr/>
        </p:nvSpPr>
        <p:spPr bwMode="auto">
          <a:xfrm flipH="1" flipV="1">
            <a:off x="3276600" y="5086350"/>
            <a:ext cx="8636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6682" name="Line 10"/>
          <p:cNvSpPr>
            <a:spLocks noChangeShapeType="1"/>
          </p:cNvSpPr>
          <p:nvPr/>
        </p:nvSpPr>
        <p:spPr bwMode="auto">
          <a:xfrm flipH="1" flipV="1">
            <a:off x="4140200" y="5086350"/>
            <a:ext cx="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6683" name="Line 11"/>
          <p:cNvSpPr>
            <a:spLocks noChangeShapeType="1"/>
          </p:cNvSpPr>
          <p:nvPr/>
        </p:nvSpPr>
        <p:spPr bwMode="auto">
          <a:xfrm flipV="1">
            <a:off x="4140200" y="5086350"/>
            <a:ext cx="719138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6684" name="Line 12"/>
          <p:cNvSpPr>
            <a:spLocks noChangeShapeType="1"/>
          </p:cNvSpPr>
          <p:nvPr/>
        </p:nvSpPr>
        <p:spPr bwMode="auto">
          <a:xfrm flipV="1">
            <a:off x="4140200" y="5086350"/>
            <a:ext cx="15113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6685" name="Text Box 13"/>
          <p:cNvSpPr txBox="1">
            <a:spLocks noChangeArrowheads="1"/>
          </p:cNvSpPr>
          <p:nvPr/>
        </p:nvSpPr>
        <p:spPr bwMode="auto">
          <a:xfrm>
            <a:off x="539750" y="40052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56686" name="Text Box 14"/>
          <p:cNvSpPr txBox="1">
            <a:spLocks noChangeArrowheads="1"/>
          </p:cNvSpPr>
          <p:nvPr/>
        </p:nvSpPr>
        <p:spPr bwMode="auto">
          <a:xfrm>
            <a:off x="2363788" y="3973513"/>
            <a:ext cx="37211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4        6         10       9</a:t>
            </a:r>
          </a:p>
        </p:txBody>
      </p:sp>
      <p:sp>
        <p:nvSpPr>
          <p:cNvPr id="156687" name="Line 15"/>
          <p:cNvSpPr>
            <a:spLocks noChangeShapeType="1"/>
          </p:cNvSpPr>
          <p:nvPr/>
        </p:nvSpPr>
        <p:spPr bwMode="auto">
          <a:xfrm flipV="1">
            <a:off x="2690813" y="4302125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6688" name="Line 16"/>
          <p:cNvSpPr>
            <a:spLocks noChangeShapeType="1"/>
          </p:cNvSpPr>
          <p:nvPr/>
        </p:nvSpPr>
        <p:spPr bwMode="auto">
          <a:xfrm flipV="1">
            <a:off x="2690813" y="4302125"/>
            <a:ext cx="720725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6690" name="Line 18"/>
          <p:cNvSpPr>
            <a:spLocks noChangeShapeType="1"/>
          </p:cNvSpPr>
          <p:nvPr/>
        </p:nvSpPr>
        <p:spPr bwMode="auto">
          <a:xfrm flipV="1">
            <a:off x="2690813" y="4292600"/>
            <a:ext cx="1665287" cy="801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6692" name="Line 20"/>
          <p:cNvSpPr>
            <a:spLocks noChangeShapeType="1"/>
          </p:cNvSpPr>
          <p:nvPr/>
        </p:nvSpPr>
        <p:spPr bwMode="auto">
          <a:xfrm flipV="1">
            <a:off x="3276600" y="4292600"/>
            <a:ext cx="142875" cy="768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6694" name="Line 22"/>
          <p:cNvSpPr>
            <a:spLocks noChangeShapeType="1"/>
          </p:cNvSpPr>
          <p:nvPr/>
        </p:nvSpPr>
        <p:spPr bwMode="auto">
          <a:xfrm flipV="1">
            <a:off x="3278188" y="4292600"/>
            <a:ext cx="1798637" cy="776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6695" name="Text Box 23"/>
          <p:cNvSpPr txBox="1">
            <a:spLocks noChangeArrowheads="1"/>
          </p:cNvSpPr>
          <p:nvPr/>
        </p:nvSpPr>
        <p:spPr bwMode="auto">
          <a:xfrm>
            <a:off x="539750" y="33194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ke-4</a:t>
            </a:r>
          </a:p>
        </p:txBody>
      </p:sp>
      <p:sp>
        <p:nvSpPr>
          <p:cNvPr id="156696" name="Text Box 24"/>
          <p:cNvSpPr txBox="1">
            <a:spLocks noChangeArrowheads="1"/>
          </p:cNvSpPr>
          <p:nvPr/>
        </p:nvSpPr>
        <p:spPr bwMode="auto">
          <a:xfrm>
            <a:off x="3268663" y="3262313"/>
            <a:ext cx="24479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  8       12 </a:t>
            </a:r>
          </a:p>
        </p:txBody>
      </p:sp>
      <p:sp>
        <p:nvSpPr>
          <p:cNvPr id="156697" name="Line 25"/>
          <p:cNvSpPr>
            <a:spLocks noChangeShapeType="1"/>
          </p:cNvSpPr>
          <p:nvPr/>
        </p:nvSpPr>
        <p:spPr bwMode="auto">
          <a:xfrm flipV="1">
            <a:off x="2700338" y="3573463"/>
            <a:ext cx="10080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6698" name="Line 26"/>
          <p:cNvSpPr>
            <a:spLocks noChangeShapeType="1"/>
          </p:cNvSpPr>
          <p:nvPr/>
        </p:nvSpPr>
        <p:spPr bwMode="auto">
          <a:xfrm flipV="1">
            <a:off x="2700338" y="3573463"/>
            <a:ext cx="18716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6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6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6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6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6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6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6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6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6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6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5" grpId="0" build="p"/>
      <p:bldP spid="156676" grpId="0"/>
      <p:bldP spid="156677" grpId="0"/>
      <p:bldP spid="156678" grpId="0"/>
      <p:bldP spid="156679" grpId="0"/>
      <p:bldP spid="156680" grpId="0" animBg="1"/>
      <p:bldP spid="156681" grpId="0" animBg="1"/>
      <p:bldP spid="156682" grpId="0" animBg="1"/>
      <p:bldP spid="156683" grpId="0" animBg="1"/>
      <p:bldP spid="156684" grpId="0" animBg="1"/>
      <p:bldP spid="156685" grpId="0"/>
      <p:bldP spid="156686" grpId="0"/>
      <p:bldP spid="156687" grpId="0" animBg="1"/>
      <p:bldP spid="156688" grpId="0" animBg="1"/>
      <p:bldP spid="156690" grpId="0" animBg="1"/>
      <p:bldP spid="156695" grpId="0"/>
      <p:bldP spid="15669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43088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en-US" sz="2000" b="1"/>
              <a:t>|= {(1, 1),(1, 2),(1, 3),(1, 4),(1, 5),(1, 6),(1, 7),(1, 8),(1, 9), (1, 10), (1, 11), (1, 12), (2, 2), (2, 4), (2, 6), (2, 8), (2, 10), (2, 12), (3, 3), (3, 6), (3, 9), (3, 12), (4, 4), (4, 8), (4, 12), (5, 5), (5, 10), (6, 6), (6, 12), (7, 7), (8, 8), (9, 9), (10, 10), (11, 11), (12, 12)}. </a:t>
            </a:r>
          </a:p>
          <a:p>
            <a:pPr>
              <a:lnSpc>
                <a:spcPct val="80000"/>
              </a:lnSpc>
            </a:pPr>
            <a:r>
              <a:rPr lang="en-US" sz="2000" b="1"/>
              <a:t>Tahap 5: Dari elemen-elemen (1, 1), ....., (5, 10) di poset &lt; S, </a:t>
            </a:r>
            <a:r>
              <a:rPr lang="en-US" sz="2000" b="1" i="1"/>
              <a:t>|</a:t>
            </a:r>
            <a:r>
              <a:rPr lang="en-US" sz="2000" b="1"/>
              <a:t>&gt;, diperoleh diagram Hasse sementaranya seperti pada Gambar berikut: </a:t>
            </a:r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539750" y="48688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57701" name="Text Box 5"/>
          <p:cNvSpPr txBox="1">
            <a:spLocks noChangeArrowheads="1"/>
          </p:cNvSpPr>
          <p:nvPr/>
        </p:nvSpPr>
        <p:spPr bwMode="auto">
          <a:xfrm>
            <a:off x="539750" y="558958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2411413" y="4725988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2      3         5        7      11               </a:t>
            </a:r>
          </a:p>
        </p:txBody>
      </p:sp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2627313" y="5780088"/>
            <a:ext cx="29527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1</a:t>
            </a:r>
          </a:p>
        </p:txBody>
      </p:sp>
      <p:sp>
        <p:nvSpPr>
          <p:cNvPr id="157704" name="Line 8"/>
          <p:cNvSpPr>
            <a:spLocks noChangeShapeType="1"/>
          </p:cNvSpPr>
          <p:nvPr/>
        </p:nvSpPr>
        <p:spPr bwMode="auto">
          <a:xfrm flipH="1" flipV="1">
            <a:off x="2700338" y="5086350"/>
            <a:ext cx="1439862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7705" name="Line 9"/>
          <p:cNvSpPr>
            <a:spLocks noChangeShapeType="1"/>
          </p:cNvSpPr>
          <p:nvPr/>
        </p:nvSpPr>
        <p:spPr bwMode="auto">
          <a:xfrm flipH="1" flipV="1">
            <a:off x="3276600" y="5086350"/>
            <a:ext cx="8636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7706" name="Line 10"/>
          <p:cNvSpPr>
            <a:spLocks noChangeShapeType="1"/>
          </p:cNvSpPr>
          <p:nvPr/>
        </p:nvSpPr>
        <p:spPr bwMode="auto">
          <a:xfrm flipH="1" flipV="1">
            <a:off x="4140200" y="5086350"/>
            <a:ext cx="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7707" name="Line 11"/>
          <p:cNvSpPr>
            <a:spLocks noChangeShapeType="1"/>
          </p:cNvSpPr>
          <p:nvPr/>
        </p:nvSpPr>
        <p:spPr bwMode="auto">
          <a:xfrm flipV="1">
            <a:off x="4140200" y="5086350"/>
            <a:ext cx="719138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7708" name="Line 12"/>
          <p:cNvSpPr>
            <a:spLocks noChangeShapeType="1"/>
          </p:cNvSpPr>
          <p:nvPr/>
        </p:nvSpPr>
        <p:spPr bwMode="auto">
          <a:xfrm flipV="1">
            <a:off x="4140200" y="5086350"/>
            <a:ext cx="15113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7709" name="Text Box 13"/>
          <p:cNvSpPr txBox="1">
            <a:spLocks noChangeArrowheads="1"/>
          </p:cNvSpPr>
          <p:nvPr/>
        </p:nvSpPr>
        <p:spPr bwMode="auto">
          <a:xfrm>
            <a:off x="539750" y="40052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2363788" y="3973513"/>
            <a:ext cx="37211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4        6         10       9</a:t>
            </a:r>
          </a:p>
        </p:txBody>
      </p:sp>
      <p:sp>
        <p:nvSpPr>
          <p:cNvPr id="157711" name="Line 15"/>
          <p:cNvSpPr>
            <a:spLocks noChangeShapeType="1"/>
          </p:cNvSpPr>
          <p:nvPr/>
        </p:nvSpPr>
        <p:spPr bwMode="auto">
          <a:xfrm flipV="1">
            <a:off x="2690813" y="4302125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7712" name="Line 16"/>
          <p:cNvSpPr>
            <a:spLocks noChangeShapeType="1"/>
          </p:cNvSpPr>
          <p:nvPr/>
        </p:nvSpPr>
        <p:spPr bwMode="auto">
          <a:xfrm flipV="1">
            <a:off x="2690813" y="4302125"/>
            <a:ext cx="720725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7713" name="Line 17"/>
          <p:cNvSpPr>
            <a:spLocks noChangeShapeType="1"/>
          </p:cNvSpPr>
          <p:nvPr/>
        </p:nvSpPr>
        <p:spPr bwMode="auto">
          <a:xfrm flipV="1">
            <a:off x="2690813" y="4292600"/>
            <a:ext cx="1665287" cy="801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7714" name="Line 18"/>
          <p:cNvSpPr>
            <a:spLocks noChangeShapeType="1"/>
          </p:cNvSpPr>
          <p:nvPr/>
        </p:nvSpPr>
        <p:spPr bwMode="auto">
          <a:xfrm flipV="1">
            <a:off x="3276600" y="4292600"/>
            <a:ext cx="142875" cy="768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7715" name="Line 19"/>
          <p:cNvSpPr>
            <a:spLocks noChangeShapeType="1"/>
          </p:cNvSpPr>
          <p:nvPr/>
        </p:nvSpPr>
        <p:spPr bwMode="auto">
          <a:xfrm flipV="1">
            <a:off x="3278188" y="4292600"/>
            <a:ext cx="1798637" cy="776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7716" name="Text Box 20"/>
          <p:cNvSpPr txBox="1">
            <a:spLocks noChangeArrowheads="1"/>
          </p:cNvSpPr>
          <p:nvPr/>
        </p:nvSpPr>
        <p:spPr bwMode="auto">
          <a:xfrm>
            <a:off x="539750" y="33194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ke-4</a:t>
            </a:r>
          </a:p>
        </p:txBody>
      </p:sp>
      <p:sp>
        <p:nvSpPr>
          <p:cNvPr id="157717" name="Text Box 21"/>
          <p:cNvSpPr txBox="1">
            <a:spLocks noChangeArrowheads="1"/>
          </p:cNvSpPr>
          <p:nvPr/>
        </p:nvSpPr>
        <p:spPr bwMode="auto">
          <a:xfrm>
            <a:off x="3268663" y="3262313"/>
            <a:ext cx="24479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  8       12 </a:t>
            </a:r>
          </a:p>
        </p:txBody>
      </p:sp>
      <p:sp>
        <p:nvSpPr>
          <p:cNvPr id="157718" name="Line 22"/>
          <p:cNvSpPr>
            <a:spLocks noChangeShapeType="1"/>
          </p:cNvSpPr>
          <p:nvPr/>
        </p:nvSpPr>
        <p:spPr bwMode="auto">
          <a:xfrm flipV="1">
            <a:off x="2700338" y="3573463"/>
            <a:ext cx="10080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7719" name="Line 23"/>
          <p:cNvSpPr>
            <a:spLocks noChangeShapeType="1"/>
          </p:cNvSpPr>
          <p:nvPr/>
        </p:nvSpPr>
        <p:spPr bwMode="auto">
          <a:xfrm flipV="1">
            <a:off x="2700338" y="3573463"/>
            <a:ext cx="18716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7720" name="Line 24"/>
          <p:cNvSpPr>
            <a:spLocks noChangeShapeType="1"/>
          </p:cNvSpPr>
          <p:nvPr/>
        </p:nvSpPr>
        <p:spPr bwMode="auto">
          <a:xfrm flipV="1">
            <a:off x="4140200" y="4292600"/>
            <a:ext cx="21590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7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7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7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7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7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7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7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7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7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7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7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build="p"/>
      <p:bldP spid="157700" grpId="0"/>
      <p:bldP spid="157701" grpId="0"/>
      <p:bldP spid="157702" grpId="0"/>
      <p:bldP spid="157703" grpId="0"/>
      <p:bldP spid="157704" grpId="0" animBg="1"/>
      <p:bldP spid="157705" grpId="0" animBg="1"/>
      <p:bldP spid="157706" grpId="0" animBg="1"/>
      <p:bldP spid="157707" grpId="0" animBg="1"/>
      <p:bldP spid="157708" grpId="0" animBg="1"/>
      <p:bldP spid="157709" grpId="0"/>
      <p:bldP spid="157710" grpId="0"/>
      <p:bldP spid="157711" grpId="0" animBg="1"/>
      <p:bldP spid="157712" grpId="0" animBg="1"/>
      <p:bldP spid="157713" grpId="0" animBg="1"/>
      <p:bldP spid="157716" grpId="0"/>
      <p:bldP spid="15771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43088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en-US" sz="2000" b="1"/>
              <a:t>|= {(1, 1),(1, 2),(1, 3),(1, 4),(1, 5),(1, 6),(1, 7),(1, 8),(1, 9), (1, 10), (1, 11), (1, 12), (2, 2), (2, 4), (2, 6), (2, 8), (2, 10), (2, 12), (3, 3), (3, 6), (3, 9), (3, 12), (4, 4), (4, 8), (4, 12), (5, 5), (5, 10), (6, 6), (6, 12), (7, 7), (8, 8), (9, 9), (10, 10), (11, 11), (12, 12)}. </a:t>
            </a:r>
          </a:p>
          <a:p>
            <a:pPr>
              <a:lnSpc>
                <a:spcPct val="80000"/>
              </a:lnSpc>
            </a:pPr>
            <a:r>
              <a:rPr lang="en-US" sz="2000" b="1"/>
              <a:t>Tahap 6: Dari elemen-elemen (1, 1), ....., (6, 12) di poset &lt; S, </a:t>
            </a:r>
            <a:r>
              <a:rPr lang="en-US" sz="2000" b="1" i="1"/>
              <a:t>|</a:t>
            </a:r>
            <a:r>
              <a:rPr lang="en-US" sz="2000" b="1"/>
              <a:t>&gt;, diperoleh diagram Hasse sementaranya seperti pada Gambar berikut: </a:t>
            </a:r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158724" name="Text Box 4"/>
          <p:cNvSpPr txBox="1">
            <a:spLocks noChangeArrowheads="1"/>
          </p:cNvSpPr>
          <p:nvPr/>
        </p:nvSpPr>
        <p:spPr bwMode="auto">
          <a:xfrm>
            <a:off x="539750" y="48688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539750" y="558958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58726" name="Text Box 6"/>
          <p:cNvSpPr txBox="1">
            <a:spLocks noChangeArrowheads="1"/>
          </p:cNvSpPr>
          <p:nvPr/>
        </p:nvSpPr>
        <p:spPr bwMode="auto">
          <a:xfrm>
            <a:off x="2411413" y="4725988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2      3         5        7      11               </a:t>
            </a:r>
          </a:p>
        </p:txBody>
      </p:sp>
      <p:sp>
        <p:nvSpPr>
          <p:cNvPr id="158727" name="Text Box 7"/>
          <p:cNvSpPr txBox="1">
            <a:spLocks noChangeArrowheads="1"/>
          </p:cNvSpPr>
          <p:nvPr/>
        </p:nvSpPr>
        <p:spPr bwMode="auto">
          <a:xfrm>
            <a:off x="2627313" y="5780088"/>
            <a:ext cx="29527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1</a:t>
            </a:r>
          </a:p>
        </p:txBody>
      </p:sp>
      <p:sp>
        <p:nvSpPr>
          <p:cNvPr id="158728" name="Line 8"/>
          <p:cNvSpPr>
            <a:spLocks noChangeShapeType="1"/>
          </p:cNvSpPr>
          <p:nvPr/>
        </p:nvSpPr>
        <p:spPr bwMode="auto">
          <a:xfrm flipH="1" flipV="1">
            <a:off x="2700338" y="5086350"/>
            <a:ext cx="1439862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29" name="Line 9"/>
          <p:cNvSpPr>
            <a:spLocks noChangeShapeType="1"/>
          </p:cNvSpPr>
          <p:nvPr/>
        </p:nvSpPr>
        <p:spPr bwMode="auto">
          <a:xfrm flipH="1" flipV="1">
            <a:off x="3276600" y="5086350"/>
            <a:ext cx="8636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30" name="Line 10"/>
          <p:cNvSpPr>
            <a:spLocks noChangeShapeType="1"/>
          </p:cNvSpPr>
          <p:nvPr/>
        </p:nvSpPr>
        <p:spPr bwMode="auto">
          <a:xfrm flipH="1" flipV="1">
            <a:off x="4140200" y="5086350"/>
            <a:ext cx="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31" name="Line 11"/>
          <p:cNvSpPr>
            <a:spLocks noChangeShapeType="1"/>
          </p:cNvSpPr>
          <p:nvPr/>
        </p:nvSpPr>
        <p:spPr bwMode="auto">
          <a:xfrm flipV="1">
            <a:off x="4140200" y="5086350"/>
            <a:ext cx="719138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32" name="Line 12"/>
          <p:cNvSpPr>
            <a:spLocks noChangeShapeType="1"/>
          </p:cNvSpPr>
          <p:nvPr/>
        </p:nvSpPr>
        <p:spPr bwMode="auto">
          <a:xfrm flipV="1">
            <a:off x="4140200" y="5086350"/>
            <a:ext cx="15113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33" name="Text Box 13"/>
          <p:cNvSpPr txBox="1">
            <a:spLocks noChangeArrowheads="1"/>
          </p:cNvSpPr>
          <p:nvPr/>
        </p:nvSpPr>
        <p:spPr bwMode="auto">
          <a:xfrm>
            <a:off x="539750" y="40052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58734" name="Text Box 14"/>
          <p:cNvSpPr txBox="1">
            <a:spLocks noChangeArrowheads="1"/>
          </p:cNvSpPr>
          <p:nvPr/>
        </p:nvSpPr>
        <p:spPr bwMode="auto">
          <a:xfrm>
            <a:off x="2363788" y="3973513"/>
            <a:ext cx="37211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4        6         10       9</a:t>
            </a:r>
          </a:p>
        </p:txBody>
      </p:sp>
      <p:sp>
        <p:nvSpPr>
          <p:cNvPr id="158735" name="Line 15"/>
          <p:cNvSpPr>
            <a:spLocks noChangeShapeType="1"/>
          </p:cNvSpPr>
          <p:nvPr/>
        </p:nvSpPr>
        <p:spPr bwMode="auto">
          <a:xfrm flipV="1">
            <a:off x="2690813" y="4302125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36" name="Line 16"/>
          <p:cNvSpPr>
            <a:spLocks noChangeShapeType="1"/>
          </p:cNvSpPr>
          <p:nvPr/>
        </p:nvSpPr>
        <p:spPr bwMode="auto">
          <a:xfrm flipV="1">
            <a:off x="2690813" y="4302125"/>
            <a:ext cx="720725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37" name="Line 17"/>
          <p:cNvSpPr>
            <a:spLocks noChangeShapeType="1"/>
          </p:cNvSpPr>
          <p:nvPr/>
        </p:nvSpPr>
        <p:spPr bwMode="auto">
          <a:xfrm flipV="1">
            <a:off x="2690813" y="4292600"/>
            <a:ext cx="1665287" cy="801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38" name="Line 18"/>
          <p:cNvSpPr>
            <a:spLocks noChangeShapeType="1"/>
          </p:cNvSpPr>
          <p:nvPr/>
        </p:nvSpPr>
        <p:spPr bwMode="auto">
          <a:xfrm flipV="1">
            <a:off x="3276600" y="4292600"/>
            <a:ext cx="142875" cy="768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39" name="Line 19"/>
          <p:cNvSpPr>
            <a:spLocks noChangeShapeType="1"/>
          </p:cNvSpPr>
          <p:nvPr/>
        </p:nvSpPr>
        <p:spPr bwMode="auto">
          <a:xfrm flipV="1">
            <a:off x="3278188" y="4292600"/>
            <a:ext cx="1798637" cy="776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40" name="Text Box 20"/>
          <p:cNvSpPr txBox="1">
            <a:spLocks noChangeArrowheads="1"/>
          </p:cNvSpPr>
          <p:nvPr/>
        </p:nvSpPr>
        <p:spPr bwMode="auto">
          <a:xfrm>
            <a:off x="539750" y="33194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ke-4</a:t>
            </a:r>
          </a:p>
        </p:txBody>
      </p:sp>
      <p:sp>
        <p:nvSpPr>
          <p:cNvPr id="158741" name="Text Box 21"/>
          <p:cNvSpPr txBox="1">
            <a:spLocks noChangeArrowheads="1"/>
          </p:cNvSpPr>
          <p:nvPr/>
        </p:nvSpPr>
        <p:spPr bwMode="auto">
          <a:xfrm>
            <a:off x="3268663" y="3262313"/>
            <a:ext cx="24479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  8       12 </a:t>
            </a:r>
          </a:p>
        </p:txBody>
      </p:sp>
      <p:sp>
        <p:nvSpPr>
          <p:cNvPr id="158742" name="Line 22"/>
          <p:cNvSpPr>
            <a:spLocks noChangeShapeType="1"/>
          </p:cNvSpPr>
          <p:nvPr/>
        </p:nvSpPr>
        <p:spPr bwMode="auto">
          <a:xfrm flipV="1">
            <a:off x="2700338" y="3573463"/>
            <a:ext cx="10080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8743" name="Line 23"/>
          <p:cNvSpPr>
            <a:spLocks noChangeShapeType="1"/>
          </p:cNvSpPr>
          <p:nvPr/>
        </p:nvSpPr>
        <p:spPr bwMode="auto">
          <a:xfrm flipV="1">
            <a:off x="2700338" y="3573463"/>
            <a:ext cx="18716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8744" name="Line 24"/>
          <p:cNvSpPr>
            <a:spLocks noChangeShapeType="1"/>
          </p:cNvSpPr>
          <p:nvPr/>
        </p:nvSpPr>
        <p:spPr bwMode="auto">
          <a:xfrm flipV="1">
            <a:off x="4140200" y="4292600"/>
            <a:ext cx="21590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8745" name="Line 25"/>
          <p:cNvSpPr>
            <a:spLocks noChangeShapeType="1"/>
          </p:cNvSpPr>
          <p:nvPr/>
        </p:nvSpPr>
        <p:spPr bwMode="auto">
          <a:xfrm flipV="1">
            <a:off x="3419475" y="3573463"/>
            <a:ext cx="1152525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8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8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8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8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8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  <p:bldP spid="158724" grpId="0"/>
      <p:bldP spid="158725" grpId="0"/>
      <p:bldP spid="158726" grpId="0"/>
      <p:bldP spid="158727" grpId="0"/>
      <p:bldP spid="158728" grpId="0" animBg="1"/>
      <p:bldP spid="158729" grpId="0" animBg="1"/>
      <p:bldP spid="158730" grpId="0" animBg="1"/>
      <p:bldP spid="158731" grpId="0" animBg="1"/>
      <p:bldP spid="158732" grpId="0" animBg="1"/>
      <p:bldP spid="158733" grpId="0"/>
      <p:bldP spid="158734" grpId="0"/>
      <p:bldP spid="158735" grpId="0" animBg="1"/>
      <p:bldP spid="158736" grpId="0" animBg="1"/>
      <p:bldP spid="158737" grpId="0" animBg="1"/>
      <p:bldP spid="158740" grpId="0"/>
      <p:bldP spid="15874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43088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en-US" sz="2000" b="1"/>
              <a:t>|= {(1, 1),(1, 2),(1, 3),(1, 4),(1, 5),(1, 6),(1, 7),(1, 8),(1, 9), (1, 10), (1, 11), (1, 12), (2, 2), (2, 4), (2, 6), (2, 8), (2, 10), (2, 12), (3, 3), (3, 6), (3, 9), (3, 12), (4, 4), (4, 8), (4, 12), (5, 5), (5, 10), (6, 6), (6, 12), (7, 7), (8, 8), (9, 9), (10, 10), (11, 11), (12, 12)}. </a:t>
            </a:r>
          </a:p>
          <a:p>
            <a:pPr>
              <a:lnSpc>
                <a:spcPct val="80000"/>
              </a:lnSpc>
            </a:pPr>
            <a:r>
              <a:rPr lang="en-US" sz="2000" b="1"/>
              <a:t>Tahap 7: Dari elemen-elemen (1, 1), ....., (7, 7) di poset &lt; S, </a:t>
            </a:r>
            <a:r>
              <a:rPr lang="en-US" sz="2000" b="1" i="1"/>
              <a:t>|</a:t>
            </a:r>
            <a:r>
              <a:rPr lang="en-US" sz="2000" b="1"/>
              <a:t>&gt;, tidak mengubah diagram sebelumnya. Demikian pula tahap berikutnya. Jadi diagram Hasse yang terbentuk sbb:</a:t>
            </a:r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 b="1"/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159748" name="Text Box 4"/>
          <p:cNvSpPr txBox="1">
            <a:spLocks noChangeArrowheads="1"/>
          </p:cNvSpPr>
          <p:nvPr/>
        </p:nvSpPr>
        <p:spPr bwMode="auto">
          <a:xfrm>
            <a:off x="539750" y="48688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59749" name="Text Box 5"/>
          <p:cNvSpPr txBox="1">
            <a:spLocks noChangeArrowheads="1"/>
          </p:cNvSpPr>
          <p:nvPr/>
        </p:nvSpPr>
        <p:spPr bwMode="auto">
          <a:xfrm>
            <a:off x="539750" y="558958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2411413" y="4725988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2      3         5        7      11               </a:t>
            </a:r>
          </a:p>
        </p:txBody>
      </p:sp>
      <p:sp>
        <p:nvSpPr>
          <p:cNvPr id="159751" name="Text Box 7"/>
          <p:cNvSpPr txBox="1">
            <a:spLocks noChangeArrowheads="1"/>
          </p:cNvSpPr>
          <p:nvPr/>
        </p:nvSpPr>
        <p:spPr bwMode="auto">
          <a:xfrm>
            <a:off x="2627313" y="5780088"/>
            <a:ext cx="29527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1</a:t>
            </a:r>
          </a:p>
        </p:txBody>
      </p:sp>
      <p:sp>
        <p:nvSpPr>
          <p:cNvPr id="159752" name="Line 8"/>
          <p:cNvSpPr>
            <a:spLocks noChangeShapeType="1"/>
          </p:cNvSpPr>
          <p:nvPr/>
        </p:nvSpPr>
        <p:spPr bwMode="auto">
          <a:xfrm flipH="1" flipV="1">
            <a:off x="2700338" y="5086350"/>
            <a:ext cx="1439862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9753" name="Line 9"/>
          <p:cNvSpPr>
            <a:spLocks noChangeShapeType="1"/>
          </p:cNvSpPr>
          <p:nvPr/>
        </p:nvSpPr>
        <p:spPr bwMode="auto">
          <a:xfrm flipH="1" flipV="1">
            <a:off x="3276600" y="5086350"/>
            <a:ext cx="8636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9754" name="Line 10"/>
          <p:cNvSpPr>
            <a:spLocks noChangeShapeType="1"/>
          </p:cNvSpPr>
          <p:nvPr/>
        </p:nvSpPr>
        <p:spPr bwMode="auto">
          <a:xfrm flipH="1" flipV="1">
            <a:off x="4140200" y="5086350"/>
            <a:ext cx="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9755" name="Line 11"/>
          <p:cNvSpPr>
            <a:spLocks noChangeShapeType="1"/>
          </p:cNvSpPr>
          <p:nvPr/>
        </p:nvSpPr>
        <p:spPr bwMode="auto">
          <a:xfrm flipV="1">
            <a:off x="4140200" y="5086350"/>
            <a:ext cx="719138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9756" name="Line 12"/>
          <p:cNvSpPr>
            <a:spLocks noChangeShapeType="1"/>
          </p:cNvSpPr>
          <p:nvPr/>
        </p:nvSpPr>
        <p:spPr bwMode="auto">
          <a:xfrm flipV="1">
            <a:off x="4140200" y="5086350"/>
            <a:ext cx="1511300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9757" name="Text Box 13"/>
          <p:cNvSpPr txBox="1">
            <a:spLocks noChangeArrowheads="1"/>
          </p:cNvSpPr>
          <p:nvPr/>
        </p:nvSpPr>
        <p:spPr bwMode="auto">
          <a:xfrm>
            <a:off x="539750" y="40052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59758" name="Text Box 14"/>
          <p:cNvSpPr txBox="1">
            <a:spLocks noChangeArrowheads="1"/>
          </p:cNvSpPr>
          <p:nvPr/>
        </p:nvSpPr>
        <p:spPr bwMode="auto">
          <a:xfrm>
            <a:off x="2363788" y="3973513"/>
            <a:ext cx="37211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4        6         10       9</a:t>
            </a:r>
          </a:p>
        </p:txBody>
      </p:sp>
      <p:sp>
        <p:nvSpPr>
          <p:cNvPr id="159759" name="Line 15"/>
          <p:cNvSpPr>
            <a:spLocks noChangeShapeType="1"/>
          </p:cNvSpPr>
          <p:nvPr/>
        </p:nvSpPr>
        <p:spPr bwMode="auto">
          <a:xfrm flipV="1">
            <a:off x="2690813" y="4302125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9760" name="Line 16"/>
          <p:cNvSpPr>
            <a:spLocks noChangeShapeType="1"/>
          </p:cNvSpPr>
          <p:nvPr/>
        </p:nvSpPr>
        <p:spPr bwMode="auto">
          <a:xfrm flipV="1">
            <a:off x="2690813" y="4302125"/>
            <a:ext cx="720725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9761" name="Line 17"/>
          <p:cNvSpPr>
            <a:spLocks noChangeShapeType="1"/>
          </p:cNvSpPr>
          <p:nvPr/>
        </p:nvSpPr>
        <p:spPr bwMode="auto">
          <a:xfrm flipV="1">
            <a:off x="2690813" y="4292600"/>
            <a:ext cx="1665287" cy="801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9762" name="Line 18"/>
          <p:cNvSpPr>
            <a:spLocks noChangeShapeType="1"/>
          </p:cNvSpPr>
          <p:nvPr/>
        </p:nvSpPr>
        <p:spPr bwMode="auto">
          <a:xfrm flipV="1">
            <a:off x="3276600" y="4292600"/>
            <a:ext cx="142875" cy="768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9763" name="Line 19"/>
          <p:cNvSpPr>
            <a:spLocks noChangeShapeType="1"/>
          </p:cNvSpPr>
          <p:nvPr/>
        </p:nvSpPr>
        <p:spPr bwMode="auto">
          <a:xfrm flipV="1">
            <a:off x="3278188" y="4292600"/>
            <a:ext cx="1798637" cy="776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9764" name="Text Box 20"/>
          <p:cNvSpPr txBox="1">
            <a:spLocks noChangeArrowheads="1"/>
          </p:cNvSpPr>
          <p:nvPr/>
        </p:nvSpPr>
        <p:spPr bwMode="auto">
          <a:xfrm>
            <a:off x="539750" y="33194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ke-4</a:t>
            </a:r>
          </a:p>
        </p:txBody>
      </p:sp>
      <p:sp>
        <p:nvSpPr>
          <p:cNvPr id="159765" name="Text Box 21"/>
          <p:cNvSpPr txBox="1">
            <a:spLocks noChangeArrowheads="1"/>
          </p:cNvSpPr>
          <p:nvPr/>
        </p:nvSpPr>
        <p:spPr bwMode="auto">
          <a:xfrm>
            <a:off x="3268663" y="3262313"/>
            <a:ext cx="24479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  8       12 </a:t>
            </a:r>
          </a:p>
        </p:txBody>
      </p:sp>
      <p:sp>
        <p:nvSpPr>
          <p:cNvPr id="159766" name="Line 22"/>
          <p:cNvSpPr>
            <a:spLocks noChangeShapeType="1"/>
          </p:cNvSpPr>
          <p:nvPr/>
        </p:nvSpPr>
        <p:spPr bwMode="auto">
          <a:xfrm flipV="1">
            <a:off x="2700338" y="3573463"/>
            <a:ext cx="10080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9767" name="Line 23"/>
          <p:cNvSpPr>
            <a:spLocks noChangeShapeType="1"/>
          </p:cNvSpPr>
          <p:nvPr/>
        </p:nvSpPr>
        <p:spPr bwMode="auto">
          <a:xfrm flipV="1">
            <a:off x="2700338" y="3573463"/>
            <a:ext cx="18716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9768" name="Line 24"/>
          <p:cNvSpPr>
            <a:spLocks noChangeShapeType="1"/>
          </p:cNvSpPr>
          <p:nvPr/>
        </p:nvSpPr>
        <p:spPr bwMode="auto">
          <a:xfrm flipV="1">
            <a:off x="4140200" y="4292600"/>
            <a:ext cx="21590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9769" name="Line 25"/>
          <p:cNvSpPr>
            <a:spLocks noChangeShapeType="1"/>
          </p:cNvSpPr>
          <p:nvPr/>
        </p:nvSpPr>
        <p:spPr bwMode="auto">
          <a:xfrm flipV="1">
            <a:off x="3419475" y="3573463"/>
            <a:ext cx="1152525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9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9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9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9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9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9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build="p"/>
      <p:bldP spid="159748" grpId="0"/>
      <p:bldP spid="159749" grpId="0"/>
      <p:bldP spid="159750" grpId="0"/>
      <p:bldP spid="159751" grpId="0"/>
      <p:bldP spid="159752" grpId="0" animBg="1"/>
      <p:bldP spid="159753" grpId="0" animBg="1"/>
      <p:bldP spid="159754" grpId="0" animBg="1"/>
      <p:bldP spid="159755" grpId="0" animBg="1"/>
      <p:bldP spid="159756" grpId="0" animBg="1"/>
      <p:bldP spid="159757" grpId="0"/>
      <p:bldP spid="159758" grpId="0"/>
      <p:bldP spid="159759" grpId="0" animBg="1"/>
      <p:bldP spid="159760" grpId="0" animBg="1"/>
      <p:bldP spid="159761" grpId="0" animBg="1"/>
      <p:bldP spid="159764" grpId="0"/>
      <p:bldP spid="15976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447800"/>
          </a:xfrm>
        </p:spPr>
        <p:txBody>
          <a:bodyPr/>
          <a:lstStyle/>
          <a:p>
            <a:r>
              <a:rPr lang="en-US" b="1"/>
              <a:t>Poset &lt; </a:t>
            </a:r>
            <a:r>
              <a:rPr lang="en-US" b="1" i="1"/>
              <a:t>P</a:t>
            </a:r>
            <a:r>
              <a:rPr lang="en-US" b="1"/>
              <a:t>(</a:t>
            </a:r>
            <a:r>
              <a:rPr lang="en-US" b="1" i="1"/>
              <a:t>S</a:t>
            </a:r>
            <a:r>
              <a:rPr lang="en-US" b="1"/>
              <a:t>), ⊆ &gt; dengan </a:t>
            </a:r>
            <a:r>
              <a:rPr lang="en-US" b="1" i="1"/>
              <a:t>S </a:t>
            </a:r>
            <a:r>
              <a:rPr lang="en-US" b="1"/>
              <a:t>= {</a:t>
            </a:r>
            <a:r>
              <a:rPr lang="en-US" b="1" i="1"/>
              <a:t>a, b, c</a:t>
            </a:r>
            <a:r>
              <a:rPr lang="en-US" b="1"/>
              <a:t>},</a:t>
            </a:r>
          </a:p>
          <a:p>
            <a:r>
              <a:rPr lang="en-US" b="1" i="1"/>
              <a:t>P</a:t>
            </a:r>
            <a:r>
              <a:rPr lang="en-US" b="1"/>
              <a:t>(</a:t>
            </a:r>
            <a:r>
              <a:rPr lang="en-US" b="1" i="1"/>
              <a:t>S</a:t>
            </a:r>
            <a:r>
              <a:rPr lang="en-US" b="1"/>
              <a:t>) = { </a:t>
            </a:r>
            <a:r>
              <a:rPr lang="en-US" b="1">
                <a:sym typeface="Symbol" pitchFamily="16" charset="2"/>
              </a:rPr>
              <a:t>, {</a:t>
            </a:r>
            <a:r>
              <a:rPr lang="en-US" b="1" i="1">
                <a:sym typeface="Symbol" pitchFamily="16" charset="2"/>
              </a:rPr>
              <a:t>a</a:t>
            </a:r>
            <a:r>
              <a:rPr lang="en-US" b="1">
                <a:sym typeface="Symbol" pitchFamily="16" charset="2"/>
              </a:rPr>
              <a:t>}, {</a:t>
            </a:r>
            <a:r>
              <a:rPr lang="en-US" b="1" i="1">
                <a:sym typeface="Symbol" pitchFamily="16" charset="2"/>
              </a:rPr>
              <a:t>b</a:t>
            </a:r>
            <a:r>
              <a:rPr lang="en-US" b="1">
                <a:sym typeface="Symbol" pitchFamily="16" charset="2"/>
              </a:rPr>
              <a:t>}, {</a:t>
            </a:r>
            <a:r>
              <a:rPr lang="en-US" b="1" i="1">
                <a:sym typeface="Symbol" pitchFamily="16" charset="2"/>
              </a:rPr>
              <a:t>c</a:t>
            </a:r>
            <a:r>
              <a:rPr lang="en-US" b="1">
                <a:sym typeface="Symbol" pitchFamily="16" charset="2"/>
              </a:rPr>
              <a:t>}, {</a:t>
            </a:r>
            <a:r>
              <a:rPr lang="en-US" b="1" i="1">
                <a:sym typeface="Symbol" pitchFamily="16" charset="2"/>
              </a:rPr>
              <a:t>a,b</a:t>
            </a:r>
            <a:r>
              <a:rPr lang="en-US" b="1">
                <a:sym typeface="Symbol" pitchFamily="16" charset="2"/>
              </a:rPr>
              <a:t>}, {</a:t>
            </a:r>
            <a:r>
              <a:rPr lang="en-US" b="1" i="1">
                <a:sym typeface="Symbol" pitchFamily="16" charset="2"/>
              </a:rPr>
              <a:t>a,c</a:t>
            </a:r>
            <a:r>
              <a:rPr lang="en-US" b="1">
                <a:sym typeface="Symbol" pitchFamily="16" charset="2"/>
              </a:rPr>
              <a:t>}, {</a:t>
            </a:r>
            <a:r>
              <a:rPr lang="en-US" b="1" i="1">
                <a:sym typeface="Symbol" pitchFamily="16" charset="2"/>
              </a:rPr>
              <a:t>b</a:t>
            </a:r>
            <a:r>
              <a:rPr lang="en-US" b="1">
                <a:sym typeface="Symbol" pitchFamily="16" charset="2"/>
              </a:rPr>
              <a:t>,</a:t>
            </a:r>
            <a:r>
              <a:rPr lang="en-US" b="1" i="1">
                <a:sym typeface="Symbol" pitchFamily="16" charset="2"/>
              </a:rPr>
              <a:t>c</a:t>
            </a:r>
            <a:r>
              <a:rPr lang="en-US" b="1">
                <a:sym typeface="Symbol" pitchFamily="16" charset="2"/>
              </a:rPr>
              <a:t>},</a:t>
            </a:r>
            <a:r>
              <a:rPr lang="en-US" b="1" i="1">
                <a:sym typeface="Symbol" pitchFamily="16" charset="2"/>
              </a:rPr>
              <a:t>S</a:t>
            </a:r>
            <a:r>
              <a:rPr lang="en-US" b="1">
                <a:sym typeface="Symbol" pitchFamily="16" charset="2"/>
              </a:rPr>
              <a:t> }</a:t>
            </a:r>
            <a:r>
              <a:rPr lang="en-US" b="1"/>
              <a:t> </a:t>
            </a:r>
          </a:p>
          <a:p>
            <a:r>
              <a:rPr lang="en-US" b="1"/>
              <a:t>Tahap 1:</a:t>
            </a:r>
          </a:p>
          <a:p>
            <a:endParaRPr lang="en-US" b="1"/>
          </a:p>
          <a:p>
            <a:endParaRPr lang="en-US"/>
          </a:p>
        </p:txBody>
      </p:sp>
      <p:sp>
        <p:nvSpPr>
          <p:cNvPr id="146436" name="Text Box 4"/>
          <p:cNvSpPr txBox="1">
            <a:spLocks noChangeArrowheads="1"/>
          </p:cNvSpPr>
          <p:nvPr/>
        </p:nvSpPr>
        <p:spPr bwMode="auto">
          <a:xfrm>
            <a:off x="539750" y="436403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46437" name="Text Box 5"/>
          <p:cNvSpPr txBox="1">
            <a:spLocks noChangeArrowheads="1"/>
          </p:cNvSpPr>
          <p:nvPr/>
        </p:nvSpPr>
        <p:spPr bwMode="auto">
          <a:xfrm>
            <a:off x="539750" y="50847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46438" name="Text Box 6"/>
          <p:cNvSpPr txBox="1">
            <a:spLocks noChangeArrowheads="1"/>
          </p:cNvSpPr>
          <p:nvPr/>
        </p:nvSpPr>
        <p:spPr bwMode="auto">
          <a:xfrm>
            <a:off x="2411413" y="4292600"/>
            <a:ext cx="63373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b, 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S</a:t>
            </a:r>
          </a:p>
        </p:txBody>
      </p:sp>
      <p:sp>
        <p:nvSpPr>
          <p:cNvPr id="146439" name="Text Box 7"/>
          <p:cNvSpPr txBox="1">
            <a:spLocks noChangeArrowheads="1"/>
          </p:cNvSpPr>
          <p:nvPr/>
        </p:nvSpPr>
        <p:spPr bwMode="auto">
          <a:xfrm>
            <a:off x="2555875" y="5130800"/>
            <a:ext cx="5688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</a:t>
            </a:r>
          </a:p>
        </p:txBody>
      </p:sp>
      <p:sp>
        <p:nvSpPr>
          <p:cNvPr id="146441" name="Line 9"/>
          <p:cNvSpPr>
            <a:spLocks noChangeShapeType="1"/>
          </p:cNvSpPr>
          <p:nvPr/>
        </p:nvSpPr>
        <p:spPr bwMode="auto">
          <a:xfrm flipH="1" flipV="1">
            <a:off x="2771775" y="4724400"/>
            <a:ext cx="2592388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6442" name="Line 10"/>
          <p:cNvSpPr>
            <a:spLocks noChangeShapeType="1"/>
          </p:cNvSpPr>
          <p:nvPr/>
        </p:nvSpPr>
        <p:spPr bwMode="auto">
          <a:xfrm flipH="1" flipV="1">
            <a:off x="3635375" y="4724400"/>
            <a:ext cx="1728788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6443" name="Line 11"/>
          <p:cNvSpPr>
            <a:spLocks noChangeShapeType="1"/>
          </p:cNvSpPr>
          <p:nvPr/>
        </p:nvSpPr>
        <p:spPr bwMode="auto">
          <a:xfrm flipH="1" flipV="1">
            <a:off x="4427538" y="4724400"/>
            <a:ext cx="936625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6445" name="Line 13"/>
          <p:cNvSpPr>
            <a:spLocks noChangeShapeType="1"/>
          </p:cNvSpPr>
          <p:nvPr/>
        </p:nvSpPr>
        <p:spPr bwMode="auto">
          <a:xfrm flipV="1">
            <a:off x="5364163" y="4724400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6446" name="Line 14"/>
          <p:cNvSpPr>
            <a:spLocks noChangeShapeType="1"/>
          </p:cNvSpPr>
          <p:nvPr/>
        </p:nvSpPr>
        <p:spPr bwMode="auto">
          <a:xfrm flipV="1">
            <a:off x="5364163" y="4724400"/>
            <a:ext cx="107950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6447" name="Line 15"/>
          <p:cNvSpPr>
            <a:spLocks noChangeShapeType="1"/>
          </p:cNvSpPr>
          <p:nvPr/>
        </p:nvSpPr>
        <p:spPr bwMode="auto">
          <a:xfrm flipV="1">
            <a:off x="5364163" y="4724400"/>
            <a:ext cx="2303462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6449" name="Line 17"/>
          <p:cNvSpPr>
            <a:spLocks noChangeShapeType="1"/>
          </p:cNvSpPr>
          <p:nvPr/>
        </p:nvSpPr>
        <p:spPr bwMode="auto">
          <a:xfrm flipV="1">
            <a:off x="5364163" y="4724400"/>
            <a:ext cx="3024187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6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4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46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46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46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46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46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46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/>
      <p:bldP spid="146436" grpId="0"/>
      <p:bldP spid="146437" grpId="0"/>
      <p:bldP spid="146438" grpId="0"/>
      <p:bldP spid="146439" grpId="0"/>
      <p:bldP spid="146441" grpId="0" animBg="1"/>
      <p:bldP spid="146442" grpId="0" animBg="1"/>
      <p:bldP spid="146443" grpId="0" animBg="1"/>
      <p:bldP spid="146445" grpId="0" animBg="1"/>
      <p:bldP spid="146446" grpId="0" animBg="1"/>
      <p:bldP spid="146447" grpId="0" animBg="1"/>
      <p:bldP spid="14644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447800"/>
          </a:xfrm>
        </p:spPr>
        <p:txBody>
          <a:bodyPr/>
          <a:lstStyle/>
          <a:p>
            <a:r>
              <a:rPr lang="en-US" b="1"/>
              <a:t>Poset &lt; </a:t>
            </a:r>
            <a:r>
              <a:rPr lang="en-US" b="1" i="1"/>
              <a:t>P</a:t>
            </a:r>
            <a:r>
              <a:rPr lang="en-US" b="1"/>
              <a:t>(</a:t>
            </a:r>
            <a:r>
              <a:rPr lang="en-US" b="1" i="1"/>
              <a:t>S</a:t>
            </a:r>
            <a:r>
              <a:rPr lang="en-US" b="1"/>
              <a:t>), ⊆ &gt; dengan </a:t>
            </a:r>
            <a:r>
              <a:rPr lang="en-US" b="1" i="1"/>
              <a:t>S </a:t>
            </a:r>
            <a:r>
              <a:rPr lang="en-US" b="1"/>
              <a:t>= {</a:t>
            </a:r>
            <a:r>
              <a:rPr lang="en-US" b="1" i="1"/>
              <a:t>a, b, c</a:t>
            </a:r>
            <a:r>
              <a:rPr lang="en-US" b="1"/>
              <a:t>},</a:t>
            </a:r>
          </a:p>
          <a:p>
            <a:r>
              <a:rPr lang="en-US" b="1"/>
              <a:t>Tahap 2:</a:t>
            </a:r>
          </a:p>
          <a:p>
            <a:endParaRPr lang="en-US" b="1"/>
          </a:p>
          <a:p>
            <a:endParaRPr lang="en-US"/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539750" y="436403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47461" name="Text Box 5"/>
          <p:cNvSpPr txBox="1">
            <a:spLocks noChangeArrowheads="1"/>
          </p:cNvSpPr>
          <p:nvPr/>
        </p:nvSpPr>
        <p:spPr bwMode="auto">
          <a:xfrm>
            <a:off x="539750" y="50847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47462" name="Text Box 6"/>
          <p:cNvSpPr txBox="1">
            <a:spLocks noChangeArrowheads="1"/>
          </p:cNvSpPr>
          <p:nvPr/>
        </p:nvSpPr>
        <p:spPr bwMode="auto">
          <a:xfrm>
            <a:off x="2987675" y="4221163"/>
            <a:ext cx="49688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{  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b,c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</a:t>
            </a:r>
            <a:endParaRPr lang="en-US" sz="2400" b="1" i="1">
              <a:latin typeface="Times New Roman" pitchFamily="16" charset="0"/>
              <a:sym typeface="Symbol" pitchFamily="16" charset="2"/>
            </a:endParaRPr>
          </a:p>
        </p:txBody>
      </p:sp>
      <p:sp>
        <p:nvSpPr>
          <p:cNvPr id="147463" name="Text Box 7"/>
          <p:cNvSpPr txBox="1">
            <a:spLocks noChangeArrowheads="1"/>
          </p:cNvSpPr>
          <p:nvPr/>
        </p:nvSpPr>
        <p:spPr bwMode="auto">
          <a:xfrm>
            <a:off x="3492500" y="5130800"/>
            <a:ext cx="3095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</a:t>
            </a:r>
          </a:p>
        </p:txBody>
      </p:sp>
      <p:sp>
        <p:nvSpPr>
          <p:cNvPr id="147471" name="Text Box 15"/>
          <p:cNvSpPr txBox="1">
            <a:spLocks noChangeArrowheads="1"/>
          </p:cNvSpPr>
          <p:nvPr/>
        </p:nvSpPr>
        <p:spPr bwMode="auto">
          <a:xfrm>
            <a:off x="539750" y="3473450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47472" name="Text Box 16"/>
          <p:cNvSpPr txBox="1">
            <a:spLocks noChangeArrowheads="1"/>
          </p:cNvSpPr>
          <p:nvPr/>
        </p:nvSpPr>
        <p:spPr bwMode="auto">
          <a:xfrm>
            <a:off x="2627313" y="3403600"/>
            <a:ext cx="44656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S</a:t>
            </a:r>
          </a:p>
        </p:txBody>
      </p:sp>
      <p:sp>
        <p:nvSpPr>
          <p:cNvPr id="147473" name="Line 17"/>
          <p:cNvSpPr>
            <a:spLocks noChangeShapeType="1"/>
          </p:cNvSpPr>
          <p:nvPr/>
        </p:nvSpPr>
        <p:spPr bwMode="auto">
          <a:xfrm flipH="1" flipV="1">
            <a:off x="3589338" y="4492625"/>
            <a:ext cx="1439862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474" name="Line 18"/>
          <p:cNvSpPr>
            <a:spLocks noChangeShapeType="1"/>
          </p:cNvSpPr>
          <p:nvPr/>
        </p:nvSpPr>
        <p:spPr bwMode="auto">
          <a:xfrm flipH="1" flipV="1">
            <a:off x="4397375" y="4508500"/>
            <a:ext cx="64770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475" name="Line 19"/>
          <p:cNvSpPr>
            <a:spLocks noChangeShapeType="1"/>
          </p:cNvSpPr>
          <p:nvPr/>
        </p:nvSpPr>
        <p:spPr bwMode="auto">
          <a:xfrm flipV="1">
            <a:off x="5045075" y="4437063"/>
            <a:ext cx="21590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476" name="Line 20"/>
          <p:cNvSpPr>
            <a:spLocks noChangeShapeType="1"/>
          </p:cNvSpPr>
          <p:nvPr/>
        </p:nvSpPr>
        <p:spPr bwMode="auto">
          <a:xfrm flipV="1">
            <a:off x="5045075" y="4508500"/>
            <a:ext cx="129540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477" name="Line 21"/>
          <p:cNvSpPr>
            <a:spLocks noChangeShapeType="1"/>
          </p:cNvSpPr>
          <p:nvPr/>
        </p:nvSpPr>
        <p:spPr bwMode="auto">
          <a:xfrm flipV="1">
            <a:off x="3589338" y="3644900"/>
            <a:ext cx="15875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478" name="Line 22"/>
          <p:cNvSpPr>
            <a:spLocks noChangeShapeType="1"/>
          </p:cNvSpPr>
          <p:nvPr/>
        </p:nvSpPr>
        <p:spPr bwMode="auto">
          <a:xfrm flipV="1">
            <a:off x="3589338" y="3644900"/>
            <a:ext cx="1095375" cy="8239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479" name="Line 23"/>
          <p:cNvSpPr>
            <a:spLocks noChangeShapeType="1"/>
          </p:cNvSpPr>
          <p:nvPr/>
        </p:nvSpPr>
        <p:spPr bwMode="auto">
          <a:xfrm flipV="1">
            <a:off x="3573463" y="3644900"/>
            <a:ext cx="1831975" cy="839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7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7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47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4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47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47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47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47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47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/>
      <p:bldP spid="147460" grpId="0"/>
      <p:bldP spid="147461" grpId="0"/>
      <p:bldP spid="147462" grpId="0"/>
      <p:bldP spid="147463" grpId="0"/>
      <p:bldP spid="147471" grpId="0"/>
      <p:bldP spid="147472" grpId="0"/>
      <p:bldP spid="147473" grpId="0" animBg="1"/>
      <p:bldP spid="147474" grpId="0" animBg="1"/>
      <p:bldP spid="147475" grpId="0" animBg="1"/>
      <p:bldP spid="147476" grpId="0" animBg="1"/>
      <p:bldP spid="147477" grpId="0" animBg="1"/>
      <p:bldP spid="147478" grpId="0" animBg="1"/>
      <p:bldP spid="14747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Tujuan Pemelajaran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533400" indent="-533400"/>
            <a:r>
              <a:rPr lang="en-US" sz="3000"/>
              <a:t>Apabila diberikan suatu relasi, mahasiswa mampu merepresentasikan relasi tersebut dengan matriks dan mahasiswa juga mampu melakukan operasi Boolean pada matriks yang merepresentasikan relasi. </a:t>
            </a:r>
          </a:p>
          <a:p>
            <a:pPr marL="533400" indent="-533400"/>
            <a:r>
              <a:rPr lang="en-US" sz="3000"/>
              <a:t>Apabila diberikan matriks representasikan suatu relasi, mahasiswa dapat menjelaskan kelas/sifat dari relasi tersebut dengan tepat dan lengkap. </a:t>
            </a:r>
          </a:p>
          <a:p>
            <a:pPr marL="533400" indent="-533400"/>
            <a:endParaRPr lang="en-US"/>
          </a:p>
          <a:p>
            <a:pPr marL="533400" indent="-533400" algn="just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447800"/>
          </a:xfrm>
        </p:spPr>
        <p:txBody>
          <a:bodyPr/>
          <a:lstStyle/>
          <a:p>
            <a:r>
              <a:rPr lang="en-US" b="1"/>
              <a:t>Poset &lt; </a:t>
            </a:r>
            <a:r>
              <a:rPr lang="en-US" b="1" i="1"/>
              <a:t>P</a:t>
            </a:r>
            <a:r>
              <a:rPr lang="en-US" b="1"/>
              <a:t>(</a:t>
            </a:r>
            <a:r>
              <a:rPr lang="en-US" b="1" i="1"/>
              <a:t>S</a:t>
            </a:r>
            <a:r>
              <a:rPr lang="en-US" b="1"/>
              <a:t>), ⊆ &gt; dengan </a:t>
            </a:r>
            <a:r>
              <a:rPr lang="en-US" b="1" i="1"/>
              <a:t>S </a:t>
            </a:r>
            <a:r>
              <a:rPr lang="en-US" b="1"/>
              <a:t>= {</a:t>
            </a:r>
            <a:r>
              <a:rPr lang="en-US" b="1" i="1"/>
              <a:t>a, b, c</a:t>
            </a:r>
            <a:r>
              <a:rPr lang="en-US" b="1"/>
              <a:t>},</a:t>
            </a:r>
          </a:p>
          <a:p>
            <a:r>
              <a:rPr lang="en-US" b="1"/>
              <a:t>Tahap 3:</a:t>
            </a:r>
          </a:p>
          <a:p>
            <a:endParaRPr lang="en-US" b="1"/>
          </a:p>
          <a:p>
            <a:endParaRPr lang="en-US"/>
          </a:p>
        </p:txBody>
      </p:sp>
      <p:sp>
        <p:nvSpPr>
          <p:cNvPr id="152580" name="Text Box 4"/>
          <p:cNvSpPr txBox="1">
            <a:spLocks noChangeArrowheads="1"/>
          </p:cNvSpPr>
          <p:nvPr/>
        </p:nvSpPr>
        <p:spPr bwMode="auto">
          <a:xfrm>
            <a:off x="539750" y="436403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52581" name="Text Box 5"/>
          <p:cNvSpPr txBox="1">
            <a:spLocks noChangeArrowheads="1"/>
          </p:cNvSpPr>
          <p:nvPr/>
        </p:nvSpPr>
        <p:spPr bwMode="auto">
          <a:xfrm>
            <a:off x="539750" y="50847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52582" name="Text Box 6"/>
          <p:cNvSpPr txBox="1">
            <a:spLocks noChangeArrowheads="1"/>
          </p:cNvSpPr>
          <p:nvPr/>
        </p:nvSpPr>
        <p:spPr bwMode="auto">
          <a:xfrm>
            <a:off x="2987675" y="4221163"/>
            <a:ext cx="49688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</a:t>
            </a:r>
            <a:endParaRPr lang="en-US" sz="2400" b="1" i="1">
              <a:latin typeface="Times New Roman" pitchFamily="16" charset="0"/>
              <a:sym typeface="Symbol" pitchFamily="16" charset="2"/>
            </a:endParaRPr>
          </a:p>
        </p:txBody>
      </p:sp>
      <p:sp>
        <p:nvSpPr>
          <p:cNvPr id="152583" name="Text Box 7"/>
          <p:cNvSpPr txBox="1">
            <a:spLocks noChangeArrowheads="1"/>
          </p:cNvSpPr>
          <p:nvPr/>
        </p:nvSpPr>
        <p:spPr bwMode="auto">
          <a:xfrm>
            <a:off x="3492500" y="5130800"/>
            <a:ext cx="15113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</a:t>
            </a:r>
          </a:p>
        </p:txBody>
      </p:sp>
      <p:sp>
        <p:nvSpPr>
          <p:cNvPr id="152584" name="Text Box 8"/>
          <p:cNvSpPr txBox="1">
            <a:spLocks noChangeArrowheads="1"/>
          </p:cNvSpPr>
          <p:nvPr/>
        </p:nvSpPr>
        <p:spPr bwMode="auto">
          <a:xfrm>
            <a:off x="539750" y="3473450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52585" name="Text Box 9"/>
          <p:cNvSpPr txBox="1">
            <a:spLocks noChangeArrowheads="1"/>
          </p:cNvSpPr>
          <p:nvPr/>
        </p:nvSpPr>
        <p:spPr bwMode="auto">
          <a:xfrm>
            <a:off x="2627313" y="3403600"/>
            <a:ext cx="44656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 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S    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b,c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</a:t>
            </a:r>
          </a:p>
        </p:txBody>
      </p:sp>
      <p:sp>
        <p:nvSpPr>
          <p:cNvPr id="152586" name="Line 10"/>
          <p:cNvSpPr>
            <a:spLocks noChangeShapeType="1"/>
          </p:cNvSpPr>
          <p:nvPr/>
        </p:nvSpPr>
        <p:spPr bwMode="auto">
          <a:xfrm flipH="1" flipV="1">
            <a:off x="3589338" y="4492625"/>
            <a:ext cx="838200" cy="8810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2587" name="Line 11"/>
          <p:cNvSpPr>
            <a:spLocks noChangeShapeType="1"/>
          </p:cNvSpPr>
          <p:nvPr/>
        </p:nvSpPr>
        <p:spPr bwMode="auto">
          <a:xfrm flipH="1" flipV="1">
            <a:off x="4397375" y="4508500"/>
            <a:ext cx="30163" cy="865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2588" name="Line 12"/>
          <p:cNvSpPr>
            <a:spLocks noChangeShapeType="1"/>
          </p:cNvSpPr>
          <p:nvPr/>
        </p:nvSpPr>
        <p:spPr bwMode="auto">
          <a:xfrm flipV="1">
            <a:off x="4427538" y="4437063"/>
            <a:ext cx="833437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2590" name="Line 14"/>
          <p:cNvSpPr>
            <a:spLocks noChangeShapeType="1"/>
          </p:cNvSpPr>
          <p:nvPr/>
        </p:nvSpPr>
        <p:spPr bwMode="auto">
          <a:xfrm flipV="1">
            <a:off x="3589338" y="3644900"/>
            <a:ext cx="15875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2591" name="Line 15"/>
          <p:cNvSpPr>
            <a:spLocks noChangeShapeType="1"/>
          </p:cNvSpPr>
          <p:nvPr/>
        </p:nvSpPr>
        <p:spPr bwMode="auto">
          <a:xfrm flipV="1">
            <a:off x="3589338" y="3644900"/>
            <a:ext cx="1095375" cy="8239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2592" name="Line 16"/>
          <p:cNvSpPr>
            <a:spLocks noChangeShapeType="1"/>
          </p:cNvSpPr>
          <p:nvPr/>
        </p:nvSpPr>
        <p:spPr bwMode="auto">
          <a:xfrm flipV="1">
            <a:off x="3573463" y="3644900"/>
            <a:ext cx="1831975" cy="839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2593" name="Line 17"/>
          <p:cNvSpPr>
            <a:spLocks noChangeShapeType="1"/>
          </p:cNvSpPr>
          <p:nvPr/>
        </p:nvSpPr>
        <p:spPr bwMode="auto">
          <a:xfrm flipH="1" flipV="1">
            <a:off x="3603625" y="3621088"/>
            <a:ext cx="752475" cy="8874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2594" name="Line 18"/>
          <p:cNvSpPr>
            <a:spLocks noChangeShapeType="1"/>
          </p:cNvSpPr>
          <p:nvPr/>
        </p:nvSpPr>
        <p:spPr bwMode="auto">
          <a:xfrm flipV="1">
            <a:off x="4356100" y="3644900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2595" name="Line 19"/>
          <p:cNvSpPr>
            <a:spLocks noChangeShapeType="1"/>
          </p:cNvSpPr>
          <p:nvPr/>
        </p:nvSpPr>
        <p:spPr bwMode="auto">
          <a:xfrm flipV="1">
            <a:off x="4395788" y="3644900"/>
            <a:ext cx="1873250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2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2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2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52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52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52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5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52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52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52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52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52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build="p"/>
      <p:bldP spid="152580" grpId="0"/>
      <p:bldP spid="152581" grpId="0"/>
      <p:bldP spid="152582" grpId="0"/>
      <p:bldP spid="152583" grpId="0"/>
      <p:bldP spid="152584" grpId="0"/>
      <p:bldP spid="152585" grpId="0"/>
      <p:bldP spid="152586" grpId="0" animBg="1"/>
      <p:bldP spid="152587" grpId="0" animBg="1"/>
      <p:bldP spid="152588" grpId="0" animBg="1"/>
      <p:bldP spid="152590" grpId="0" animBg="1"/>
      <p:bldP spid="152591" grpId="0" animBg="1"/>
      <p:bldP spid="152592" grpId="0" animBg="1"/>
      <p:bldP spid="152593" grpId="0" animBg="1"/>
      <p:bldP spid="152594" grpId="0" animBg="1"/>
      <p:bldP spid="15259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447800"/>
          </a:xfrm>
        </p:spPr>
        <p:txBody>
          <a:bodyPr/>
          <a:lstStyle/>
          <a:p>
            <a:r>
              <a:rPr lang="en-US" b="1"/>
              <a:t>Poset &lt; </a:t>
            </a:r>
            <a:r>
              <a:rPr lang="en-US" b="1" i="1"/>
              <a:t>P</a:t>
            </a:r>
            <a:r>
              <a:rPr lang="en-US" b="1"/>
              <a:t>(</a:t>
            </a:r>
            <a:r>
              <a:rPr lang="en-US" b="1" i="1"/>
              <a:t>S</a:t>
            </a:r>
            <a:r>
              <a:rPr lang="en-US" b="1"/>
              <a:t>), ⊆ &gt; dengan </a:t>
            </a:r>
            <a:r>
              <a:rPr lang="en-US" b="1" i="1"/>
              <a:t>S </a:t>
            </a:r>
            <a:r>
              <a:rPr lang="en-US" b="1"/>
              <a:t>= {</a:t>
            </a:r>
            <a:r>
              <a:rPr lang="en-US" b="1" i="1"/>
              <a:t>a, b, c</a:t>
            </a:r>
            <a:r>
              <a:rPr lang="en-US" b="1"/>
              <a:t>},</a:t>
            </a:r>
          </a:p>
          <a:p>
            <a:r>
              <a:rPr lang="en-US" b="1"/>
              <a:t>Tahap 4:</a:t>
            </a:r>
          </a:p>
          <a:p>
            <a:endParaRPr lang="en-US" b="1"/>
          </a:p>
          <a:p>
            <a:endParaRPr lang="en-US"/>
          </a:p>
        </p:txBody>
      </p:sp>
      <p:sp>
        <p:nvSpPr>
          <p:cNvPr id="153604" name="Text Box 4"/>
          <p:cNvSpPr txBox="1">
            <a:spLocks noChangeArrowheads="1"/>
          </p:cNvSpPr>
          <p:nvPr/>
        </p:nvSpPr>
        <p:spPr bwMode="auto">
          <a:xfrm>
            <a:off x="539750" y="436403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53605" name="Text Box 5"/>
          <p:cNvSpPr txBox="1">
            <a:spLocks noChangeArrowheads="1"/>
          </p:cNvSpPr>
          <p:nvPr/>
        </p:nvSpPr>
        <p:spPr bwMode="auto">
          <a:xfrm>
            <a:off x="539750" y="50847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53606" name="Text Box 6"/>
          <p:cNvSpPr txBox="1">
            <a:spLocks noChangeArrowheads="1"/>
          </p:cNvSpPr>
          <p:nvPr/>
        </p:nvSpPr>
        <p:spPr bwMode="auto">
          <a:xfrm>
            <a:off x="2987675" y="4221163"/>
            <a:ext cx="49688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</a:t>
            </a:r>
            <a:endParaRPr lang="en-US" sz="2400" b="1" i="1">
              <a:latin typeface="Times New Roman" pitchFamily="16" charset="0"/>
              <a:sym typeface="Symbol" pitchFamily="16" charset="2"/>
            </a:endParaRPr>
          </a:p>
        </p:txBody>
      </p:sp>
      <p:sp>
        <p:nvSpPr>
          <p:cNvPr id="153607" name="Text Box 7"/>
          <p:cNvSpPr txBox="1">
            <a:spLocks noChangeArrowheads="1"/>
          </p:cNvSpPr>
          <p:nvPr/>
        </p:nvSpPr>
        <p:spPr bwMode="auto">
          <a:xfrm>
            <a:off x="3492500" y="5130800"/>
            <a:ext cx="15113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</a:t>
            </a:r>
          </a:p>
        </p:txBody>
      </p:sp>
      <p:sp>
        <p:nvSpPr>
          <p:cNvPr id="153608" name="Text Box 8"/>
          <p:cNvSpPr txBox="1">
            <a:spLocks noChangeArrowheads="1"/>
          </p:cNvSpPr>
          <p:nvPr/>
        </p:nvSpPr>
        <p:spPr bwMode="auto">
          <a:xfrm>
            <a:off x="539750" y="3473450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53609" name="Text Box 9"/>
          <p:cNvSpPr txBox="1">
            <a:spLocks noChangeArrowheads="1"/>
          </p:cNvSpPr>
          <p:nvPr/>
        </p:nvSpPr>
        <p:spPr bwMode="auto">
          <a:xfrm>
            <a:off x="2627313" y="3403600"/>
            <a:ext cx="44656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 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S    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b,c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</a:t>
            </a:r>
          </a:p>
        </p:txBody>
      </p:sp>
      <p:sp>
        <p:nvSpPr>
          <p:cNvPr id="153610" name="Line 10"/>
          <p:cNvSpPr>
            <a:spLocks noChangeShapeType="1"/>
          </p:cNvSpPr>
          <p:nvPr/>
        </p:nvSpPr>
        <p:spPr bwMode="auto">
          <a:xfrm flipH="1" flipV="1">
            <a:off x="3589338" y="4492625"/>
            <a:ext cx="838200" cy="8810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11" name="Line 11"/>
          <p:cNvSpPr>
            <a:spLocks noChangeShapeType="1"/>
          </p:cNvSpPr>
          <p:nvPr/>
        </p:nvSpPr>
        <p:spPr bwMode="auto">
          <a:xfrm flipH="1" flipV="1">
            <a:off x="4397375" y="4508500"/>
            <a:ext cx="30163" cy="865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12" name="Line 12"/>
          <p:cNvSpPr>
            <a:spLocks noChangeShapeType="1"/>
          </p:cNvSpPr>
          <p:nvPr/>
        </p:nvSpPr>
        <p:spPr bwMode="auto">
          <a:xfrm flipV="1">
            <a:off x="4427538" y="4437063"/>
            <a:ext cx="833437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13" name="Line 13"/>
          <p:cNvSpPr>
            <a:spLocks noChangeShapeType="1"/>
          </p:cNvSpPr>
          <p:nvPr/>
        </p:nvSpPr>
        <p:spPr bwMode="auto">
          <a:xfrm flipV="1">
            <a:off x="3589338" y="3644900"/>
            <a:ext cx="15875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14" name="Line 14"/>
          <p:cNvSpPr>
            <a:spLocks noChangeShapeType="1"/>
          </p:cNvSpPr>
          <p:nvPr/>
        </p:nvSpPr>
        <p:spPr bwMode="auto">
          <a:xfrm flipV="1">
            <a:off x="3589338" y="3644900"/>
            <a:ext cx="1095375" cy="8239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15" name="Line 15"/>
          <p:cNvSpPr>
            <a:spLocks noChangeShapeType="1"/>
          </p:cNvSpPr>
          <p:nvPr/>
        </p:nvSpPr>
        <p:spPr bwMode="auto">
          <a:xfrm flipV="1">
            <a:off x="3573463" y="3644900"/>
            <a:ext cx="1831975" cy="839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16" name="Line 16"/>
          <p:cNvSpPr>
            <a:spLocks noChangeShapeType="1"/>
          </p:cNvSpPr>
          <p:nvPr/>
        </p:nvSpPr>
        <p:spPr bwMode="auto">
          <a:xfrm flipH="1" flipV="1">
            <a:off x="3603625" y="3621088"/>
            <a:ext cx="752475" cy="8874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17" name="Line 17"/>
          <p:cNvSpPr>
            <a:spLocks noChangeShapeType="1"/>
          </p:cNvSpPr>
          <p:nvPr/>
        </p:nvSpPr>
        <p:spPr bwMode="auto">
          <a:xfrm flipV="1">
            <a:off x="4356100" y="3644900"/>
            <a:ext cx="1079500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618" name="Line 18"/>
          <p:cNvSpPr>
            <a:spLocks noChangeShapeType="1"/>
          </p:cNvSpPr>
          <p:nvPr/>
        </p:nvSpPr>
        <p:spPr bwMode="auto">
          <a:xfrm flipV="1">
            <a:off x="4395788" y="3644900"/>
            <a:ext cx="1873250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620" name="Line 20"/>
          <p:cNvSpPr>
            <a:spLocks noChangeShapeType="1"/>
          </p:cNvSpPr>
          <p:nvPr/>
        </p:nvSpPr>
        <p:spPr bwMode="auto">
          <a:xfrm flipH="1" flipV="1">
            <a:off x="4700588" y="3644900"/>
            <a:ext cx="576262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621" name="Line 21"/>
          <p:cNvSpPr>
            <a:spLocks noChangeShapeType="1"/>
          </p:cNvSpPr>
          <p:nvPr/>
        </p:nvSpPr>
        <p:spPr bwMode="auto">
          <a:xfrm flipV="1">
            <a:off x="5292725" y="3644900"/>
            <a:ext cx="142875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3622" name="Line 22"/>
          <p:cNvSpPr>
            <a:spLocks noChangeShapeType="1"/>
          </p:cNvSpPr>
          <p:nvPr/>
        </p:nvSpPr>
        <p:spPr bwMode="auto">
          <a:xfrm flipV="1">
            <a:off x="5292725" y="3644900"/>
            <a:ext cx="1008063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3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53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53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53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53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53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53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53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53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53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53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53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153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/>
      <p:bldP spid="153604" grpId="0"/>
      <p:bldP spid="153605" grpId="0"/>
      <p:bldP spid="153606" grpId="0"/>
      <p:bldP spid="153607" grpId="0"/>
      <p:bldP spid="153608" grpId="0"/>
      <p:bldP spid="153609" grpId="0"/>
      <p:bldP spid="153610" grpId="0" animBg="1"/>
      <p:bldP spid="153611" grpId="0" animBg="1"/>
      <p:bldP spid="153612" grpId="0" animBg="1"/>
      <p:bldP spid="153613" grpId="0" animBg="1"/>
      <p:bldP spid="153614" grpId="0" animBg="1"/>
      <p:bldP spid="153615" grpId="0" animBg="1"/>
      <p:bldP spid="153616" grpId="0" animBg="1"/>
      <p:bldP spid="153617" grpId="0" animBg="1"/>
      <p:bldP spid="153618" grpId="0" animBg="1"/>
      <p:bldP spid="153620" grpId="0" animBg="1"/>
      <p:bldP spid="153621" grpId="0" animBg="1"/>
      <p:bldP spid="15362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Contoh Pembentukan Diagram Hasse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52513"/>
          </a:xfrm>
        </p:spPr>
        <p:txBody>
          <a:bodyPr/>
          <a:lstStyle/>
          <a:p>
            <a:r>
              <a:rPr lang="en-US" b="1"/>
              <a:t>Poset &lt; </a:t>
            </a:r>
            <a:r>
              <a:rPr lang="en-US" b="1" i="1"/>
              <a:t>P</a:t>
            </a:r>
            <a:r>
              <a:rPr lang="en-US" b="1"/>
              <a:t>(</a:t>
            </a:r>
            <a:r>
              <a:rPr lang="en-US" b="1" i="1"/>
              <a:t>S</a:t>
            </a:r>
            <a:r>
              <a:rPr lang="en-US" b="1"/>
              <a:t>), ⊆ &gt; dengan </a:t>
            </a:r>
            <a:r>
              <a:rPr lang="en-US" b="1" i="1"/>
              <a:t>S </a:t>
            </a:r>
            <a:r>
              <a:rPr lang="en-US" b="1"/>
              <a:t>= {</a:t>
            </a:r>
            <a:r>
              <a:rPr lang="en-US" b="1" i="1"/>
              <a:t>a, b, c</a:t>
            </a:r>
            <a:r>
              <a:rPr lang="en-US" b="1"/>
              <a:t>},</a:t>
            </a:r>
          </a:p>
          <a:p>
            <a:r>
              <a:rPr lang="en-US" b="1"/>
              <a:t>Tahap terakhir:</a:t>
            </a:r>
          </a:p>
          <a:p>
            <a:endParaRPr lang="en-US" b="1"/>
          </a:p>
          <a:p>
            <a:endParaRPr lang="en-US"/>
          </a:p>
        </p:txBody>
      </p:sp>
      <p:sp>
        <p:nvSpPr>
          <p:cNvPr id="154628" name="Text Box 4"/>
          <p:cNvSpPr txBox="1">
            <a:spLocks noChangeArrowheads="1"/>
          </p:cNvSpPr>
          <p:nvPr/>
        </p:nvSpPr>
        <p:spPr bwMode="auto">
          <a:xfrm>
            <a:off x="539750" y="4364038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ke-2</a:t>
            </a:r>
          </a:p>
        </p:txBody>
      </p:sp>
      <p:sp>
        <p:nvSpPr>
          <p:cNvPr id="154629" name="Text Box 5"/>
          <p:cNvSpPr txBox="1">
            <a:spLocks noChangeArrowheads="1"/>
          </p:cNvSpPr>
          <p:nvPr/>
        </p:nvSpPr>
        <p:spPr bwMode="auto">
          <a:xfrm>
            <a:off x="539750" y="50847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ke-1</a:t>
            </a:r>
          </a:p>
        </p:txBody>
      </p:sp>
      <p:sp>
        <p:nvSpPr>
          <p:cNvPr id="154630" name="Text Box 6"/>
          <p:cNvSpPr txBox="1">
            <a:spLocks noChangeArrowheads="1"/>
          </p:cNvSpPr>
          <p:nvPr/>
        </p:nvSpPr>
        <p:spPr bwMode="auto">
          <a:xfrm>
            <a:off x="2987675" y="4221163"/>
            <a:ext cx="49688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  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</a:t>
            </a:r>
            <a:endParaRPr lang="en-US" sz="2400" b="1" i="1">
              <a:latin typeface="Times New Roman" pitchFamily="16" charset="0"/>
              <a:sym typeface="Symbol" pitchFamily="16" charset="2"/>
            </a:endParaRPr>
          </a:p>
        </p:txBody>
      </p:sp>
      <p:sp>
        <p:nvSpPr>
          <p:cNvPr id="154631" name="Text Box 7"/>
          <p:cNvSpPr txBox="1">
            <a:spLocks noChangeArrowheads="1"/>
          </p:cNvSpPr>
          <p:nvPr/>
        </p:nvSpPr>
        <p:spPr bwMode="auto">
          <a:xfrm>
            <a:off x="3492500" y="5130800"/>
            <a:ext cx="15113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</a:t>
            </a:r>
          </a:p>
        </p:txBody>
      </p:sp>
      <p:sp>
        <p:nvSpPr>
          <p:cNvPr id="154632" name="Text Box 8"/>
          <p:cNvSpPr txBox="1">
            <a:spLocks noChangeArrowheads="1"/>
          </p:cNvSpPr>
          <p:nvPr/>
        </p:nvSpPr>
        <p:spPr bwMode="auto">
          <a:xfrm>
            <a:off x="539750" y="3473450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ke-3</a:t>
            </a:r>
          </a:p>
        </p:txBody>
      </p:sp>
      <p:sp>
        <p:nvSpPr>
          <p:cNvPr id="154633" name="Text Box 9"/>
          <p:cNvSpPr txBox="1">
            <a:spLocks noChangeArrowheads="1"/>
          </p:cNvSpPr>
          <p:nvPr/>
        </p:nvSpPr>
        <p:spPr bwMode="auto">
          <a:xfrm>
            <a:off x="2627313" y="3403600"/>
            <a:ext cx="44656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b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a, 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  {</a:t>
            </a:r>
            <a:r>
              <a:rPr lang="en-US" sz="2400" b="1" i="1">
                <a:latin typeface="Times New Roman" pitchFamily="16" charset="0"/>
                <a:sym typeface="Symbol" pitchFamily="16" charset="2"/>
              </a:rPr>
              <a:t>b,c</a:t>
            </a:r>
            <a:r>
              <a:rPr lang="en-US" sz="2400" b="1">
                <a:latin typeface="Times New Roman" pitchFamily="16" charset="0"/>
                <a:sym typeface="Symbol" pitchFamily="16" charset="2"/>
              </a:rPr>
              <a:t>}</a:t>
            </a:r>
          </a:p>
        </p:txBody>
      </p:sp>
      <p:sp>
        <p:nvSpPr>
          <p:cNvPr id="154634" name="Line 10"/>
          <p:cNvSpPr>
            <a:spLocks noChangeShapeType="1"/>
          </p:cNvSpPr>
          <p:nvPr/>
        </p:nvSpPr>
        <p:spPr bwMode="auto">
          <a:xfrm flipH="1" flipV="1">
            <a:off x="3589338" y="4492625"/>
            <a:ext cx="838200" cy="8810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635" name="Line 11"/>
          <p:cNvSpPr>
            <a:spLocks noChangeShapeType="1"/>
          </p:cNvSpPr>
          <p:nvPr/>
        </p:nvSpPr>
        <p:spPr bwMode="auto">
          <a:xfrm flipH="1" flipV="1">
            <a:off x="4427538" y="4508500"/>
            <a:ext cx="0" cy="865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636" name="Line 12"/>
          <p:cNvSpPr>
            <a:spLocks noChangeShapeType="1"/>
          </p:cNvSpPr>
          <p:nvPr/>
        </p:nvSpPr>
        <p:spPr bwMode="auto">
          <a:xfrm flipV="1">
            <a:off x="4427538" y="4508500"/>
            <a:ext cx="865187" cy="865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637" name="Line 13"/>
          <p:cNvSpPr>
            <a:spLocks noChangeShapeType="1"/>
          </p:cNvSpPr>
          <p:nvPr/>
        </p:nvSpPr>
        <p:spPr bwMode="auto">
          <a:xfrm flipH="1" flipV="1">
            <a:off x="3563938" y="3716338"/>
            <a:ext cx="2540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638" name="Line 14"/>
          <p:cNvSpPr>
            <a:spLocks noChangeShapeType="1"/>
          </p:cNvSpPr>
          <p:nvPr/>
        </p:nvSpPr>
        <p:spPr bwMode="auto">
          <a:xfrm flipV="1">
            <a:off x="3589338" y="3716338"/>
            <a:ext cx="838200" cy="752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640" name="Line 16"/>
          <p:cNvSpPr>
            <a:spLocks noChangeShapeType="1"/>
          </p:cNvSpPr>
          <p:nvPr/>
        </p:nvSpPr>
        <p:spPr bwMode="auto">
          <a:xfrm flipH="1" flipV="1">
            <a:off x="3563938" y="3716338"/>
            <a:ext cx="86360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642" name="Line 18"/>
          <p:cNvSpPr>
            <a:spLocks noChangeShapeType="1"/>
          </p:cNvSpPr>
          <p:nvPr/>
        </p:nvSpPr>
        <p:spPr bwMode="auto">
          <a:xfrm flipV="1">
            <a:off x="4395788" y="3716338"/>
            <a:ext cx="896937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643" name="Line 19"/>
          <p:cNvSpPr>
            <a:spLocks noChangeShapeType="1"/>
          </p:cNvSpPr>
          <p:nvPr/>
        </p:nvSpPr>
        <p:spPr bwMode="auto">
          <a:xfrm flipH="1" flipV="1">
            <a:off x="4427538" y="3716338"/>
            <a:ext cx="865187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645" name="Line 21"/>
          <p:cNvSpPr>
            <a:spLocks noChangeShapeType="1"/>
          </p:cNvSpPr>
          <p:nvPr/>
        </p:nvSpPr>
        <p:spPr bwMode="auto">
          <a:xfrm flipV="1">
            <a:off x="5292725" y="3716338"/>
            <a:ext cx="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646" name="Text Box 22"/>
          <p:cNvSpPr txBox="1">
            <a:spLocks noChangeArrowheads="1"/>
          </p:cNvSpPr>
          <p:nvPr/>
        </p:nvSpPr>
        <p:spPr bwMode="auto">
          <a:xfrm>
            <a:off x="539750" y="2671763"/>
            <a:ext cx="16557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Level ke-4</a:t>
            </a:r>
          </a:p>
        </p:txBody>
      </p:sp>
      <p:sp>
        <p:nvSpPr>
          <p:cNvPr id="154647" name="Text Box 23"/>
          <p:cNvSpPr txBox="1">
            <a:spLocks noChangeArrowheads="1"/>
          </p:cNvSpPr>
          <p:nvPr/>
        </p:nvSpPr>
        <p:spPr bwMode="auto">
          <a:xfrm>
            <a:off x="3492500" y="2565400"/>
            <a:ext cx="15113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  <a:sym typeface="Symbol" pitchFamily="16" charset="2"/>
              </a:rPr>
              <a:t>S</a:t>
            </a:r>
          </a:p>
        </p:txBody>
      </p:sp>
      <p:sp>
        <p:nvSpPr>
          <p:cNvPr id="154648" name="Line 24"/>
          <p:cNvSpPr>
            <a:spLocks noChangeShapeType="1"/>
          </p:cNvSpPr>
          <p:nvPr/>
        </p:nvSpPr>
        <p:spPr bwMode="auto">
          <a:xfrm flipV="1">
            <a:off x="3563938" y="2781300"/>
            <a:ext cx="863600" cy="935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649" name="Line 25"/>
          <p:cNvSpPr>
            <a:spLocks noChangeShapeType="1"/>
          </p:cNvSpPr>
          <p:nvPr/>
        </p:nvSpPr>
        <p:spPr bwMode="auto">
          <a:xfrm flipH="1" flipV="1">
            <a:off x="4427538" y="2781300"/>
            <a:ext cx="0" cy="935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4650" name="Line 26"/>
          <p:cNvSpPr>
            <a:spLocks noChangeShapeType="1"/>
          </p:cNvSpPr>
          <p:nvPr/>
        </p:nvSpPr>
        <p:spPr bwMode="auto">
          <a:xfrm flipH="1" flipV="1">
            <a:off x="4427538" y="2781300"/>
            <a:ext cx="865187" cy="935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5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5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5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5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54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5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54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5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5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5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54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54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54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54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p"/>
      <p:bldP spid="154628" grpId="0"/>
      <p:bldP spid="154629" grpId="0"/>
      <p:bldP spid="154630" grpId="0"/>
      <p:bldP spid="154631" grpId="0"/>
      <p:bldP spid="154632" grpId="0"/>
      <p:bldP spid="154633" grpId="0"/>
      <p:bldP spid="154634" grpId="0" animBg="1"/>
      <p:bldP spid="154635" grpId="0" animBg="1"/>
      <p:bldP spid="154636" grpId="0" animBg="1"/>
      <p:bldP spid="154637" grpId="0" animBg="1"/>
      <p:bldP spid="154638" grpId="0" animBg="1"/>
      <p:bldP spid="154640" grpId="0" animBg="1"/>
      <p:bldP spid="154642" grpId="0" animBg="1"/>
      <p:bldP spid="154643" grpId="0" animBg="1"/>
      <p:bldP spid="154645" grpId="0" animBg="1"/>
      <p:bldP spid="154646" grpId="0"/>
      <p:bldP spid="154647" grpId="0"/>
      <p:bldP spid="154648" grpId="0" animBg="1"/>
      <p:bldP spid="154649" grpId="0" animBg="1"/>
      <p:bldP spid="15465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 Diagram Hasse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920750"/>
          </a:xfrm>
        </p:spPr>
        <p:txBody>
          <a:bodyPr/>
          <a:lstStyle/>
          <a:p>
            <a:r>
              <a:rPr lang="en-US"/>
              <a:t>Bentuk diagram Hasse untuk poset ({1,2,3,4}, ≤)</a:t>
            </a:r>
          </a:p>
        </p:txBody>
      </p:sp>
      <p:sp>
        <p:nvSpPr>
          <p:cNvPr id="151556" name="Line 4"/>
          <p:cNvSpPr>
            <a:spLocks noChangeShapeType="1"/>
          </p:cNvSpPr>
          <p:nvPr/>
        </p:nvSpPr>
        <p:spPr bwMode="auto">
          <a:xfrm flipV="1">
            <a:off x="3563938" y="4581525"/>
            <a:ext cx="0" cy="7921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1557" name="Line 5"/>
          <p:cNvSpPr>
            <a:spLocks noChangeShapeType="1"/>
          </p:cNvSpPr>
          <p:nvPr/>
        </p:nvSpPr>
        <p:spPr bwMode="auto">
          <a:xfrm flipV="1">
            <a:off x="3563938" y="3789363"/>
            <a:ext cx="0" cy="792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1558" name="Line 6"/>
          <p:cNvSpPr>
            <a:spLocks noChangeShapeType="1"/>
          </p:cNvSpPr>
          <p:nvPr/>
        </p:nvSpPr>
        <p:spPr bwMode="auto">
          <a:xfrm flipV="1">
            <a:off x="3563938" y="2997200"/>
            <a:ext cx="0" cy="7921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51559" name="Text Box 7"/>
          <p:cNvSpPr txBox="1">
            <a:spLocks noChangeArrowheads="1"/>
          </p:cNvSpPr>
          <p:nvPr/>
        </p:nvSpPr>
        <p:spPr bwMode="auto">
          <a:xfrm>
            <a:off x="3059113" y="5084763"/>
            <a:ext cx="5048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1</a:t>
            </a:r>
          </a:p>
        </p:txBody>
      </p:sp>
      <p:sp>
        <p:nvSpPr>
          <p:cNvPr id="151560" name="Text Box 8"/>
          <p:cNvSpPr txBox="1">
            <a:spLocks noChangeArrowheads="1"/>
          </p:cNvSpPr>
          <p:nvPr/>
        </p:nvSpPr>
        <p:spPr bwMode="auto">
          <a:xfrm>
            <a:off x="3059113" y="4292600"/>
            <a:ext cx="5048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2</a:t>
            </a:r>
          </a:p>
        </p:txBody>
      </p:sp>
      <p:sp>
        <p:nvSpPr>
          <p:cNvPr id="151561" name="Text Box 9"/>
          <p:cNvSpPr txBox="1">
            <a:spLocks noChangeArrowheads="1"/>
          </p:cNvSpPr>
          <p:nvPr/>
        </p:nvSpPr>
        <p:spPr bwMode="auto">
          <a:xfrm>
            <a:off x="3059113" y="3484563"/>
            <a:ext cx="5048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3</a:t>
            </a:r>
          </a:p>
        </p:txBody>
      </p:sp>
      <p:sp>
        <p:nvSpPr>
          <p:cNvPr id="151562" name="Text Box 10"/>
          <p:cNvSpPr txBox="1">
            <a:spLocks noChangeArrowheads="1"/>
          </p:cNvSpPr>
          <p:nvPr/>
        </p:nvSpPr>
        <p:spPr bwMode="auto">
          <a:xfrm>
            <a:off x="3059113" y="2708275"/>
            <a:ext cx="5048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6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Elemen Minimal dan Maksimal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Pada poset (</a:t>
            </a:r>
            <a:r>
              <a:rPr lang="en-US" i="1"/>
              <a:t>S</a:t>
            </a:r>
            <a:r>
              <a:rPr lang="en-US"/>
              <a:t>, =&lt;), </a:t>
            </a:r>
            <a:r>
              <a:rPr lang="en-US" i="1"/>
              <a:t>m </a:t>
            </a:r>
            <a:r>
              <a:rPr lang="en-US">
                <a:sym typeface="Symbol" pitchFamily="16" charset="2"/>
              </a:rPr>
              <a:t> </a:t>
            </a:r>
            <a:r>
              <a:rPr lang="en-US" i="1">
                <a:sym typeface="Symbol" pitchFamily="16" charset="2"/>
              </a:rPr>
              <a:t>S</a:t>
            </a:r>
            <a:r>
              <a:rPr lang="en-US"/>
              <a:t> disebut elemen minimal (</a:t>
            </a:r>
            <a:r>
              <a:rPr lang="en-US" i="1"/>
              <a:t>minimal element</a:t>
            </a:r>
            <a:r>
              <a:rPr lang="en-US"/>
              <a:t>) jika tidak ada elemen lain pada </a:t>
            </a:r>
            <a:r>
              <a:rPr lang="en-US" i="1"/>
              <a:t>S</a:t>
            </a:r>
            <a:r>
              <a:rPr lang="en-US"/>
              <a:t> yang mendahului </a:t>
            </a:r>
            <a:r>
              <a:rPr lang="en-US" i="1"/>
              <a:t>m</a:t>
            </a:r>
            <a:r>
              <a:rPr lang="en-US"/>
              <a:t>.</a:t>
            </a:r>
          </a:p>
          <a:p>
            <a:r>
              <a:rPr lang="en-US"/>
              <a:t>Pada poset (</a:t>
            </a:r>
            <a:r>
              <a:rPr lang="en-US" i="1"/>
              <a:t>S</a:t>
            </a:r>
            <a:r>
              <a:rPr lang="en-US"/>
              <a:t>, =&lt;), </a:t>
            </a:r>
            <a:r>
              <a:rPr lang="en-US" i="1"/>
              <a:t>m</a:t>
            </a:r>
            <a:r>
              <a:rPr lang="en-US"/>
              <a:t> </a:t>
            </a:r>
            <a:r>
              <a:rPr lang="en-US">
                <a:sym typeface="Symbol" pitchFamily="16" charset="2"/>
              </a:rPr>
              <a:t></a:t>
            </a:r>
            <a:r>
              <a:rPr lang="en-US" i="1">
                <a:sym typeface="Symbol" pitchFamily="16" charset="2"/>
              </a:rPr>
              <a:t>S</a:t>
            </a:r>
            <a:r>
              <a:rPr lang="en-US"/>
              <a:t> disebut elemen maksimal (</a:t>
            </a:r>
            <a:r>
              <a:rPr lang="en-US" i="1"/>
              <a:t>maximal element</a:t>
            </a:r>
            <a:r>
              <a:rPr lang="en-US"/>
              <a:t>) jika tidak ada elemen lain pada </a:t>
            </a:r>
            <a:r>
              <a:rPr lang="en-US" i="1"/>
              <a:t>S</a:t>
            </a:r>
            <a:r>
              <a:rPr lang="en-US"/>
              <a:t> yang didahului oleh </a:t>
            </a:r>
            <a:r>
              <a:rPr lang="en-US" i="1"/>
              <a:t>m</a:t>
            </a:r>
            <a:r>
              <a:rPr lang="en-US"/>
              <a:t>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Elemen Minimal dan Maksimal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476375" y="1846263"/>
            <a:ext cx="3168650" cy="3022600"/>
            <a:chOff x="1655" y="1616"/>
            <a:chExt cx="1996" cy="1904"/>
          </a:xfrm>
        </p:grpSpPr>
        <p:sp>
          <p:nvSpPr>
            <p:cNvPr id="161797" name="Text Box 5"/>
            <p:cNvSpPr txBox="1">
              <a:spLocks noChangeArrowheads="1"/>
            </p:cNvSpPr>
            <p:nvPr/>
          </p:nvSpPr>
          <p:spPr bwMode="auto">
            <a:xfrm>
              <a:off x="1882" y="2659"/>
              <a:ext cx="163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a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   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b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   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c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</a:t>
              </a:r>
              <a:endParaRPr lang="en-US" sz="2400" b="1" i="1">
                <a:latin typeface="Times New Roman" pitchFamily="16" charset="0"/>
                <a:sym typeface="Symbol" pitchFamily="16" charset="2"/>
              </a:endParaRPr>
            </a:p>
          </p:txBody>
        </p:sp>
        <p:sp>
          <p:nvSpPr>
            <p:cNvPr id="161798" name="Text Box 6"/>
            <p:cNvSpPr txBox="1">
              <a:spLocks noChangeArrowheads="1"/>
            </p:cNvSpPr>
            <p:nvPr/>
          </p:nvSpPr>
          <p:spPr bwMode="auto">
            <a:xfrm>
              <a:off x="2200" y="3232"/>
              <a:ext cx="96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</a:t>
              </a:r>
            </a:p>
          </p:txBody>
        </p:sp>
        <p:sp>
          <p:nvSpPr>
            <p:cNvPr id="161799" name="Text Box 7"/>
            <p:cNvSpPr txBox="1">
              <a:spLocks noChangeArrowheads="1"/>
            </p:cNvSpPr>
            <p:nvPr/>
          </p:nvSpPr>
          <p:spPr bwMode="auto">
            <a:xfrm>
              <a:off x="1655" y="2144"/>
              <a:ext cx="199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a, b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a, c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b,c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</a:t>
              </a:r>
            </a:p>
          </p:txBody>
        </p:sp>
        <p:sp>
          <p:nvSpPr>
            <p:cNvPr id="161800" name="Line 8"/>
            <p:cNvSpPr>
              <a:spLocks noChangeShapeType="1"/>
            </p:cNvSpPr>
            <p:nvPr/>
          </p:nvSpPr>
          <p:spPr bwMode="auto">
            <a:xfrm flipH="1" flipV="1">
              <a:off x="2261" y="2830"/>
              <a:ext cx="536" cy="5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1801" name="Line 9"/>
            <p:cNvSpPr>
              <a:spLocks noChangeShapeType="1"/>
            </p:cNvSpPr>
            <p:nvPr/>
          </p:nvSpPr>
          <p:spPr bwMode="auto">
            <a:xfrm flipH="1" flipV="1">
              <a:off x="2789" y="2840"/>
              <a:ext cx="0" cy="54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1802" name="Line 10"/>
            <p:cNvSpPr>
              <a:spLocks noChangeShapeType="1"/>
            </p:cNvSpPr>
            <p:nvPr/>
          </p:nvSpPr>
          <p:spPr bwMode="auto">
            <a:xfrm flipV="1">
              <a:off x="2789" y="2840"/>
              <a:ext cx="553" cy="54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1803" name="Line 11"/>
            <p:cNvSpPr>
              <a:spLocks noChangeShapeType="1"/>
            </p:cNvSpPr>
            <p:nvPr/>
          </p:nvSpPr>
          <p:spPr bwMode="auto">
            <a:xfrm flipH="1" flipV="1">
              <a:off x="2245" y="2341"/>
              <a:ext cx="16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1804" name="Line 12"/>
            <p:cNvSpPr>
              <a:spLocks noChangeShapeType="1"/>
            </p:cNvSpPr>
            <p:nvPr/>
          </p:nvSpPr>
          <p:spPr bwMode="auto">
            <a:xfrm flipV="1">
              <a:off x="2261" y="2341"/>
              <a:ext cx="536" cy="4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1805" name="Line 13"/>
            <p:cNvSpPr>
              <a:spLocks noChangeShapeType="1"/>
            </p:cNvSpPr>
            <p:nvPr/>
          </p:nvSpPr>
          <p:spPr bwMode="auto">
            <a:xfrm flipH="1" flipV="1">
              <a:off x="2245" y="2341"/>
              <a:ext cx="552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1806" name="Line 14"/>
            <p:cNvSpPr>
              <a:spLocks noChangeShapeType="1"/>
            </p:cNvSpPr>
            <p:nvPr/>
          </p:nvSpPr>
          <p:spPr bwMode="auto">
            <a:xfrm flipV="1">
              <a:off x="2769" y="2341"/>
              <a:ext cx="573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1807" name="Line 15"/>
            <p:cNvSpPr>
              <a:spLocks noChangeShapeType="1"/>
            </p:cNvSpPr>
            <p:nvPr/>
          </p:nvSpPr>
          <p:spPr bwMode="auto">
            <a:xfrm flipH="1" flipV="1">
              <a:off x="2789" y="2341"/>
              <a:ext cx="553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1808" name="Line 16"/>
            <p:cNvSpPr>
              <a:spLocks noChangeShapeType="1"/>
            </p:cNvSpPr>
            <p:nvPr/>
          </p:nvSpPr>
          <p:spPr bwMode="auto">
            <a:xfrm flipV="1">
              <a:off x="3334" y="2341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1809" name="Text Box 17"/>
            <p:cNvSpPr txBox="1">
              <a:spLocks noChangeArrowheads="1"/>
            </p:cNvSpPr>
            <p:nvPr/>
          </p:nvSpPr>
          <p:spPr bwMode="auto">
            <a:xfrm>
              <a:off x="2200" y="1616"/>
              <a:ext cx="96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S</a:t>
              </a:r>
            </a:p>
          </p:txBody>
        </p:sp>
        <p:sp>
          <p:nvSpPr>
            <p:cNvPr id="161810" name="Line 18"/>
            <p:cNvSpPr>
              <a:spLocks noChangeShapeType="1"/>
            </p:cNvSpPr>
            <p:nvPr/>
          </p:nvSpPr>
          <p:spPr bwMode="auto">
            <a:xfrm flipV="1">
              <a:off x="2245" y="1752"/>
              <a:ext cx="552" cy="5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1811" name="Line 19"/>
            <p:cNvSpPr>
              <a:spLocks noChangeShapeType="1"/>
            </p:cNvSpPr>
            <p:nvPr/>
          </p:nvSpPr>
          <p:spPr bwMode="auto">
            <a:xfrm flipH="1" flipV="1">
              <a:off x="2789" y="1752"/>
              <a:ext cx="0" cy="5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1812" name="Line 20"/>
            <p:cNvSpPr>
              <a:spLocks noChangeShapeType="1"/>
            </p:cNvSpPr>
            <p:nvPr/>
          </p:nvSpPr>
          <p:spPr bwMode="auto">
            <a:xfrm flipH="1" flipV="1">
              <a:off x="2789" y="1752"/>
              <a:ext cx="553" cy="5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61814" name="AutoShape 22"/>
          <p:cNvSpPr>
            <a:spLocks noChangeArrowheads="1"/>
          </p:cNvSpPr>
          <p:nvPr/>
        </p:nvSpPr>
        <p:spPr bwMode="auto">
          <a:xfrm>
            <a:off x="4859338" y="4149725"/>
            <a:ext cx="3095625" cy="1584325"/>
          </a:xfrm>
          <a:prstGeom prst="cloudCallout">
            <a:avLst>
              <a:gd name="adj1" fmla="val -97796"/>
              <a:gd name="adj2" fmla="val -174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200" i="1">
                <a:latin typeface="Times New Roman" pitchFamily="16" charset="0"/>
              </a:rPr>
              <a:t>Elemen minimal</a:t>
            </a:r>
          </a:p>
        </p:txBody>
      </p:sp>
      <p:sp>
        <p:nvSpPr>
          <p:cNvPr id="161815" name="AutoShape 23"/>
          <p:cNvSpPr>
            <a:spLocks noChangeArrowheads="1"/>
          </p:cNvSpPr>
          <p:nvPr/>
        </p:nvSpPr>
        <p:spPr bwMode="auto">
          <a:xfrm>
            <a:off x="4932363" y="1557338"/>
            <a:ext cx="3095625" cy="1584325"/>
          </a:xfrm>
          <a:prstGeom prst="cloudCallout">
            <a:avLst>
              <a:gd name="adj1" fmla="val -97796"/>
              <a:gd name="adj2" fmla="val -174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200" i="1">
                <a:latin typeface="Times New Roman" pitchFamily="16" charset="0"/>
              </a:rPr>
              <a:t>Elemen maksimal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1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1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14" grpId="0" animBg="1"/>
      <p:bldP spid="16181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Elemen Minimal dan Maksimal</a:t>
            </a:r>
          </a:p>
        </p:txBody>
      </p:sp>
      <p:sp>
        <p:nvSpPr>
          <p:cNvPr id="162838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788988"/>
          </a:xfrm>
        </p:spPr>
        <p:txBody>
          <a:bodyPr/>
          <a:lstStyle/>
          <a:p>
            <a:r>
              <a:rPr lang="en-US"/>
              <a:t>Poset ({2,4,5,10,12,12,20,25}, |)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900113" y="2276475"/>
            <a:ext cx="3167062" cy="2822575"/>
            <a:chOff x="567" y="1752"/>
            <a:chExt cx="1995" cy="1778"/>
          </a:xfrm>
        </p:grpSpPr>
        <p:sp>
          <p:nvSpPr>
            <p:cNvPr id="162839" name="Line 23"/>
            <p:cNvSpPr>
              <a:spLocks noChangeShapeType="1"/>
            </p:cNvSpPr>
            <p:nvPr/>
          </p:nvSpPr>
          <p:spPr bwMode="auto">
            <a:xfrm flipV="1">
              <a:off x="1020" y="2704"/>
              <a:ext cx="0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2840" name="Line 24"/>
            <p:cNvSpPr>
              <a:spLocks noChangeShapeType="1"/>
            </p:cNvSpPr>
            <p:nvPr/>
          </p:nvSpPr>
          <p:spPr bwMode="auto">
            <a:xfrm flipV="1">
              <a:off x="1020" y="1979"/>
              <a:ext cx="0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2841" name="Line 25"/>
            <p:cNvSpPr>
              <a:spLocks noChangeShapeType="1"/>
            </p:cNvSpPr>
            <p:nvPr/>
          </p:nvSpPr>
          <p:spPr bwMode="auto">
            <a:xfrm flipV="1">
              <a:off x="1791" y="2704"/>
              <a:ext cx="0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2842" name="Line 26"/>
            <p:cNvSpPr>
              <a:spLocks noChangeShapeType="1"/>
            </p:cNvSpPr>
            <p:nvPr/>
          </p:nvSpPr>
          <p:spPr bwMode="auto">
            <a:xfrm flipV="1">
              <a:off x="1791" y="1979"/>
              <a:ext cx="0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2843" name="Line 27"/>
            <p:cNvSpPr>
              <a:spLocks noChangeShapeType="1"/>
            </p:cNvSpPr>
            <p:nvPr/>
          </p:nvSpPr>
          <p:spPr bwMode="auto">
            <a:xfrm flipV="1">
              <a:off x="1020" y="2704"/>
              <a:ext cx="771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2844" name="Line 28"/>
            <p:cNvSpPr>
              <a:spLocks noChangeShapeType="1"/>
            </p:cNvSpPr>
            <p:nvPr/>
          </p:nvSpPr>
          <p:spPr bwMode="auto">
            <a:xfrm flipV="1">
              <a:off x="1010" y="1979"/>
              <a:ext cx="771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2845" name="Line 29"/>
            <p:cNvSpPr>
              <a:spLocks noChangeShapeType="1"/>
            </p:cNvSpPr>
            <p:nvPr/>
          </p:nvSpPr>
          <p:spPr bwMode="auto">
            <a:xfrm flipV="1">
              <a:off x="1781" y="2704"/>
              <a:ext cx="771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2846" name="Text Box 30"/>
            <p:cNvSpPr txBox="1">
              <a:spLocks noChangeArrowheads="1"/>
            </p:cNvSpPr>
            <p:nvPr/>
          </p:nvSpPr>
          <p:spPr bwMode="auto">
            <a:xfrm>
              <a:off x="703" y="3203"/>
              <a:ext cx="31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2</a:t>
              </a:r>
            </a:p>
          </p:txBody>
        </p:sp>
        <p:sp>
          <p:nvSpPr>
            <p:cNvPr id="162847" name="Text Box 31"/>
            <p:cNvSpPr txBox="1">
              <a:spLocks noChangeArrowheads="1"/>
            </p:cNvSpPr>
            <p:nvPr/>
          </p:nvSpPr>
          <p:spPr bwMode="auto">
            <a:xfrm>
              <a:off x="1473" y="3194"/>
              <a:ext cx="31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5</a:t>
              </a:r>
            </a:p>
          </p:txBody>
        </p:sp>
        <p:sp>
          <p:nvSpPr>
            <p:cNvPr id="162848" name="Text Box 32"/>
            <p:cNvSpPr txBox="1">
              <a:spLocks noChangeArrowheads="1"/>
            </p:cNvSpPr>
            <p:nvPr/>
          </p:nvSpPr>
          <p:spPr bwMode="auto">
            <a:xfrm>
              <a:off x="703" y="2478"/>
              <a:ext cx="31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4</a:t>
              </a:r>
            </a:p>
          </p:txBody>
        </p:sp>
        <p:sp>
          <p:nvSpPr>
            <p:cNvPr id="162849" name="Text Box 33"/>
            <p:cNvSpPr txBox="1">
              <a:spLocks noChangeArrowheads="1"/>
            </p:cNvSpPr>
            <p:nvPr/>
          </p:nvSpPr>
          <p:spPr bwMode="auto">
            <a:xfrm>
              <a:off x="567" y="1752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12</a:t>
              </a:r>
            </a:p>
          </p:txBody>
        </p:sp>
        <p:sp>
          <p:nvSpPr>
            <p:cNvPr id="162850" name="Text Box 34"/>
            <p:cNvSpPr txBox="1">
              <a:spLocks noChangeArrowheads="1"/>
            </p:cNvSpPr>
            <p:nvPr/>
          </p:nvSpPr>
          <p:spPr bwMode="auto">
            <a:xfrm>
              <a:off x="1342" y="2468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10</a:t>
              </a:r>
            </a:p>
          </p:txBody>
        </p:sp>
        <p:sp>
          <p:nvSpPr>
            <p:cNvPr id="162851" name="Text Box 35"/>
            <p:cNvSpPr txBox="1">
              <a:spLocks noChangeArrowheads="1"/>
            </p:cNvSpPr>
            <p:nvPr/>
          </p:nvSpPr>
          <p:spPr bwMode="auto">
            <a:xfrm>
              <a:off x="1352" y="1752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20</a:t>
              </a:r>
            </a:p>
          </p:txBody>
        </p:sp>
        <p:sp>
          <p:nvSpPr>
            <p:cNvPr id="162852" name="Text Box 36"/>
            <p:cNvSpPr txBox="1">
              <a:spLocks noChangeArrowheads="1"/>
            </p:cNvSpPr>
            <p:nvPr/>
          </p:nvSpPr>
          <p:spPr bwMode="auto">
            <a:xfrm>
              <a:off x="2108" y="2478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25</a:t>
              </a:r>
            </a:p>
          </p:txBody>
        </p:sp>
      </p:grpSp>
      <p:sp>
        <p:nvSpPr>
          <p:cNvPr id="162856" name="AutoShape 40"/>
          <p:cNvSpPr>
            <a:spLocks noChangeArrowheads="1"/>
          </p:cNvSpPr>
          <p:nvPr/>
        </p:nvSpPr>
        <p:spPr bwMode="auto">
          <a:xfrm>
            <a:off x="4643438" y="4005263"/>
            <a:ext cx="3960812" cy="1152525"/>
          </a:xfrm>
          <a:prstGeom prst="cloudCallout">
            <a:avLst>
              <a:gd name="adj1" fmla="val -20981"/>
              <a:gd name="adj2" fmla="val 4118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2400" b="1">
                <a:latin typeface="Times New Roman" pitchFamily="16" charset="0"/>
              </a:rPr>
              <a:t>Elemen minimal= 2 dan 5</a:t>
            </a:r>
          </a:p>
        </p:txBody>
      </p:sp>
      <p:sp>
        <p:nvSpPr>
          <p:cNvPr id="162857" name="AutoShape 41"/>
          <p:cNvSpPr>
            <a:spLocks noChangeArrowheads="1"/>
          </p:cNvSpPr>
          <p:nvPr/>
        </p:nvSpPr>
        <p:spPr bwMode="auto">
          <a:xfrm>
            <a:off x="4427538" y="1989138"/>
            <a:ext cx="4321175" cy="1368425"/>
          </a:xfrm>
          <a:prstGeom prst="cloudCallout">
            <a:avLst>
              <a:gd name="adj1" fmla="val -25569"/>
              <a:gd name="adj2" fmla="val 379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2400" b="1">
                <a:latin typeface="Times New Roman" pitchFamily="16" charset="0"/>
              </a:rPr>
              <a:t>Elemen maksimal= 12, 20  dan 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2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2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56" grpId="0" animBg="1"/>
      <p:bldP spid="162857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Elemen Terkecil dan Elemen Terbesar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Pada poset (</a:t>
            </a:r>
            <a:r>
              <a:rPr lang="en-US" i="1"/>
              <a:t>S</a:t>
            </a:r>
            <a:r>
              <a:rPr lang="en-US"/>
              <a:t>, =&lt;), </a:t>
            </a:r>
            <a:r>
              <a:rPr lang="en-US" i="1"/>
              <a:t>k</a:t>
            </a:r>
            <a:r>
              <a:rPr lang="en-US"/>
              <a:t> disebut elemen terkecil (</a:t>
            </a:r>
            <a:r>
              <a:rPr lang="en-US" i="1"/>
              <a:t>least element</a:t>
            </a:r>
            <a:r>
              <a:rPr lang="en-US"/>
              <a:t>) jika </a:t>
            </a:r>
            <a:r>
              <a:rPr lang="en-US" i="1"/>
              <a:t>k </a:t>
            </a:r>
            <a:r>
              <a:rPr lang="en-US"/>
              <a:t>mendahului semua elemen </a:t>
            </a:r>
            <a:r>
              <a:rPr lang="en-US" i="1"/>
              <a:t>S</a:t>
            </a:r>
          </a:p>
          <a:p>
            <a:r>
              <a:rPr lang="en-US"/>
              <a:t>Pada poset (</a:t>
            </a:r>
            <a:r>
              <a:rPr lang="en-US" i="1"/>
              <a:t>S</a:t>
            </a:r>
            <a:r>
              <a:rPr lang="en-US"/>
              <a:t>, =&lt;), </a:t>
            </a:r>
            <a:r>
              <a:rPr lang="en-US" i="1"/>
              <a:t>b</a:t>
            </a:r>
            <a:r>
              <a:rPr lang="en-US"/>
              <a:t> disebut elemen terbesar (</a:t>
            </a:r>
            <a:r>
              <a:rPr lang="en-US" i="1"/>
              <a:t>greatest element</a:t>
            </a:r>
            <a:r>
              <a:rPr lang="en-US"/>
              <a:t>) jika </a:t>
            </a:r>
            <a:r>
              <a:rPr lang="en-US" i="1"/>
              <a:t>b </a:t>
            </a:r>
            <a:r>
              <a:rPr lang="en-US"/>
              <a:t>didahului semua elemen </a:t>
            </a:r>
            <a:r>
              <a:rPr lang="en-US" i="1"/>
              <a:t>S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Elemen Terkecil dan Elemen Terbesar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476375" y="1846263"/>
            <a:ext cx="3168650" cy="3022600"/>
            <a:chOff x="1655" y="1616"/>
            <a:chExt cx="1996" cy="1904"/>
          </a:xfrm>
        </p:grpSpPr>
        <p:sp>
          <p:nvSpPr>
            <p:cNvPr id="165894" name="Text Box 6"/>
            <p:cNvSpPr txBox="1">
              <a:spLocks noChangeArrowheads="1"/>
            </p:cNvSpPr>
            <p:nvPr/>
          </p:nvSpPr>
          <p:spPr bwMode="auto">
            <a:xfrm>
              <a:off x="1882" y="2659"/>
              <a:ext cx="163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a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   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b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   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c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</a:t>
              </a:r>
              <a:endParaRPr lang="en-US" sz="2400" b="1" i="1">
                <a:latin typeface="Times New Roman" pitchFamily="16" charset="0"/>
                <a:sym typeface="Symbol" pitchFamily="16" charset="2"/>
              </a:endParaRPr>
            </a:p>
          </p:txBody>
        </p:sp>
        <p:sp>
          <p:nvSpPr>
            <p:cNvPr id="165895" name="Text Box 7"/>
            <p:cNvSpPr txBox="1">
              <a:spLocks noChangeArrowheads="1"/>
            </p:cNvSpPr>
            <p:nvPr/>
          </p:nvSpPr>
          <p:spPr bwMode="auto">
            <a:xfrm>
              <a:off x="2200" y="3232"/>
              <a:ext cx="96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</a:t>
              </a:r>
            </a:p>
          </p:txBody>
        </p:sp>
        <p:sp>
          <p:nvSpPr>
            <p:cNvPr id="165896" name="Text Box 8"/>
            <p:cNvSpPr txBox="1">
              <a:spLocks noChangeArrowheads="1"/>
            </p:cNvSpPr>
            <p:nvPr/>
          </p:nvSpPr>
          <p:spPr bwMode="auto">
            <a:xfrm>
              <a:off x="1655" y="2144"/>
              <a:ext cx="199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a, b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a, c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  {</a:t>
              </a:r>
              <a:r>
                <a:rPr lang="en-US" sz="2400" b="1" i="1">
                  <a:latin typeface="Times New Roman" pitchFamily="16" charset="0"/>
                  <a:sym typeface="Symbol" pitchFamily="16" charset="2"/>
                </a:rPr>
                <a:t>b,c</a:t>
              </a: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}</a:t>
              </a:r>
            </a:p>
          </p:txBody>
        </p:sp>
        <p:sp>
          <p:nvSpPr>
            <p:cNvPr id="165897" name="Line 9"/>
            <p:cNvSpPr>
              <a:spLocks noChangeShapeType="1"/>
            </p:cNvSpPr>
            <p:nvPr/>
          </p:nvSpPr>
          <p:spPr bwMode="auto">
            <a:xfrm flipH="1" flipV="1">
              <a:off x="2261" y="2830"/>
              <a:ext cx="536" cy="5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5898" name="Line 10"/>
            <p:cNvSpPr>
              <a:spLocks noChangeShapeType="1"/>
            </p:cNvSpPr>
            <p:nvPr/>
          </p:nvSpPr>
          <p:spPr bwMode="auto">
            <a:xfrm flipH="1" flipV="1">
              <a:off x="2789" y="2840"/>
              <a:ext cx="0" cy="54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5899" name="Line 11"/>
            <p:cNvSpPr>
              <a:spLocks noChangeShapeType="1"/>
            </p:cNvSpPr>
            <p:nvPr/>
          </p:nvSpPr>
          <p:spPr bwMode="auto">
            <a:xfrm flipV="1">
              <a:off x="2789" y="2840"/>
              <a:ext cx="553" cy="54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5900" name="Line 12"/>
            <p:cNvSpPr>
              <a:spLocks noChangeShapeType="1"/>
            </p:cNvSpPr>
            <p:nvPr/>
          </p:nvSpPr>
          <p:spPr bwMode="auto">
            <a:xfrm flipH="1" flipV="1">
              <a:off x="2245" y="2341"/>
              <a:ext cx="16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5901" name="Line 13"/>
            <p:cNvSpPr>
              <a:spLocks noChangeShapeType="1"/>
            </p:cNvSpPr>
            <p:nvPr/>
          </p:nvSpPr>
          <p:spPr bwMode="auto">
            <a:xfrm flipV="1">
              <a:off x="2261" y="2341"/>
              <a:ext cx="536" cy="4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5902" name="Line 14"/>
            <p:cNvSpPr>
              <a:spLocks noChangeShapeType="1"/>
            </p:cNvSpPr>
            <p:nvPr/>
          </p:nvSpPr>
          <p:spPr bwMode="auto">
            <a:xfrm flipH="1" flipV="1">
              <a:off x="2245" y="2341"/>
              <a:ext cx="552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5903" name="Line 15"/>
            <p:cNvSpPr>
              <a:spLocks noChangeShapeType="1"/>
            </p:cNvSpPr>
            <p:nvPr/>
          </p:nvSpPr>
          <p:spPr bwMode="auto">
            <a:xfrm flipV="1">
              <a:off x="2769" y="2341"/>
              <a:ext cx="573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5904" name="Line 16"/>
            <p:cNvSpPr>
              <a:spLocks noChangeShapeType="1"/>
            </p:cNvSpPr>
            <p:nvPr/>
          </p:nvSpPr>
          <p:spPr bwMode="auto">
            <a:xfrm flipH="1" flipV="1">
              <a:off x="2789" y="2341"/>
              <a:ext cx="553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5905" name="Line 17"/>
            <p:cNvSpPr>
              <a:spLocks noChangeShapeType="1"/>
            </p:cNvSpPr>
            <p:nvPr/>
          </p:nvSpPr>
          <p:spPr bwMode="auto">
            <a:xfrm flipV="1">
              <a:off x="3334" y="2341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5906" name="Text Box 18"/>
            <p:cNvSpPr txBox="1">
              <a:spLocks noChangeArrowheads="1"/>
            </p:cNvSpPr>
            <p:nvPr/>
          </p:nvSpPr>
          <p:spPr bwMode="auto">
            <a:xfrm>
              <a:off x="2200" y="1616"/>
              <a:ext cx="966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6" charset="0"/>
                  <a:sym typeface="Symbol" pitchFamily="16" charset="2"/>
                </a:rPr>
                <a:t>S</a:t>
              </a:r>
            </a:p>
          </p:txBody>
        </p:sp>
        <p:sp>
          <p:nvSpPr>
            <p:cNvPr id="165907" name="Line 19"/>
            <p:cNvSpPr>
              <a:spLocks noChangeShapeType="1"/>
            </p:cNvSpPr>
            <p:nvPr/>
          </p:nvSpPr>
          <p:spPr bwMode="auto">
            <a:xfrm flipV="1">
              <a:off x="2245" y="1752"/>
              <a:ext cx="552" cy="5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5908" name="Line 20"/>
            <p:cNvSpPr>
              <a:spLocks noChangeShapeType="1"/>
            </p:cNvSpPr>
            <p:nvPr/>
          </p:nvSpPr>
          <p:spPr bwMode="auto">
            <a:xfrm flipH="1" flipV="1">
              <a:off x="2789" y="1752"/>
              <a:ext cx="0" cy="5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5909" name="Line 21"/>
            <p:cNvSpPr>
              <a:spLocks noChangeShapeType="1"/>
            </p:cNvSpPr>
            <p:nvPr/>
          </p:nvSpPr>
          <p:spPr bwMode="auto">
            <a:xfrm flipH="1" flipV="1">
              <a:off x="2789" y="1752"/>
              <a:ext cx="553" cy="5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65910" name="AutoShape 22"/>
          <p:cNvSpPr>
            <a:spLocks noChangeArrowheads="1"/>
          </p:cNvSpPr>
          <p:nvPr/>
        </p:nvSpPr>
        <p:spPr bwMode="auto">
          <a:xfrm>
            <a:off x="4859338" y="4149725"/>
            <a:ext cx="3095625" cy="1584325"/>
          </a:xfrm>
          <a:prstGeom prst="cloudCallout">
            <a:avLst>
              <a:gd name="adj1" fmla="val -97796"/>
              <a:gd name="adj2" fmla="val -174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200" i="1">
                <a:latin typeface="Times New Roman" pitchFamily="16" charset="0"/>
              </a:rPr>
              <a:t>Elemen terkecil</a:t>
            </a:r>
          </a:p>
        </p:txBody>
      </p:sp>
      <p:sp>
        <p:nvSpPr>
          <p:cNvPr id="165911" name="AutoShape 23"/>
          <p:cNvSpPr>
            <a:spLocks noChangeArrowheads="1"/>
          </p:cNvSpPr>
          <p:nvPr/>
        </p:nvSpPr>
        <p:spPr bwMode="auto">
          <a:xfrm>
            <a:off x="4932363" y="1557338"/>
            <a:ext cx="3095625" cy="1584325"/>
          </a:xfrm>
          <a:prstGeom prst="cloudCallout">
            <a:avLst>
              <a:gd name="adj1" fmla="val -97796"/>
              <a:gd name="adj2" fmla="val -174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200" i="1">
                <a:latin typeface="Times New Roman" pitchFamily="16" charset="0"/>
              </a:rPr>
              <a:t>Elemen terbesar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5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5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910" grpId="0" animBg="1"/>
      <p:bldP spid="165911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Elemen Terbesar dan Elemen Terkecil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00113" y="1989138"/>
            <a:ext cx="3167062" cy="2822575"/>
            <a:chOff x="567" y="1752"/>
            <a:chExt cx="1995" cy="1778"/>
          </a:xfrm>
        </p:grpSpPr>
        <p:sp>
          <p:nvSpPr>
            <p:cNvPr id="166917" name="Line 5"/>
            <p:cNvSpPr>
              <a:spLocks noChangeShapeType="1"/>
            </p:cNvSpPr>
            <p:nvPr/>
          </p:nvSpPr>
          <p:spPr bwMode="auto">
            <a:xfrm flipV="1">
              <a:off x="1020" y="2704"/>
              <a:ext cx="0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6918" name="Line 6"/>
            <p:cNvSpPr>
              <a:spLocks noChangeShapeType="1"/>
            </p:cNvSpPr>
            <p:nvPr/>
          </p:nvSpPr>
          <p:spPr bwMode="auto">
            <a:xfrm flipV="1">
              <a:off x="1020" y="1979"/>
              <a:ext cx="0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6919" name="Line 7"/>
            <p:cNvSpPr>
              <a:spLocks noChangeShapeType="1"/>
            </p:cNvSpPr>
            <p:nvPr/>
          </p:nvSpPr>
          <p:spPr bwMode="auto">
            <a:xfrm flipV="1">
              <a:off x="1791" y="2704"/>
              <a:ext cx="0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6920" name="Line 8"/>
            <p:cNvSpPr>
              <a:spLocks noChangeShapeType="1"/>
            </p:cNvSpPr>
            <p:nvPr/>
          </p:nvSpPr>
          <p:spPr bwMode="auto">
            <a:xfrm flipV="1">
              <a:off x="1791" y="1979"/>
              <a:ext cx="0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6921" name="Line 9"/>
            <p:cNvSpPr>
              <a:spLocks noChangeShapeType="1"/>
            </p:cNvSpPr>
            <p:nvPr/>
          </p:nvSpPr>
          <p:spPr bwMode="auto">
            <a:xfrm flipV="1">
              <a:off x="1020" y="2704"/>
              <a:ext cx="771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6922" name="Line 10"/>
            <p:cNvSpPr>
              <a:spLocks noChangeShapeType="1"/>
            </p:cNvSpPr>
            <p:nvPr/>
          </p:nvSpPr>
          <p:spPr bwMode="auto">
            <a:xfrm flipV="1">
              <a:off x="1010" y="1979"/>
              <a:ext cx="771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6923" name="Line 11"/>
            <p:cNvSpPr>
              <a:spLocks noChangeShapeType="1"/>
            </p:cNvSpPr>
            <p:nvPr/>
          </p:nvSpPr>
          <p:spPr bwMode="auto">
            <a:xfrm flipV="1">
              <a:off x="1781" y="2704"/>
              <a:ext cx="771" cy="7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6924" name="Text Box 12"/>
            <p:cNvSpPr txBox="1">
              <a:spLocks noChangeArrowheads="1"/>
            </p:cNvSpPr>
            <p:nvPr/>
          </p:nvSpPr>
          <p:spPr bwMode="auto">
            <a:xfrm>
              <a:off x="703" y="3203"/>
              <a:ext cx="31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2</a:t>
              </a:r>
            </a:p>
          </p:txBody>
        </p:sp>
        <p:sp>
          <p:nvSpPr>
            <p:cNvPr id="166925" name="Text Box 13"/>
            <p:cNvSpPr txBox="1">
              <a:spLocks noChangeArrowheads="1"/>
            </p:cNvSpPr>
            <p:nvPr/>
          </p:nvSpPr>
          <p:spPr bwMode="auto">
            <a:xfrm>
              <a:off x="1473" y="3194"/>
              <a:ext cx="31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5</a:t>
              </a:r>
            </a:p>
          </p:txBody>
        </p:sp>
        <p:sp>
          <p:nvSpPr>
            <p:cNvPr id="166926" name="Text Box 14"/>
            <p:cNvSpPr txBox="1">
              <a:spLocks noChangeArrowheads="1"/>
            </p:cNvSpPr>
            <p:nvPr/>
          </p:nvSpPr>
          <p:spPr bwMode="auto">
            <a:xfrm>
              <a:off x="703" y="2478"/>
              <a:ext cx="31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4</a:t>
              </a:r>
            </a:p>
          </p:txBody>
        </p:sp>
        <p:sp>
          <p:nvSpPr>
            <p:cNvPr id="166927" name="Text Box 15"/>
            <p:cNvSpPr txBox="1">
              <a:spLocks noChangeArrowheads="1"/>
            </p:cNvSpPr>
            <p:nvPr/>
          </p:nvSpPr>
          <p:spPr bwMode="auto">
            <a:xfrm>
              <a:off x="567" y="1752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12</a:t>
              </a:r>
            </a:p>
          </p:txBody>
        </p:sp>
        <p:sp>
          <p:nvSpPr>
            <p:cNvPr id="166928" name="Text Box 16"/>
            <p:cNvSpPr txBox="1">
              <a:spLocks noChangeArrowheads="1"/>
            </p:cNvSpPr>
            <p:nvPr/>
          </p:nvSpPr>
          <p:spPr bwMode="auto">
            <a:xfrm>
              <a:off x="1342" y="2468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10</a:t>
              </a:r>
            </a:p>
          </p:txBody>
        </p:sp>
        <p:sp>
          <p:nvSpPr>
            <p:cNvPr id="166929" name="Text Box 17"/>
            <p:cNvSpPr txBox="1">
              <a:spLocks noChangeArrowheads="1"/>
            </p:cNvSpPr>
            <p:nvPr/>
          </p:nvSpPr>
          <p:spPr bwMode="auto">
            <a:xfrm>
              <a:off x="1352" y="1752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20</a:t>
              </a:r>
            </a:p>
          </p:txBody>
        </p:sp>
        <p:sp>
          <p:nvSpPr>
            <p:cNvPr id="166930" name="Text Box 18"/>
            <p:cNvSpPr txBox="1">
              <a:spLocks noChangeArrowheads="1"/>
            </p:cNvSpPr>
            <p:nvPr/>
          </p:nvSpPr>
          <p:spPr bwMode="auto">
            <a:xfrm>
              <a:off x="2108" y="2478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6" charset="0"/>
                </a:rPr>
                <a:t>25</a:t>
              </a:r>
            </a:p>
          </p:txBody>
        </p:sp>
      </p:grpSp>
      <p:sp>
        <p:nvSpPr>
          <p:cNvPr id="166931" name="AutoShape 19"/>
          <p:cNvSpPr>
            <a:spLocks noChangeArrowheads="1"/>
          </p:cNvSpPr>
          <p:nvPr/>
        </p:nvSpPr>
        <p:spPr bwMode="auto">
          <a:xfrm>
            <a:off x="4787900" y="1989138"/>
            <a:ext cx="3960813" cy="2087562"/>
          </a:xfrm>
          <a:prstGeom prst="cloudCallout">
            <a:avLst>
              <a:gd name="adj1" fmla="val -32444"/>
              <a:gd name="adj2" fmla="val 764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2400" b="1">
                <a:latin typeface="Times New Roman" pitchFamily="16" charset="0"/>
              </a:rPr>
              <a:t>Poset ini tidak punya elemen terbesar maupun elemen terkecil </a:t>
            </a:r>
          </a:p>
        </p:txBody>
      </p:sp>
      <p:sp>
        <p:nvSpPr>
          <p:cNvPr id="166932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788988"/>
          </a:xfrm>
          <a:noFill/>
          <a:ln/>
        </p:spPr>
        <p:txBody>
          <a:bodyPr/>
          <a:lstStyle/>
          <a:p>
            <a:r>
              <a:rPr lang="en-US"/>
              <a:t>Poset ({2,4,5,10,12,12,20,25}, |)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6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Ekuivalen</a:t>
            </a:r>
            <a:endParaRPr lang="en-US" dirty="0"/>
          </a:p>
          <a:p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 smtClean="0"/>
              <a:t>Terurut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Batas Bawah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7641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b="1"/>
              <a:t>Jika </a:t>
            </a:r>
            <a:r>
              <a:rPr lang="en-US" sz="2400" b="1" i="1"/>
              <a:t>A</a:t>
            </a:r>
            <a:r>
              <a:rPr lang="en-US" sz="2400" b="1"/>
              <a:t>⊆</a:t>
            </a:r>
            <a:r>
              <a:rPr lang="en-US" sz="2400" b="1" i="1"/>
              <a:t>S</a:t>
            </a:r>
            <a:r>
              <a:rPr lang="en-US" sz="2400" b="1"/>
              <a:t>, </a:t>
            </a:r>
            <a:r>
              <a:rPr lang="en-US" sz="2400" b="1" i="1"/>
              <a:t>A </a:t>
            </a:r>
            <a:r>
              <a:rPr lang="en-US" sz="2400" b="1"/>
              <a:t>≠ φ, maka </a:t>
            </a:r>
            <a:r>
              <a:rPr lang="en-US" sz="2400" b="1" i="1"/>
              <a:t>b </a:t>
            </a:r>
            <a:r>
              <a:rPr lang="en-US" sz="2400" b="1"/>
              <a:t>∈</a:t>
            </a:r>
            <a:r>
              <a:rPr lang="en-US" sz="2400" b="1" i="1"/>
              <a:t>S </a:t>
            </a:r>
            <a:r>
              <a:rPr lang="en-US" sz="2400" b="1"/>
              <a:t>disebut </a:t>
            </a:r>
            <a:r>
              <a:rPr lang="en-US" sz="2400"/>
              <a:t>batas bawah </a:t>
            </a:r>
            <a:r>
              <a:rPr lang="en-US" sz="2400" b="1"/>
              <a:t>(</a:t>
            </a:r>
            <a:r>
              <a:rPr lang="en-US" sz="2400" i="1"/>
              <a:t>lower bound</a:t>
            </a:r>
            <a:r>
              <a:rPr lang="en-US" sz="2400" b="1"/>
              <a:t>) dari </a:t>
            </a:r>
            <a:r>
              <a:rPr lang="en-US" sz="2400" b="1" i="1"/>
              <a:t>A </a:t>
            </a:r>
            <a:r>
              <a:rPr lang="en-US" sz="2400" b="1"/>
              <a:t>jika ∀</a:t>
            </a:r>
            <a:r>
              <a:rPr lang="en-US" sz="2400" b="1" i="1"/>
              <a:t>a </a:t>
            </a:r>
            <a:r>
              <a:rPr lang="en-US" sz="2400" b="1"/>
              <a:t>∈</a:t>
            </a:r>
            <a:r>
              <a:rPr lang="en-US" sz="2400" b="1" i="1"/>
              <a:t>A,  b </a:t>
            </a:r>
            <a:r>
              <a:rPr lang="en-US" sz="2400" b="1"/>
              <a:t>=≺ </a:t>
            </a:r>
            <a:r>
              <a:rPr lang="en-US" sz="2400" b="1" i="1"/>
              <a:t>a</a:t>
            </a:r>
            <a:r>
              <a:rPr lang="en-US" sz="2400" b="1"/>
              <a:t>. </a:t>
            </a:r>
          </a:p>
          <a:p>
            <a:pPr>
              <a:lnSpc>
                <a:spcPct val="90000"/>
              </a:lnSpc>
            </a:pPr>
            <a:r>
              <a:rPr lang="en-US" sz="2400" b="1" i="1"/>
              <a:t>x</a:t>
            </a:r>
            <a:r>
              <a:rPr lang="en-US" sz="2400" b="1"/>
              <a:t>∈</a:t>
            </a:r>
            <a:r>
              <a:rPr lang="en-US" sz="2400" b="1" i="1"/>
              <a:t>S </a:t>
            </a:r>
            <a:r>
              <a:rPr lang="en-US" sz="2400" b="1"/>
              <a:t>disebut </a:t>
            </a:r>
            <a:r>
              <a:rPr lang="en-US" sz="2400"/>
              <a:t>batas bawah terbesar </a:t>
            </a:r>
            <a:r>
              <a:rPr lang="en-US" sz="2400" b="1"/>
              <a:t>(</a:t>
            </a:r>
            <a:r>
              <a:rPr lang="en-US" sz="2400" i="1"/>
              <a:t>greatest lower bound</a:t>
            </a:r>
            <a:r>
              <a:rPr lang="en-US" sz="2400" b="1"/>
              <a:t>) untuk </a:t>
            </a:r>
            <a:r>
              <a:rPr lang="en-US" sz="2400" b="1" i="1"/>
              <a:t>A </a:t>
            </a:r>
            <a:r>
              <a:rPr lang="en-US" sz="2400" b="1"/>
              <a:t>bila </a:t>
            </a:r>
            <a:r>
              <a:rPr lang="en-US" sz="2400" b="1" i="1"/>
              <a:t>b </a:t>
            </a:r>
            <a:r>
              <a:rPr lang="en-US" sz="2400" b="1"/>
              <a:t>=≺ </a:t>
            </a:r>
            <a:r>
              <a:rPr lang="en-US" sz="2400" b="1" i="1"/>
              <a:t>x </a:t>
            </a:r>
            <a:r>
              <a:rPr lang="en-US" sz="2400" b="1"/>
              <a:t>untuk semua batas bawah </a:t>
            </a:r>
            <a:r>
              <a:rPr lang="en-US" sz="2400" b="1" i="1"/>
              <a:t>b </a:t>
            </a:r>
            <a:r>
              <a:rPr lang="en-US" sz="2400" b="1"/>
              <a:t>dari </a:t>
            </a:r>
            <a:r>
              <a:rPr lang="en-US" sz="2400" b="1" i="1"/>
              <a:t>A</a:t>
            </a:r>
            <a:r>
              <a:rPr lang="en-US" sz="2400" b="1"/>
              <a:t>. </a:t>
            </a:r>
          </a:p>
          <a:p>
            <a:pPr>
              <a:lnSpc>
                <a:spcPct val="90000"/>
              </a:lnSpc>
            </a:pPr>
            <a:endParaRPr lang="en-US" sz="2400" b="1"/>
          </a:p>
          <a:p>
            <a:pPr>
              <a:lnSpc>
                <a:spcPct val="90000"/>
              </a:lnSpc>
            </a:pPr>
            <a:endParaRPr lang="en-US" sz="2400"/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900113" y="3043238"/>
            <a:ext cx="1960562" cy="3265487"/>
            <a:chOff x="703" y="1917"/>
            <a:chExt cx="1235" cy="2057"/>
          </a:xfrm>
        </p:grpSpPr>
        <p:sp>
          <p:nvSpPr>
            <p:cNvPr id="167955" name="Line 19"/>
            <p:cNvSpPr>
              <a:spLocks noChangeShapeType="1"/>
            </p:cNvSpPr>
            <p:nvPr/>
          </p:nvSpPr>
          <p:spPr bwMode="auto">
            <a:xfrm flipV="1">
              <a:off x="1020" y="2976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7962" name="Text Box 26"/>
            <p:cNvSpPr txBox="1">
              <a:spLocks noChangeArrowheads="1"/>
            </p:cNvSpPr>
            <p:nvPr/>
          </p:nvSpPr>
          <p:spPr bwMode="auto">
            <a:xfrm>
              <a:off x="703" y="3278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b</a:t>
              </a:r>
            </a:p>
          </p:txBody>
        </p:sp>
        <p:sp>
          <p:nvSpPr>
            <p:cNvPr id="167969" name="Line 33"/>
            <p:cNvSpPr>
              <a:spLocks noChangeShapeType="1"/>
            </p:cNvSpPr>
            <p:nvPr/>
          </p:nvSpPr>
          <p:spPr bwMode="auto">
            <a:xfrm flipV="1">
              <a:off x="1020" y="2523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7970" name="Line 34"/>
            <p:cNvSpPr>
              <a:spLocks noChangeShapeType="1"/>
            </p:cNvSpPr>
            <p:nvPr/>
          </p:nvSpPr>
          <p:spPr bwMode="auto">
            <a:xfrm flipV="1">
              <a:off x="1746" y="2977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7971" name="Line 35"/>
            <p:cNvSpPr>
              <a:spLocks noChangeShapeType="1"/>
            </p:cNvSpPr>
            <p:nvPr/>
          </p:nvSpPr>
          <p:spPr bwMode="auto">
            <a:xfrm flipV="1">
              <a:off x="1746" y="2524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7972" name="Line 36"/>
            <p:cNvSpPr>
              <a:spLocks noChangeShapeType="1"/>
            </p:cNvSpPr>
            <p:nvPr/>
          </p:nvSpPr>
          <p:spPr bwMode="auto">
            <a:xfrm>
              <a:off x="1020" y="3430"/>
              <a:ext cx="36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7973" name="Line 37"/>
            <p:cNvSpPr>
              <a:spLocks noChangeShapeType="1"/>
            </p:cNvSpPr>
            <p:nvPr/>
          </p:nvSpPr>
          <p:spPr bwMode="auto">
            <a:xfrm flipH="1">
              <a:off x="1383" y="3430"/>
              <a:ext cx="36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7974" name="Line 38"/>
            <p:cNvSpPr>
              <a:spLocks noChangeShapeType="1"/>
            </p:cNvSpPr>
            <p:nvPr/>
          </p:nvSpPr>
          <p:spPr bwMode="auto">
            <a:xfrm flipH="1">
              <a:off x="1020" y="2195"/>
              <a:ext cx="36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7975" name="Line 39"/>
            <p:cNvSpPr>
              <a:spLocks noChangeShapeType="1"/>
            </p:cNvSpPr>
            <p:nvPr/>
          </p:nvSpPr>
          <p:spPr bwMode="auto">
            <a:xfrm>
              <a:off x="1383" y="2205"/>
              <a:ext cx="36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7976" name="Line 40"/>
            <p:cNvSpPr>
              <a:spLocks noChangeShapeType="1"/>
            </p:cNvSpPr>
            <p:nvPr/>
          </p:nvSpPr>
          <p:spPr bwMode="auto">
            <a:xfrm flipV="1">
              <a:off x="1020" y="2523"/>
              <a:ext cx="726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7977" name="Line 41"/>
            <p:cNvSpPr>
              <a:spLocks noChangeShapeType="1"/>
            </p:cNvSpPr>
            <p:nvPr/>
          </p:nvSpPr>
          <p:spPr bwMode="auto">
            <a:xfrm flipV="1">
              <a:off x="1020" y="2976"/>
              <a:ext cx="726" cy="4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7978" name="Line 42"/>
            <p:cNvSpPr>
              <a:spLocks noChangeShapeType="1"/>
            </p:cNvSpPr>
            <p:nvPr/>
          </p:nvSpPr>
          <p:spPr bwMode="auto">
            <a:xfrm flipV="1">
              <a:off x="1746" y="2205"/>
              <a:ext cx="0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7979" name="Text Box 43"/>
            <p:cNvSpPr txBox="1">
              <a:spLocks noChangeArrowheads="1"/>
            </p:cNvSpPr>
            <p:nvPr/>
          </p:nvSpPr>
          <p:spPr bwMode="auto">
            <a:xfrm>
              <a:off x="1156" y="3686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a</a:t>
              </a:r>
            </a:p>
          </p:txBody>
        </p:sp>
        <p:sp>
          <p:nvSpPr>
            <p:cNvPr id="167980" name="Text Box 44"/>
            <p:cNvSpPr txBox="1">
              <a:spLocks noChangeArrowheads="1"/>
            </p:cNvSpPr>
            <p:nvPr/>
          </p:nvSpPr>
          <p:spPr bwMode="auto">
            <a:xfrm>
              <a:off x="1610" y="3278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c</a:t>
              </a:r>
            </a:p>
          </p:txBody>
        </p:sp>
        <p:sp>
          <p:nvSpPr>
            <p:cNvPr id="167981" name="Text Box 45"/>
            <p:cNvSpPr txBox="1">
              <a:spLocks noChangeArrowheads="1"/>
            </p:cNvSpPr>
            <p:nvPr/>
          </p:nvSpPr>
          <p:spPr bwMode="auto">
            <a:xfrm>
              <a:off x="703" y="2795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d</a:t>
              </a:r>
            </a:p>
          </p:txBody>
        </p:sp>
        <p:sp>
          <p:nvSpPr>
            <p:cNvPr id="167982" name="Text Box 46"/>
            <p:cNvSpPr txBox="1">
              <a:spLocks noChangeArrowheads="1"/>
            </p:cNvSpPr>
            <p:nvPr/>
          </p:nvSpPr>
          <p:spPr bwMode="auto">
            <a:xfrm>
              <a:off x="1619" y="2805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e</a:t>
              </a:r>
            </a:p>
          </p:txBody>
        </p:sp>
        <p:sp>
          <p:nvSpPr>
            <p:cNvPr id="167983" name="Text Box 47"/>
            <p:cNvSpPr txBox="1">
              <a:spLocks noChangeArrowheads="1"/>
            </p:cNvSpPr>
            <p:nvPr/>
          </p:nvSpPr>
          <p:spPr bwMode="auto">
            <a:xfrm>
              <a:off x="1620" y="2361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f</a:t>
              </a:r>
            </a:p>
          </p:txBody>
        </p:sp>
        <p:sp>
          <p:nvSpPr>
            <p:cNvPr id="167984" name="Text Box 48"/>
            <p:cNvSpPr txBox="1">
              <a:spLocks noChangeArrowheads="1"/>
            </p:cNvSpPr>
            <p:nvPr/>
          </p:nvSpPr>
          <p:spPr bwMode="auto">
            <a:xfrm>
              <a:off x="703" y="2341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g</a:t>
              </a:r>
            </a:p>
          </p:txBody>
        </p:sp>
        <p:sp>
          <p:nvSpPr>
            <p:cNvPr id="167985" name="Text Box 49"/>
            <p:cNvSpPr txBox="1">
              <a:spLocks noChangeArrowheads="1"/>
            </p:cNvSpPr>
            <p:nvPr/>
          </p:nvSpPr>
          <p:spPr bwMode="auto">
            <a:xfrm>
              <a:off x="1565" y="1917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j</a:t>
              </a:r>
            </a:p>
          </p:txBody>
        </p:sp>
        <p:sp>
          <p:nvSpPr>
            <p:cNvPr id="167986" name="Text Box 50"/>
            <p:cNvSpPr txBox="1">
              <a:spLocks noChangeArrowheads="1"/>
            </p:cNvSpPr>
            <p:nvPr/>
          </p:nvSpPr>
          <p:spPr bwMode="auto">
            <a:xfrm>
              <a:off x="1201" y="1933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h</a:t>
              </a:r>
            </a:p>
          </p:txBody>
        </p:sp>
      </p:grpSp>
      <p:sp>
        <p:nvSpPr>
          <p:cNvPr id="167989" name="Text Box 53"/>
          <p:cNvSpPr txBox="1">
            <a:spLocks noChangeArrowheads="1"/>
          </p:cNvSpPr>
          <p:nvPr/>
        </p:nvSpPr>
        <p:spPr bwMode="auto">
          <a:xfrm>
            <a:off x="3348038" y="3141663"/>
            <a:ext cx="5040312" cy="39687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 Batas bawah dari {</a:t>
            </a:r>
            <a:r>
              <a:rPr lang="en-US" sz="2000" b="1" i="1">
                <a:latin typeface="Times New Roman" pitchFamily="16" charset="0"/>
              </a:rPr>
              <a:t>a,b,c</a:t>
            </a:r>
            <a:r>
              <a:rPr lang="en-US" sz="2000" b="1">
                <a:latin typeface="Times New Roman" pitchFamily="16" charset="0"/>
              </a:rPr>
              <a:t>} adalah </a:t>
            </a:r>
            <a:r>
              <a:rPr lang="en-US" sz="2000" b="1" i="1">
                <a:latin typeface="Times New Roman" pitchFamily="16" charset="0"/>
              </a:rPr>
              <a:t>a</a:t>
            </a:r>
          </a:p>
        </p:txBody>
      </p:sp>
      <p:sp>
        <p:nvSpPr>
          <p:cNvPr id="167990" name="Text Box 54"/>
          <p:cNvSpPr txBox="1">
            <a:spLocks noChangeArrowheads="1"/>
          </p:cNvSpPr>
          <p:nvPr/>
        </p:nvSpPr>
        <p:spPr bwMode="auto">
          <a:xfrm>
            <a:off x="3348038" y="3789363"/>
            <a:ext cx="5040312" cy="39687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 Batas bawah dari {</a:t>
            </a:r>
            <a:r>
              <a:rPr lang="en-US" sz="2000" b="1" i="1">
                <a:latin typeface="Times New Roman" pitchFamily="16" charset="0"/>
              </a:rPr>
              <a:t>j,h</a:t>
            </a:r>
            <a:r>
              <a:rPr lang="en-US" sz="2000" b="1">
                <a:latin typeface="Times New Roman" pitchFamily="16" charset="0"/>
              </a:rPr>
              <a:t>} adalah </a:t>
            </a:r>
            <a:r>
              <a:rPr lang="en-US" sz="2000" b="1" i="1">
                <a:latin typeface="Times New Roman" pitchFamily="16" charset="0"/>
              </a:rPr>
              <a:t>a,b,c,d,e,f</a:t>
            </a:r>
          </a:p>
        </p:txBody>
      </p:sp>
      <p:sp>
        <p:nvSpPr>
          <p:cNvPr id="167991" name="Text Box 55"/>
          <p:cNvSpPr txBox="1">
            <a:spLocks noChangeArrowheads="1"/>
          </p:cNvSpPr>
          <p:nvPr/>
        </p:nvSpPr>
        <p:spPr bwMode="auto">
          <a:xfrm>
            <a:off x="3348038" y="5270500"/>
            <a:ext cx="5040312" cy="39687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 Batas bawah terbesar dari {</a:t>
            </a:r>
            <a:r>
              <a:rPr lang="en-US" sz="2000" b="1" i="1">
                <a:latin typeface="Times New Roman" pitchFamily="16" charset="0"/>
              </a:rPr>
              <a:t>j,h</a:t>
            </a:r>
            <a:r>
              <a:rPr lang="en-US" sz="2000" b="1">
                <a:latin typeface="Times New Roman" pitchFamily="16" charset="0"/>
              </a:rPr>
              <a:t>} adalah </a:t>
            </a:r>
            <a:r>
              <a:rPr lang="en-US" sz="2000" b="1" i="1">
                <a:latin typeface="Times New Roman" pitchFamily="16" charset="0"/>
              </a:rPr>
              <a:t>f</a:t>
            </a:r>
          </a:p>
        </p:txBody>
      </p:sp>
      <p:sp>
        <p:nvSpPr>
          <p:cNvPr id="167992" name="Text Box 56"/>
          <p:cNvSpPr txBox="1">
            <a:spLocks noChangeArrowheads="1"/>
          </p:cNvSpPr>
          <p:nvPr/>
        </p:nvSpPr>
        <p:spPr bwMode="auto">
          <a:xfrm>
            <a:off x="3348038" y="4551363"/>
            <a:ext cx="5040312" cy="39687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 Batas bawah terbesar dari {</a:t>
            </a:r>
            <a:r>
              <a:rPr lang="en-US" sz="2000" b="1" i="1">
                <a:latin typeface="Times New Roman" pitchFamily="16" charset="0"/>
              </a:rPr>
              <a:t>a,b,c</a:t>
            </a:r>
            <a:r>
              <a:rPr lang="en-US" sz="2000" b="1">
                <a:latin typeface="Times New Roman" pitchFamily="16" charset="0"/>
              </a:rPr>
              <a:t>} adalah </a:t>
            </a:r>
            <a:r>
              <a:rPr lang="en-US" sz="2000" b="1" i="1">
                <a:latin typeface="Times New Roman" pitchFamily="16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Batas Atas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44650"/>
          </a:xfrm>
        </p:spPr>
        <p:txBody>
          <a:bodyPr>
            <a:normAutofit fontScale="92500"/>
          </a:bodyPr>
          <a:lstStyle/>
          <a:p>
            <a:r>
              <a:rPr lang="en-US" sz="2400" b="1"/>
              <a:t>Jika </a:t>
            </a:r>
            <a:r>
              <a:rPr lang="en-US" sz="2400" b="1" i="1"/>
              <a:t>A</a:t>
            </a:r>
            <a:r>
              <a:rPr lang="en-US" sz="2400" b="1"/>
              <a:t>⊆</a:t>
            </a:r>
            <a:r>
              <a:rPr lang="en-US" sz="2400" b="1" i="1"/>
              <a:t>S</a:t>
            </a:r>
            <a:r>
              <a:rPr lang="en-US" sz="2400" b="1"/>
              <a:t>, </a:t>
            </a:r>
            <a:r>
              <a:rPr lang="en-US" sz="2400" b="1" i="1"/>
              <a:t>A </a:t>
            </a:r>
            <a:r>
              <a:rPr lang="en-US" sz="2400" b="1"/>
              <a:t>≠ φ, maka </a:t>
            </a:r>
            <a:r>
              <a:rPr lang="en-US" sz="2400" b="1" i="1"/>
              <a:t>a </a:t>
            </a:r>
            <a:r>
              <a:rPr lang="en-US" sz="2400" b="1"/>
              <a:t>∈</a:t>
            </a:r>
            <a:r>
              <a:rPr lang="en-US" sz="2400" b="1" i="1"/>
              <a:t>S </a:t>
            </a:r>
            <a:r>
              <a:rPr lang="en-US" sz="2400" b="1"/>
              <a:t>disebut </a:t>
            </a:r>
            <a:r>
              <a:rPr lang="en-US" sz="2400"/>
              <a:t>batas atas </a:t>
            </a:r>
            <a:r>
              <a:rPr lang="en-US" sz="2400" b="1"/>
              <a:t>(</a:t>
            </a:r>
            <a:r>
              <a:rPr lang="en-US" sz="2400" i="1"/>
              <a:t>upper bound</a:t>
            </a:r>
            <a:r>
              <a:rPr lang="en-US" sz="2400" b="1"/>
              <a:t>) untuk </a:t>
            </a:r>
            <a:r>
              <a:rPr lang="en-US" sz="2400" b="1" i="1"/>
              <a:t>A </a:t>
            </a:r>
            <a:r>
              <a:rPr lang="en-US" sz="2400" b="1"/>
              <a:t>jika ∀</a:t>
            </a:r>
            <a:r>
              <a:rPr lang="en-US" sz="2400" b="1" i="1"/>
              <a:t>s</a:t>
            </a:r>
            <a:r>
              <a:rPr lang="en-US" sz="2400" b="1"/>
              <a:t>∈</a:t>
            </a:r>
            <a:r>
              <a:rPr lang="en-US" sz="2400" b="1" i="1"/>
              <a:t>A, s </a:t>
            </a:r>
            <a:r>
              <a:rPr lang="en-US" sz="2400" b="1"/>
              <a:t>=≺ </a:t>
            </a:r>
            <a:r>
              <a:rPr lang="en-US" sz="2400" b="1" i="1"/>
              <a:t>a</a:t>
            </a:r>
            <a:r>
              <a:rPr lang="en-US" sz="2400" b="1"/>
              <a:t>. </a:t>
            </a:r>
          </a:p>
          <a:p>
            <a:r>
              <a:rPr lang="en-US" sz="2400" b="1" i="1"/>
              <a:t>y </a:t>
            </a:r>
            <a:r>
              <a:rPr lang="en-US" sz="2400" b="1"/>
              <a:t>∈ </a:t>
            </a:r>
            <a:r>
              <a:rPr lang="en-US" sz="2400" b="1" i="1"/>
              <a:t>S </a:t>
            </a:r>
            <a:r>
              <a:rPr lang="en-US" sz="2400" b="1"/>
              <a:t>disebut </a:t>
            </a:r>
            <a:r>
              <a:rPr lang="en-US" sz="2400"/>
              <a:t>batas atas terkecil </a:t>
            </a:r>
            <a:r>
              <a:rPr lang="en-US" sz="2400" b="1"/>
              <a:t>(</a:t>
            </a:r>
            <a:r>
              <a:rPr lang="en-US" sz="2400" i="1"/>
              <a:t>least upper bound</a:t>
            </a:r>
            <a:r>
              <a:rPr lang="en-US" sz="2400" b="1"/>
              <a:t>) untuk </a:t>
            </a:r>
            <a:r>
              <a:rPr lang="en-US" sz="2400" b="1" i="1"/>
              <a:t>A </a:t>
            </a:r>
            <a:r>
              <a:rPr lang="en-US" sz="2400" b="1"/>
              <a:t>bila </a:t>
            </a:r>
            <a:r>
              <a:rPr lang="en-US" sz="2400" b="1" i="1"/>
              <a:t>y </a:t>
            </a:r>
            <a:r>
              <a:rPr lang="en-US" sz="2400" b="1"/>
              <a:t>=≺ </a:t>
            </a:r>
            <a:r>
              <a:rPr lang="en-US" sz="2400" b="1" i="1"/>
              <a:t>a </a:t>
            </a:r>
            <a:r>
              <a:rPr lang="en-US" sz="2400" b="1"/>
              <a:t>untuk semua batas atas </a:t>
            </a:r>
            <a:r>
              <a:rPr lang="en-US" sz="2400" b="1" i="1"/>
              <a:t>a </a:t>
            </a:r>
            <a:r>
              <a:rPr lang="en-US" sz="2400" b="1"/>
              <a:t>dari </a:t>
            </a:r>
            <a:r>
              <a:rPr lang="en-US" sz="2400" b="1" i="1"/>
              <a:t>A</a:t>
            </a:r>
            <a:r>
              <a:rPr lang="en-US" sz="2400" b="1"/>
              <a:t>. </a:t>
            </a:r>
          </a:p>
          <a:p>
            <a:endParaRPr lang="en-US" sz="2400" b="1"/>
          </a:p>
          <a:p>
            <a:endParaRPr lang="en-US" sz="2000" b="1"/>
          </a:p>
          <a:p>
            <a:endParaRPr lang="en-US" sz="200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00113" y="3043238"/>
            <a:ext cx="1960562" cy="3265487"/>
            <a:chOff x="703" y="1917"/>
            <a:chExt cx="1235" cy="2057"/>
          </a:xfrm>
        </p:grpSpPr>
        <p:sp>
          <p:nvSpPr>
            <p:cNvPr id="168965" name="Line 5"/>
            <p:cNvSpPr>
              <a:spLocks noChangeShapeType="1"/>
            </p:cNvSpPr>
            <p:nvPr/>
          </p:nvSpPr>
          <p:spPr bwMode="auto">
            <a:xfrm flipV="1">
              <a:off x="1020" y="2976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8966" name="Text Box 6"/>
            <p:cNvSpPr txBox="1">
              <a:spLocks noChangeArrowheads="1"/>
            </p:cNvSpPr>
            <p:nvPr/>
          </p:nvSpPr>
          <p:spPr bwMode="auto">
            <a:xfrm>
              <a:off x="703" y="3278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b</a:t>
              </a:r>
            </a:p>
          </p:txBody>
        </p:sp>
        <p:sp>
          <p:nvSpPr>
            <p:cNvPr id="168967" name="Line 7"/>
            <p:cNvSpPr>
              <a:spLocks noChangeShapeType="1"/>
            </p:cNvSpPr>
            <p:nvPr/>
          </p:nvSpPr>
          <p:spPr bwMode="auto">
            <a:xfrm flipV="1">
              <a:off x="1020" y="2523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8968" name="Line 8"/>
            <p:cNvSpPr>
              <a:spLocks noChangeShapeType="1"/>
            </p:cNvSpPr>
            <p:nvPr/>
          </p:nvSpPr>
          <p:spPr bwMode="auto">
            <a:xfrm flipV="1">
              <a:off x="1746" y="2977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8969" name="Line 9"/>
            <p:cNvSpPr>
              <a:spLocks noChangeShapeType="1"/>
            </p:cNvSpPr>
            <p:nvPr/>
          </p:nvSpPr>
          <p:spPr bwMode="auto">
            <a:xfrm flipV="1">
              <a:off x="1746" y="2524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8970" name="Line 10"/>
            <p:cNvSpPr>
              <a:spLocks noChangeShapeType="1"/>
            </p:cNvSpPr>
            <p:nvPr/>
          </p:nvSpPr>
          <p:spPr bwMode="auto">
            <a:xfrm>
              <a:off x="1020" y="3430"/>
              <a:ext cx="36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8971" name="Line 11"/>
            <p:cNvSpPr>
              <a:spLocks noChangeShapeType="1"/>
            </p:cNvSpPr>
            <p:nvPr/>
          </p:nvSpPr>
          <p:spPr bwMode="auto">
            <a:xfrm flipH="1">
              <a:off x="1383" y="3430"/>
              <a:ext cx="36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8972" name="Line 12"/>
            <p:cNvSpPr>
              <a:spLocks noChangeShapeType="1"/>
            </p:cNvSpPr>
            <p:nvPr/>
          </p:nvSpPr>
          <p:spPr bwMode="auto">
            <a:xfrm flipH="1">
              <a:off x="1020" y="2195"/>
              <a:ext cx="36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8973" name="Line 13"/>
            <p:cNvSpPr>
              <a:spLocks noChangeShapeType="1"/>
            </p:cNvSpPr>
            <p:nvPr/>
          </p:nvSpPr>
          <p:spPr bwMode="auto">
            <a:xfrm>
              <a:off x="1383" y="2205"/>
              <a:ext cx="363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8974" name="Line 14"/>
            <p:cNvSpPr>
              <a:spLocks noChangeShapeType="1"/>
            </p:cNvSpPr>
            <p:nvPr/>
          </p:nvSpPr>
          <p:spPr bwMode="auto">
            <a:xfrm flipV="1">
              <a:off x="1020" y="2523"/>
              <a:ext cx="726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8975" name="Line 15"/>
            <p:cNvSpPr>
              <a:spLocks noChangeShapeType="1"/>
            </p:cNvSpPr>
            <p:nvPr/>
          </p:nvSpPr>
          <p:spPr bwMode="auto">
            <a:xfrm flipV="1">
              <a:off x="1020" y="2976"/>
              <a:ext cx="726" cy="4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8976" name="Line 16"/>
            <p:cNvSpPr>
              <a:spLocks noChangeShapeType="1"/>
            </p:cNvSpPr>
            <p:nvPr/>
          </p:nvSpPr>
          <p:spPr bwMode="auto">
            <a:xfrm flipV="1">
              <a:off x="1746" y="2205"/>
              <a:ext cx="0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8977" name="Text Box 17"/>
            <p:cNvSpPr txBox="1">
              <a:spLocks noChangeArrowheads="1"/>
            </p:cNvSpPr>
            <p:nvPr/>
          </p:nvSpPr>
          <p:spPr bwMode="auto">
            <a:xfrm>
              <a:off x="1156" y="3686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a</a:t>
              </a:r>
            </a:p>
          </p:txBody>
        </p:sp>
        <p:sp>
          <p:nvSpPr>
            <p:cNvPr id="168978" name="Text Box 18"/>
            <p:cNvSpPr txBox="1">
              <a:spLocks noChangeArrowheads="1"/>
            </p:cNvSpPr>
            <p:nvPr/>
          </p:nvSpPr>
          <p:spPr bwMode="auto">
            <a:xfrm>
              <a:off x="1610" y="3278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c</a:t>
              </a:r>
            </a:p>
          </p:txBody>
        </p:sp>
        <p:sp>
          <p:nvSpPr>
            <p:cNvPr id="168979" name="Text Box 19"/>
            <p:cNvSpPr txBox="1">
              <a:spLocks noChangeArrowheads="1"/>
            </p:cNvSpPr>
            <p:nvPr/>
          </p:nvSpPr>
          <p:spPr bwMode="auto">
            <a:xfrm>
              <a:off x="703" y="2795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d</a:t>
              </a:r>
            </a:p>
          </p:txBody>
        </p:sp>
        <p:sp>
          <p:nvSpPr>
            <p:cNvPr id="168980" name="Text Box 20"/>
            <p:cNvSpPr txBox="1">
              <a:spLocks noChangeArrowheads="1"/>
            </p:cNvSpPr>
            <p:nvPr/>
          </p:nvSpPr>
          <p:spPr bwMode="auto">
            <a:xfrm>
              <a:off x="1619" y="2805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e</a:t>
              </a:r>
            </a:p>
          </p:txBody>
        </p:sp>
        <p:sp>
          <p:nvSpPr>
            <p:cNvPr id="168981" name="Text Box 21"/>
            <p:cNvSpPr txBox="1">
              <a:spLocks noChangeArrowheads="1"/>
            </p:cNvSpPr>
            <p:nvPr/>
          </p:nvSpPr>
          <p:spPr bwMode="auto">
            <a:xfrm>
              <a:off x="1620" y="2361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f</a:t>
              </a:r>
            </a:p>
          </p:txBody>
        </p:sp>
        <p:sp>
          <p:nvSpPr>
            <p:cNvPr id="168982" name="Text Box 22"/>
            <p:cNvSpPr txBox="1">
              <a:spLocks noChangeArrowheads="1"/>
            </p:cNvSpPr>
            <p:nvPr/>
          </p:nvSpPr>
          <p:spPr bwMode="auto">
            <a:xfrm>
              <a:off x="703" y="2341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g</a:t>
              </a:r>
            </a:p>
          </p:txBody>
        </p:sp>
        <p:sp>
          <p:nvSpPr>
            <p:cNvPr id="168983" name="Text Box 23"/>
            <p:cNvSpPr txBox="1">
              <a:spLocks noChangeArrowheads="1"/>
            </p:cNvSpPr>
            <p:nvPr/>
          </p:nvSpPr>
          <p:spPr bwMode="auto">
            <a:xfrm>
              <a:off x="1565" y="1917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j</a:t>
              </a:r>
            </a:p>
          </p:txBody>
        </p:sp>
        <p:sp>
          <p:nvSpPr>
            <p:cNvPr id="168984" name="Text Box 24"/>
            <p:cNvSpPr txBox="1">
              <a:spLocks noChangeArrowheads="1"/>
            </p:cNvSpPr>
            <p:nvPr/>
          </p:nvSpPr>
          <p:spPr bwMode="auto">
            <a:xfrm>
              <a:off x="1201" y="1933"/>
              <a:ext cx="318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</a:pPr>
              <a:r>
                <a:rPr lang="en-US" sz="2400" b="1" i="1">
                  <a:latin typeface="Times New Roman" pitchFamily="16" charset="0"/>
                </a:rPr>
                <a:t>h</a:t>
              </a:r>
            </a:p>
          </p:txBody>
        </p:sp>
      </p:grpSp>
      <p:sp>
        <p:nvSpPr>
          <p:cNvPr id="168985" name="Text Box 25"/>
          <p:cNvSpPr txBox="1">
            <a:spLocks noChangeArrowheads="1"/>
          </p:cNvSpPr>
          <p:nvPr/>
        </p:nvSpPr>
        <p:spPr bwMode="auto">
          <a:xfrm>
            <a:off x="3348038" y="3141663"/>
            <a:ext cx="5040312" cy="39687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 Batas atas dari {</a:t>
            </a:r>
            <a:r>
              <a:rPr lang="en-US" sz="2000" b="1" i="1">
                <a:latin typeface="Times New Roman" pitchFamily="16" charset="0"/>
              </a:rPr>
              <a:t>a,b,c</a:t>
            </a:r>
            <a:r>
              <a:rPr lang="en-US" sz="2000" b="1">
                <a:latin typeface="Times New Roman" pitchFamily="16" charset="0"/>
              </a:rPr>
              <a:t>} adalah </a:t>
            </a:r>
            <a:r>
              <a:rPr lang="en-US" sz="2000" b="1" i="1">
                <a:latin typeface="Times New Roman" pitchFamily="16" charset="0"/>
              </a:rPr>
              <a:t>e, f, j, h</a:t>
            </a:r>
          </a:p>
        </p:txBody>
      </p:sp>
      <p:sp>
        <p:nvSpPr>
          <p:cNvPr id="168986" name="Text Box 26"/>
          <p:cNvSpPr txBox="1">
            <a:spLocks noChangeArrowheads="1"/>
          </p:cNvSpPr>
          <p:nvPr/>
        </p:nvSpPr>
        <p:spPr bwMode="auto">
          <a:xfrm>
            <a:off x="3348038" y="3789363"/>
            <a:ext cx="5040312" cy="39687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 Batas atas dari {</a:t>
            </a:r>
            <a:r>
              <a:rPr lang="en-US" sz="2000" b="1" i="1">
                <a:latin typeface="Times New Roman" pitchFamily="16" charset="0"/>
              </a:rPr>
              <a:t>j,h</a:t>
            </a:r>
            <a:r>
              <a:rPr lang="en-US" sz="2000" b="1">
                <a:latin typeface="Times New Roman" pitchFamily="16" charset="0"/>
              </a:rPr>
              <a:t>} tidak ada</a:t>
            </a:r>
            <a:endParaRPr lang="en-US" sz="2000" b="1" i="1">
              <a:latin typeface="Times New Roman" pitchFamily="16" charset="0"/>
            </a:endParaRPr>
          </a:p>
        </p:txBody>
      </p:sp>
      <p:sp>
        <p:nvSpPr>
          <p:cNvPr id="168987" name="Text Box 27"/>
          <p:cNvSpPr txBox="1">
            <a:spLocks noChangeArrowheads="1"/>
          </p:cNvSpPr>
          <p:nvPr/>
        </p:nvSpPr>
        <p:spPr bwMode="auto">
          <a:xfrm>
            <a:off x="3348038" y="5270500"/>
            <a:ext cx="5040312" cy="39687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 Batas atas terkecil dari {</a:t>
            </a:r>
            <a:r>
              <a:rPr lang="en-US" sz="2000" b="1" i="1">
                <a:latin typeface="Times New Roman" pitchFamily="16" charset="0"/>
              </a:rPr>
              <a:t>j,h</a:t>
            </a:r>
            <a:r>
              <a:rPr lang="en-US" sz="2000" b="1">
                <a:latin typeface="Times New Roman" pitchFamily="16" charset="0"/>
              </a:rPr>
              <a:t>} tidak ada</a:t>
            </a:r>
            <a:endParaRPr lang="en-US" sz="2000" b="1" i="1">
              <a:latin typeface="Times New Roman" pitchFamily="16" charset="0"/>
            </a:endParaRPr>
          </a:p>
        </p:txBody>
      </p:sp>
      <p:sp>
        <p:nvSpPr>
          <p:cNvPr id="168988" name="Text Box 28"/>
          <p:cNvSpPr txBox="1">
            <a:spLocks noChangeArrowheads="1"/>
          </p:cNvSpPr>
          <p:nvPr/>
        </p:nvSpPr>
        <p:spPr bwMode="auto">
          <a:xfrm>
            <a:off x="3348038" y="4551363"/>
            <a:ext cx="5040312" cy="39687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6" charset="0"/>
              </a:rPr>
              <a:t> Batas atas terkecil dari {</a:t>
            </a:r>
            <a:r>
              <a:rPr lang="en-US" sz="2000" b="1" i="1">
                <a:latin typeface="Times New Roman" pitchFamily="16" charset="0"/>
              </a:rPr>
              <a:t>a,b,c</a:t>
            </a:r>
            <a:r>
              <a:rPr lang="en-US" sz="2000" b="1">
                <a:latin typeface="Times New Roman" pitchFamily="16" charset="0"/>
              </a:rPr>
              <a:t>} adalah </a:t>
            </a:r>
            <a:r>
              <a:rPr lang="en-US" sz="2000" b="1" i="1">
                <a:latin typeface="Times New Roman" pitchFamily="16" charset="0"/>
              </a:rPr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Urutan total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Definisi: </a:t>
            </a:r>
            <a:r>
              <a:rPr lang="en-US" b="1"/>
              <a:t>Suatu urutan parsiil =≺ pada sebuah himpunan </a:t>
            </a:r>
            <a:r>
              <a:rPr lang="en-US" b="1" i="1"/>
              <a:t>S </a:t>
            </a:r>
            <a:r>
              <a:rPr lang="en-US" b="1"/>
              <a:t>disebut suatu </a:t>
            </a:r>
            <a:r>
              <a:rPr lang="en-US"/>
              <a:t>urutan total </a:t>
            </a:r>
            <a:r>
              <a:rPr lang="en-US" b="1"/>
              <a:t>atau </a:t>
            </a:r>
            <a:r>
              <a:rPr lang="en-US"/>
              <a:t>urutan linier </a:t>
            </a:r>
            <a:r>
              <a:rPr lang="en-US" b="1"/>
              <a:t>(</a:t>
            </a:r>
            <a:r>
              <a:rPr lang="en-US" b="1" i="1"/>
              <a:t>total order </a:t>
            </a:r>
            <a:r>
              <a:rPr lang="en-US" b="1"/>
              <a:t>atau </a:t>
            </a:r>
            <a:r>
              <a:rPr lang="en-US" b="1" i="1"/>
              <a:t>linear order</a:t>
            </a:r>
            <a:r>
              <a:rPr lang="en-US" b="1"/>
              <a:t>) jika berlaku ∀</a:t>
            </a:r>
            <a:r>
              <a:rPr lang="en-US" b="1" i="1"/>
              <a:t>x</a:t>
            </a:r>
            <a:r>
              <a:rPr lang="en-US" b="1"/>
              <a:t>, </a:t>
            </a:r>
            <a:r>
              <a:rPr lang="en-US" b="1" i="1"/>
              <a:t>y </a:t>
            </a:r>
            <a:r>
              <a:rPr lang="en-US" b="1"/>
              <a:t>∈ </a:t>
            </a:r>
            <a:r>
              <a:rPr lang="en-US" b="1" i="1"/>
              <a:t>S </a:t>
            </a:r>
            <a:r>
              <a:rPr lang="en-US" b="1"/>
              <a:t>berlaku </a:t>
            </a:r>
            <a:r>
              <a:rPr lang="en-US" b="1" i="1"/>
              <a:t>x </a:t>
            </a:r>
            <a:r>
              <a:rPr lang="en-US" b="1"/>
              <a:t>=≺ </a:t>
            </a:r>
            <a:r>
              <a:rPr lang="en-US" b="1" i="1"/>
              <a:t>y </a:t>
            </a:r>
            <a:r>
              <a:rPr lang="en-US" b="1"/>
              <a:t>atau </a:t>
            </a:r>
            <a:r>
              <a:rPr lang="en-US" b="1" i="1"/>
              <a:t>y </a:t>
            </a:r>
            <a:r>
              <a:rPr lang="en-US" b="1"/>
              <a:t>=≺ </a:t>
            </a:r>
            <a:r>
              <a:rPr lang="en-US" b="1" i="1"/>
              <a:t>x</a:t>
            </a:r>
            <a:r>
              <a:rPr lang="en-US" b="1"/>
              <a:t>. </a:t>
            </a:r>
          </a:p>
          <a:p>
            <a:r>
              <a:rPr lang="en-US" b="1"/>
              <a:t>Dan pasangan (</a:t>
            </a:r>
            <a:r>
              <a:rPr lang="en-US" b="1" i="1"/>
              <a:t>S</a:t>
            </a:r>
            <a:r>
              <a:rPr lang="en-US" b="1"/>
              <a:t>, =) disebut sebuah </a:t>
            </a:r>
            <a:r>
              <a:rPr lang="en-US"/>
              <a:t>himpunan terurut linier </a:t>
            </a:r>
            <a:r>
              <a:rPr lang="en-US" b="1"/>
              <a:t>(</a:t>
            </a:r>
            <a:r>
              <a:rPr lang="en-US" b="1" i="1"/>
              <a:t>linearly ordered set</a:t>
            </a:r>
            <a:r>
              <a:rPr lang="en-US" b="1"/>
              <a:t>) atau sebuah </a:t>
            </a:r>
            <a:r>
              <a:rPr lang="en-US"/>
              <a:t>rantai </a:t>
            </a:r>
            <a:r>
              <a:rPr lang="en-US" b="1"/>
              <a:t>(</a:t>
            </a:r>
            <a:r>
              <a:rPr lang="en-US" b="1" i="1"/>
              <a:t>chain</a:t>
            </a:r>
            <a:r>
              <a:rPr lang="en-US" b="1"/>
              <a:t>). </a:t>
            </a:r>
          </a:p>
          <a:p>
            <a:r>
              <a:rPr lang="en-US"/>
              <a:t>Contoh: </a:t>
            </a:r>
            <a:r>
              <a:rPr lang="en-US" b="1"/>
              <a:t>(N, ≤), dengan ≤ adalah relasi lebih kecil atau sama dengan, adalah suatu rantai. </a:t>
            </a:r>
          </a:p>
          <a:p>
            <a:endParaRPr lang="en-US" b="1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Urutan total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46550"/>
          </a:xfrm>
        </p:spPr>
        <p:txBody>
          <a:bodyPr/>
          <a:lstStyle/>
          <a:p>
            <a:r>
              <a:rPr lang="en-US" b="1"/>
              <a:t>(</a:t>
            </a:r>
            <a:r>
              <a:rPr lang="en-US" b="1" i="1"/>
              <a:t>P</a:t>
            </a:r>
            <a:r>
              <a:rPr lang="en-US" b="1"/>
              <a:t>(</a:t>
            </a:r>
            <a:r>
              <a:rPr lang="en-US" b="1" i="1"/>
              <a:t>S</a:t>
            </a:r>
            <a:r>
              <a:rPr lang="en-US" b="1"/>
              <a:t>), ⊆) adalah sebuah rantai apabila himpunan </a:t>
            </a:r>
            <a:r>
              <a:rPr lang="en-US" b="1" i="1"/>
              <a:t>S </a:t>
            </a:r>
            <a:r>
              <a:rPr lang="en-US" b="1"/>
              <a:t>hanya memiliki satu elemen, </a:t>
            </a:r>
          </a:p>
          <a:p>
            <a:r>
              <a:rPr lang="en-US" b="1"/>
              <a:t>(</a:t>
            </a:r>
            <a:r>
              <a:rPr lang="en-US" b="1" i="1"/>
              <a:t>P</a:t>
            </a:r>
            <a:r>
              <a:rPr lang="en-US" b="1"/>
              <a:t>(</a:t>
            </a:r>
            <a:r>
              <a:rPr lang="en-US" b="1" i="1"/>
              <a:t>S</a:t>
            </a:r>
            <a:r>
              <a:rPr lang="en-US" b="1"/>
              <a:t>), ⊆) tidak merupakan suatu rantai apabila </a:t>
            </a:r>
            <a:r>
              <a:rPr lang="en-US" b="1" i="1"/>
              <a:t>S </a:t>
            </a:r>
            <a:r>
              <a:rPr lang="en-US" b="1"/>
              <a:t>memiliki lebih dari satu elemen, karena bila </a:t>
            </a:r>
            <a:r>
              <a:rPr lang="en-US" b="1" i="1"/>
              <a:t>x </a:t>
            </a:r>
            <a:r>
              <a:rPr lang="en-US" b="1"/>
              <a:t>dan </a:t>
            </a:r>
            <a:r>
              <a:rPr lang="en-US" b="1" i="1"/>
              <a:t>y </a:t>
            </a:r>
            <a:r>
              <a:rPr lang="en-US" b="1"/>
              <a:t>adalah dua elemen yang berbeda, maka {</a:t>
            </a:r>
            <a:r>
              <a:rPr lang="en-US" b="1" i="1"/>
              <a:t>x</a:t>
            </a:r>
            <a:r>
              <a:rPr lang="en-US" b="1"/>
              <a:t>} dan {</a:t>
            </a:r>
            <a:r>
              <a:rPr lang="en-US" b="1" i="1"/>
              <a:t>y</a:t>
            </a:r>
            <a:r>
              <a:rPr lang="en-US" b="1"/>
              <a:t>} tidak berrelasi terhadap relasi ⊆.</a:t>
            </a:r>
          </a:p>
          <a:p>
            <a:r>
              <a:rPr lang="en-US" b="1"/>
              <a:t>Tetapi (</a:t>
            </a:r>
            <a:r>
              <a:rPr lang="en-US" b="1" i="1"/>
              <a:t>P</a:t>
            </a:r>
            <a:r>
              <a:rPr lang="en-US" b="1"/>
              <a:t>(</a:t>
            </a:r>
            <a:r>
              <a:rPr lang="en-US" b="1" i="1"/>
              <a:t>S</a:t>
            </a:r>
            <a:r>
              <a:rPr lang="en-US" b="1"/>
              <a:t>), ⊆) adalah sebuah poset untuk sembarang himpunan </a:t>
            </a:r>
            <a:r>
              <a:rPr lang="en-US" b="1" i="1"/>
              <a:t>S</a:t>
            </a:r>
            <a:r>
              <a:rPr lang="en-US" b="1"/>
              <a:t>. </a:t>
            </a:r>
          </a:p>
          <a:p>
            <a:endParaRPr lang="en-US" b="1"/>
          </a:p>
          <a:p>
            <a:endParaRPr lang="en-US" b="1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Referensi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Kenneth H Rosen, Discrete Mathematics, 5</a:t>
            </a:r>
            <a:r>
              <a:rPr lang="en-US" baseline="30000"/>
              <a:t>th</a:t>
            </a:r>
            <a:r>
              <a:rPr lang="en-US"/>
              <a:t> Edition, Chapter 7, 2004</a:t>
            </a:r>
          </a:p>
          <a:p>
            <a:r>
              <a:rPr lang="en-US"/>
              <a:t>Prof Belawati H Widjaja, Diktat Kuliah Matematika Diskret II, Fasilkom UI, 2005</a:t>
            </a:r>
          </a:p>
          <a:p>
            <a:r>
              <a:rPr lang="en-US"/>
              <a:t>Cinda Heeren, Slide Kuliah, UIUC, 2004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Relasi Setara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577975"/>
          </a:xfrm>
        </p:spPr>
        <p:txBody>
          <a:bodyPr/>
          <a:lstStyle/>
          <a:p>
            <a:r>
              <a:rPr lang="en-US"/>
              <a:t>Contoh:</a:t>
            </a:r>
          </a:p>
          <a:p>
            <a:pPr>
              <a:buFont typeface="Wingdings" charset="2"/>
              <a:buNone/>
            </a:pPr>
            <a:r>
              <a:rPr lang="en-US" i="1"/>
              <a:t>	S</a:t>
            </a:r>
            <a:r>
              <a:rPr lang="en-US"/>
              <a:t> = {mahasiswa peserta kuliah MD2}</a:t>
            </a:r>
          </a:p>
          <a:p>
            <a:pPr>
              <a:buFont typeface="Wingdings" charset="2"/>
              <a:buNone/>
            </a:pPr>
            <a:r>
              <a:rPr lang="en-US"/>
              <a:t>	</a:t>
            </a:r>
            <a:r>
              <a:rPr lang="en-US" i="1"/>
              <a:t>R</a:t>
            </a:r>
            <a:r>
              <a:rPr lang="en-US"/>
              <a:t> = {(</a:t>
            </a:r>
            <a:r>
              <a:rPr lang="en-US" i="1"/>
              <a:t>a</a:t>
            </a:r>
            <a:r>
              <a:rPr lang="en-US"/>
              <a:t>,</a:t>
            </a:r>
            <a:r>
              <a:rPr lang="en-US" i="1"/>
              <a:t>b</a:t>
            </a:r>
            <a:r>
              <a:rPr lang="en-US"/>
              <a:t>) | ukuran sepatu </a:t>
            </a:r>
            <a:r>
              <a:rPr lang="en-US" i="1"/>
              <a:t>a</a:t>
            </a:r>
            <a:r>
              <a:rPr lang="en-US"/>
              <a:t> sama dengan </a:t>
            </a:r>
            <a:r>
              <a:rPr lang="en-US" i="1"/>
              <a:t>b</a:t>
            </a:r>
            <a:r>
              <a:rPr lang="en-US"/>
              <a:t>}</a:t>
            </a:r>
          </a:p>
        </p:txBody>
      </p:sp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3849688" y="3943350"/>
            <a:ext cx="649287" cy="762000"/>
          </a:xfrm>
          <a:prstGeom prst="rect">
            <a:avLst/>
          </a:prstGeom>
          <a:gradFill rotWithShape="1">
            <a:gsLst>
              <a:gs pos="0">
                <a:srgbClr val="1673A2"/>
              </a:gs>
              <a:gs pos="50000">
                <a:srgbClr val="FFFFFF"/>
              </a:gs>
              <a:gs pos="100000">
                <a:srgbClr val="1673A2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Aft>
                <a:spcPct val="30000"/>
              </a:spcAft>
            </a:pPr>
            <a:r>
              <a:rPr lang="en-US" sz="2200" b="1">
                <a:latin typeface="Arial" charset="0"/>
              </a:rPr>
              <a:t>Ya</a:t>
            </a:r>
          </a:p>
        </p:txBody>
      </p:sp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3849688" y="4781550"/>
            <a:ext cx="649287" cy="762000"/>
          </a:xfrm>
          <a:prstGeom prst="rect">
            <a:avLst/>
          </a:prstGeom>
          <a:gradFill rotWithShape="1">
            <a:gsLst>
              <a:gs pos="0">
                <a:srgbClr val="1673A2"/>
              </a:gs>
              <a:gs pos="50000">
                <a:srgbClr val="FFFFFF"/>
              </a:gs>
              <a:gs pos="100000">
                <a:srgbClr val="1673A2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Aft>
                <a:spcPct val="30000"/>
              </a:spcAft>
            </a:pPr>
            <a:r>
              <a:rPr lang="en-US" sz="2200" b="1">
                <a:latin typeface="Arial" charset="0"/>
              </a:rPr>
              <a:t>Ya</a:t>
            </a:r>
          </a:p>
        </p:txBody>
      </p:sp>
      <p:sp>
        <p:nvSpPr>
          <p:cNvPr id="104454" name="Text Box 6"/>
          <p:cNvSpPr txBox="1">
            <a:spLocks noChangeArrowheads="1"/>
          </p:cNvSpPr>
          <p:nvPr/>
        </p:nvSpPr>
        <p:spPr bwMode="auto">
          <a:xfrm>
            <a:off x="3849688" y="5619750"/>
            <a:ext cx="649287" cy="762000"/>
          </a:xfrm>
          <a:prstGeom prst="rect">
            <a:avLst/>
          </a:prstGeom>
          <a:gradFill rotWithShape="1">
            <a:gsLst>
              <a:gs pos="0">
                <a:srgbClr val="1673A2"/>
              </a:gs>
              <a:gs pos="50000">
                <a:srgbClr val="FFFFFF"/>
              </a:gs>
              <a:gs pos="100000">
                <a:srgbClr val="1673A2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Aft>
                <a:spcPct val="30000"/>
              </a:spcAft>
            </a:pPr>
            <a:r>
              <a:rPr lang="en-US" sz="2200" b="1">
                <a:latin typeface="Arial" charset="0"/>
              </a:rPr>
              <a:t>Ya</a:t>
            </a:r>
          </a:p>
        </p:txBody>
      </p:sp>
      <p:sp>
        <p:nvSpPr>
          <p:cNvPr id="104455" name="Text Box 7"/>
          <p:cNvSpPr txBox="1">
            <a:spLocks noChangeArrowheads="1"/>
          </p:cNvSpPr>
          <p:nvPr/>
        </p:nvSpPr>
        <p:spPr bwMode="gray">
          <a:xfrm>
            <a:off x="609600" y="3943350"/>
            <a:ext cx="3097213" cy="762000"/>
          </a:xfrm>
          <a:prstGeom prst="rect">
            <a:avLst/>
          </a:prstGeom>
          <a:solidFill>
            <a:srgbClr val="252593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chemeClr val="bg1"/>
                </a:solidFill>
                <a:latin typeface="Arial" charset="0"/>
              </a:rPr>
              <a:t>Apakah </a:t>
            </a:r>
            <a:r>
              <a:rPr lang="en-US" sz="2200" b="1" i="1">
                <a:solidFill>
                  <a:schemeClr val="bg1"/>
                </a:solidFill>
                <a:latin typeface="Arial" charset="0"/>
              </a:rPr>
              <a:t>R </a:t>
            </a:r>
            <a:r>
              <a:rPr lang="en-US" sz="2200" b="1">
                <a:solidFill>
                  <a:schemeClr val="bg1"/>
                </a:solidFill>
                <a:latin typeface="Arial" charset="0"/>
              </a:rPr>
              <a:t>refleksif?</a:t>
            </a:r>
          </a:p>
        </p:txBody>
      </p:sp>
      <p:sp>
        <p:nvSpPr>
          <p:cNvPr id="104456" name="Text Box 8"/>
          <p:cNvSpPr txBox="1">
            <a:spLocks noChangeArrowheads="1"/>
          </p:cNvSpPr>
          <p:nvPr/>
        </p:nvSpPr>
        <p:spPr bwMode="gray">
          <a:xfrm>
            <a:off x="609600" y="4781550"/>
            <a:ext cx="3097213" cy="762000"/>
          </a:xfrm>
          <a:prstGeom prst="rect">
            <a:avLst/>
          </a:prstGeom>
          <a:solidFill>
            <a:srgbClr val="252593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chemeClr val="bg1"/>
                </a:solidFill>
                <a:latin typeface="Arial" charset="0"/>
              </a:rPr>
              <a:t>Apakah </a:t>
            </a:r>
            <a:r>
              <a:rPr lang="en-US" sz="2200" b="1" i="1">
                <a:solidFill>
                  <a:schemeClr val="bg1"/>
                </a:solidFill>
                <a:latin typeface="Arial" charset="0"/>
              </a:rPr>
              <a:t>R </a:t>
            </a:r>
            <a:r>
              <a:rPr lang="en-US" sz="2200" b="1">
                <a:solidFill>
                  <a:schemeClr val="bg1"/>
                </a:solidFill>
                <a:latin typeface="Arial" charset="0"/>
              </a:rPr>
              <a:t>simetri?</a:t>
            </a:r>
          </a:p>
        </p:txBody>
      </p:sp>
      <p:sp>
        <p:nvSpPr>
          <p:cNvPr id="104457" name="Text Box 9"/>
          <p:cNvSpPr txBox="1">
            <a:spLocks noChangeArrowheads="1"/>
          </p:cNvSpPr>
          <p:nvPr/>
        </p:nvSpPr>
        <p:spPr bwMode="gray">
          <a:xfrm>
            <a:off x="609600" y="5619750"/>
            <a:ext cx="3097213" cy="762000"/>
          </a:xfrm>
          <a:prstGeom prst="rect">
            <a:avLst/>
          </a:prstGeom>
          <a:solidFill>
            <a:srgbClr val="252593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chemeClr val="bg1"/>
                </a:solidFill>
                <a:latin typeface="Arial" charset="0"/>
              </a:rPr>
              <a:t>Apakah </a:t>
            </a:r>
            <a:r>
              <a:rPr lang="en-US" sz="2200" b="1" i="1">
                <a:solidFill>
                  <a:schemeClr val="bg1"/>
                </a:solidFill>
                <a:latin typeface="Arial" charset="0"/>
              </a:rPr>
              <a:t>R </a:t>
            </a:r>
            <a:r>
              <a:rPr lang="en-US" sz="2200" b="1">
                <a:solidFill>
                  <a:schemeClr val="bg1"/>
                </a:solidFill>
                <a:latin typeface="Arial" charset="0"/>
              </a:rPr>
              <a:t>transitif?</a:t>
            </a:r>
          </a:p>
        </p:txBody>
      </p:sp>
      <p:sp>
        <p:nvSpPr>
          <p:cNvPr id="104458" name="AutoShape 10"/>
          <p:cNvSpPr>
            <a:spLocks noChangeArrowheads="1"/>
          </p:cNvSpPr>
          <p:nvPr/>
        </p:nvSpPr>
        <p:spPr bwMode="auto">
          <a:xfrm>
            <a:off x="5651500" y="3860800"/>
            <a:ext cx="3167063" cy="2808288"/>
          </a:xfrm>
          <a:prstGeom prst="cloudCallout">
            <a:avLst>
              <a:gd name="adj1" fmla="val -83435"/>
              <a:gd name="adj2" fmla="val -4920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2000" b="1" i="1">
                <a:latin typeface="Arial" charset="0"/>
              </a:rPr>
              <a:t>R</a:t>
            </a:r>
            <a:r>
              <a:rPr lang="en-US" sz="2000" b="1">
                <a:latin typeface="Arial" charset="0"/>
              </a:rPr>
              <a:t> adalah contoh relasi yang memiliki karakteristik spesial.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2" grpId="0" animBg="1"/>
      <p:bldP spid="104453" grpId="0" animBg="1"/>
      <p:bldP spid="104454" grpId="0" animBg="1"/>
      <p:bldP spid="104455" grpId="0" animBg="1"/>
      <p:bldP spid="104456" grpId="0" animBg="1"/>
      <p:bldP spid="104457" grpId="0" animBg="1"/>
      <p:bldP spid="10445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Definisi</a:t>
            </a: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827088" y="1268413"/>
            <a:ext cx="7446962" cy="414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63500" tIns="63500" rIns="63500" bIns="63500">
            <a:spAutoFit/>
          </a:bodyPr>
          <a:lstStyle/>
          <a:p>
            <a:r>
              <a:rPr lang="en-US" sz="4400">
                <a:solidFill>
                  <a:srgbClr val="252593"/>
                </a:solidFill>
                <a:latin typeface="Arial" charset="0"/>
              </a:rPr>
              <a:t>Suatu relasi ρ pada suatu himpunan </a:t>
            </a:r>
            <a:r>
              <a:rPr lang="en-US" sz="4400" i="1">
                <a:solidFill>
                  <a:srgbClr val="252593"/>
                </a:solidFill>
                <a:latin typeface="Arial" charset="0"/>
              </a:rPr>
              <a:t>S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disebut </a:t>
            </a:r>
            <a:r>
              <a:rPr lang="en-US" sz="4400" b="1">
                <a:solidFill>
                  <a:srgbClr val="A50021"/>
                </a:solidFill>
                <a:latin typeface="Arial" charset="0"/>
              </a:rPr>
              <a:t>relasi setara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atau </a:t>
            </a:r>
            <a:r>
              <a:rPr lang="en-US" sz="4400" b="1">
                <a:solidFill>
                  <a:srgbClr val="A50021"/>
                </a:solidFill>
                <a:latin typeface="Arial" charset="0"/>
              </a:rPr>
              <a:t>relasi ekivalen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(</a:t>
            </a:r>
            <a:r>
              <a:rPr lang="en-US" sz="4400" i="1">
                <a:solidFill>
                  <a:srgbClr val="252593"/>
                </a:solidFill>
                <a:latin typeface="Arial" charset="0"/>
              </a:rPr>
              <a:t>equivalence relation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) pada </a:t>
            </a:r>
            <a:r>
              <a:rPr lang="en-US" sz="4400" i="1">
                <a:solidFill>
                  <a:srgbClr val="252593"/>
                </a:solidFill>
                <a:latin typeface="Arial" charset="0"/>
              </a:rPr>
              <a:t>S </a:t>
            </a:r>
            <a:r>
              <a:rPr lang="en-US" sz="4400">
                <a:solidFill>
                  <a:srgbClr val="252593"/>
                </a:solidFill>
                <a:latin typeface="Arial" charset="0"/>
              </a:rPr>
              <a:t>apabila ρ bersifat refleksif, simetri dan transitif. </a:t>
            </a:r>
            <a:endParaRPr lang="en-US" sz="9600" b="1">
              <a:solidFill>
                <a:srgbClr val="252593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6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Definisi</a:t>
            </a:r>
          </a:p>
        </p:txBody>
      </p:sp>
      <p:sp>
        <p:nvSpPr>
          <p:cNvPr id="109571" name="Text Box 3"/>
          <p:cNvSpPr txBox="1">
            <a:spLocks noChangeArrowheads="1"/>
          </p:cNvSpPr>
          <p:nvPr/>
        </p:nvSpPr>
        <p:spPr bwMode="auto">
          <a:xfrm>
            <a:off x="1042988" y="1887538"/>
            <a:ext cx="6985000" cy="3054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63500" tIns="63500" rIns="63500" bIns="63500">
            <a:spAutoFit/>
          </a:bodyPr>
          <a:lstStyle/>
          <a:p>
            <a:r>
              <a:rPr lang="en-US" sz="4800">
                <a:solidFill>
                  <a:srgbClr val="252593"/>
                </a:solidFill>
                <a:latin typeface="Arial" charset="0"/>
              </a:rPr>
              <a:t>Dua elemen </a:t>
            </a:r>
            <a:r>
              <a:rPr lang="en-US" sz="4800" i="1">
                <a:solidFill>
                  <a:srgbClr val="252593"/>
                </a:solidFill>
                <a:latin typeface="Arial" charset="0"/>
              </a:rPr>
              <a:t>x </a:t>
            </a:r>
            <a:r>
              <a:rPr lang="en-US" sz="4800">
                <a:solidFill>
                  <a:srgbClr val="252593"/>
                </a:solidFill>
                <a:latin typeface="Arial" charset="0"/>
              </a:rPr>
              <a:t>dan </a:t>
            </a:r>
            <a:r>
              <a:rPr lang="en-US" sz="4800" i="1">
                <a:solidFill>
                  <a:srgbClr val="252593"/>
                </a:solidFill>
                <a:latin typeface="Arial" charset="0"/>
              </a:rPr>
              <a:t>y </a:t>
            </a:r>
            <a:r>
              <a:rPr lang="en-US" sz="4800">
                <a:solidFill>
                  <a:srgbClr val="252593"/>
                </a:solidFill>
                <a:latin typeface="Arial" charset="0"/>
              </a:rPr>
              <a:t>di </a:t>
            </a:r>
            <a:r>
              <a:rPr lang="en-US" sz="4800" i="1">
                <a:solidFill>
                  <a:srgbClr val="252593"/>
                </a:solidFill>
                <a:latin typeface="Arial" charset="0"/>
              </a:rPr>
              <a:t>S</a:t>
            </a:r>
            <a:r>
              <a:rPr lang="en-US" sz="4800">
                <a:solidFill>
                  <a:srgbClr val="252593"/>
                </a:solidFill>
                <a:latin typeface="Arial" charset="0"/>
              </a:rPr>
              <a:t> dikatakan setara, apabila terdapat suatu relasi setara </a:t>
            </a:r>
            <a:r>
              <a:rPr lang="en-US" sz="4800">
                <a:solidFill>
                  <a:srgbClr val="252593"/>
                </a:solidFill>
                <a:latin typeface="Arial" charset="0"/>
                <a:sym typeface="Symbol" pitchFamily="16" charset="2"/>
              </a:rPr>
              <a:t> sehingga </a:t>
            </a:r>
            <a:r>
              <a:rPr lang="en-US" sz="4800" i="1">
                <a:solidFill>
                  <a:srgbClr val="252593"/>
                </a:solidFill>
                <a:latin typeface="Arial" charset="0"/>
                <a:sym typeface="Symbol" pitchFamily="16" charset="2"/>
              </a:rPr>
              <a:t>x </a:t>
            </a:r>
            <a:r>
              <a:rPr lang="en-US" sz="4800">
                <a:solidFill>
                  <a:srgbClr val="252593"/>
                </a:solidFill>
                <a:latin typeface="Times New Roman" pitchFamily="16" charset="0"/>
                <a:sym typeface="Symbol" pitchFamily="16" charset="2"/>
              </a:rPr>
              <a:t></a:t>
            </a:r>
            <a:r>
              <a:rPr lang="en-US" sz="4800">
                <a:latin typeface="Times New Roman" pitchFamily="16" charset="0"/>
                <a:sym typeface="Symbol" pitchFamily="16" charset="2"/>
              </a:rPr>
              <a:t> </a:t>
            </a:r>
            <a:r>
              <a:rPr lang="en-US" sz="4800" i="1">
                <a:solidFill>
                  <a:srgbClr val="252593"/>
                </a:solidFill>
                <a:latin typeface="Arial" charset="0"/>
                <a:sym typeface="Symbol" pitchFamily="16" charset="2"/>
              </a:rPr>
              <a:t>y</a:t>
            </a:r>
            <a:r>
              <a:rPr lang="en-US" sz="4800">
                <a:solidFill>
                  <a:srgbClr val="252593"/>
                </a:solidFill>
                <a:latin typeface="Arial" charset="0"/>
                <a:sym typeface="Symbol" pitchFamily="16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Relasi Setara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i="1"/>
              <a:t>S </a:t>
            </a:r>
            <a:r>
              <a:rPr lang="en-US" sz="2400" b="1"/>
              <a:t>= himpunan mahasiswa sebuah universitas, </a:t>
            </a:r>
          </a:p>
          <a:p>
            <a:pPr>
              <a:buFont typeface="Wingdings" charset="2"/>
              <a:buNone/>
            </a:pPr>
            <a:r>
              <a:rPr lang="en-US" sz="2400" b="1"/>
              <a:t>	ρ = {(</a:t>
            </a:r>
            <a:r>
              <a:rPr lang="en-US" sz="2400" b="1" i="1"/>
              <a:t>x</a:t>
            </a:r>
            <a:r>
              <a:rPr lang="en-US" sz="2400" b="1"/>
              <a:t>, </a:t>
            </a:r>
            <a:r>
              <a:rPr lang="en-US" sz="2400" b="1" i="1"/>
              <a:t>y</a:t>
            </a:r>
            <a:r>
              <a:rPr lang="en-US" sz="2400" b="1"/>
              <a:t>)| </a:t>
            </a:r>
            <a:r>
              <a:rPr lang="en-US" sz="2400" b="1" i="1"/>
              <a:t>x </a:t>
            </a:r>
            <a:r>
              <a:rPr lang="en-US" sz="2400" b="1"/>
              <a:t>∈ </a:t>
            </a:r>
            <a:r>
              <a:rPr lang="en-US" sz="2400" b="1" i="1"/>
              <a:t>S</a:t>
            </a:r>
            <a:r>
              <a:rPr lang="en-US" sz="2400" b="1"/>
              <a:t>, </a:t>
            </a:r>
            <a:r>
              <a:rPr lang="en-US" sz="2400" b="1" i="1"/>
              <a:t>y </a:t>
            </a:r>
            <a:r>
              <a:rPr lang="en-US" sz="2400" b="1"/>
              <a:t>∈ </a:t>
            </a:r>
            <a:r>
              <a:rPr lang="en-US" sz="2400" b="1" i="1"/>
              <a:t>S</a:t>
            </a:r>
            <a:r>
              <a:rPr lang="en-US" sz="2400" b="1"/>
              <a:t>, </a:t>
            </a:r>
            <a:r>
              <a:rPr lang="en-US" sz="2400" b="1" i="1"/>
              <a:t>x </a:t>
            </a:r>
            <a:r>
              <a:rPr lang="en-US" sz="2400" b="1"/>
              <a:t>dan </a:t>
            </a:r>
            <a:r>
              <a:rPr lang="en-US" sz="2400" b="1" i="1"/>
              <a:t>y </a:t>
            </a:r>
            <a:r>
              <a:rPr lang="en-US" sz="2400" b="1"/>
              <a:t>sefakultas}. </a:t>
            </a:r>
          </a:p>
          <a:p>
            <a:pPr>
              <a:buFont typeface="Wingdings" charset="2"/>
              <a:buNone/>
            </a:pPr>
            <a:r>
              <a:rPr lang="en-US" sz="2400" b="1"/>
              <a:t>	Apakah ρ merupakan relasi setara?</a:t>
            </a:r>
          </a:p>
          <a:p>
            <a:r>
              <a:rPr lang="en-US" sz="2400" b="1"/>
              <a:t>Jawab</a:t>
            </a:r>
          </a:p>
          <a:p>
            <a:pPr lvl="1"/>
            <a:r>
              <a:rPr lang="en-US" sz="2000" b="1">
                <a:latin typeface="Arial" charset="0"/>
              </a:rPr>
              <a:t>Relasi ρ bersifat refleksif, sebab setiap mahasiswa adalah sefakultas dengan dirinya sendiri, jadi </a:t>
            </a:r>
            <a:r>
              <a:rPr lang="en-US" sz="2000" b="1" i="1">
                <a:latin typeface="Arial" charset="0"/>
              </a:rPr>
              <a:t>x </a:t>
            </a:r>
            <a:r>
              <a:rPr lang="en-US" sz="2000" b="1">
                <a:latin typeface="Arial" charset="0"/>
              </a:rPr>
              <a:t>ρ </a:t>
            </a:r>
            <a:r>
              <a:rPr lang="en-US" sz="2000" b="1" i="1">
                <a:latin typeface="Arial" charset="0"/>
              </a:rPr>
              <a:t>x</a:t>
            </a:r>
            <a:r>
              <a:rPr lang="en-US" sz="2000" b="1">
                <a:latin typeface="Arial" charset="0"/>
              </a:rPr>
              <a:t>. </a:t>
            </a:r>
          </a:p>
          <a:p>
            <a:pPr lvl="1"/>
            <a:r>
              <a:rPr lang="en-US" sz="2000" b="1">
                <a:latin typeface="Arial" charset="0"/>
              </a:rPr>
              <a:t>Relasi ρ bersifat simetri, sebab untuk dua mahasiswa </a:t>
            </a:r>
            <a:r>
              <a:rPr lang="en-US" sz="2000" b="1" i="1">
                <a:latin typeface="Arial" charset="0"/>
              </a:rPr>
              <a:t>x </a:t>
            </a:r>
            <a:r>
              <a:rPr lang="en-US" sz="2000" b="1">
                <a:latin typeface="Arial" charset="0"/>
              </a:rPr>
              <a:t>dan </a:t>
            </a:r>
            <a:r>
              <a:rPr lang="en-US" sz="2000" b="1" i="1">
                <a:latin typeface="Arial" charset="0"/>
              </a:rPr>
              <a:t>y </a:t>
            </a:r>
            <a:r>
              <a:rPr lang="en-US" sz="2000" b="1">
                <a:latin typeface="Arial" charset="0"/>
              </a:rPr>
              <a:t>sembarang berlaku </a:t>
            </a:r>
            <a:r>
              <a:rPr lang="en-US" sz="2000" b="1" i="1">
                <a:latin typeface="Arial" charset="0"/>
              </a:rPr>
              <a:t>x </a:t>
            </a:r>
            <a:r>
              <a:rPr lang="en-US" sz="2000" b="1">
                <a:latin typeface="Arial" charset="0"/>
              </a:rPr>
              <a:t>ρ </a:t>
            </a:r>
            <a:r>
              <a:rPr lang="en-US" sz="2000" b="1" i="1">
                <a:latin typeface="Arial" charset="0"/>
              </a:rPr>
              <a:t>y </a:t>
            </a:r>
            <a:r>
              <a:rPr lang="en-US" sz="2000" b="1">
                <a:latin typeface="Arial" charset="0"/>
              </a:rPr>
              <a:t>≡ </a:t>
            </a:r>
            <a:r>
              <a:rPr lang="en-US" sz="2000" b="1" i="1">
                <a:latin typeface="Arial" charset="0"/>
              </a:rPr>
              <a:t>y </a:t>
            </a:r>
            <a:r>
              <a:rPr lang="en-US" sz="2000" b="1">
                <a:latin typeface="Arial" charset="0"/>
              </a:rPr>
              <a:t>ρ </a:t>
            </a:r>
            <a:r>
              <a:rPr lang="en-US" sz="2000" b="1" i="1">
                <a:latin typeface="Arial" charset="0"/>
              </a:rPr>
              <a:t>x</a:t>
            </a:r>
            <a:r>
              <a:rPr lang="en-US" sz="2000" b="1">
                <a:latin typeface="Arial" charset="0"/>
              </a:rPr>
              <a:t>, yaitu jika </a:t>
            </a:r>
            <a:r>
              <a:rPr lang="en-US" sz="2000" b="1" i="1">
                <a:latin typeface="Arial" charset="0"/>
              </a:rPr>
              <a:t>x </a:t>
            </a:r>
            <a:r>
              <a:rPr lang="en-US" sz="2000" b="1">
                <a:latin typeface="Arial" charset="0"/>
              </a:rPr>
              <a:t>sefakultas dengan </a:t>
            </a:r>
            <a:r>
              <a:rPr lang="en-US" sz="2000" b="1" i="1">
                <a:latin typeface="Arial" charset="0"/>
              </a:rPr>
              <a:t>y </a:t>
            </a:r>
            <a:r>
              <a:rPr lang="en-US" sz="2000" b="1">
                <a:latin typeface="Arial" charset="0"/>
              </a:rPr>
              <a:t>maka </a:t>
            </a:r>
            <a:r>
              <a:rPr lang="en-US" sz="2000" b="1" i="1">
                <a:latin typeface="Arial" charset="0"/>
              </a:rPr>
              <a:t>y </a:t>
            </a:r>
            <a:r>
              <a:rPr lang="en-US" sz="2000" b="1">
                <a:latin typeface="Arial" charset="0"/>
              </a:rPr>
              <a:t>juga sefakultas dengan </a:t>
            </a:r>
            <a:r>
              <a:rPr lang="en-US" sz="2000" b="1" i="1">
                <a:latin typeface="Arial" charset="0"/>
              </a:rPr>
              <a:t>x </a:t>
            </a:r>
            <a:r>
              <a:rPr lang="en-US" sz="2000" b="1">
                <a:latin typeface="Arial" charset="0"/>
              </a:rPr>
              <a:t>dan sebaliknya. </a:t>
            </a:r>
          </a:p>
          <a:p>
            <a:pPr lvl="1"/>
            <a:r>
              <a:rPr lang="en-US" sz="2000" b="1">
                <a:latin typeface="Arial" charset="0"/>
              </a:rPr>
              <a:t> Relasi ρ bersifat transitif, sebab untuk tiga mahasiswa </a:t>
            </a:r>
            <a:r>
              <a:rPr lang="en-US" sz="2000" b="1" i="1">
                <a:latin typeface="Arial" charset="0"/>
              </a:rPr>
              <a:t>x</a:t>
            </a:r>
            <a:r>
              <a:rPr lang="en-US" sz="2000" b="1">
                <a:latin typeface="Arial" charset="0"/>
              </a:rPr>
              <a:t>, </a:t>
            </a:r>
            <a:r>
              <a:rPr lang="en-US" sz="2000" b="1" i="1">
                <a:latin typeface="Arial" charset="0"/>
              </a:rPr>
              <a:t>y </a:t>
            </a:r>
            <a:r>
              <a:rPr lang="en-US" sz="2000" b="1">
                <a:latin typeface="Arial" charset="0"/>
              </a:rPr>
              <a:t>dan </a:t>
            </a:r>
            <a:r>
              <a:rPr lang="en-US" sz="2000" b="1" i="1">
                <a:latin typeface="Arial" charset="0"/>
              </a:rPr>
              <a:t>z </a:t>
            </a:r>
            <a:r>
              <a:rPr lang="en-US" sz="2000" b="1">
                <a:latin typeface="Arial" charset="0"/>
              </a:rPr>
              <a:t>sembarang berlaku </a:t>
            </a:r>
            <a:r>
              <a:rPr lang="en-US" sz="2000" b="1" i="1">
                <a:latin typeface="Arial" charset="0"/>
              </a:rPr>
              <a:t>x </a:t>
            </a:r>
            <a:r>
              <a:rPr lang="en-US" sz="2000" b="1">
                <a:latin typeface="Arial" charset="0"/>
              </a:rPr>
              <a:t>ρ </a:t>
            </a:r>
            <a:r>
              <a:rPr lang="en-US" sz="2000" b="1" i="1">
                <a:latin typeface="Arial" charset="0"/>
              </a:rPr>
              <a:t>y </a:t>
            </a:r>
            <a:r>
              <a:rPr lang="en-US" sz="2000" b="1">
                <a:latin typeface="Arial" charset="0"/>
              </a:rPr>
              <a:t>∧ </a:t>
            </a:r>
            <a:r>
              <a:rPr lang="en-US" sz="2000" b="1" i="1">
                <a:latin typeface="Arial" charset="0"/>
              </a:rPr>
              <a:t>y </a:t>
            </a:r>
            <a:r>
              <a:rPr lang="en-US" sz="2000" b="1">
                <a:latin typeface="Arial" charset="0"/>
              </a:rPr>
              <a:t>ρ </a:t>
            </a:r>
            <a:r>
              <a:rPr lang="en-US" sz="2000" b="1" i="1">
                <a:latin typeface="Arial" charset="0"/>
              </a:rPr>
              <a:t>z </a:t>
            </a:r>
            <a:r>
              <a:rPr lang="en-US" sz="2000" b="1">
                <a:latin typeface="Arial" charset="0"/>
              </a:rPr>
              <a:t>⇒ </a:t>
            </a:r>
            <a:r>
              <a:rPr lang="en-US" sz="2000" b="1" i="1">
                <a:latin typeface="Arial" charset="0"/>
              </a:rPr>
              <a:t>x </a:t>
            </a:r>
            <a:r>
              <a:rPr lang="en-US" sz="2000" b="1">
                <a:latin typeface="Arial" charset="0"/>
              </a:rPr>
              <a:t>ρ </a:t>
            </a:r>
            <a:r>
              <a:rPr lang="en-US" sz="2000" b="1" i="1">
                <a:latin typeface="Arial" charset="0"/>
              </a:rPr>
              <a:t>z</a:t>
            </a:r>
            <a:r>
              <a:rPr lang="en-US" sz="2000" b="1">
                <a:latin typeface="Arial" charset="0"/>
              </a:rPr>
              <a:t>, yaitu jika </a:t>
            </a:r>
            <a:r>
              <a:rPr lang="en-US" sz="2000" b="1" i="1">
                <a:latin typeface="Arial" charset="0"/>
              </a:rPr>
              <a:t>x </a:t>
            </a:r>
            <a:r>
              <a:rPr lang="en-US" sz="2000" b="1">
                <a:latin typeface="Arial" charset="0"/>
              </a:rPr>
              <a:t>dan </a:t>
            </a:r>
            <a:r>
              <a:rPr lang="en-US" sz="2000" b="1" i="1">
                <a:latin typeface="Arial" charset="0"/>
              </a:rPr>
              <a:t>y </a:t>
            </a:r>
            <a:r>
              <a:rPr lang="en-US" sz="2000" b="1">
                <a:latin typeface="Arial" charset="0"/>
              </a:rPr>
              <a:t>sefakultas dan </a:t>
            </a:r>
            <a:r>
              <a:rPr lang="en-US" sz="2000" b="1" i="1">
                <a:latin typeface="Arial" charset="0"/>
              </a:rPr>
              <a:t>y </a:t>
            </a:r>
            <a:r>
              <a:rPr lang="en-US" sz="2000" b="1">
                <a:latin typeface="Arial" charset="0"/>
              </a:rPr>
              <a:t>dan </a:t>
            </a:r>
            <a:r>
              <a:rPr lang="en-US" sz="2000" b="1" i="1">
                <a:latin typeface="Arial" charset="0"/>
              </a:rPr>
              <a:t>z </a:t>
            </a:r>
            <a:r>
              <a:rPr lang="en-US" sz="2000" b="1">
                <a:latin typeface="Arial" charset="0"/>
              </a:rPr>
              <a:t>sefakultas maka </a:t>
            </a:r>
            <a:r>
              <a:rPr lang="en-US" sz="2000" b="1" i="1">
                <a:latin typeface="Arial" charset="0"/>
              </a:rPr>
              <a:t>x </a:t>
            </a:r>
            <a:r>
              <a:rPr lang="en-US" sz="2000" b="1">
                <a:latin typeface="Arial" charset="0"/>
              </a:rPr>
              <a:t>dan </a:t>
            </a:r>
            <a:r>
              <a:rPr lang="en-US" sz="2000" b="1" i="1">
                <a:latin typeface="Arial" charset="0"/>
              </a:rPr>
              <a:t>z </a:t>
            </a:r>
            <a:r>
              <a:rPr lang="en-US" sz="2000" b="1">
                <a:latin typeface="Arial" charset="0"/>
              </a:rPr>
              <a:t>tentu sefakultas. </a:t>
            </a:r>
          </a:p>
          <a:p>
            <a:pPr lvl="1">
              <a:buFont typeface="Wingdings" charset="2"/>
              <a:buNone/>
            </a:pPr>
            <a:r>
              <a:rPr lang="en-US" sz="2000">
                <a:latin typeface="Arial" charset="0"/>
              </a:rPr>
              <a:t>Jadi </a:t>
            </a:r>
            <a:r>
              <a:rPr lang="en-US" b="1"/>
              <a:t>ρ</a:t>
            </a:r>
            <a:r>
              <a:rPr lang="en-US"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merupakan relasi setara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105</TotalTime>
  <Words>3508</Words>
  <Application>Microsoft Office PowerPoint</Application>
  <PresentationFormat>On-screen Show (4:3)</PresentationFormat>
  <Paragraphs>366</Paragraphs>
  <Slides>54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Concourse</vt:lpstr>
      <vt:lpstr>Relasi (2)  Matematika Diskret</vt:lpstr>
      <vt:lpstr>Tujuan Pemelajaran</vt:lpstr>
      <vt:lpstr>Tujuan Pemelajaran</vt:lpstr>
      <vt:lpstr>Tujuan Pemelajaran</vt:lpstr>
      <vt:lpstr>Outline</vt:lpstr>
      <vt:lpstr>Relasi Setara</vt:lpstr>
      <vt:lpstr>Definisi</vt:lpstr>
      <vt:lpstr>Definisi</vt:lpstr>
      <vt:lpstr>Relasi Setara</vt:lpstr>
      <vt:lpstr>Contoh</vt:lpstr>
      <vt:lpstr>PowerPoint Presentation</vt:lpstr>
      <vt:lpstr>Kelas Ekivalen</vt:lpstr>
      <vt:lpstr>Definisi Kelas Ekivalen</vt:lpstr>
      <vt:lpstr>PowerPoint Presentation</vt:lpstr>
      <vt:lpstr>Contoh</vt:lpstr>
      <vt:lpstr>Contoh</vt:lpstr>
      <vt:lpstr>Contoh</vt:lpstr>
      <vt:lpstr>PowerPoint Presentation</vt:lpstr>
      <vt:lpstr>Partisi</vt:lpstr>
      <vt:lpstr>Partisi</vt:lpstr>
      <vt:lpstr>Partisi</vt:lpstr>
      <vt:lpstr>PowerPoint Presentation</vt:lpstr>
      <vt:lpstr>Definisi</vt:lpstr>
      <vt:lpstr>Definisi</vt:lpstr>
      <vt:lpstr>Contoh</vt:lpstr>
      <vt:lpstr>Contoh</vt:lpstr>
      <vt:lpstr>Notasi</vt:lpstr>
      <vt:lpstr>Diagram Hasse</vt:lpstr>
      <vt:lpstr>Diagram Hasse</vt:lpstr>
      <vt:lpstr>Aturan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Pembentukan Diagram Hasse</vt:lpstr>
      <vt:lpstr>Contoh Diagram Hasse</vt:lpstr>
      <vt:lpstr>Elemen Minimal dan Maksimal</vt:lpstr>
      <vt:lpstr>Elemen Minimal dan Maksimal</vt:lpstr>
      <vt:lpstr>Elemen Minimal dan Maksimal</vt:lpstr>
      <vt:lpstr>Elemen Terkecil dan Elemen Terbesar</vt:lpstr>
      <vt:lpstr>Elemen Terkecil dan Elemen Terbesar</vt:lpstr>
      <vt:lpstr>Elemen Terbesar dan Elemen Terkecil</vt:lpstr>
      <vt:lpstr>Batas Bawah</vt:lpstr>
      <vt:lpstr>Batas Atas</vt:lpstr>
      <vt:lpstr>Urutan total</vt:lpstr>
      <vt:lpstr>Urutan total</vt:lpstr>
      <vt:lpstr>Referensi</vt:lpstr>
    </vt:vector>
  </TitlesOfParts>
  <Company>STT Telkom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Rita Magdalena</dc:creator>
  <cp:lastModifiedBy>user7</cp:lastModifiedBy>
  <cp:revision>23</cp:revision>
  <dcterms:created xsi:type="dcterms:W3CDTF">2005-10-15T09:53:14Z</dcterms:created>
  <dcterms:modified xsi:type="dcterms:W3CDTF">2016-09-23T02:12:39Z</dcterms:modified>
</cp:coreProperties>
</file>