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notesMasterIdLst>
    <p:notesMasterId r:id="rId26"/>
  </p:notesMasterIdLst>
  <p:handoutMasterIdLst>
    <p:handoutMasterId r:id="rId27"/>
  </p:handoutMasterIdLst>
  <p:sldIdLst>
    <p:sldId id="256" r:id="rId5"/>
    <p:sldId id="257" r:id="rId6"/>
    <p:sldId id="258" r:id="rId7"/>
    <p:sldId id="260" r:id="rId8"/>
    <p:sldId id="261" r:id="rId9"/>
    <p:sldId id="262" r:id="rId10"/>
    <p:sldId id="263" r:id="rId11"/>
    <p:sldId id="264" r:id="rId12"/>
    <p:sldId id="265" r:id="rId13"/>
    <p:sldId id="266" r:id="rId14"/>
    <p:sldId id="267" r:id="rId15"/>
    <p:sldId id="268" r:id="rId16"/>
    <p:sldId id="270" r:id="rId17"/>
    <p:sldId id="269" r:id="rId18"/>
    <p:sldId id="271" r:id="rId19"/>
    <p:sldId id="272" r:id="rId20"/>
    <p:sldId id="273" r:id="rId21"/>
    <p:sldId id="274"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10"/>
  </p:normalViewPr>
  <p:slideViewPr>
    <p:cSldViewPr>
      <p:cViewPr varScale="1">
        <p:scale>
          <a:sx n="57" d="100"/>
          <a:sy n="57" d="100"/>
        </p:scale>
        <p:origin x="58" y="725"/>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1/14/2019</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1/14/2019</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1/14/2019</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1/14/2019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7" name="Date Placeholder 6"/>
          <p:cNvSpPr>
            <a:spLocks noGrp="1"/>
          </p:cNvSpPr>
          <p:nvPr>
            <p:ph type="dt" sz="half" idx="10"/>
          </p:nvPr>
        </p:nvSpPr>
        <p:spPr/>
        <p:txBody>
          <a:bodyPr/>
          <a:lstStyle/>
          <a:p>
            <a:fld id="{5C14FD69-4A85-4715-A222-ABB225B63BC6}" type="datetimeFigureOut">
              <a:rPr lang="en-US" smtClean="0"/>
              <a:pPr/>
              <a:t>1/14/2019</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1/14/2019</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1/14/2019</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1/14/2019</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Rectangle 17"/>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9" name="Date Placeholder 8"/>
          <p:cNvSpPr>
            <a:spLocks noGrp="1"/>
          </p:cNvSpPr>
          <p:nvPr>
            <p:ph type="dt" sz="half" idx="10"/>
          </p:nvPr>
        </p:nvSpPr>
        <p:spPr/>
        <p:txBody>
          <a:bodyPr/>
          <a:lstStyle/>
          <a:p>
            <a:fld id="{5C14FD69-4A85-4715-A222-ABB225B63BC6}" type="datetimeFigureOut">
              <a:rPr lang="en-US" smtClean="0"/>
              <a:pPr/>
              <a:t>1/14/2019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1/14/2019</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92734" y="5094577"/>
            <a:ext cx="6194066" cy="1382423"/>
          </a:xfrm>
        </p:spPr>
        <p:txBody>
          <a:bodyPr>
            <a:normAutofit/>
          </a:bodyPr>
          <a:lstStyle/>
          <a:p>
            <a:r>
              <a:rPr lang="en-US" dirty="0" smtClean="0"/>
              <a:t>E-Commerce</a:t>
            </a:r>
          </a:p>
          <a:p>
            <a:r>
              <a:rPr lang="en-US" dirty="0" smtClean="0"/>
              <a:t>Hari </a:t>
            </a:r>
            <a:r>
              <a:rPr lang="en-US" dirty="0" err="1" smtClean="0"/>
              <a:t>Prapcoyo,S.Kom</a:t>
            </a:r>
            <a:r>
              <a:rPr lang="en-US" dirty="0" smtClean="0"/>
              <a:t>., M.ICT</a:t>
            </a:r>
          </a:p>
          <a:p>
            <a:r>
              <a:rPr lang="en-US" dirty="0" smtClean="0"/>
              <a:t>Chapter 1</a:t>
            </a:r>
            <a:endParaRPr lang="en-US" dirty="0"/>
          </a:p>
        </p:txBody>
      </p:sp>
      <p:sp>
        <p:nvSpPr>
          <p:cNvPr id="3" name="Title 2"/>
          <p:cNvSpPr>
            <a:spLocks noGrp="1"/>
          </p:cNvSpPr>
          <p:nvPr>
            <p:ph type="ctrTitle"/>
          </p:nvPr>
        </p:nvSpPr>
        <p:spPr/>
        <p:txBody>
          <a:bodyPr/>
          <a:lstStyle/>
          <a:p>
            <a:r>
              <a:rPr lang="en-US" dirty="0" smtClean="0"/>
              <a:t>UPN “VETERAN” YOGYAKARTA</a:t>
            </a:r>
            <a:endParaRPr lang="en-US" dirty="0"/>
          </a:p>
        </p:txBody>
      </p:sp>
    </p:spTree>
    <p:extLst>
      <p:ext uri="{BB962C8B-B14F-4D97-AF65-F5344CB8AC3E}">
        <p14:creationId xmlns:p14="http://schemas.microsoft.com/office/powerpoint/2010/main" val="65023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382000" cy="5029200"/>
          </a:xfrm>
        </p:spPr>
        <p:txBody>
          <a:bodyPr/>
          <a:lstStyle/>
          <a:p>
            <a:pPr algn="just"/>
            <a:r>
              <a:rPr lang="en-US" dirty="0" smtClean="0"/>
              <a:t>Information asymmetry : any disparity in relevant market information among parties in a transaction.</a:t>
            </a:r>
          </a:p>
          <a:p>
            <a:pPr algn="just"/>
            <a:r>
              <a:rPr lang="en-US" dirty="0" smtClean="0"/>
              <a:t>Marketplace : physical space you visit in order to transact</a:t>
            </a:r>
          </a:p>
          <a:p>
            <a:pPr algn="just"/>
            <a:r>
              <a:rPr lang="en-US" dirty="0" smtClean="0"/>
              <a:t>Ubiquity : available just about every-where, at all times</a:t>
            </a:r>
          </a:p>
          <a:p>
            <a:pPr algn="just"/>
            <a:r>
              <a:rPr lang="en-US" dirty="0" smtClean="0"/>
              <a:t>Marketspace : marketplace extended beyond traditional boundaries and removed from a temporal and geographic location.</a:t>
            </a:r>
          </a:p>
          <a:p>
            <a:pPr algn="just"/>
            <a:r>
              <a:rPr lang="en-US" dirty="0" smtClean="0"/>
              <a:t>Reach : the total number of users or customers an e-commerce business can obtain</a:t>
            </a:r>
          </a:p>
          <a:p>
            <a:pPr marL="0" indent="0" algn="just">
              <a:buNone/>
            </a:pPr>
            <a:endParaRPr lang="en-US" dirty="0"/>
          </a:p>
        </p:txBody>
      </p:sp>
      <p:sp>
        <p:nvSpPr>
          <p:cNvPr id="3" name="Title 2"/>
          <p:cNvSpPr>
            <a:spLocks noGrp="1"/>
          </p:cNvSpPr>
          <p:nvPr>
            <p:ph type="title"/>
          </p:nvPr>
        </p:nvSpPr>
        <p:spPr>
          <a:xfrm>
            <a:off x="457200" y="359465"/>
            <a:ext cx="8382000" cy="935936"/>
          </a:xfrm>
        </p:spPr>
        <p:txBody>
          <a:bodyPr>
            <a:normAutofit/>
          </a:bodyPr>
          <a:lstStyle/>
          <a:p>
            <a:pPr algn="just"/>
            <a:r>
              <a:rPr lang="en-US" dirty="0" smtClean="0"/>
              <a:t>Unique features of e-commerce technology</a:t>
            </a:r>
            <a:endParaRPr lang="en-US" dirty="0"/>
          </a:p>
        </p:txBody>
      </p:sp>
    </p:spTree>
    <p:extLst>
      <p:ext uri="{BB962C8B-B14F-4D97-AF65-F5344CB8AC3E}">
        <p14:creationId xmlns:p14="http://schemas.microsoft.com/office/powerpoint/2010/main" val="2332487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382000" cy="5029200"/>
          </a:xfrm>
        </p:spPr>
        <p:txBody>
          <a:bodyPr/>
          <a:lstStyle/>
          <a:p>
            <a:pPr algn="just"/>
            <a:r>
              <a:rPr lang="en-US" dirty="0" smtClean="0"/>
              <a:t>Universal standards : standards that are shared by all nations around the world</a:t>
            </a:r>
          </a:p>
          <a:p>
            <a:pPr algn="just"/>
            <a:r>
              <a:rPr lang="en-US" dirty="0" smtClean="0"/>
              <a:t>Richness : the complexity and content of message</a:t>
            </a:r>
          </a:p>
          <a:p>
            <a:pPr algn="just"/>
            <a:r>
              <a:rPr lang="en-US" dirty="0" smtClean="0"/>
              <a:t>Interactivity : technology that allows for two-way communication between merchant and consumer</a:t>
            </a:r>
          </a:p>
          <a:p>
            <a:pPr algn="just"/>
            <a:r>
              <a:rPr lang="en-US" dirty="0" smtClean="0"/>
              <a:t>Information density : the total amount and quality of information available to all market participants.</a:t>
            </a:r>
          </a:p>
          <a:p>
            <a:pPr algn="just"/>
            <a:r>
              <a:rPr lang="en-US" dirty="0" smtClean="0"/>
              <a:t>Personalization : the targeting of marketing messages to specific individuals by adjusting the message to a person’s name, interest, and past purchases.</a:t>
            </a:r>
            <a:endParaRPr lang="en-US" dirty="0"/>
          </a:p>
        </p:txBody>
      </p:sp>
      <p:sp>
        <p:nvSpPr>
          <p:cNvPr id="3" name="Title 2"/>
          <p:cNvSpPr>
            <a:spLocks noGrp="1"/>
          </p:cNvSpPr>
          <p:nvPr>
            <p:ph type="title"/>
          </p:nvPr>
        </p:nvSpPr>
        <p:spPr>
          <a:xfrm>
            <a:off x="457200" y="359465"/>
            <a:ext cx="8382000" cy="935936"/>
          </a:xfrm>
        </p:spPr>
        <p:txBody>
          <a:bodyPr>
            <a:normAutofit/>
          </a:bodyPr>
          <a:lstStyle/>
          <a:p>
            <a:pPr algn="just"/>
            <a:r>
              <a:rPr lang="en-US" dirty="0" smtClean="0"/>
              <a:t>Unique features of e-commerce technology</a:t>
            </a:r>
            <a:endParaRPr lang="en-US" dirty="0"/>
          </a:p>
        </p:txBody>
      </p:sp>
    </p:spTree>
    <p:extLst>
      <p:ext uri="{BB962C8B-B14F-4D97-AF65-F5344CB8AC3E}">
        <p14:creationId xmlns:p14="http://schemas.microsoft.com/office/powerpoint/2010/main" val="247406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382000" cy="5029200"/>
          </a:xfrm>
        </p:spPr>
        <p:txBody>
          <a:bodyPr/>
          <a:lstStyle/>
          <a:p>
            <a:pPr algn="just"/>
            <a:r>
              <a:rPr lang="en-US" dirty="0" smtClean="0"/>
              <a:t>Customization : changing the delivered product or service based on a user’s preferences or prior behavior</a:t>
            </a:r>
            <a:endParaRPr lang="en-US" dirty="0"/>
          </a:p>
        </p:txBody>
      </p:sp>
      <p:sp>
        <p:nvSpPr>
          <p:cNvPr id="3" name="Title 2"/>
          <p:cNvSpPr>
            <a:spLocks noGrp="1"/>
          </p:cNvSpPr>
          <p:nvPr>
            <p:ph type="title"/>
          </p:nvPr>
        </p:nvSpPr>
        <p:spPr>
          <a:xfrm>
            <a:off x="457200" y="359465"/>
            <a:ext cx="8382000" cy="935936"/>
          </a:xfrm>
        </p:spPr>
        <p:txBody>
          <a:bodyPr>
            <a:normAutofit/>
          </a:bodyPr>
          <a:lstStyle/>
          <a:p>
            <a:pPr algn="just"/>
            <a:r>
              <a:rPr lang="en-US" dirty="0" smtClean="0"/>
              <a:t>Unique features of e-commerce technology</a:t>
            </a:r>
            <a:endParaRPr lang="en-US" dirty="0"/>
          </a:p>
        </p:txBody>
      </p:sp>
    </p:spTree>
    <p:extLst>
      <p:ext uri="{BB962C8B-B14F-4D97-AF65-F5344CB8AC3E}">
        <p14:creationId xmlns:p14="http://schemas.microsoft.com/office/powerpoint/2010/main" val="899165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382000" cy="5029200"/>
          </a:xfrm>
        </p:spPr>
        <p:txBody>
          <a:bodyPr/>
          <a:lstStyle/>
          <a:p>
            <a:pPr algn="just"/>
            <a:r>
              <a:rPr lang="en-US" dirty="0" smtClean="0"/>
              <a:t>Customization : changing the delivered product or service based on a user’s preferences or prior behavior</a:t>
            </a:r>
            <a:endParaRPr lang="en-US" dirty="0"/>
          </a:p>
        </p:txBody>
      </p:sp>
      <p:sp>
        <p:nvSpPr>
          <p:cNvPr id="3" name="Title 2"/>
          <p:cNvSpPr>
            <a:spLocks noGrp="1"/>
          </p:cNvSpPr>
          <p:nvPr>
            <p:ph type="title"/>
          </p:nvPr>
        </p:nvSpPr>
        <p:spPr>
          <a:xfrm>
            <a:off x="457200" y="359465"/>
            <a:ext cx="8382000" cy="935936"/>
          </a:xfrm>
        </p:spPr>
        <p:txBody>
          <a:bodyPr>
            <a:normAutofit/>
          </a:bodyPr>
          <a:lstStyle/>
          <a:p>
            <a:pPr algn="just"/>
            <a:r>
              <a:rPr lang="en-US" dirty="0" smtClean="0"/>
              <a:t>Unique features of e-commerce technology</a:t>
            </a:r>
            <a:endParaRPr lang="en-US" dirty="0"/>
          </a:p>
        </p:txBody>
      </p:sp>
      <p:pic>
        <p:nvPicPr>
          <p:cNvPr id="4" name="Picture 3"/>
          <p:cNvPicPr>
            <a:picLocks noChangeAspect="1"/>
          </p:cNvPicPr>
          <p:nvPr/>
        </p:nvPicPr>
        <p:blipFill>
          <a:blip r:embed="rId2"/>
          <a:stretch>
            <a:fillRect/>
          </a:stretch>
        </p:blipFill>
        <p:spPr>
          <a:xfrm>
            <a:off x="152400" y="152400"/>
            <a:ext cx="8686800" cy="6553200"/>
          </a:xfrm>
          <a:prstGeom prst="rect">
            <a:avLst/>
          </a:prstGeom>
        </p:spPr>
      </p:pic>
    </p:spTree>
    <p:extLst>
      <p:ext uri="{BB962C8B-B14F-4D97-AF65-F5344CB8AC3E}">
        <p14:creationId xmlns:p14="http://schemas.microsoft.com/office/powerpoint/2010/main" val="2863069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382000" cy="5029200"/>
          </a:xfrm>
        </p:spPr>
        <p:txBody>
          <a:bodyPr>
            <a:normAutofit fontScale="92500" lnSpcReduction="10000"/>
          </a:bodyPr>
          <a:lstStyle/>
          <a:p>
            <a:pPr algn="just"/>
            <a:r>
              <a:rPr lang="en-US" dirty="0" smtClean="0"/>
              <a:t>Business to consumer (B2C) online business selling to individual consumers</a:t>
            </a:r>
          </a:p>
          <a:p>
            <a:pPr algn="just"/>
            <a:r>
              <a:rPr lang="en-US" dirty="0" smtClean="0"/>
              <a:t>Business to business (B2B) online business selling to other business</a:t>
            </a:r>
          </a:p>
          <a:p>
            <a:pPr algn="just"/>
            <a:r>
              <a:rPr lang="en-US" dirty="0" smtClean="0"/>
              <a:t>Consumer to consumer (C2C) consumers selling to other consumers.</a:t>
            </a:r>
          </a:p>
          <a:p>
            <a:pPr algn="just"/>
            <a:r>
              <a:rPr lang="en-US" dirty="0" smtClean="0"/>
              <a:t>Mobile e-commerce (M-Commerce) use of mobile devices to enable online transactions</a:t>
            </a:r>
          </a:p>
          <a:p>
            <a:pPr algn="just"/>
            <a:r>
              <a:rPr lang="en-US" dirty="0" smtClean="0"/>
              <a:t>Social e-commerce </a:t>
            </a:r>
            <a:r>
              <a:rPr lang="en-US" dirty="0" err="1" smtClean="0"/>
              <a:t>e-commerce</a:t>
            </a:r>
            <a:r>
              <a:rPr lang="en-US" dirty="0" smtClean="0"/>
              <a:t> enabled by social networks and online social relationships</a:t>
            </a:r>
          </a:p>
          <a:p>
            <a:pPr algn="just"/>
            <a:r>
              <a:rPr lang="en-US" dirty="0" smtClean="0"/>
              <a:t>Local e-commerce </a:t>
            </a:r>
            <a:r>
              <a:rPr lang="en-US" dirty="0" err="1" smtClean="0"/>
              <a:t>e-commerce</a:t>
            </a:r>
            <a:r>
              <a:rPr lang="en-US" dirty="0" smtClean="0"/>
              <a:t> that is focused on engaging the consumer based on his or her current geographic location</a:t>
            </a:r>
            <a:r>
              <a:rPr lang="en-US" dirty="0" smtClean="0"/>
              <a:t> </a:t>
            </a:r>
            <a:endParaRPr lang="en-US" dirty="0"/>
          </a:p>
        </p:txBody>
      </p:sp>
      <p:sp>
        <p:nvSpPr>
          <p:cNvPr id="3" name="Title 2"/>
          <p:cNvSpPr>
            <a:spLocks noGrp="1"/>
          </p:cNvSpPr>
          <p:nvPr>
            <p:ph type="title"/>
          </p:nvPr>
        </p:nvSpPr>
        <p:spPr>
          <a:xfrm>
            <a:off x="457200" y="359465"/>
            <a:ext cx="8382000" cy="935936"/>
          </a:xfrm>
        </p:spPr>
        <p:txBody>
          <a:bodyPr>
            <a:normAutofit/>
          </a:bodyPr>
          <a:lstStyle/>
          <a:p>
            <a:pPr algn="just"/>
            <a:r>
              <a:rPr lang="en-US" dirty="0" smtClean="0"/>
              <a:t>Types of e-commerce</a:t>
            </a:r>
            <a:endParaRPr lang="en-US" dirty="0"/>
          </a:p>
        </p:txBody>
      </p:sp>
    </p:spTree>
    <p:extLst>
      <p:ext uri="{BB962C8B-B14F-4D97-AF65-F5344CB8AC3E}">
        <p14:creationId xmlns:p14="http://schemas.microsoft.com/office/powerpoint/2010/main" val="3773715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382000" cy="5029200"/>
          </a:xfrm>
        </p:spPr>
        <p:txBody>
          <a:bodyPr>
            <a:normAutofit/>
          </a:bodyPr>
          <a:lstStyle/>
          <a:p>
            <a:pPr algn="just"/>
            <a:r>
              <a:rPr lang="en-US" dirty="0" smtClean="0"/>
              <a:t>B</a:t>
            </a:r>
            <a:endParaRPr lang="en-US" dirty="0"/>
          </a:p>
        </p:txBody>
      </p:sp>
      <p:sp>
        <p:nvSpPr>
          <p:cNvPr id="3" name="Title 2"/>
          <p:cNvSpPr>
            <a:spLocks noGrp="1"/>
          </p:cNvSpPr>
          <p:nvPr>
            <p:ph type="title"/>
          </p:nvPr>
        </p:nvSpPr>
        <p:spPr>
          <a:xfrm>
            <a:off x="457200" y="359465"/>
            <a:ext cx="8382000" cy="935936"/>
          </a:xfrm>
        </p:spPr>
        <p:txBody>
          <a:bodyPr>
            <a:normAutofit/>
          </a:bodyPr>
          <a:lstStyle/>
          <a:p>
            <a:pPr algn="just"/>
            <a:r>
              <a:rPr lang="en-US" dirty="0" smtClean="0"/>
              <a:t>E-commerce brief history</a:t>
            </a:r>
            <a:endParaRPr lang="en-US" dirty="0"/>
          </a:p>
        </p:txBody>
      </p:sp>
      <p:pic>
        <p:nvPicPr>
          <p:cNvPr id="4" name="Picture 3"/>
          <p:cNvPicPr>
            <a:picLocks noChangeAspect="1"/>
          </p:cNvPicPr>
          <p:nvPr/>
        </p:nvPicPr>
        <p:blipFill>
          <a:blip r:embed="rId2"/>
          <a:stretch>
            <a:fillRect/>
          </a:stretch>
        </p:blipFill>
        <p:spPr>
          <a:xfrm>
            <a:off x="457200" y="359466"/>
            <a:ext cx="8381999" cy="6117534"/>
          </a:xfrm>
          <a:prstGeom prst="rect">
            <a:avLst/>
          </a:prstGeom>
        </p:spPr>
      </p:pic>
    </p:spTree>
    <p:extLst>
      <p:ext uri="{BB962C8B-B14F-4D97-AF65-F5344CB8AC3E}">
        <p14:creationId xmlns:p14="http://schemas.microsoft.com/office/powerpoint/2010/main" val="3744940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382000" cy="5029200"/>
          </a:xfrm>
        </p:spPr>
        <p:txBody>
          <a:bodyPr>
            <a:normAutofit/>
          </a:bodyPr>
          <a:lstStyle/>
          <a:p>
            <a:pPr algn="just"/>
            <a:endParaRPr lang="en-US" dirty="0"/>
          </a:p>
        </p:txBody>
      </p:sp>
      <p:sp>
        <p:nvSpPr>
          <p:cNvPr id="3" name="Title 2"/>
          <p:cNvSpPr>
            <a:spLocks noGrp="1"/>
          </p:cNvSpPr>
          <p:nvPr>
            <p:ph type="title"/>
          </p:nvPr>
        </p:nvSpPr>
        <p:spPr>
          <a:xfrm>
            <a:off x="457200" y="359465"/>
            <a:ext cx="8458200" cy="935936"/>
          </a:xfrm>
        </p:spPr>
        <p:txBody>
          <a:bodyPr>
            <a:normAutofit fontScale="90000"/>
          </a:bodyPr>
          <a:lstStyle/>
          <a:p>
            <a:pPr algn="just"/>
            <a:r>
              <a:rPr lang="en-US" dirty="0" smtClean="0"/>
              <a:t>E-commerce brief history (1995-2000 : Invention)</a:t>
            </a:r>
            <a:endParaRPr lang="en-US" dirty="0"/>
          </a:p>
        </p:txBody>
      </p:sp>
      <p:pic>
        <p:nvPicPr>
          <p:cNvPr id="5" name="Picture 4"/>
          <p:cNvPicPr>
            <a:picLocks noChangeAspect="1"/>
          </p:cNvPicPr>
          <p:nvPr/>
        </p:nvPicPr>
        <p:blipFill>
          <a:blip r:embed="rId2"/>
          <a:stretch>
            <a:fillRect/>
          </a:stretch>
        </p:blipFill>
        <p:spPr>
          <a:xfrm>
            <a:off x="457200" y="1447800"/>
            <a:ext cx="8382000" cy="5181599"/>
          </a:xfrm>
          <a:prstGeom prst="rect">
            <a:avLst/>
          </a:prstGeom>
        </p:spPr>
      </p:pic>
    </p:spTree>
    <p:extLst>
      <p:ext uri="{BB962C8B-B14F-4D97-AF65-F5344CB8AC3E}">
        <p14:creationId xmlns:p14="http://schemas.microsoft.com/office/powerpoint/2010/main" val="3978819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382000" cy="5029200"/>
          </a:xfrm>
        </p:spPr>
        <p:txBody>
          <a:bodyPr>
            <a:normAutofit lnSpcReduction="10000"/>
          </a:bodyPr>
          <a:lstStyle/>
          <a:p>
            <a:pPr algn="just"/>
            <a:r>
              <a:rPr lang="en-US" dirty="0" smtClean="0"/>
              <a:t>Disintermediation : displacement of market middlemen who traditionally are intermediaries between producers and consumers by a new direct relationship between producers and consumers.</a:t>
            </a:r>
          </a:p>
          <a:p>
            <a:pPr algn="just"/>
            <a:r>
              <a:rPr lang="en-US" dirty="0" smtClean="0"/>
              <a:t>Friction-free commerce : a vision of commerce in which information is equally distributed, transaction costs are low, prices can be dynamically adjusted to reflect actual demand, intermediaries decline, and unfair competitive advantages are eliminated.</a:t>
            </a:r>
          </a:p>
          <a:p>
            <a:pPr algn="just"/>
            <a:r>
              <a:rPr lang="en-US" dirty="0" smtClean="0"/>
              <a:t>First mover : a firm that is first to market in a particular area and that moves quickly to gather market share</a:t>
            </a:r>
            <a:endParaRPr lang="en-US" dirty="0"/>
          </a:p>
        </p:txBody>
      </p:sp>
      <p:sp>
        <p:nvSpPr>
          <p:cNvPr id="3" name="Title 2"/>
          <p:cNvSpPr>
            <a:spLocks noGrp="1"/>
          </p:cNvSpPr>
          <p:nvPr>
            <p:ph type="title"/>
          </p:nvPr>
        </p:nvSpPr>
        <p:spPr>
          <a:xfrm>
            <a:off x="457200" y="359465"/>
            <a:ext cx="8458200" cy="935936"/>
          </a:xfrm>
        </p:spPr>
        <p:txBody>
          <a:bodyPr>
            <a:normAutofit fontScale="90000"/>
          </a:bodyPr>
          <a:lstStyle/>
          <a:p>
            <a:pPr algn="just"/>
            <a:r>
              <a:rPr lang="en-US" dirty="0" smtClean="0"/>
              <a:t>E-commerce brief history (1995-2000 : Invention)</a:t>
            </a:r>
            <a:endParaRPr lang="en-US" dirty="0"/>
          </a:p>
        </p:txBody>
      </p:sp>
    </p:spTree>
    <p:extLst>
      <p:ext uri="{BB962C8B-B14F-4D97-AF65-F5344CB8AC3E}">
        <p14:creationId xmlns:p14="http://schemas.microsoft.com/office/powerpoint/2010/main" val="3208722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382000" cy="1600200"/>
          </a:xfrm>
        </p:spPr>
        <p:txBody>
          <a:bodyPr>
            <a:normAutofit/>
          </a:bodyPr>
          <a:lstStyle/>
          <a:p>
            <a:pPr algn="just"/>
            <a:r>
              <a:rPr lang="en-US" dirty="0" smtClean="0"/>
              <a:t>Network effect : occurs where users receive value from the fact that everyone else uses the same tool or product.</a:t>
            </a:r>
          </a:p>
          <a:p>
            <a:pPr algn="just"/>
            <a:endParaRPr lang="en-US" dirty="0"/>
          </a:p>
        </p:txBody>
      </p:sp>
      <p:sp>
        <p:nvSpPr>
          <p:cNvPr id="3" name="Title 2"/>
          <p:cNvSpPr>
            <a:spLocks noGrp="1"/>
          </p:cNvSpPr>
          <p:nvPr>
            <p:ph type="title"/>
          </p:nvPr>
        </p:nvSpPr>
        <p:spPr>
          <a:xfrm>
            <a:off x="457200" y="359465"/>
            <a:ext cx="8458200" cy="935936"/>
          </a:xfrm>
        </p:spPr>
        <p:txBody>
          <a:bodyPr>
            <a:normAutofit fontScale="90000"/>
          </a:bodyPr>
          <a:lstStyle/>
          <a:p>
            <a:pPr algn="just"/>
            <a:r>
              <a:rPr lang="en-US" dirty="0" smtClean="0"/>
              <a:t>E-commerce brief history (1995-2000 : Invention)</a:t>
            </a:r>
            <a:endParaRPr lang="en-US" dirty="0"/>
          </a:p>
        </p:txBody>
      </p:sp>
      <p:sp>
        <p:nvSpPr>
          <p:cNvPr id="4" name="Title 2"/>
          <p:cNvSpPr txBox="1">
            <a:spLocks/>
          </p:cNvSpPr>
          <p:nvPr/>
        </p:nvSpPr>
        <p:spPr>
          <a:xfrm>
            <a:off x="381000" y="2895600"/>
            <a:ext cx="8534400" cy="935936"/>
          </a:xfrm>
          <a:prstGeom prst="rect">
            <a:avLst/>
          </a:prstGeom>
        </p:spPr>
        <p:txBody>
          <a:bodyPr anchor="b" anchorCtr="0">
            <a:noAutofit/>
          </a:bodyPr>
          <a:lst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a:lstStyle>
          <a:p>
            <a:r>
              <a:rPr lang="en-US" sz="3000" kern="0" dirty="0" smtClean="0"/>
              <a:t>E-commerce brief history (2001-2006 : consolidation)</a:t>
            </a:r>
            <a:endParaRPr lang="en-US" sz="3000" kern="0" dirty="0"/>
          </a:p>
        </p:txBody>
      </p:sp>
      <p:sp>
        <p:nvSpPr>
          <p:cNvPr id="5" name="Text Placeholder 1"/>
          <p:cNvSpPr txBox="1">
            <a:spLocks/>
          </p:cNvSpPr>
          <p:nvPr/>
        </p:nvSpPr>
        <p:spPr>
          <a:xfrm>
            <a:off x="457200" y="3886200"/>
            <a:ext cx="8382000" cy="1143000"/>
          </a:xfrm>
          <a:prstGeom prst="rect">
            <a:avLst/>
          </a:prstGeom>
        </p:spPr>
        <p:txBody>
          <a:bodyPr>
            <a:normAutofit/>
          </a:bodyPr>
          <a:lst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algn="just"/>
            <a:r>
              <a:rPr lang="en-US" kern="0" dirty="0" smtClean="0">
                <a:solidFill>
                  <a:sysClr val="windowText" lastClr="000000"/>
                </a:solidFill>
              </a:rPr>
              <a:t>Web 2.0 : set of application and technologies that enable user-generated content</a:t>
            </a:r>
          </a:p>
          <a:p>
            <a:pPr algn="just"/>
            <a:endParaRPr lang="en-US" kern="0" dirty="0">
              <a:solidFill>
                <a:sysClr val="windowText" lastClr="000000"/>
              </a:solidFill>
            </a:endParaRPr>
          </a:p>
        </p:txBody>
      </p:sp>
    </p:spTree>
    <p:extLst>
      <p:ext uri="{BB962C8B-B14F-4D97-AF65-F5344CB8AC3E}">
        <p14:creationId xmlns:p14="http://schemas.microsoft.com/office/powerpoint/2010/main" val="660438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382000" cy="5029200"/>
          </a:xfrm>
        </p:spPr>
        <p:txBody>
          <a:bodyPr>
            <a:normAutofit/>
          </a:bodyPr>
          <a:lstStyle/>
          <a:p>
            <a:pPr algn="just"/>
            <a:r>
              <a:rPr lang="en-US" dirty="0" smtClean="0"/>
              <a:t>Web 2.0 : set of application and technologies that enable user-generated content</a:t>
            </a:r>
          </a:p>
          <a:p>
            <a:pPr algn="just"/>
            <a:endParaRPr lang="en-US" dirty="0"/>
          </a:p>
        </p:txBody>
      </p:sp>
      <p:sp>
        <p:nvSpPr>
          <p:cNvPr id="3" name="Title 2"/>
          <p:cNvSpPr>
            <a:spLocks noGrp="1"/>
          </p:cNvSpPr>
          <p:nvPr>
            <p:ph type="title"/>
          </p:nvPr>
        </p:nvSpPr>
        <p:spPr>
          <a:xfrm>
            <a:off x="457200" y="359465"/>
            <a:ext cx="8534400" cy="935936"/>
          </a:xfrm>
        </p:spPr>
        <p:txBody>
          <a:bodyPr>
            <a:noAutofit/>
          </a:bodyPr>
          <a:lstStyle/>
          <a:p>
            <a:r>
              <a:rPr lang="en-US" sz="3000" dirty="0" smtClean="0"/>
              <a:t>E-commerce brief history (2001-2006 : consolidation)</a:t>
            </a:r>
            <a:endParaRPr lang="en-US" sz="3000" dirty="0"/>
          </a:p>
        </p:txBody>
      </p:sp>
      <p:pic>
        <p:nvPicPr>
          <p:cNvPr id="4" name="Picture 3"/>
          <p:cNvPicPr>
            <a:picLocks noChangeAspect="1"/>
          </p:cNvPicPr>
          <p:nvPr/>
        </p:nvPicPr>
        <p:blipFill>
          <a:blip r:embed="rId2"/>
          <a:stretch>
            <a:fillRect/>
          </a:stretch>
        </p:blipFill>
        <p:spPr>
          <a:xfrm>
            <a:off x="228600" y="228599"/>
            <a:ext cx="8763000" cy="6477001"/>
          </a:xfrm>
          <a:prstGeom prst="rect">
            <a:avLst/>
          </a:prstGeom>
        </p:spPr>
      </p:pic>
    </p:spTree>
    <p:extLst>
      <p:ext uri="{BB962C8B-B14F-4D97-AF65-F5344CB8AC3E}">
        <p14:creationId xmlns:p14="http://schemas.microsoft.com/office/powerpoint/2010/main" val="207227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Learning objective:</a:t>
            </a:r>
          </a:p>
          <a:p>
            <a:pPr lvl="1">
              <a:buFont typeface="Wingdings" panose="05000000000000000000" pitchFamily="2" charset="2"/>
              <a:buChar char="Ø"/>
            </a:pPr>
            <a:r>
              <a:rPr lang="en-US" dirty="0" smtClean="0"/>
              <a:t>Define e-commerce</a:t>
            </a:r>
          </a:p>
          <a:p>
            <a:pPr lvl="1">
              <a:buFont typeface="Wingdings" panose="05000000000000000000" pitchFamily="2" charset="2"/>
              <a:buChar char="Ø"/>
            </a:pPr>
            <a:r>
              <a:rPr lang="en-US" dirty="0" smtClean="0"/>
              <a:t>Unique feature e-commerce</a:t>
            </a:r>
          </a:p>
          <a:p>
            <a:pPr lvl="1">
              <a:buFont typeface="Wingdings" panose="05000000000000000000" pitchFamily="2" charset="2"/>
              <a:buChar char="Ø"/>
            </a:pPr>
            <a:r>
              <a:rPr lang="en-US" dirty="0" smtClean="0"/>
              <a:t>Major types of e-commerce</a:t>
            </a:r>
          </a:p>
          <a:p>
            <a:pPr lvl="1">
              <a:buFont typeface="Wingdings" panose="05000000000000000000" pitchFamily="2" charset="2"/>
              <a:buChar char="Ø"/>
            </a:pPr>
            <a:r>
              <a:rPr lang="en-US" dirty="0" smtClean="0"/>
              <a:t>Understand the evolution e-commerce</a:t>
            </a:r>
          </a:p>
          <a:p>
            <a:pPr lvl="1">
              <a:buFont typeface="Wingdings" panose="05000000000000000000" pitchFamily="2" charset="2"/>
              <a:buChar char="Ø"/>
            </a:pPr>
            <a:r>
              <a:rPr lang="en-US" dirty="0" smtClean="0"/>
              <a:t>Underlying the study of e-commerce</a:t>
            </a:r>
          </a:p>
          <a:p>
            <a:pPr lvl="1">
              <a:buFont typeface="Wingdings" panose="05000000000000000000" pitchFamily="2" charset="2"/>
              <a:buChar char="Ø"/>
            </a:pPr>
            <a:r>
              <a:rPr lang="en-US" dirty="0" smtClean="0"/>
              <a:t>Academic disciplines contributing e-commerce</a:t>
            </a:r>
            <a:endParaRPr lang="en-US" dirty="0"/>
          </a:p>
        </p:txBody>
      </p:sp>
      <p:sp>
        <p:nvSpPr>
          <p:cNvPr id="3" name="Title 2"/>
          <p:cNvSpPr>
            <a:spLocks noGrp="1"/>
          </p:cNvSpPr>
          <p:nvPr>
            <p:ph type="title"/>
          </p:nvPr>
        </p:nvSpPr>
        <p:spPr/>
        <p:txBody>
          <a:bodyPr/>
          <a:lstStyle/>
          <a:p>
            <a:r>
              <a:rPr lang="en-US" dirty="0" smtClean="0"/>
              <a:t>The revolution is just </a:t>
            </a:r>
            <a:r>
              <a:rPr lang="en-US" dirty="0" err="1" smtClean="0"/>
              <a:t>begining</a:t>
            </a:r>
            <a:endParaRPr lang="en-US" dirty="0"/>
          </a:p>
        </p:txBody>
      </p:sp>
    </p:spTree>
    <p:extLst>
      <p:ext uri="{BB962C8B-B14F-4D97-AF65-F5344CB8AC3E}">
        <p14:creationId xmlns:p14="http://schemas.microsoft.com/office/powerpoint/2010/main" val="4081960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382000" cy="5029200"/>
          </a:xfrm>
        </p:spPr>
        <p:txBody>
          <a:bodyPr>
            <a:normAutofit/>
          </a:bodyPr>
          <a:lstStyle/>
          <a:p>
            <a:pPr algn="just"/>
            <a:r>
              <a:rPr lang="en-US" dirty="0" smtClean="0"/>
              <a:t>Technology : infrastructure</a:t>
            </a:r>
            <a:endParaRPr lang="en-US" dirty="0"/>
          </a:p>
        </p:txBody>
      </p:sp>
      <p:sp>
        <p:nvSpPr>
          <p:cNvPr id="3" name="Title 2"/>
          <p:cNvSpPr>
            <a:spLocks noGrp="1"/>
          </p:cNvSpPr>
          <p:nvPr>
            <p:ph type="title"/>
          </p:nvPr>
        </p:nvSpPr>
        <p:spPr>
          <a:xfrm>
            <a:off x="457200" y="359465"/>
            <a:ext cx="8534400" cy="935936"/>
          </a:xfrm>
        </p:spPr>
        <p:txBody>
          <a:bodyPr>
            <a:noAutofit/>
          </a:bodyPr>
          <a:lstStyle/>
          <a:p>
            <a:r>
              <a:rPr lang="en-US" sz="3000" dirty="0" smtClean="0"/>
              <a:t>Understanding e-commerce: organizing themes</a:t>
            </a:r>
            <a:endParaRPr lang="en-US" sz="3000" dirty="0"/>
          </a:p>
        </p:txBody>
      </p:sp>
      <p:pic>
        <p:nvPicPr>
          <p:cNvPr id="5" name="Picture 4"/>
          <p:cNvPicPr>
            <a:picLocks noChangeAspect="1"/>
          </p:cNvPicPr>
          <p:nvPr/>
        </p:nvPicPr>
        <p:blipFill>
          <a:blip r:embed="rId2"/>
          <a:stretch>
            <a:fillRect/>
          </a:stretch>
        </p:blipFill>
        <p:spPr>
          <a:xfrm>
            <a:off x="304800" y="1981200"/>
            <a:ext cx="8534400" cy="4648200"/>
          </a:xfrm>
          <a:prstGeom prst="rect">
            <a:avLst/>
          </a:prstGeom>
        </p:spPr>
      </p:pic>
    </p:spTree>
    <p:extLst>
      <p:ext uri="{BB962C8B-B14F-4D97-AF65-F5344CB8AC3E}">
        <p14:creationId xmlns:p14="http://schemas.microsoft.com/office/powerpoint/2010/main" val="1113287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382000" cy="990600"/>
          </a:xfrm>
        </p:spPr>
        <p:txBody>
          <a:bodyPr>
            <a:normAutofit/>
          </a:bodyPr>
          <a:lstStyle/>
          <a:p>
            <a:pPr algn="just"/>
            <a:r>
              <a:rPr lang="en-US" dirty="0" smtClean="0"/>
              <a:t>Business : basic concepts</a:t>
            </a:r>
          </a:p>
          <a:p>
            <a:pPr algn="just"/>
            <a:r>
              <a:rPr lang="en-US" dirty="0" smtClean="0"/>
              <a:t>Society : Taming the juggernaut</a:t>
            </a:r>
          </a:p>
          <a:p>
            <a:pPr algn="just"/>
            <a:endParaRPr lang="en-US" dirty="0"/>
          </a:p>
        </p:txBody>
      </p:sp>
      <p:sp>
        <p:nvSpPr>
          <p:cNvPr id="3" name="Title 2"/>
          <p:cNvSpPr>
            <a:spLocks noGrp="1"/>
          </p:cNvSpPr>
          <p:nvPr>
            <p:ph type="title"/>
          </p:nvPr>
        </p:nvSpPr>
        <p:spPr>
          <a:xfrm>
            <a:off x="457200" y="761999"/>
            <a:ext cx="8534400" cy="533401"/>
          </a:xfrm>
        </p:spPr>
        <p:txBody>
          <a:bodyPr>
            <a:noAutofit/>
          </a:bodyPr>
          <a:lstStyle/>
          <a:p>
            <a:r>
              <a:rPr lang="en-US" sz="3000" dirty="0" smtClean="0"/>
              <a:t>Understanding e-commerce: organizing themes</a:t>
            </a:r>
            <a:endParaRPr lang="en-US" sz="3000" dirty="0"/>
          </a:p>
        </p:txBody>
      </p:sp>
      <p:sp>
        <p:nvSpPr>
          <p:cNvPr id="6" name="Title 2"/>
          <p:cNvSpPr txBox="1">
            <a:spLocks/>
          </p:cNvSpPr>
          <p:nvPr/>
        </p:nvSpPr>
        <p:spPr>
          <a:xfrm>
            <a:off x="457200" y="2667000"/>
            <a:ext cx="8534400" cy="990600"/>
          </a:xfrm>
          <a:prstGeom prst="rect">
            <a:avLst/>
          </a:prstGeom>
        </p:spPr>
        <p:txBody>
          <a:bodyPr anchor="b" anchorCtr="0">
            <a:noAutofit/>
          </a:bodyPr>
          <a:lst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a:lstStyle>
          <a:p>
            <a:r>
              <a:rPr lang="en-US" sz="3000" kern="0" dirty="0" smtClean="0"/>
              <a:t>Academic disciplines concerned with e-commerce</a:t>
            </a:r>
            <a:endParaRPr lang="en-US" sz="3000" kern="0" dirty="0"/>
          </a:p>
        </p:txBody>
      </p:sp>
      <p:sp>
        <p:nvSpPr>
          <p:cNvPr id="7" name="Text Placeholder 1"/>
          <p:cNvSpPr txBox="1">
            <a:spLocks/>
          </p:cNvSpPr>
          <p:nvPr/>
        </p:nvSpPr>
        <p:spPr>
          <a:xfrm>
            <a:off x="457200" y="3657600"/>
            <a:ext cx="8382000" cy="990600"/>
          </a:xfrm>
          <a:prstGeom prst="rect">
            <a:avLst/>
          </a:prstGeom>
        </p:spPr>
        <p:txBody>
          <a:bodyPr>
            <a:normAutofit/>
          </a:bodyPr>
          <a:lst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algn="just"/>
            <a:r>
              <a:rPr lang="en-US" kern="0" dirty="0" smtClean="0">
                <a:solidFill>
                  <a:sysClr val="windowText" lastClr="000000"/>
                </a:solidFill>
              </a:rPr>
              <a:t>Technical approaches</a:t>
            </a:r>
          </a:p>
          <a:p>
            <a:pPr algn="just"/>
            <a:r>
              <a:rPr lang="en-US" kern="0" dirty="0" smtClean="0">
                <a:solidFill>
                  <a:sysClr val="windowText" lastClr="000000"/>
                </a:solidFill>
              </a:rPr>
              <a:t>Behavioral approaches</a:t>
            </a:r>
          </a:p>
          <a:p>
            <a:pPr algn="just"/>
            <a:endParaRPr lang="en-US" kern="0" dirty="0" smtClean="0">
              <a:solidFill>
                <a:sysClr val="windowText" lastClr="000000"/>
              </a:solidFill>
            </a:endParaRPr>
          </a:p>
          <a:p>
            <a:pPr algn="just"/>
            <a:endParaRPr lang="en-US" kern="0" dirty="0">
              <a:solidFill>
                <a:sysClr val="windowText" lastClr="000000"/>
              </a:solidFill>
            </a:endParaRPr>
          </a:p>
        </p:txBody>
      </p:sp>
    </p:spTree>
    <p:extLst>
      <p:ext uri="{BB962C8B-B14F-4D97-AF65-F5344CB8AC3E}">
        <p14:creationId xmlns:p14="http://schemas.microsoft.com/office/powerpoint/2010/main" val="2399141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E-commerce the use of internet, the web, and mobile apps and browsers running on mobile devices to transact business. More formally, digitally enabled commercial transaction between and among organizations and individuals.</a:t>
            </a:r>
            <a:endParaRPr lang="en-US" dirty="0"/>
          </a:p>
        </p:txBody>
      </p:sp>
      <p:sp>
        <p:nvSpPr>
          <p:cNvPr id="3" name="Title 2"/>
          <p:cNvSpPr>
            <a:spLocks noGrp="1"/>
          </p:cNvSpPr>
          <p:nvPr>
            <p:ph type="title"/>
          </p:nvPr>
        </p:nvSpPr>
        <p:spPr/>
        <p:txBody>
          <a:bodyPr/>
          <a:lstStyle/>
          <a:p>
            <a:r>
              <a:rPr lang="en-US" dirty="0" smtClean="0"/>
              <a:t>Introduction to e-commerce			</a:t>
            </a:r>
            <a:endParaRPr lang="en-US" dirty="0"/>
          </a:p>
        </p:txBody>
      </p:sp>
      <p:sp>
        <p:nvSpPr>
          <p:cNvPr id="4" name="Title 2"/>
          <p:cNvSpPr txBox="1">
            <a:spLocks/>
          </p:cNvSpPr>
          <p:nvPr/>
        </p:nvSpPr>
        <p:spPr>
          <a:xfrm>
            <a:off x="457200" y="3810000"/>
            <a:ext cx="8229600" cy="1143000"/>
          </a:xfrm>
          <a:prstGeom prst="rect">
            <a:avLst/>
          </a:prstGeom>
        </p:spPr>
        <p:txBody>
          <a:bodyPr anchor="b" anchorCtr="0">
            <a:normAutofit fontScale="97500" lnSpcReduction="10000"/>
          </a:bodyPr>
          <a:lst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a:lstStyle>
          <a:p>
            <a:r>
              <a:rPr lang="en-US" kern="0" smtClean="0"/>
              <a:t>The difference between e-commerce &amp; e-business		</a:t>
            </a:r>
            <a:endParaRPr lang="en-US" kern="0" dirty="0"/>
          </a:p>
        </p:txBody>
      </p:sp>
      <p:sp>
        <p:nvSpPr>
          <p:cNvPr id="5" name="Text Placeholder 1"/>
          <p:cNvSpPr txBox="1">
            <a:spLocks/>
          </p:cNvSpPr>
          <p:nvPr/>
        </p:nvSpPr>
        <p:spPr>
          <a:xfrm>
            <a:off x="457200" y="4876800"/>
            <a:ext cx="8229600" cy="1371600"/>
          </a:xfrm>
          <a:prstGeom prst="rect">
            <a:avLst/>
          </a:prstGeom>
        </p:spPr>
        <p:txBody>
          <a:bodyPr>
            <a:normAutofit/>
          </a:bodyPr>
          <a:lst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algn="just"/>
            <a:r>
              <a:rPr lang="en-US" kern="0" smtClean="0">
                <a:solidFill>
                  <a:sysClr val="windowText" lastClr="000000"/>
                </a:solidFill>
              </a:rPr>
              <a:t>E-business the digital enabling of transactions and processes within a firm, involving information systems under the control of the firm.</a:t>
            </a:r>
          </a:p>
          <a:p>
            <a:pPr algn="just"/>
            <a:endParaRPr lang="en-US" kern="0" dirty="0">
              <a:solidFill>
                <a:sysClr val="windowText" lastClr="000000"/>
              </a:solidFill>
            </a:endParaRPr>
          </a:p>
        </p:txBody>
      </p:sp>
    </p:spTree>
    <p:extLst>
      <p:ext uri="{BB962C8B-B14F-4D97-AF65-F5344CB8AC3E}">
        <p14:creationId xmlns:p14="http://schemas.microsoft.com/office/powerpoint/2010/main" val="295307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difference between e-commerce &amp; e-business		</a:t>
            </a:r>
            <a:endParaRPr lang="en-US" dirty="0"/>
          </a:p>
        </p:txBody>
      </p:sp>
      <p:pic>
        <p:nvPicPr>
          <p:cNvPr id="4" name="Picture 3"/>
          <p:cNvPicPr>
            <a:picLocks noChangeAspect="1"/>
          </p:cNvPicPr>
          <p:nvPr/>
        </p:nvPicPr>
        <p:blipFill>
          <a:blip r:embed="rId2"/>
          <a:stretch>
            <a:fillRect/>
          </a:stretch>
        </p:blipFill>
        <p:spPr>
          <a:xfrm>
            <a:off x="457200" y="1502464"/>
            <a:ext cx="8229600" cy="5050735"/>
          </a:xfrm>
          <a:prstGeom prst="rect">
            <a:avLst/>
          </a:prstGeom>
        </p:spPr>
      </p:pic>
    </p:spTree>
    <p:extLst>
      <p:ext uri="{BB962C8B-B14F-4D97-AF65-F5344CB8AC3E}">
        <p14:creationId xmlns:p14="http://schemas.microsoft.com/office/powerpoint/2010/main" val="726097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752600"/>
            <a:ext cx="8229600" cy="4373563"/>
          </a:xfrm>
        </p:spPr>
        <p:txBody>
          <a:bodyPr/>
          <a:lstStyle/>
          <a:p>
            <a:pPr algn="just"/>
            <a:r>
              <a:rPr lang="en-US" dirty="0" smtClean="0"/>
              <a:t>Internet : worldwide network of computer networks built on common standards.</a:t>
            </a:r>
          </a:p>
          <a:p>
            <a:pPr algn="just"/>
            <a:r>
              <a:rPr lang="en-US" dirty="0" smtClean="0"/>
              <a:t>World wide web (the web) : an information system running on internet infrastructure that provides access to billions of web pages.</a:t>
            </a:r>
          </a:p>
          <a:p>
            <a:pPr algn="just"/>
            <a:r>
              <a:rPr lang="en-US" dirty="0" smtClean="0"/>
              <a:t>Mobile platform : provides the ability to access the internet from a variety of mobile devices such as smartphones, tablets, and other ultra lightweight laptop computers.</a:t>
            </a:r>
          </a:p>
          <a:p>
            <a:pPr algn="just"/>
            <a:endParaRPr lang="en-US" dirty="0"/>
          </a:p>
        </p:txBody>
      </p:sp>
      <p:sp>
        <p:nvSpPr>
          <p:cNvPr id="3" name="Title 2"/>
          <p:cNvSpPr>
            <a:spLocks noGrp="1"/>
          </p:cNvSpPr>
          <p:nvPr>
            <p:ph type="title"/>
          </p:nvPr>
        </p:nvSpPr>
        <p:spPr>
          <a:xfrm>
            <a:off x="457200" y="359464"/>
            <a:ext cx="8229600" cy="1393135"/>
          </a:xfrm>
        </p:spPr>
        <p:txBody>
          <a:bodyPr>
            <a:normAutofit fontScale="90000"/>
          </a:bodyPr>
          <a:lstStyle/>
          <a:p>
            <a:pPr algn="just"/>
            <a:r>
              <a:rPr lang="en-US" dirty="0" smtClean="0"/>
              <a:t>Technological building blocks underlying e-commerce : the internet, web, and mobile platform		</a:t>
            </a:r>
            <a:endParaRPr lang="en-US" dirty="0"/>
          </a:p>
        </p:txBody>
      </p:sp>
    </p:spTree>
    <p:extLst>
      <p:ext uri="{BB962C8B-B14F-4D97-AF65-F5344CB8AC3E}">
        <p14:creationId xmlns:p14="http://schemas.microsoft.com/office/powerpoint/2010/main" val="426656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1752599"/>
            <a:ext cx="8229600" cy="4373564"/>
          </a:xfrm>
          <a:prstGeom prst="rect">
            <a:avLst/>
          </a:prstGeom>
        </p:spPr>
      </p:pic>
      <p:sp>
        <p:nvSpPr>
          <p:cNvPr id="2" name="Text Placeholder 1"/>
          <p:cNvSpPr>
            <a:spLocks noGrp="1"/>
          </p:cNvSpPr>
          <p:nvPr>
            <p:ph type="body" idx="1"/>
          </p:nvPr>
        </p:nvSpPr>
        <p:spPr>
          <a:xfrm>
            <a:off x="457200" y="1752600"/>
            <a:ext cx="8229600" cy="4373563"/>
          </a:xfrm>
        </p:spPr>
        <p:txBody>
          <a:bodyPr/>
          <a:lstStyle/>
          <a:p>
            <a:pPr algn="just"/>
            <a:r>
              <a:rPr lang="en-US" dirty="0" smtClean="0"/>
              <a:t> </a:t>
            </a:r>
            <a:endParaRPr lang="en-US" dirty="0"/>
          </a:p>
        </p:txBody>
      </p:sp>
      <p:sp>
        <p:nvSpPr>
          <p:cNvPr id="3" name="Title 2"/>
          <p:cNvSpPr>
            <a:spLocks noGrp="1"/>
          </p:cNvSpPr>
          <p:nvPr>
            <p:ph type="title"/>
          </p:nvPr>
        </p:nvSpPr>
        <p:spPr>
          <a:xfrm>
            <a:off x="457200" y="359464"/>
            <a:ext cx="8229600" cy="1393135"/>
          </a:xfrm>
        </p:spPr>
        <p:txBody>
          <a:bodyPr>
            <a:normAutofit/>
          </a:bodyPr>
          <a:lstStyle/>
          <a:p>
            <a:pPr algn="just"/>
            <a:r>
              <a:rPr lang="en-US" dirty="0" smtClean="0"/>
              <a:t>Major trends in e-commerce</a:t>
            </a:r>
            <a:endParaRPr lang="en-US" dirty="0"/>
          </a:p>
        </p:txBody>
      </p:sp>
    </p:spTree>
    <p:extLst>
      <p:ext uri="{BB962C8B-B14F-4D97-AF65-F5344CB8AC3E}">
        <p14:creationId xmlns:p14="http://schemas.microsoft.com/office/powerpoint/2010/main" val="147740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752600"/>
            <a:ext cx="8229600" cy="4373563"/>
          </a:xfrm>
        </p:spPr>
        <p:txBody>
          <a:bodyPr/>
          <a:lstStyle/>
          <a:p>
            <a:pPr algn="just"/>
            <a:r>
              <a:rPr lang="en-US" dirty="0" smtClean="0"/>
              <a:t> </a:t>
            </a:r>
            <a:endParaRPr lang="en-US" dirty="0"/>
          </a:p>
        </p:txBody>
      </p:sp>
      <p:sp>
        <p:nvSpPr>
          <p:cNvPr id="3" name="Title 2"/>
          <p:cNvSpPr>
            <a:spLocks noGrp="1"/>
          </p:cNvSpPr>
          <p:nvPr>
            <p:ph type="title"/>
          </p:nvPr>
        </p:nvSpPr>
        <p:spPr>
          <a:xfrm>
            <a:off x="457200" y="359464"/>
            <a:ext cx="8229600" cy="1393135"/>
          </a:xfrm>
        </p:spPr>
        <p:txBody>
          <a:bodyPr>
            <a:normAutofit/>
          </a:bodyPr>
          <a:lstStyle/>
          <a:p>
            <a:pPr algn="just"/>
            <a:r>
              <a:rPr lang="en-US" dirty="0" smtClean="0"/>
              <a:t>Major trends in e-commerce</a:t>
            </a:r>
            <a:endParaRPr lang="en-US" dirty="0"/>
          </a:p>
        </p:txBody>
      </p:sp>
      <p:pic>
        <p:nvPicPr>
          <p:cNvPr id="5" name="Picture 4"/>
          <p:cNvPicPr>
            <a:picLocks noChangeAspect="1"/>
          </p:cNvPicPr>
          <p:nvPr/>
        </p:nvPicPr>
        <p:blipFill>
          <a:blip r:embed="rId2"/>
          <a:stretch>
            <a:fillRect/>
          </a:stretch>
        </p:blipFill>
        <p:spPr>
          <a:xfrm>
            <a:off x="533400" y="1752598"/>
            <a:ext cx="8153400" cy="4495801"/>
          </a:xfrm>
          <a:prstGeom prst="rect">
            <a:avLst/>
          </a:prstGeom>
        </p:spPr>
      </p:pic>
    </p:spTree>
    <p:extLst>
      <p:ext uri="{BB962C8B-B14F-4D97-AF65-F5344CB8AC3E}">
        <p14:creationId xmlns:p14="http://schemas.microsoft.com/office/powerpoint/2010/main" val="255107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752600"/>
            <a:ext cx="8229600" cy="4373563"/>
          </a:xfrm>
        </p:spPr>
        <p:txBody>
          <a:bodyPr/>
          <a:lstStyle/>
          <a:p>
            <a:pPr algn="just"/>
            <a:r>
              <a:rPr lang="en-US" dirty="0" smtClean="0"/>
              <a:t> </a:t>
            </a:r>
            <a:endParaRPr lang="en-US" dirty="0"/>
          </a:p>
        </p:txBody>
      </p:sp>
      <p:sp>
        <p:nvSpPr>
          <p:cNvPr id="3" name="Title 2"/>
          <p:cNvSpPr>
            <a:spLocks noGrp="1"/>
          </p:cNvSpPr>
          <p:nvPr>
            <p:ph type="title"/>
          </p:nvPr>
        </p:nvSpPr>
        <p:spPr>
          <a:xfrm>
            <a:off x="457200" y="359464"/>
            <a:ext cx="8229600" cy="1393135"/>
          </a:xfrm>
        </p:spPr>
        <p:txBody>
          <a:bodyPr>
            <a:normAutofit/>
          </a:bodyPr>
          <a:lstStyle/>
          <a:p>
            <a:pPr algn="just"/>
            <a:r>
              <a:rPr lang="en-US" dirty="0" smtClean="0"/>
              <a:t>Major trends in e-commerce</a:t>
            </a:r>
            <a:endParaRPr lang="en-US" dirty="0"/>
          </a:p>
        </p:txBody>
      </p:sp>
      <p:pic>
        <p:nvPicPr>
          <p:cNvPr id="4" name="Picture 3"/>
          <p:cNvPicPr>
            <a:picLocks noChangeAspect="1"/>
          </p:cNvPicPr>
          <p:nvPr/>
        </p:nvPicPr>
        <p:blipFill>
          <a:blip r:embed="rId2"/>
          <a:stretch>
            <a:fillRect/>
          </a:stretch>
        </p:blipFill>
        <p:spPr>
          <a:xfrm>
            <a:off x="533400" y="1795462"/>
            <a:ext cx="8153400" cy="4757738"/>
          </a:xfrm>
          <a:prstGeom prst="rect">
            <a:avLst/>
          </a:prstGeom>
        </p:spPr>
      </p:pic>
    </p:spTree>
    <p:extLst>
      <p:ext uri="{BB962C8B-B14F-4D97-AF65-F5344CB8AC3E}">
        <p14:creationId xmlns:p14="http://schemas.microsoft.com/office/powerpoint/2010/main" val="469276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752600"/>
            <a:ext cx="8382000" cy="4724400"/>
          </a:xfrm>
        </p:spPr>
        <p:txBody>
          <a:bodyPr/>
          <a:lstStyle/>
          <a:p>
            <a:pPr algn="just"/>
            <a:r>
              <a:rPr lang="en-US" dirty="0" smtClean="0"/>
              <a:t> </a:t>
            </a:r>
            <a:endParaRPr lang="en-US" dirty="0"/>
          </a:p>
        </p:txBody>
      </p:sp>
      <p:sp>
        <p:nvSpPr>
          <p:cNvPr id="3" name="Title 2"/>
          <p:cNvSpPr>
            <a:spLocks noGrp="1"/>
          </p:cNvSpPr>
          <p:nvPr>
            <p:ph type="title"/>
          </p:nvPr>
        </p:nvSpPr>
        <p:spPr>
          <a:xfrm>
            <a:off x="457200" y="359464"/>
            <a:ext cx="8382000" cy="1393135"/>
          </a:xfrm>
        </p:spPr>
        <p:txBody>
          <a:bodyPr>
            <a:normAutofit/>
          </a:bodyPr>
          <a:lstStyle/>
          <a:p>
            <a:pPr algn="just"/>
            <a:r>
              <a:rPr lang="en-US" dirty="0" smtClean="0"/>
              <a:t>Unique features of e-commerce technology</a:t>
            </a:r>
            <a:endParaRPr lang="en-US" dirty="0"/>
          </a:p>
        </p:txBody>
      </p:sp>
      <p:pic>
        <p:nvPicPr>
          <p:cNvPr id="5" name="Picture 4"/>
          <p:cNvPicPr>
            <a:picLocks noChangeAspect="1"/>
          </p:cNvPicPr>
          <p:nvPr/>
        </p:nvPicPr>
        <p:blipFill>
          <a:blip r:embed="rId2"/>
          <a:stretch>
            <a:fillRect/>
          </a:stretch>
        </p:blipFill>
        <p:spPr>
          <a:xfrm>
            <a:off x="457200" y="1733550"/>
            <a:ext cx="8229600" cy="4895850"/>
          </a:xfrm>
          <a:prstGeom prst="rect">
            <a:avLst/>
          </a:prstGeom>
        </p:spPr>
      </p:pic>
    </p:spTree>
    <p:extLst>
      <p:ext uri="{BB962C8B-B14F-4D97-AF65-F5344CB8AC3E}">
        <p14:creationId xmlns:p14="http://schemas.microsoft.com/office/powerpoint/2010/main" val="4259206724"/>
      </p:ext>
    </p:extLst>
  </p:cSld>
  <p:clrMapOvr>
    <a:masterClrMapping/>
  </p:clrMapOvr>
</p:sld>
</file>

<file path=ppt/theme/theme1.xml><?xml version="1.0" encoding="utf-8"?>
<a:theme xmlns:a="http://schemas.openxmlformats.org/drawingml/2006/main" name="Custo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english</DirectSourceMarket>
    <MarketSpecific xmlns="4873beb7-5857-4685-be1f-d57550cc96cc" xsi:nil="true"/>
    <ApprovalStatus xmlns="4873beb7-5857-4685-be1f-d57550cc96cc">InProgress</ApprovalStatus>
    <PrimaryImageGen xmlns="4873beb7-5857-4685-be1f-d57550cc96cc">true</PrimaryImageGen>
    <ThumbnailAssetId xmlns="4873beb7-5857-4685-be1f-d57550cc96cc" xsi:nil="true"/>
    <NumericId xmlns="4873beb7-5857-4685-be1f-d57550cc96cc">-1</NumericId>
    <TPFriendlyName xmlns="4873beb7-5857-4685-be1f-d57550cc96cc">Contemporary blue design template</TPFriendlyName>
    <BusinessGroup xmlns="4873beb7-5857-4685-be1f-d57550cc96cc" xsi:nil="true"/>
    <APEditor xmlns="4873beb7-5857-4685-be1f-d57550cc96cc">
      <UserInfo>
        <DisplayName>REDMOND\v-luannv</DisplayName>
        <AccountId>92</AccountId>
        <AccountType/>
      </UserInfo>
    </APEditor>
    <SourceTitle xmlns="4873beb7-5857-4685-be1f-d57550cc96cc">Contemporary blue design template</SourceTitle>
    <OpenTemplate xmlns="4873beb7-5857-4685-be1f-d57550cc96cc">true</OpenTemplate>
    <UALocComments xmlns="4873beb7-5857-4685-be1f-d57550cc96cc" xsi:nil="true"/>
    <ParentAssetId xmlns="4873beb7-5857-4685-be1f-d57550cc96cc" xsi:nil="true"/>
    <PublishStatusLookup xmlns="4873beb7-5857-4685-be1f-d57550cc96cc">
      <Value>71365</Value>
      <Value>1583080</Value>
    </PublishStatusLookup>
    <IntlLangReviewDate xmlns="4873beb7-5857-4685-be1f-d57550cc96cc" xsi:nil="true"/>
    <MachineTranslated xmlns="4873beb7-5857-4685-be1f-d57550cc96cc">false</MachineTranslated>
    <OriginalSourceMarket xmlns="4873beb7-5857-4685-be1f-d57550cc96cc">english</OriginalSourceMarket>
    <TPInstallLocation xmlns="4873beb7-5857-4685-be1f-d57550cc96cc">{My Templates}</TPInstallLocation>
    <APDescription xmlns="4873beb7-5857-4685-be1f-d57550cc96cc" xsi:nil="true"/>
    <IntlLangReview xmlns="4873beb7-5857-4685-be1f-d57550cc96cc" xsi:nil="true"/>
    <UAProjectedTotalWords xmlns="4873beb7-5857-4685-be1f-d57550cc96cc" xsi:nil="true"/>
    <OutputCachingOn xmlns="4873beb7-5857-4685-be1f-d57550cc96cc">false</OutputCachingOn>
    <ContentItem xmlns="4873beb7-5857-4685-be1f-d57550cc96cc" xsi:nil="true"/>
    <ClipArtFilename xmlns="4873beb7-5857-4685-be1f-d57550cc96cc" xsi:nil="true"/>
    <AverageRating xmlns="4873beb7-5857-4685-be1f-d57550cc96cc" xsi:nil="true"/>
    <APAuthor xmlns="4873beb7-5857-4685-be1f-d57550cc96cc">
      <UserInfo>
        <DisplayName>REDMOND\cynvey</DisplayName>
        <AccountId>191</AccountId>
        <AccountType/>
      </UserInfo>
    </APAuthor>
    <TPAppVersion xmlns="4873beb7-5857-4685-be1f-d57550cc96cc">12</TPAppVersion>
    <TPCommandLine xmlns="4873beb7-5857-4685-be1f-d57550cc96cc">{PP} /n {FilePath}</TPCommandLine>
    <PublishTargets xmlns="4873beb7-5857-4685-be1f-d57550cc96cc">OfficeOnline</PublishTargets>
    <TPLaunchHelpLinkType xmlns="4873beb7-5857-4685-be1f-d57550cc96cc">Template</TPLaunchHelpLinkType>
    <EditorialStatus xmlns="4873beb7-5857-4685-be1f-d57550cc96cc" xsi:nil="true"/>
    <LastModifiedDateTime xmlns="4873beb7-5857-4685-be1f-d57550cc96cc" xsi:nil="true"/>
    <TimesCloned xmlns="4873beb7-5857-4685-be1f-d57550cc96cc" xsi:nil="true"/>
    <Provider xmlns="4873beb7-5857-4685-be1f-d57550cc96cc">EY006220130</Provider>
    <AcquiredFrom xmlns="4873beb7-5857-4685-be1f-d57550cc96cc" xsi:nil="true"/>
    <AssetStart xmlns="4873beb7-5857-4685-be1f-d57550cc96cc">2009-05-30T20:29:00+00:00</AssetStart>
    <LastHandOff xmlns="4873beb7-5857-4685-be1f-d57550cc96cc" xsi:nil="true"/>
    <TPClientViewer xmlns="4873beb7-5857-4685-be1f-d57550cc96cc">Microsoft Office PowerPoint</TPClientViewer>
    <ArtSampleDocs xmlns="4873beb7-5857-4685-be1f-d57550cc96cc" xsi:nil="true"/>
    <UACurrentWords xmlns="4873beb7-5857-4685-be1f-d57550cc96cc">0</UACurrentWords>
    <UALocRecommendation xmlns="4873beb7-5857-4685-be1f-d57550cc96cc">Localize</UALocRecommendation>
    <IsDeleted xmlns="4873beb7-5857-4685-be1f-d57550cc96cc">false</IsDeleted>
    <ShowIn xmlns="4873beb7-5857-4685-be1f-d57550cc96cc">Show everywhere</ShowIn>
    <UANotes xmlns="4873beb7-5857-4685-be1f-d57550cc96cc">online only. Removed PPT 12 design template appver per bug AWS Intl Support bug 22543 as it was causing problems with download.. O14_beta1FedEx</UANotes>
    <TemplateStatus xmlns="4873beb7-5857-4685-be1f-d57550cc96cc">Complete</TemplateStatus>
    <CSXHash xmlns="4873beb7-5857-4685-be1f-d57550cc96cc" xsi:nil="true"/>
    <VoteCount xmlns="4873beb7-5857-4685-be1f-d57550cc96cc" xsi:nil="true"/>
    <AssetExpire xmlns="4873beb7-5857-4685-be1f-d57550cc96cc">2100-01-01T00:00:00+00:00</AssetExpire>
    <CSXSubmissionMarket xmlns="4873beb7-5857-4685-be1f-d57550cc96cc" xsi:nil="true"/>
    <DSATActionTaken xmlns="4873beb7-5857-4685-be1f-d57550cc96cc" xsi:nil="true"/>
    <TPExecutable xmlns="4873beb7-5857-4685-be1f-d57550cc96cc" xsi:nil="true"/>
    <SubmitterId xmlns="4873beb7-5857-4685-be1f-d57550cc96cc" xsi:nil="true"/>
    <AssetType xmlns="4873beb7-5857-4685-be1f-d57550cc96cc">TP</AssetType>
    <BugNumber xmlns="4873beb7-5857-4685-be1f-d57550cc96cc">426091. 537272</BugNumber>
    <CSXSubmissionDate xmlns="4873beb7-5857-4685-be1f-d57550cc96cc" xsi:nil="true"/>
    <CSXUpdate xmlns="4873beb7-5857-4685-be1f-d57550cc96cc">false</CSXUpdate>
    <ApprovalLog xmlns="4873beb7-5857-4685-be1f-d57550cc96cc" xsi:nil="true"/>
    <Milestone xmlns="4873beb7-5857-4685-be1f-d57550cc96cc" xsi:nil="true"/>
    <OriginAsset xmlns="4873beb7-5857-4685-be1f-d57550cc96cc" xsi:nil="true"/>
    <TPComponent xmlns="4873beb7-5857-4685-be1f-d57550cc96cc">PPTFiles</TPComponent>
    <AssetId xmlns="4873beb7-5857-4685-be1f-d57550cc96cc">TP010073846</AssetId>
    <TPApplication xmlns="4873beb7-5857-4685-be1f-d57550cc96cc">PowerPoint</TPApplication>
    <TPLaunchHelpLink xmlns="4873beb7-5857-4685-be1f-d57550cc96cc" xsi:nil="true"/>
    <IntlLocPriority xmlns="4873beb7-5857-4685-be1f-d57550cc96cc" xsi:nil="true"/>
    <HandoffToMSDN xmlns="4873beb7-5857-4685-be1f-d57550cc96cc" xsi:nil="true"/>
    <PlannedPubDate xmlns="4873beb7-5857-4685-be1f-d57550cc96cc" xsi:nil="true"/>
    <CrawlForDependencies xmlns="4873beb7-5857-4685-be1f-d57550cc96cc">false</CrawlForDependencies>
    <IntlLangReviewer xmlns="4873beb7-5857-4685-be1f-d57550cc96cc" xsi:nil="true"/>
    <TrustLevel xmlns="4873beb7-5857-4685-be1f-d57550cc96cc">1 Microsoft Managed Content</TrustLevel>
    <IsSearchable xmlns="4873beb7-5857-4685-be1f-d57550cc96cc">false</IsSearchable>
    <TPNamespace xmlns="4873beb7-5857-4685-be1f-d57550cc96cc">POWERPNT</TPNamespace>
    <Markets xmlns="4873beb7-5857-4685-be1f-d57550cc96cc"/>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12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118287</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B57212-D278-4F09-9602-9B26806117BE}">
  <ds:schemaRefs>
    <ds:schemaRef ds:uri="http://schemas.microsoft.com/sharepoint/v3/contenttype/forms"/>
  </ds:schemaRefs>
</ds:datastoreItem>
</file>

<file path=customXml/itemProps2.xml><?xml version="1.0" encoding="utf-8"?>
<ds:datastoreItem xmlns:ds="http://schemas.openxmlformats.org/officeDocument/2006/customXml" ds:itemID="{ADA6A27F-3C5D-4FBA-9D24-506479B57DAA}">
  <ds:schemaRefs>
    <ds:schemaRef ds:uri="http://schemas.microsoft.com/office/2006/documentManagement/types"/>
    <ds:schemaRef ds:uri="http://schemas.openxmlformats.org/package/2006/metadata/core-properties"/>
    <ds:schemaRef ds:uri="http://purl.org/dc/elements/1.1/"/>
    <ds:schemaRef ds:uri="http://purl.org/dc/terms/"/>
    <ds:schemaRef ds:uri="http://schemas.microsoft.com/office/2006/metadata/properties"/>
    <ds:schemaRef ds:uri="http://schemas.microsoft.com/office/infopath/2007/PartnerControls"/>
    <ds:schemaRef ds:uri="4873beb7-5857-4685-be1f-d57550cc96cc"/>
    <ds:schemaRef ds:uri="http://www.w3.org/XML/1998/namespace"/>
    <ds:schemaRef ds:uri="http://purl.org/dc/dcmitype/"/>
  </ds:schemaRefs>
</ds:datastoreItem>
</file>

<file path=customXml/itemProps3.xml><?xml version="1.0" encoding="utf-8"?>
<ds:datastoreItem xmlns:ds="http://schemas.openxmlformats.org/officeDocument/2006/customXml" ds:itemID="{D8FD1B72-46CC-4A99-8A37-DBF68CD60E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TF10073846</Template>
  <TotalTime>0</TotalTime>
  <Words>692</Words>
  <Application>Microsoft Office PowerPoint</Application>
  <PresentationFormat>On-screen Show (4:3)</PresentationFormat>
  <Paragraphs>73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MS PGothic</vt:lpstr>
      <vt:lpstr>Calibri</vt:lpstr>
      <vt:lpstr>Corbel</vt:lpstr>
      <vt:lpstr>Wingdings</vt:lpstr>
      <vt:lpstr>Custom Theme</vt:lpstr>
      <vt:lpstr>UPN “VETERAN” YOGYAKARTA</vt:lpstr>
      <vt:lpstr>The revolution is just begining</vt:lpstr>
      <vt:lpstr>Introduction to e-commerce   </vt:lpstr>
      <vt:lpstr>The difference between e-commerce &amp; e-business  </vt:lpstr>
      <vt:lpstr>Technological building blocks underlying e-commerce : the internet, web, and mobile platform  </vt:lpstr>
      <vt:lpstr>Major trends in e-commerce</vt:lpstr>
      <vt:lpstr>Major trends in e-commerce</vt:lpstr>
      <vt:lpstr>Major trends in e-commerce</vt:lpstr>
      <vt:lpstr>Unique features of e-commerce technology</vt:lpstr>
      <vt:lpstr>Unique features of e-commerce technology</vt:lpstr>
      <vt:lpstr>Unique features of e-commerce technology</vt:lpstr>
      <vt:lpstr>Unique features of e-commerce technology</vt:lpstr>
      <vt:lpstr>Unique features of e-commerce technology</vt:lpstr>
      <vt:lpstr>Types of e-commerce</vt:lpstr>
      <vt:lpstr>E-commerce brief history</vt:lpstr>
      <vt:lpstr>E-commerce brief history (1995-2000 : Invention)</vt:lpstr>
      <vt:lpstr>E-commerce brief history (1995-2000 : Invention)</vt:lpstr>
      <vt:lpstr>E-commerce brief history (1995-2000 : Invention)</vt:lpstr>
      <vt:lpstr>E-commerce brief history (2001-2006 : consolidation)</vt:lpstr>
      <vt:lpstr>Understanding e-commerce: organizing themes</vt:lpstr>
      <vt:lpstr>Understanding e-commerce: organizing themes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2019-01-13T20:37:35Z</dcterms:created>
  <dcterms:modified xsi:type="dcterms:W3CDTF">2019-01-14T03:02:55Z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Applications">
    <vt:lpwstr>65;#zpp120;#439;#tpl140;#79;#tpl120;#419;#zpp140;#496;#ppd140;#67;#ppd120</vt:lpwstr>
  </property>
  <property fmtid="{D5CDD505-2E9C-101B-9397-08002B2CF9AE}" pid="4" name="APTrustLevel">
    <vt:r8>1</vt:r8>
  </property>
</Properties>
</file>