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7" r:id="rId2"/>
    <p:sldId id="323" r:id="rId3"/>
    <p:sldId id="361" r:id="rId4"/>
    <p:sldId id="362" r:id="rId5"/>
    <p:sldId id="368" r:id="rId6"/>
    <p:sldId id="363" r:id="rId7"/>
    <p:sldId id="364" r:id="rId8"/>
    <p:sldId id="370" r:id="rId9"/>
    <p:sldId id="365" r:id="rId10"/>
    <p:sldId id="378" r:id="rId11"/>
    <p:sldId id="369" r:id="rId12"/>
    <p:sldId id="366" r:id="rId13"/>
    <p:sldId id="367" r:id="rId14"/>
    <p:sldId id="322" r:id="rId15"/>
    <p:sldId id="324" r:id="rId16"/>
    <p:sldId id="325" r:id="rId17"/>
    <p:sldId id="326" r:id="rId18"/>
    <p:sldId id="327" r:id="rId19"/>
    <p:sldId id="371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75" r:id="rId28"/>
    <p:sldId id="335" r:id="rId29"/>
    <p:sldId id="336" r:id="rId30"/>
    <p:sldId id="372" r:id="rId31"/>
    <p:sldId id="337" r:id="rId32"/>
    <p:sldId id="373" r:id="rId33"/>
    <p:sldId id="338" r:id="rId34"/>
    <p:sldId id="339" r:id="rId35"/>
    <p:sldId id="340" r:id="rId36"/>
    <p:sldId id="341" r:id="rId37"/>
    <p:sldId id="342" r:id="rId38"/>
    <p:sldId id="343" r:id="rId39"/>
    <p:sldId id="376" r:id="rId40"/>
    <p:sldId id="346" r:id="rId41"/>
    <p:sldId id="347" r:id="rId42"/>
    <p:sldId id="374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C381-AF89-4DA7-BDD2-38B1903BD846}" type="datetimeFigureOut">
              <a:rPr lang="id-ID" smtClean="0"/>
              <a:t>05/12/2016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CB929-21D1-4D61-A641-31BC0F7171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366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05/12/2016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05/12/2016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05/12/2016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05/12/2016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05/12/2016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05/12/2016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05/12/2016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05/12/2016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05/12/2016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05/12/2016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0BA9-D5C4-472D-BC7A-85040773C980}" type="datetimeFigureOut">
              <a:rPr lang="id-ID" smtClean="0"/>
              <a:t>05/12/2016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2E0BA9-D5C4-472D-BC7A-85040773C980}" type="datetimeFigureOut">
              <a:rPr lang="id-ID" smtClean="0"/>
              <a:t>05/12/2016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5FE3A5-1A9E-4556-A1B4-4A04B6C8C6CA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../Ayah%20Perpanas/HEAT%20EXCHANGER_360p.mp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88640"/>
            <a:ext cx="4825523" cy="170216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Perpindahan Kalor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ke-14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 Desember 2016</a:t>
            </a:r>
          </a:p>
          <a:p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Retno Ringgani, S.T., M.Eng</a:t>
            </a:r>
            <a:endParaRPr lang="id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4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57025921"/>
              </p:ext>
            </p:extLst>
          </p:nvPr>
        </p:nvGraphicFramePr>
        <p:xfrm>
          <a:off x="0" y="288285"/>
          <a:ext cx="11414125" cy="654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5" name="Document" r:id="rId3" imgW="6325574" imgH="3618501" progId="Word.Document.12">
                  <p:embed/>
                </p:oleObj>
              </mc:Choice>
              <mc:Fallback>
                <p:oleObj name="Document" r:id="rId3" imgW="6325574" imgH="3618501" progId="Word.Document.12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8285"/>
                        <a:ext cx="11414125" cy="654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403648" y="1844824"/>
            <a:ext cx="3096344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3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 :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Sebuah</a:t>
            </a:r>
            <a:r>
              <a:rPr lang="en-US" dirty="0" smtClean="0"/>
              <a:t>  plat  </a:t>
            </a:r>
            <a:r>
              <a:rPr lang="en-US" dirty="0"/>
              <a:t>vertical  </a:t>
            </a:r>
            <a:r>
              <a:rPr lang="en-US" dirty="0" err="1"/>
              <a:t>bujur</a:t>
            </a:r>
            <a:r>
              <a:rPr lang="en-US" dirty="0"/>
              <a:t>  </a:t>
            </a:r>
            <a:r>
              <a:rPr lang="en-US" dirty="0" err="1"/>
              <a:t>sangkar</a:t>
            </a:r>
            <a:r>
              <a:rPr lang="en-US" dirty="0"/>
              <a:t>  30 x 30  cm,  </a:t>
            </a:r>
            <a:r>
              <a:rPr lang="en-US" dirty="0" err="1"/>
              <a:t>bersentuhan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uap</a:t>
            </a:r>
            <a:r>
              <a:rPr lang="en-US" dirty="0"/>
              <a:t>  </a:t>
            </a:r>
            <a:r>
              <a:rPr lang="id-ID" dirty="0" smtClean="0"/>
              <a:t>air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/>
              <a:t>tekanan</a:t>
            </a:r>
            <a:r>
              <a:rPr lang="en-US" dirty="0"/>
              <a:t>  </a:t>
            </a:r>
            <a:r>
              <a:rPr lang="en-US" dirty="0" err="1" smtClean="0"/>
              <a:t>atmosfer</a:t>
            </a:r>
            <a:r>
              <a:rPr lang="en-US" dirty="0"/>
              <a:t>.  </a:t>
            </a:r>
            <a:r>
              <a:rPr lang="en-US" dirty="0" err="1"/>
              <a:t>Suhu</a:t>
            </a:r>
            <a:r>
              <a:rPr lang="en-US" dirty="0"/>
              <a:t>  plat  98 °C.  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en-US" dirty="0" err="1" smtClean="0"/>
              <a:t>Hitung</a:t>
            </a:r>
            <a:r>
              <a:rPr lang="en-US" dirty="0" smtClean="0"/>
              <a:t>   </a:t>
            </a:r>
            <a:r>
              <a:rPr lang="en-US" dirty="0" err="1"/>
              <a:t>panas</a:t>
            </a:r>
            <a:r>
              <a:rPr lang="en-US" dirty="0"/>
              <a:t>  </a:t>
            </a:r>
            <a:r>
              <a:rPr lang="en-US" dirty="0" err="1"/>
              <a:t>massa</a:t>
            </a:r>
            <a:r>
              <a:rPr lang="en-US" dirty="0"/>
              <a:t>  </a:t>
            </a:r>
            <a:r>
              <a:rPr lang="en-US" dirty="0" err="1"/>
              <a:t>uap</a:t>
            </a:r>
            <a:r>
              <a:rPr lang="en-US" dirty="0"/>
              <a:t>  yang  </a:t>
            </a:r>
            <a:r>
              <a:rPr lang="en-US" dirty="0" err="1"/>
              <a:t>mengembun</a:t>
            </a:r>
            <a:r>
              <a:rPr lang="en-US" dirty="0"/>
              <a:t>?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289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316137"/>
              </p:ext>
            </p:extLst>
          </p:nvPr>
        </p:nvGraphicFramePr>
        <p:xfrm>
          <a:off x="-1119188" y="695325"/>
          <a:ext cx="13006388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7" name="Document" r:id="rId3" imgW="6339611" imgH="3072278" progId="Word.Document.12">
                  <p:embed/>
                </p:oleObj>
              </mc:Choice>
              <mc:Fallback>
                <p:oleObj name="Document" r:id="rId3" imgW="6339611" imgH="307227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9188" y="695325"/>
                        <a:ext cx="13006388" cy="630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0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454945"/>
              </p:ext>
            </p:extLst>
          </p:nvPr>
        </p:nvGraphicFramePr>
        <p:xfrm>
          <a:off x="0" y="793750"/>
          <a:ext cx="8875713" cy="566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1" name="Document" r:id="rId3" imgW="5588820" imgH="3566429" progId="Word.Document.12">
                  <p:embed/>
                </p:oleObj>
              </mc:Choice>
              <mc:Fallback>
                <p:oleObj name="Document" r:id="rId3" imgW="5588820" imgH="356642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3750"/>
                        <a:ext cx="8875713" cy="566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8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000202"/>
              </p:ext>
            </p:extLst>
          </p:nvPr>
        </p:nvGraphicFramePr>
        <p:xfrm>
          <a:off x="-351693" y="1245096"/>
          <a:ext cx="10628541" cy="4200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2" name="Document" r:id="rId3" imgW="5916375" imgH="2150052" progId="Word.Document.12">
                  <p:embed/>
                </p:oleObj>
              </mc:Choice>
              <mc:Fallback>
                <p:oleObj name="Document" r:id="rId3" imgW="5916375" imgH="215005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1693" y="1245096"/>
                        <a:ext cx="10628541" cy="4200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9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7.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ALAT PENUKAR PANAS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sz="2800" dirty="0"/>
              <a:t>Pembahasan alat penukar panas akan  menggunakan  analisis teknik, yaitu </a:t>
            </a:r>
            <a:r>
              <a:rPr lang="id-ID" sz="2800" dirty="0" smtClean="0"/>
              <a:t>:</a:t>
            </a:r>
          </a:p>
          <a:p>
            <a:pPr marL="0" indent="0" algn="just">
              <a:buNone/>
            </a:pPr>
            <a:endParaRPr lang="id-ID" sz="2800" dirty="0"/>
          </a:p>
          <a:p>
            <a:pPr marL="0" indent="0" algn="just">
              <a:buNone/>
            </a:pPr>
            <a:r>
              <a:rPr lang="id-ID" sz="2800" dirty="0" smtClean="0"/>
              <a:t>“Metode </a:t>
            </a:r>
            <a:r>
              <a:rPr lang="id-ID" sz="2800" dirty="0"/>
              <a:t>untuk meramalkan daya guna (</a:t>
            </a:r>
            <a:r>
              <a:rPr lang="id-ID" sz="2800" i="1" dirty="0"/>
              <a:t>performance)</a:t>
            </a:r>
            <a:r>
              <a:rPr lang="id-ID" sz="2800" dirty="0"/>
              <a:t> penukar panas, terutama menggunakan ragam perpindahan panas </a:t>
            </a:r>
            <a:r>
              <a:rPr lang="id-ID" sz="2800" b="1" dirty="0"/>
              <a:t>konduksi dan konveksi</a:t>
            </a:r>
            <a:r>
              <a:rPr lang="id-ID" sz="2800" dirty="0"/>
              <a:t> dengan mengabaikan perpindahan panas secara </a:t>
            </a:r>
            <a:r>
              <a:rPr lang="id-ID" sz="2800" dirty="0" smtClean="0"/>
              <a:t>radiasi”</a:t>
            </a:r>
            <a:endParaRPr lang="id-ID" sz="2800" dirty="0"/>
          </a:p>
          <a:p>
            <a:pPr marL="0" indent="0">
              <a:buNone/>
            </a:pPr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23928" y="4693612"/>
            <a:ext cx="4536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9552" y="5116716"/>
            <a:ext cx="8064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9552" y="5557708"/>
            <a:ext cx="29523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Tipe Dasar Alat Penukar Panas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Penukar panas </a:t>
            </a:r>
            <a:r>
              <a:rPr lang="id-ID" dirty="0"/>
              <a:t>adalah suatu alat yang menghasilkan perpindahan panas dari satu fluida ke fluida </a:t>
            </a:r>
            <a:r>
              <a:rPr lang="id-ID" dirty="0" smtClean="0"/>
              <a:t>lainnya.</a:t>
            </a:r>
          </a:p>
          <a:p>
            <a:pPr marL="0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 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penukar panas tersederhana </a:t>
            </a:r>
            <a:r>
              <a:rPr lang="id-ID" dirty="0"/>
              <a:t>ialah sebuah wadah dimana fluida yang panas dan fluida yang dingin dicampur secara  langsung`sehingga suhu fluida akan mencapai suhu akhir yang </a:t>
            </a:r>
            <a:r>
              <a:rPr lang="id-ID" dirty="0" smtClean="0"/>
              <a:t>sama.</a:t>
            </a:r>
          </a:p>
          <a:p>
            <a:pPr marL="0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dirty="0"/>
              <a:t>Contoh peralatan yang menggunakan tipe ini adalah </a:t>
            </a:r>
            <a:r>
              <a:rPr lang="id-ID" i="1" dirty="0"/>
              <a:t>desuperheater</a:t>
            </a:r>
            <a:r>
              <a:rPr lang="id-ID" i="1" dirty="0" smtClean="0"/>
              <a:t>, jet </a:t>
            </a:r>
            <a:r>
              <a:rPr lang="id-ID" i="1" dirty="0"/>
              <a:t>condenser</a:t>
            </a:r>
            <a:r>
              <a:rPr lang="id-ID" dirty="0"/>
              <a:t> dan pemanas air-pengisi ketel terbuka (</a:t>
            </a:r>
            <a:r>
              <a:rPr lang="id-ID" i="1" dirty="0"/>
              <a:t>open feed water heater</a:t>
            </a:r>
            <a:r>
              <a:rPr lang="id-ID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52255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d-ID" dirty="0"/>
              <a:t>Tetapi yang lazim digunakan adalah alat penukar panas dimana fluida panas dan fluida dingin terpisah </a:t>
            </a:r>
            <a:r>
              <a:rPr lang="id-ID" b="1" dirty="0"/>
              <a:t>oleh suatu dinding/sekat</a:t>
            </a:r>
            <a:r>
              <a:rPr lang="id-ID" dirty="0"/>
              <a:t> yang disebut 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rekuperator</a:t>
            </a:r>
            <a:r>
              <a:rPr lang="id-ID" dirty="0" smtClean="0"/>
              <a:t>. Alat </a:t>
            </a:r>
            <a:r>
              <a:rPr lang="id-ID" dirty="0"/>
              <a:t>ini terdapat dalam berbagai bentuk. 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Secara </a:t>
            </a:r>
            <a:r>
              <a:rPr lang="id-ID" dirty="0"/>
              <a:t>umum </a:t>
            </a:r>
            <a:r>
              <a:rPr lang="id-ID" b="1" dirty="0"/>
              <a:t>aliran 2 fluida</a:t>
            </a:r>
            <a:r>
              <a:rPr lang="id-ID" dirty="0"/>
              <a:t> di dalam alat penukar panas mengalir secara: </a:t>
            </a:r>
          </a:p>
          <a:p>
            <a:pPr lvl="0" algn="just"/>
            <a:r>
              <a:rPr lang="id-ID" dirty="0"/>
              <a:t>Aliran silang (</a:t>
            </a:r>
            <a:r>
              <a:rPr lang="id-ID" i="1" dirty="0"/>
              <a:t>cross flow</a:t>
            </a:r>
            <a:r>
              <a:rPr lang="id-ID" dirty="0"/>
              <a:t>). </a:t>
            </a:r>
          </a:p>
          <a:p>
            <a:pPr lvl="0" algn="just"/>
            <a:r>
              <a:rPr lang="id-ID" dirty="0"/>
              <a:t>Searah (</a:t>
            </a:r>
            <a:r>
              <a:rPr lang="id-ID" i="1" dirty="0"/>
              <a:t>co-current</a:t>
            </a:r>
            <a:r>
              <a:rPr lang="id-ID" dirty="0"/>
              <a:t>). Jika kedua fluida itu mengalir dalam arah yang sama, maka penukar panas ini bertipe aliran-searah (</a:t>
            </a:r>
            <a:r>
              <a:rPr lang="id-ID" i="1" dirty="0"/>
              <a:t>parallel-flow</a:t>
            </a:r>
            <a:r>
              <a:rPr lang="id-ID" dirty="0"/>
              <a:t>; aliran sejajar)</a:t>
            </a:r>
          </a:p>
          <a:p>
            <a:pPr lvl="0" algn="just"/>
            <a:r>
              <a:rPr lang="id-ID" dirty="0"/>
              <a:t>Berlawanan (</a:t>
            </a:r>
            <a:r>
              <a:rPr lang="id-ID" i="1" dirty="0"/>
              <a:t>counter-current</a:t>
            </a:r>
            <a:r>
              <a:rPr lang="id-ID" dirty="0"/>
              <a:t>) jika fluida – fluida tersebut mengalir dalam arah yang berlawanan, maka penukar panas ini bertipe aliran lawan (</a:t>
            </a:r>
            <a:r>
              <a:rPr lang="id-ID" i="1" dirty="0"/>
              <a:t>counterflow</a:t>
            </a:r>
            <a:r>
              <a:rPr lang="id-ID" dirty="0"/>
              <a:t>)</a:t>
            </a:r>
          </a:p>
          <a:p>
            <a:pPr marL="0" indent="0" algn="just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63688" y="1412776"/>
            <a:ext cx="5904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9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46692"/>
            <a:ext cx="8568952" cy="59766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d-ID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Aliran silang</a:t>
            </a:r>
            <a:r>
              <a:rPr lang="id-ID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/>
              <a:t>banyak dipakai dalam pemanasan dan pendinginan udara atau gas. </a:t>
            </a:r>
            <a:endParaRPr lang="id-ID" dirty="0" smtClean="0"/>
          </a:p>
          <a:p>
            <a:pPr marL="0" indent="0" algn="just">
              <a:buNone/>
            </a:pPr>
            <a:endParaRPr lang="id-ID" dirty="0"/>
          </a:p>
          <a:p>
            <a:pPr marL="0" indent="0" algn="just">
              <a:buNone/>
            </a:pPr>
            <a:r>
              <a:rPr lang="id-ID" dirty="0" smtClean="0"/>
              <a:t>Ada </a:t>
            </a:r>
            <a:r>
              <a:rPr lang="id-ID" dirty="0"/>
              <a:t>2 tipe alat jenis ini</a:t>
            </a:r>
            <a:r>
              <a:rPr lang="id-ID" dirty="0" smtClean="0"/>
              <a:t>:</a:t>
            </a:r>
          </a:p>
          <a:p>
            <a:pPr marL="0" lvl="0" indent="0" algn="just">
              <a:buNone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</a:t>
            </a:r>
            <a:r>
              <a:rPr lang="id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mixed-unmixed </a:t>
            </a:r>
            <a:r>
              <a:rPr lang="id-ID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</a:t>
            </a:r>
            <a:r>
              <a:rPr lang="id-ID" dirty="0" smtClean="0"/>
              <a:t>.</a:t>
            </a:r>
          </a:p>
          <a:p>
            <a:pPr marL="0" lvl="0" indent="0" algn="just">
              <a:buNone/>
            </a:pPr>
            <a:r>
              <a:rPr lang="id-ID" dirty="0" smtClean="0"/>
              <a:t>Gas </a:t>
            </a:r>
            <a:r>
              <a:rPr lang="id-ID" dirty="0"/>
              <a:t>dialirkan menyilang tabung sedang  fluida lain dialirkan di dalam tabung digunakan sebagai pendingin atau </a:t>
            </a:r>
            <a:r>
              <a:rPr lang="id-ID" dirty="0" smtClean="0"/>
              <a:t>pemanas.</a:t>
            </a:r>
          </a:p>
          <a:p>
            <a:pPr marL="0" lvl="0" indent="0" algn="just">
              <a:buNone/>
            </a:pPr>
            <a:r>
              <a:rPr lang="id-ID" dirty="0" smtClean="0"/>
              <a:t>Dalam </a:t>
            </a:r>
            <a:r>
              <a:rPr lang="id-ID" dirty="0"/>
              <a:t>alat ini fluida yang mengalir melintas tabung </a:t>
            </a:r>
            <a:r>
              <a:rPr lang="id-ID" dirty="0" smtClean="0"/>
              <a:t>disebut arus </a:t>
            </a:r>
            <a:r>
              <a:rPr lang="id-ID" dirty="0"/>
              <a:t>campur (</a:t>
            </a:r>
            <a:r>
              <a:rPr lang="id-ID" i="1" dirty="0"/>
              <a:t>mixed stream</a:t>
            </a:r>
            <a:r>
              <a:rPr lang="id-ID" dirty="0"/>
              <a:t>)  karena gas bergerak dengan bebas di dalam </a:t>
            </a:r>
            <a:r>
              <a:rPr lang="id-ID" dirty="0" smtClean="0"/>
              <a:t>alat.</a:t>
            </a:r>
          </a:p>
          <a:p>
            <a:pPr marL="0" lvl="0" indent="0" algn="just">
              <a:buNone/>
            </a:pPr>
            <a:r>
              <a:rPr lang="id-ID" dirty="0" smtClean="0"/>
              <a:t>Sedangkan </a:t>
            </a:r>
            <a:r>
              <a:rPr lang="id-ID" dirty="0"/>
              <a:t>yang mengalir di dalam  tabung disebut </a:t>
            </a:r>
            <a:r>
              <a:rPr lang="id-ID" dirty="0" smtClean="0"/>
              <a:t>arus </a:t>
            </a:r>
            <a:r>
              <a:rPr lang="id-ID" dirty="0"/>
              <a:t>tak campur (</a:t>
            </a:r>
            <a:r>
              <a:rPr lang="id-ID" i="1" dirty="0"/>
              <a:t>unmixed stream</a:t>
            </a:r>
            <a:r>
              <a:rPr lang="id-ID" dirty="0"/>
              <a:t>) karena fluida ini terkurung di dalam tabung dan tidak dapat bercampur selama proses. </a:t>
            </a:r>
          </a:p>
          <a:p>
            <a:pPr algn="just"/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338546" y="4468644"/>
            <a:ext cx="2448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47664" y="4844450"/>
            <a:ext cx="396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83968" y="5629716"/>
            <a:ext cx="2448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5536" y="5996578"/>
            <a:ext cx="4176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53094" y="5613950"/>
            <a:ext cx="6864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4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</a:t>
            </a:r>
            <a:r>
              <a:rPr lang="id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unmixed-unmixed stream</a:t>
            </a:r>
            <a:r>
              <a:rPr lang="id-ID" i="1" dirty="0"/>
              <a:t>. </a:t>
            </a:r>
            <a:endParaRPr lang="id-ID" i="1" dirty="0" smtClean="0"/>
          </a:p>
          <a:p>
            <a:pPr marL="0" lvl="0" indent="0">
              <a:buNone/>
            </a:pPr>
            <a:r>
              <a:rPr lang="id-ID" dirty="0" smtClean="0"/>
              <a:t>Dalam  </a:t>
            </a:r>
            <a:r>
              <a:rPr lang="id-ID" dirty="0"/>
              <a:t>hal ini gas mengalir melintas berkas tabung tabung bersirip, dan karena terkurung di dalam saluran-saluran di antara sirip-sirip tidak bercampur pada  saat mengalir. Alat jenis ini dipakai dalam penyejuk udara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777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038842"/>
              </p:ext>
            </p:extLst>
          </p:nvPr>
        </p:nvGraphicFramePr>
        <p:xfrm>
          <a:off x="409575" y="204788"/>
          <a:ext cx="8261350" cy="666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26" name="Document" r:id="rId3" imgW="5871717" imgH="4729262" progId="Word.Document.12">
                  <p:embed/>
                </p:oleObj>
              </mc:Choice>
              <mc:Fallback>
                <p:oleObj name="Document" r:id="rId3" imgW="5871717" imgH="4729262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04788"/>
                        <a:ext cx="8261350" cy="666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923928" y="2348880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08278" y="2805028"/>
            <a:ext cx="8040186" cy="6239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43808" y="4196378"/>
            <a:ext cx="24757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08278" y="5589240"/>
            <a:ext cx="6600026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88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0"/>
            <a:ext cx="7704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1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7.1. Tipe Alat Penukar Panas yang digunakan di Industri :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4733880"/>
          </a:xfrm>
        </p:spPr>
        <p:txBody>
          <a:bodyPr>
            <a:normAutofit/>
          </a:bodyPr>
          <a:lstStyle/>
          <a:p>
            <a:pPr lvl="0" algn="just"/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Pipa ganda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d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</a:t>
            </a:r>
            <a:r>
              <a:rPr lang="id-ID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lvl="0" indent="0" algn="just">
              <a:buNone/>
            </a:pPr>
            <a:r>
              <a:rPr lang="id-ID" dirty="0" smtClean="0"/>
              <a:t>Alat </a:t>
            </a:r>
            <a:r>
              <a:rPr lang="id-ID" dirty="0"/>
              <a:t>ini terdiri dari sebuah pipa yang terletak konsentrik (</a:t>
            </a:r>
            <a:r>
              <a:rPr lang="id-ID" dirty="0" smtClean="0"/>
              <a:t>sesumbu)didalam pipa </a:t>
            </a:r>
            <a:r>
              <a:rPr lang="id-ID" dirty="0"/>
              <a:t>lainnya. Salah satu fluidanya mengalir melalui pipa dalamnya, fluida lainnya mengalir melalui cincin (anulus) yang terbentuk di antara pipa dalam dan pipa luar. </a:t>
            </a:r>
            <a:endParaRPr lang="id-ID" dirty="0" smtClean="0"/>
          </a:p>
          <a:p>
            <a:pPr marL="0" lvl="0" indent="0" algn="just">
              <a:buNone/>
            </a:pPr>
            <a:r>
              <a:rPr lang="id-ID" dirty="0" smtClean="0"/>
              <a:t>Dalam </a:t>
            </a:r>
            <a:r>
              <a:rPr lang="id-ID" dirty="0"/>
              <a:t>alat penukar jenis ini dapat digunakan aliran searah (</a:t>
            </a:r>
            <a:r>
              <a:rPr lang="id-ID" i="1" dirty="0"/>
              <a:t>co-current</a:t>
            </a:r>
            <a:r>
              <a:rPr lang="id-ID" dirty="0"/>
              <a:t>) atau berlawanan arah (</a:t>
            </a:r>
            <a:r>
              <a:rPr lang="id-ID" i="1" dirty="0"/>
              <a:t>counter-current</a:t>
            </a:r>
            <a:r>
              <a:rPr lang="id-ID" dirty="0"/>
              <a:t>)  antara ke dua </a:t>
            </a:r>
            <a:r>
              <a:rPr lang="id-ID" dirty="0" smtClean="0"/>
              <a:t>fluida</a:t>
            </a:r>
            <a:r>
              <a:rPr lang="id-ID" dirty="0"/>
              <a:t>. Alat ini dipilih bila diperlukan luas transfer panas yang kecil. </a:t>
            </a:r>
            <a:endParaRPr lang="id-ID" dirty="0" smtClean="0"/>
          </a:p>
          <a:p>
            <a:pPr marL="0" lvl="0" indent="0" algn="just">
              <a:buNone/>
            </a:pPr>
            <a:r>
              <a:rPr lang="id-ID" dirty="0" smtClean="0"/>
              <a:t>yaitu A&lt;100ft</a:t>
            </a:r>
            <a:r>
              <a:rPr lang="id-ID" baseline="30000" dirty="0" smtClean="0"/>
              <a:t>2</a:t>
            </a:r>
            <a:endParaRPr lang="id-ID" dirty="0"/>
          </a:p>
          <a:p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1275398" y="6165304"/>
            <a:ext cx="136815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Connector 5"/>
          <p:cNvCxnSpPr/>
          <p:nvPr/>
        </p:nvCxnSpPr>
        <p:spPr>
          <a:xfrm>
            <a:off x="2260922" y="6084352"/>
            <a:ext cx="4032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6206" y="1340768"/>
            <a:ext cx="8075613" cy="294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/>
              <a:t>HE Double Pipe</a:t>
            </a:r>
            <a:endParaRPr lang="id-ID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67260"/>
            <a:ext cx="4010025" cy="267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3077" y="3861048"/>
            <a:ext cx="340679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54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77280"/>
            <a:ext cx="8507288" cy="6480720"/>
          </a:xfrm>
        </p:spPr>
        <p:txBody>
          <a:bodyPr>
            <a:normAutofit/>
          </a:bodyPr>
          <a:lstStyle/>
          <a:p>
            <a:pPr lvl="0"/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Selongsong dan tabung </a:t>
            </a:r>
            <a:r>
              <a:rPr lang="id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(shell-and-tube). </a:t>
            </a:r>
            <a:endParaRPr lang="id-ID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Wingdings" pitchFamily="2" charset="2"/>
              <a:buChar char="q"/>
            </a:pPr>
            <a:r>
              <a:rPr lang="id-ID" dirty="0" smtClean="0"/>
              <a:t>Fluida </a:t>
            </a:r>
            <a:r>
              <a:rPr lang="id-ID" dirty="0"/>
              <a:t>yang satu mengalir  melalui selongsong </a:t>
            </a:r>
            <a:r>
              <a:rPr lang="id-ID" dirty="0" smtClean="0"/>
              <a:t>(</a:t>
            </a:r>
            <a:r>
              <a:rPr lang="id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d-ID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  <a:r>
              <a:rPr lang="id-ID" dirty="0" smtClean="0"/>
              <a:t>) melintasi </a:t>
            </a:r>
            <a:r>
              <a:rPr lang="id-ID" dirty="0"/>
              <a:t>tabung, sedang fluida yang lain mengalir di dalam </a:t>
            </a:r>
            <a:r>
              <a:rPr lang="id-ID" dirty="0" smtClean="0"/>
              <a:t>tabung-tabung (</a:t>
            </a:r>
            <a:r>
              <a:rPr lang="id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</a:t>
            </a:r>
            <a:r>
              <a:rPr lang="id-ID" dirty="0" smtClean="0"/>
              <a:t>). </a:t>
            </a:r>
            <a:endParaRPr lang="id-ID" dirty="0" smtClean="0"/>
          </a:p>
          <a:p>
            <a:pPr lvl="0" algn="just">
              <a:buFont typeface="Wingdings" pitchFamily="2" charset="2"/>
              <a:buChar char="q"/>
            </a:pPr>
            <a:r>
              <a:rPr lang="id-ID" dirty="0" smtClean="0"/>
              <a:t>Untuk </a:t>
            </a:r>
            <a:r>
              <a:rPr lang="id-ID" dirty="0"/>
              <a:t>menjamin fluida yang mengalir di dalam selongsong, melintasi diantara tabung-tabung, dipasang sekat-sekat (</a:t>
            </a:r>
            <a:r>
              <a:rPr lang="id-ID" i="1" dirty="0"/>
              <a:t>baffles</a:t>
            </a:r>
            <a:r>
              <a:rPr lang="id-ID" dirty="0"/>
              <a:t>), sehingga memperbesar luas permukaan perpindahan panas </a:t>
            </a:r>
            <a:r>
              <a:rPr lang="id-ID" dirty="0" smtClean="0"/>
              <a:t>efektif </a:t>
            </a:r>
            <a:r>
              <a:rPr lang="id-ID" dirty="0"/>
              <a:t>per volume satuan</a:t>
            </a:r>
            <a:r>
              <a:rPr lang="id-ID" dirty="0" smtClean="0"/>
              <a:t>.</a:t>
            </a:r>
          </a:p>
          <a:p>
            <a:pPr marL="0" lvl="0" indent="0" algn="just">
              <a:buNone/>
            </a:pPr>
            <a:endParaRPr lang="id-ID" dirty="0" smtClean="0"/>
          </a:p>
          <a:p>
            <a:pPr marL="0" lvl="0" indent="0" algn="just">
              <a:buNone/>
            </a:pPr>
            <a:r>
              <a:rPr lang="id-ID" dirty="0" smtClean="0"/>
              <a:t>Didasarkan </a:t>
            </a:r>
            <a:r>
              <a:rPr lang="id-ID" dirty="0"/>
              <a:t>jumlah lintasan fluida di dalam shell dan tabung, dikenal HE1-2,4,6,8,... ; HE 1-3,6,9,12,.... ; HE 2-4,8,12,16,...  dst. Dalam alat penukar jenis ini juga dapat digunakan aliran searah (</a:t>
            </a:r>
            <a:r>
              <a:rPr lang="id-ID" i="1" dirty="0"/>
              <a:t>co-current</a:t>
            </a:r>
            <a:r>
              <a:rPr lang="id-ID" dirty="0"/>
              <a:t>) atau berlawanan arah (</a:t>
            </a:r>
            <a:r>
              <a:rPr lang="id-ID" i="1" dirty="0"/>
              <a:t>counter-current</a:t>
            </a:r>
            <a:r>
              <a:rPr lang="id-ID" dirty="0"/>
              <a:t>)  antara ke dua  fluida. Untuk A&gt;200ft</a:t>
            </a:r>
            <a:r>
              <a:rPr lang="id-ID" baseline="30000" dirty="0"/>
              <a:t>2</a:t>
            </a:r>
            <a:endParaRPr lang="id-ID" dirty="0"/>
          </a:p>
          <a:p>
            <a:endParaRPr lang="id-ID" dirty="0"/>
          </a:p>
        </p:txBody>
      </p:sp>
      <p:sp>
        <p:nvSpPr>
          <p:cNvPr id="2" name="Rounded Rectangle 1"/>
          <p:cNvSpPr/>
          <p:nvPr/>
        </p:nvSpPr>
        <p:spPr>
          <a:xfrm>
            <a:off x="744510" y="2951776"/>
            <a:ext cx="324036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7193175" y="6290880"/>
            <a:ext cx="144016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00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3842" y="-171400"/>
            <a:ext cx="5400600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/>
              <a:t>HE Shell &amp; Tube</a:t>
            </a:r>
            <a:endParaRPr lang="id-ID" dirty="0"/>
          </a:p>
        </p:txBody>
      </p:sp>
      <p:sp>
        <p:nvSpPr>
          <p:cNvPr id="2" name="Rectangle 1"/>
          <p:cNvSpPr/>
          <p:nvPr/>
        </p:nvSpPr>
        <p:spPr>
          <a:xfrm>
            <a:off x="2123728" y="-171400"/>
            <a:ext cx="52565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96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3722" y="-99392"/>
            <a:ext cx="7200799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0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-747464"/>
            <a:ext cx="7200800" cy="796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8229600" cy="5669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1 shell pass and 1 tube pass ( 1-1 exchanger)</a:t>
            </a:r>
            <a:endParaRPr lang="id-ID" sz="32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6237312"/>
            <a:ext cx="8229600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>
                <a:solidFill>
                  <a:schemeClr val="accent2"/>
                </a:solidFill>
              </a:rPr>
              <a:t>1 shell pass and 2 tube pass ( 1-2 exchanger)</a:t>
            </a:r>
          </a:p>
          <a:p>
            <a:endParaRPr lang="id-ID" sz="3200" b="1" dirty="0">
              <a:solidFill>
                <a:schemeClr val="accent2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1312076">
            <a:off x="555221" y="4934990"/>
            <a:ext cx="648072" cy="1245013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000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1312076">
            <a:off x="1087805" y="1404865"/>
            <a:ext cx="648072" cy="1245013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0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395536" y="1556792"/>
            <a:ext cx="8229600" cy="864096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Click : Video HE shell and Tube (pass)</a:t>
            </a:r>
            <a:endParaRPr lang="id-ID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40066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346020"/>
          </a:xfrm>
        </p:spPr>
        <p:txBody>
          <a:bodyPr>
            <a:noAutofit/>
          </a:bodyPr>
          <a:lstStyle/>
          <a:p>
            <a:pPr lvl="0"/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7.2. Koefisien </a:t>
            </a: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Perpindahan Panas 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Menyeluruh</a:t>
            </a: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d-ID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Heat Transfer Coeffisient</a:t>
            </a: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d-ID" sz="2800" b="1" dirty="0"/>
              <a:t/>
            </a:r>
            <a:br>
              <a:rPr lang="id-ID" sz="2800" b="1" dirty="0"/>
            </a:b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dirty="0"/>
              <a:t>Koefisien perpindahan panas menyeluruh (U) didefinisikan dengan hubungan . Ditinjau aliran 2 </a:t>
            </a:r>
            <a:r>
              <a:rPr lang="id-ID" dirty="0" smtClean="0"/>
              <a:t>Fluida </a:t>
            </a:r>
            <a:r>
              <a:rPr lang="id-ID" dirty="0"/>
              <a:t>A dan B dalam alat penukar panas tipe pipa ganda. Dalam penerapannya salah satu fluida yang bersuhu T</a:t>
            </a:r>
            <a:r>
              <a:rPr lang="id-ID" baseline="-25000" dirty="0"/>
              <a:t>A</a:t>
            </a:r>
            <a:r>
              <a:rPr lang="id-ID" dirty="0"/>
              <a:t> mengalir di dalam tabung yang kecil sedang fluida lain yang bersuhu T</a:t>
            </a:r>
            <a:r>
              <a:rPr lang="id-ID" baseline="-25000" dirty="0"/>
              <a:t>B</a:t>
            </a:r>
            <a:r>
              <a:rPr lang="id-ID" dirty="0"/>
              <a:t> mengalir di dalam anulus diantara kedua tabung.  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532" y="-552"/>
            <a:ext cx="9036496" cy="677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44698" y="1052736"/>
            <a:ext cx="43204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3131840" y="3212976"/>
            <a:ext cx="43204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44698" y="5949280"/>
            <a:ext cx="79891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923928" y="5965470"/>
            <a:ext cx="79891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90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911465"/>
              </p:ext>
            </p:extLst>
          </p:nvPr>
        </p:nvGraphicFramePr>
        <p:xfrm>
          <a:off x="0" y="928688"/>
          <a:ext cx="9018588" cy="551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50" name="Document" r:id="rId3" imgW="9407200" imgH="5758143" progId="Word.Document.12">
                  <p:embed/>
                </p:oleObj>
              </mc:Choice>
              <mc:Fallback>
                <p:oleObj name="Document" r:id="rId3" imgW="9407200" imgH="575814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28688"/>
                        <a:ext cx="9018588" cy="551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43608" y="1772816"/>
            <a:ext cx="3528392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907704" y="2924944"/>
            <a:ext cx="266429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15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4389120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:r>
                  <a:rPr lang="en-US" b="1" u="sng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Perpindahan</a:t>
                </a:r>
                <a:r>
                  <a:rPr lang="en-US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b="1" u="sng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panas</a:t>
                </a:r>
                <a:r>
                  <a:rPr lang="en-US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b="1" u="sng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melalui</a:t>
                </a:r>
                <a:r>
                  <a:rPr lang="en-US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b="1" u="sng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dinding</a:t>
                </a:r>
                <a:r>
                  <a:rPr lang="en-US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b="1" u="sng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datar</a:t>
                </a:r>
                <a:r>
                  <a:rPr lang="en-US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id-ID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endParaRPr lang="id-ID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q =  h</a:t>
                </a:r>
                <a:r>
                  <a:rPr lang="en-US" baseline="-25000" dirty="0"/>
                  <a:t>1</a:t>
                </a:r>
                <a:r>
                  <a:rPr lang="en-US" dirty="0"/>
                  <a:t> A ( T</a:t>
                </a:r>
                <a:r>
                  <a:rPr lang="en-US" baseline="-25000" dirty="0"/>
                  <a:t>A  </a:t>
                </a:r>
                <a:r>
                  <a:rPr lang="en-US" dirty="0"/>
                  <a:t>-  T</a:t>
                </a:r>
                <a:r>
                  <a:rPr lang="en-US" baseline="-25000" dirty="0"/>
                  <a:t>1</a:t>
                </a:r>
                <a:r>
                  <a:rPr lang="en-US" dirty="0"/>
                  <a:t> )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𝑘𝐴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∆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 (  T</a:t>
                </a:r>
                <a:r>
                  <a:rPr lang="en-US" baseline="-25000" dirty="0"/>
                  <a:t>1  </a:t>
                </a:r>
                <a:r>
                  <a:rPr lang="en-US" dirty="0"/>
                  <a:t>-  T</a:t>
                </a:r>
                <a:r>
                  <a:rPr lang="en-US" baseline="-25000" dirty="0"/>
                  <a:t>2 </a:t>
                </a:r>
                <a:r>
                  <a:rPr lang="en-US" dirty="0"/>
                  <a:t>) =  h</a:t>
                </a:r>
                <a:r>
                  <a:rPr lang="en-US" baseline="-25000" dirty="0"/>
                  <a:t>2</a:t>
                </a:r>
                <a:r>
                  <a:rPr lang="en-US" dirty="0"/>
                  <a:t> A ( T</a:t>
                </a:r>
                <a:r>
                  <a:rPr lang="en-US" baseline="-25000" dirty="0"/>
                  <a:t>2  </a:t>
                </a:r>
                <a:r>
                  <a:rPr lang="en-US" dirty="0"/>
                  <a:t>-  T</a:t>
                </a:r>
                <a:r>
                  <a:rPr lang="en-US" baseline="-25000" dirty="0"/>
                  <a:t>B</a:t>
                </a:r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  <a:endParaRPr lang="id-ID" dirty="0" smtClean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  <a:r>
                  <a:rPr lang="en-US" dirty="0"/>
                  <a:t>q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(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A</m:t>
                            </m:r>
                            <m:r>
                              <a:rPr lang="en-US">
                                <a:latin typeface="Cambria Math"/>
                              </a:rPr>
                              <m:t>   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B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+ 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∆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+ </m:t>
                        </m:r>
                        <m:f>
                          <m:fPr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endParaRPr lang="id-ID" dirty="0"/>
              </a:p>
              <a:p>
                <a:pPr marL="0" indent="0">
                  <a:buNone/>
                </a:pPr>
                <a:r>
                  <a:rPr lang="en-US" dirty="0" smtClean="0"/>
                  <a:t>       </a:t>
                </a: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   </a:t>
                </a:r>
                <a:r>
                  <a:rPr lang="en-US" dirty="0" smtClean="0"/>
                  <a:t>    </a:t>
                </a:r>
                <a:r>
                  <a:rPr lang="en-US" dirty="0"/>
                  <a:t>q  =  U A ∆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menye</a:t>
                </a:r>
                <a:r>
                  <a:rPr lang="en-US" baseline="-25000" dirty="0"/>
                  <a:t> </a:t>
                </a:r>
                <a:r>
                  <a:rPr lang="en-US" baseline="-25000" dirty="0" err="1"/>
                  <a:t>luruh</a:t>
                </a:r>
                <a:r>
                  <a:rPr lang="en-US" baseline="-25000" dirty="0"/>
                  <a:t>	  </a:t>
                </a: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4389120"/>
              </a:xfrm>
              <a:blipFill rotWithShape="1">
                <a:blip r:embed="rId2"/>
                <a:stretch>
                  <a:fillRect l="-1333" t="-1250" b="-666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115616" y="3429000"/>
            <a:ext cx="3168352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1259632" y="4797152"/>
            <a:ext cx="338437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29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5" y="1700808"/>
            <a:ext cx="721542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8980" y="3492272"/>
            <a:ext cx="8229600" cy="33657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endParaRPr lang="id-ID" dirty="0" smtClean="0"/>
          </a:p>
          <a:p>
            <a:pPr marL="0" indent="0" algn="just">
              <a:buFont typeface="Wingdings 2"/>
              <a:buNone/>
            </a:pPr>
            <a:endParaRPr lang="id-ID" dirty="0"/>
          </a:p>
          <a:p>
            <a:pPr marL="0" indent="0">
              <a:buFont typeface="Wingdings 2"/>
              <a:buNone/>
            </a:pPr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3590" y="971238"/>
            <a:ext cx="8229600" cy="57606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Perpindahan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panas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d-ID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 pipa ganda (double pipe):</a:t>
            </a:r>
            <a:endParaRPr lang="id-ID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2"/>
              <a:buNone/>
            </a:pPr>
            <a:endParaRPr lang="id-ID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72" y="4334984"/>
            <a:ext cx="5544616" cy="171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4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539552" y="980728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endParaRPr lang="id-ID" dirty="0" smtClean="0"/>
          </a:p>
          <a:p>
            <a:pPr marL="0" indent="0" algn="just">
              <a:buFont typeface="Wingdings 2"/>
              <a:buNone/>
            </a:pPr>
            <a:endParaRPr lang="id-ID" dirty="0"/>
          </a:p>
          <a:p>
            <a:pPr marL="0" indent="0" algn="just">
              <a:buFont typeface="Wingdings 2"/>
              <a:buNone/>
            </a:pPr>
            <a:r>
              <a:rPr lang="id-ID" dirty="0" smtClean="0"/>
              <a:t>Laju perpindahan panas :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72783"/>
            <a:ext cx="3816424" cy="148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99592" y="2636912"/>
            <a:ext cx="4536504" cy="1872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51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12955"/>
            <a:ext cx="8496944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/>
              <a:t>Koefisien perpindahan panas menyeluruh dapat didasarkan atas luas dalam atau luas luar tabung:</a:t>
            </a:r>
          </a:p>
          <a:p>
            <a:endParaRPr lang="id-ID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3739"/>
            <a:ext cx="5616624" cy="40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692970" y="1716441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547664" y="1853768"/>
            <a:ext cx="5184576" cy="17281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4940984" y="1716441"/>
            <a:ext cx="1368152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547664" y="4005064"/>
            <a:ext cx="5328592" cy="181774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5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9199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:</a:t>
            </a:r>
          </a:p>
          <a:p>
            <a:pPr algn="just">
              <a:buFont typeface="Wingdings" pitchFamily="2" charset="2"/>
              <a:buChar char="q"/>
            </a:pPr>
            <a:r>
              <a:rPr lang="id-ID" sz="3200" dirty="0" smtClean="0"/>
              <a:t>Dalam </a:t>
            </a:r>
            <a:r>
              <a:rPr lang="id-ID" sz="3200" dirty="0"/>
              <a:t>kasus praktis nilai U banyak ditentukan oleh salah satu </a:t>
            </a:r>
            <a:r>
              <a:rPr lang="id-ID" sz="3200" dirty="0" smtClean="0"/>
              <a:t>koefisien </a:t>
            </a:r>
            <a:r>
              <a:rPr lang="id-ID" sz="3200" dirty="0"/>
              <a:t>perpindahan panas </a:t>
            </a:r>
            <a:r>
              <a:rPr lang="id-ID" sz="3200" dirty="0" smtClean="0"/>
              <a:t>konveksi.</a:t>
            </a:r>
          </a:p>
          <a:p>
            <a:pPr algn="just">
              <a:buFont typeface="Wingdings" pitchFamily="2" charset="2"/>
              <a:buChar char="q"/>
            </a:pPr>
            <a:r>
              <a:rPr lang="id-ID" sz="3200" dirty="0" smtClean="0"/>
              <a:t>Tahanan </a:t>
            </a:r>
            <a:r>
              <a:rPr lang="id-ID" sz="3200" dirty="0"/>
              <a:t>konduksi sangat kecil dibanding tahanan konveksi, sedangkan salah satu nilai h jauh lebih kecil dari yang lain dan </a:t>
            </a:r>
            <a:r>
              <a:rPr lang="id-ID" sz="3200" dirty="0" smtClean="0"/>
              <a:t>ini yang </a:t>
            </a:r>
            <a:r>
              <a:rPr lang="id-ID" sz="3200" dirty="0"/>
              <a:t>mempunyai pengaruh terbesar dalam persamaan U. </a:t>
            </a:r>
            <a:endParaRPr lang="id-ID" sz="3200" dirty="0" smtClean="0"/>
          </a:p>
          <a:p>
            <a:pPr marL="0" indent="0" algn="just">
              <a:buNone/>
            </a:pPr>
            <a:endParaRPr lang="id-ID" sz="3200" dirty="0" smtClean="0"/>
          </a:p>
          <a:p>
            <a:pPr marL="0" indent="0" algn="just">
              <a:buNone/>
            </a:pPr>
            <a:r>
              <a:rPr lang="id-ID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 </a:t>
            </a:r>
            <a:r>
              <a:rPr lang="id-ID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id-ID" sz="3200" dirty="0"/>
              <a:t>pada beberapa situasi fisik diberikan pada Tabel 10.1 dan 10.2 (Holman) yang dapat memberikan gambaran  untuk konsep ini. </a:t>
            </a:r>
          </a:p>
          <a:p>
            <a:pPr algn="just"/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10025" y="1772816"/>
            <a:ext cx="25799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1808" y="2684210"/>
            <a:ext cx="59519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356350" y="5341684"/>
            <a:ext cx="518457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52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528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77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id-I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7.3. Tahanan Pengotor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44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id-ID" sz="44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id-ID" sz="44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id-I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id-ID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229600" cy="1143000"/>
              </a:xfrm>
              <a:blipFill rotWithShape="1">
                <a:blip r:embed="rId2"/>
                <a:stretch>
                  <a:fillRect l="-4222" b="-3369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51723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d-ID" dirty="0"/>
              <a:t>Alat </a:t>
            </a:r>
            <a:r>
              <a:rPr lang="id-ID" dirty="0" smtClean="0"/>
              <a:t>penukar panas (HE) </a:t>
            </a:r>
            <a:r>
              <a:rPr lang="id-ID" dirty="0"/>
              <a:t>yang telah digunakan beberapa lama, kemungkinan  pada permukaannnya akan dilapisi oleh berbagai endapan yang terdapat dalam sistem </a:t>
            </a:r>
            <a:r>
              <a:rPr lang="id-ID" dirty="0" smtClean="0"/>
              <a:t>aliran karena aktivitas mikroba, </a:t>
            </a:r>
            <a:r>
              <a:rPr lang="id-ID" dirty="0"/>
              <a:t>atau permukaan mengalami korosi sebagai akibat interaksi antara fluida dengan material alat. </a:t>
            </a:r>
            <a:endParaRPr lang="id-ID" dirty="0" smtClean="0"/>
          </a:p>
          <a:p>
            <a:pPr marL="0" indent="0" algn="just">
              <a:buNone/>
            </a:pPr>
            <a:endParaRPr lang="id-ID" dirty="0" smtClean="0"/>
          </a:p>
          <a:p>
            <a:pPr algn="just">
              <a:buFont typeface="Wingdings" pitchFamily="2" charset="2"/>
              <a:buChar char="q"/>
            </a:pPr>
            <a:r>
              <a:rPr lang="id-ID" dirty="0" smtClean="0"/>
              <a:t>Pada </a:t>
            </a:r>
            <a:r>
              <a:rPr lang="id-ID" dirty="0"/>
              <a:t>keadaan ini lapisan tersebut akan memberikan tahanan tambahan terhadap aliran panas, sehingga  menurunkan kinerja alat karena terjadi penurunan laju  perpindahan panas. 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1084" y="5244966"/>
            <a:ext cx="6696744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6850" y="5645482"/>
            <a:ext cx="3625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4625616" cy="16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124744"/>
            <a:ext cx="8856984" cy="230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id-ID" dirty="0" smtClean="0"/>
              <a:t>Pengaruh menyeluruh tersebut dinyatakan sebagai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 pengotor (</a:t>
            </a:r>
            <a:r>
              <a:rPr lang="id-ID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fouling factor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</a:t>
            </a:r>
            <a:r>
              <a:rPr lang="id-ID" dirty="0" smtClean="0"/>
              <a:t>atau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tahanan pengotor  R</a:t>
            </a:r>
            <a:r>
              <a:rPr lang="id-ID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d-ID" dirty="0" smtClean="0"/>
              <a:t>.</a:t>
            </a:r>
          </a:p>
          <a:p>
            <a:pPr marL="0" indent="0" algn="just">
              <a:buNone/>
            </a:pPr>
            <a:r>
              <a:rPr lang="id-ID" dirty="0" smtClean="0"/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id-ID" dirty="0" smtClean="0"/>
              <a:t>Nilai R</a:t>
            </a:r>
            <a:r>
              <a:rPr lang="id-ID" baseline="-25000" dirty="0" smtClean="0"/>
              <a:t>d</a:t>
            </a:r>
            <a:r>
              <a:rPr lang="id-ID" dirty="0" smtClean="0"/>
              <a:t> di dapat dari percobaan dengan menentukan U pada kondisi bersih (U</a:t>
            </a:r>
            <a:r>
              <a:rPr lang="id-ID" baseline="-25000" dirty="0" smtClean="0"/>
              <a:t>c</a:t>
            </a:r>
            <a:r>
              <a:rPr lang="id-ID" dirty="0" smtClean="0"/>
              <a:t>) dan U pada kondisi kotor (U</a:t>
            </a:r>
            <a:r>
              <a:rPr lang="id-ID" baseline="-25000" dirty="0" smtClean="0"/>
              <a:t>d</a:t>
            </a:r>
            <a:r>
              <a:rPr lang="id-ID" dirty="0" smtClean="0"/>
              <a:t>)</a:t>
            </a:r>
          </a:p>
          <a:p>
            <a:pPr marL="0" indent="0">
              <a:buFont typeface="Wingdings 2"/>
              <a:buNone/>
            </a:pP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1988656" y="3645024"/>
            <a:ext cx="4824536" cy="17281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291" y="5733256"/>
            <a:ext cx="8856984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</a:t>
            </a:r>
            <a:r>
              <a:rPr lang="id-ID" baseline="-25000" dirty="0" smtClean="0"/>
              <a:t>d</a:t>
            </a:r>
            <a:r>
              <a:rPr lang="en-US" baseline="-25000" dirty="0" smtClean="0"/>
              <a:t>   </a:t>
            </a:r>
            <a:r>
              <a:rPr lang="en-US" dirty="0"/>
              <a:t>→  </a:t>
            </a:r>
            <a:r>
              <a:rPr lang="en-US" dirty="0" err="1"/>
              <a:t>harus</a:t>
            </a:r>
            <a:r>
              <a:rPr lang="en-US" dirty="0"/>
              <a:t>  </a:t>
            </a:r>
            <a:r>
              <a:rPr lang="en-US" dirty="0" err="1"/>
              <a:t>diperhitungkan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menghitung</a:t>
            </a:r>
            <a:r>
              <a:rPr lang="en-US" dirty="0"/>
              <a:t>  L</a:t>
            </a:r>
            <a:endParaRPr lang="id-ID" dirty="0"/>
          </a:p>
          <a:p>
            <a:pPr marL="0" indent="0">
              <a:buFont typeface="Wingdings 2"/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48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776"/>
            <a:ext cx="889248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88" y="980728"/>
            <a:ext cx="9073008" cy="86409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d-ID" b="1" dirty="0"/>
              <a:t>Tabel 10.2 (</a:t>
            </a:r>
            <a:r>
              <a:rPr lang="id-ID" b="1" dirty="0" smtClean="0"/>
              <a:t>Holman)</a:t>
            </a:r>
          </a:p>
          <a:p>
            <a:pPr marL="0" indent="0" algn="just">
              <a:buNone/>
            </a:pPr>
            <a:r>
              <a:rPr lang="id-ID" b="1" dirty="0" smtClean="0"/>
              <a:t>Nilai </a:t>
            </a:r>
            <a:r>
              <a:rPr lang="id-ID" b="1" dirty="0"/>
              <a:t>faktor pengotor yang disarankan untuk beberapa fluida</a:t>
            </a:r>
            <a:r>
              <a:rPr lang="id-ID" b="1" dirty="0" smtClean="0"/>
              <a:t>.</a:t>
            </a:r>
          </a:p>
          <a:p>
            <a:pPr marL="0" indent="0" algn="just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531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38"/>
            <a:ext cx="5364088" cy="336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34" y="3140968"/>
            <a:ext cx="483893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5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618057"/>
              </p:ext>
            </p:extLst>
          </p:nvPr>
        </p:nvGraphicFramePr>
        <p:xfrm>
          <a:off x="31750" y="150813"/>
          <a:ext cx="8939213" cy="649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73" name="Document" r:id="rId3" imgW="6436789" imgH="4675034" progId="Word.Document.12">
                  <p:embed/>
                </p:oleObj>
              </mc:Choice>
              <mc:Fallback>
                <p:oleObj name="Document" r:id="rId3" imgW="6436789" imgH="467503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150813"/>
                        <a:ext cx="8939213" cy="649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7544" y="116632"/>
            <a:ext cx="3960440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357182" y="2204864"/>
            <a:ext cx="3960440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953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7.4. </a:t>
            </a:r>
            <a:r>
              <a:rPr lang="id-I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Beda Suhu Rata – Rata Log (LMTD)</a:t>
            </a:r>
            <a:r>
              <a:rPr lang="id-ID" sz="4000" dirty="0"/>
              <a:t/>
            </a:r>
            <a:br>
              <a:rPr lang="id-ID" sz="4000" dirty="0"/>
            </a:b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/>
              <a:t>Suhu fluida – fluida didalam penukar panas pada umumnya </a:t>
            </a:r>
            <a:r>
              <a:rPr lang="id-ID" u="sng" dirty="0"/>
              <a:t>tidak konstan</a:t>
            </a:r>
            <a:r>
              <a:rPr lang="id-ID" dirty="0"/>
              <a:t>, tetapi berbeda dari satu titik ke titik lainnya pada waktu panas mengalir dari fluida panas ke yang lebih dingin. </a:t>
            </a:r>
            <a:endParaRPr lang="id-ID" dirty="0" smtClean="0"/>
          </a:p>
          <a:p>
            <a:pPr marL="0" indent="0" algn="just">
              <a:buNone/>
            </a:pPr>
            <a:endParaRPr lang="id-ID" dirty="0"/>
          </a:p>
          <a:p>
            <a:pPr marL="0" indent="0" algn="just">
              <a:buNone/>
            </a:pPr>
            <a:r>
              <a:rPr lang="id-ID" dirty="0" smtClean="0"/>
              <a:t>Maka </a:t>
            </a:r>
            <a:r>
              <a:rPr lang="id-ID" dirty="0"/>
              <a:t>dari itu untuk tahanan termal yang konstan pun, laju aliran panas akan berbeda – beda sepanjang lintasan penukar panas karena harganya bergantung pada beda suhu antara fluida yang panas dan yang dingin pada penampang tertentu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436096" y="4781386"/>
            <a:ext cx="3096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9552" y="5166136"/>
            <a:ext cx="4608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389120"/>
          </a:xfrm>
        </p:spPr>
        <p:txBody>
          <a:bodyPr/>
          <a:lstStyle/>
          <a:p>
            <a:r>
              <a:rPr lang="id-ID" dirty="0"/>
              <a:t>Nilai laju perpindahan panas dihitung dengan persamaan: </a:t>
            </a:r>
          </a:p>
          <a:p>
            <a:endParaRPr lang="id-ID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3960440" cy="108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67744" y="2564904"/>
            <a:ext cx="3960440" cy="10859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58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089424"/>
            <a:ext cx="86868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Gambar 10-7 Holman atau gambar 8-10 s/d 8.13 Kreith, menunjukkan profil suhu untuk aliran untuk aliran searah dan berlawanan arah. </a:t>
            </a:r>
            <a:b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6" y="2232424"/>
            <a:ext cx="9140595" cy="371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9424"/>
            <a:ext cx="8686800" cy="1143000"/>
          </a:xfrm>
        </p:spPr>
        <p:txBody>
          <a:bodyPr>
            <a:noAutofit/>
          </a:bodyPr>
          <a:lstStyle/>
          <a:p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Gambar 10-7 Holman atau gambar 8-10 s/d 8.13 Kreith, menunjukkan profil suhu untuk aliran untuk aliran searah dan berlawanan arah. </a:t>
            </a:r>
            <a:b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2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4955"/>
            <a:ext cx="9144000" cy="345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51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Ditinjau alat penukar pipa ganda aliran searah (co-current)</a:t>
            </a:r>
            <a:endParaRPr lang="id-I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Neraca panas total:</a:t>
            </a:r>
          </a:p>
          <a:p>
            <a:pPr marL="0" indent="0">
              <a:buNone/>
            </a:pPr>
            <a:r>
              <a:rPr lang="id-ID" dirty="0"/>
              <a:t>Panas yang diberikan oleh fluida panas = panas yang diterima oleh fluida dingin.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4905454" cy="110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1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2" y="1913872"/>
            <a:ext cx="8964488" cy="329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2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3" y="1196752"/>
            <a:ext cx="8976720" cy="371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9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2" y="908720"/>
            <a:ext cx="765094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11560" y="4869160"/>
            <a:ext cx="3888432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39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19"/>
            <a:ext cx="8229600" cy="546080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d-ID" dirty="0"/>
              <a:t>∆T</a:t>
            </a:r>
            <a:r>
              <a:rPr lang="id-ID" baseline="-25000" dirty="0"/>
              <a:t>LMTD</a:t>
            </a:r>
            <a:r>
              <a:rPr lang="id-ID" dirty="0"/>
              <a:t> adalah beda suhu rata-rata log (</a:t>
            </a:r>
            <a:r>
              <a:rPr lang="id-ID" i="1" dirty="0"/>
              <a:t>log mean temperature difference</a:t>
            </a:r>
            <a:r>
              <a:rPr lang="id-ID" dirty="0"/>
              <a:t>) yaitu beda suhu pada satu ujung alat dikurangi beda suhu pada ujung yang satunya lagi dibagi dengan logaritma alamiah perbandingan kedua beda suhu tersebut</a:t>
            </a:r>
            <a:r>
              <a:rPr lang="id-ID" dirty="0" smtClean="0"/>
              <a:t>.</a:t>
            </a:r>
          </a:p>
          <a:p>
            <a:pPr marL="0" indent="0" algn="just">
              <a:buNone/>
            </a:pPr>
            <a:endParaRPr lang="id-ID" dirty="0"/>
          </a:p>
          <a:p>
            <a:pPr algn="just">
              <a:buFont typeface="Wingdings" pitchFamily="2" charset="2"/>
              <a:buChar char="q"/>
            </a:pPr>
            <a:r>
              <a:rPr lang="id-ID" dirty="0"/>
              <a:t>Bila jenis  alat penukar panas yang digunakan 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bukan pipa ganda</a:t>
            </a:r>
            <a:r>
              <a:rPr lang="id-ID" dirty="0"/>
              <a:t>, maka 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 LMTD dikoreksi </a:t>
            </a:r>
            <a:r>
              <a:rPr lang="id-ID" dirty="0"/>
              <a:t>dengan faktor koreksi F yang dapat dibaca dari Fig 10-8 s/d 10-11 (Holman), </a:t>
            </a:r>
            <a:endParaRPr lang="id-ID" dirty="0" smtClean="0"/>
          </a:p>
          <a:p>
            <a:pPr marL="0" indent="0" algn="just">
              <a:buNone/>
            </a:pPr>
            <a:endParaRPr lang="id-ID" dirty="0"/>
          </a:p>
          <a:p>
            <a:pPr marL="0" indent="0" algn="just">
              <a:buNone/>
            </a:pPr>
            <a:r>
              <a:rPr lang="id-ID" dirty="0" smtClean="0"/>
              <a:t>sehingga </a:t>
            </a:r>
            <a:r>
              <a:rPr lang="id-ID" dirty="0"/>
              <a:t>persamaan  laju alir panas:</a:t>
            </a:r>
          </a:p>
          <a:p>
            <a:pPr algn="just"/>
            <a:endParaRPr lang="id-ID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26689"/>
            <a:ext cx="2762914" cy="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96136" y="5373216"/>
            <a:ext cx="2618898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830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8640"/>
            <a:ext cx="82809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33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 :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Air   </a:t>
            </a:r>
            <a:r>
              <a:rPr lang="en-US" dirty="0" err="1"/>
              <a:t>pada</a:t>
            </a:r>
            <a:r>
              <a:rPr lang="en-US" dirty="0"/>
              <a:t>  5  </a:t>
            </a:r>
            <a:r>
              <a:rPr lang="en-US" dirty="0" err="1"/>
              <a:t>atm</a:t>
            </a:r>
            <a:r>
              <a:rPr lang="en-US" dirty="0"/>
              <a:t>  </a:t>
            </a:r>
            <a:r>
              <a:rPr lang="en-US" dirty="0" err="1"/>
              <a:t>mengalir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tabung</a:t>
            </a:r>
            <a:r>
              <a:rPr lang="en-US" dirty="0"/>
              <a:t>, </a:t>
            </a:r>
            <a:r>
              <a:rPr lang="en-US" dirty="0" err="1"/>
              <a:t>diameternya</a:t>
            </a:r>
            <a:r>
              <a:rPr lang="en-US" dirty="0"/>
              <a:t>  =  1  </a:t>
            </a:r>
            <a:r>
              <a:rPr lang="en-US" dirty="0" err="1"/>
              <a:t>inchi</a:t>
            </a:r>
            <a:r>
              <a:rPr lang="en-US" dirty="0"/>
              <a:t> 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kondisi</a:t>
            </a:r>
            <a:r>
              <a:rPr lang="en-US" dirty="0"/>
              <a:t>  </a:t>
            </a:r>
            <a:r>
              <a:rPr lang="en-US" dirty="0" err="1" smtClean="0"/>
              <a:t>didih</a:t>
            </a:r>
            <a:r>
              <a:rPr lang="en-US" dirty="0" smtClean="0"/>
              <a:t>  </a:t>
            </a:r>
            <a:r>
              <a:rPr lang="en-US" dirty="0"/>
              <a:t>local, </a:t>
            </a:r>
            <a:r>
              <a:rPr lang="en-US" dirty="0" err="1"/>
              <a:t>dimana</a:t>
            </a:r>
            <a:r>
              <a:rPr lang="en-US" dirty="0"/>
              <a:t>  </a:t>
            </a:r>
            <a:r>
              <a:rPr lang="en-US" dirty="0" err="1"/>
              <a:t>suhu</a:t>
            </a:r>
            <a:r>
              <a:rPr lang="en-US" dirty="0"/>
              <a:t>   </a:t>
            </a:r>
            <a:r>
              <a:rPr lang="en-US" dirty="0" err="1"/>
              <a:t>dinding</a:t>
            </a:r>
            <a:r>
              <a:rPr lang="en-US" dirty="0"/>
              <a:t>  </a:t>
            </a:r>
            <a:r>
              <a:rPr lang="en-US" dirty="0" err="1"/>
              <a:t>adalah</a:t>
            </a:r>
            <a:r>
              <a:rPr lang="en-US" dirty="0"/>
              <a:t>  10° C  </a:t>
            </a:r>
            <a:r>
              <a:rPr lang="en-US" dirty="0" err="1"/>
              <a:t>diatas</a:t>
            </a:r>
            <a:r>
              <a:rPr lang="en-US" dirty="0"/>
              <a:t>   </a:t>
            </a:r>
            <a:r>
              <a:rPr lang="en-US" dirty="0" err="1"/>
              <a:t>suhu</a:t>
            </a:r>
            <a:r>
              <a:rPr lang="en-US" dirty="0"/>
              <a:t>  </a:t>
            </a:r>
            <a:r>
              <a:rPr lang="en-US" dirty="0" err="1"/>
              <a:t>jenuh</a:t>
            </a:r>
            <a:r>
              <a:rPr lang="en-US" dirty="0"/>
              <a:t>, 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en-US" dirty="0" err="1" smtClean="0"/>
              <a:t>Hitung</a:t>
            </a:r>
            <a:r>
              <a:rPr lang="en-US" dirty="0" smtClean="0"/>
              <a:t>  </a:t>
            </a:r>
            <a:r>
              <a:rPr lang="en-US" dirty="0" err="1"/>
              <a:t>perpindahan</a:t>
            </a:r>
            <a:r>
              <a:rPr lang="en-US" dirty="0"/>
              <a:t>  </a:t>
            </a:r>
            <a:r>
              <a:rPr lang="en-US" dirty="0" err="1"/>
              <a:t>panas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tabung</a:t>
            </a:r>
            <a:r>
              <a:rPr lang="en-US" dirty="0"/>
              <a:t>  </a:t>
            </a:r>
            <a:r>
              <a:rPr lang="en-US" dirty="0" err="1"/>
              <a:t>sepanjang</a:t>
            </a:r>
            <a:r>
              <a:rPr lang="en-US" dirty="0"/>
              <a:t>   1,0  m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17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8640"/>
            <a:ext cx="7920880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3" y="0"/>
            <a:ext cx="5616624" cy="674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62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640" y="0"/>
            <a:ext cx="6840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6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765368"/>
              </p:ext>
            </p:extLst>
          </p:nvPr>
        </p:nvGraphicFramePr>
        <p:xfrm>
          <a:off x="179388" y="1052513"/>
          <a:ext cx="8229600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60" name="Document" r:id="rId3" imgW="8776262" imgH="4052319" progId="Word.Document.12">
                  <p:embed/>
                </p:oleObj>
              </mc:Choice>
              <mc:Fallback>
                <p:oleObj name="Document" r:id="rId3" imgW="8776262" imgH="405231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052513"/>
                        <a:ext cx="8229600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0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518740"/>
              </p:ext>
            </p:extLst>
          </p:nvPr>
        </p:nvGraphicFramePr>
        <p:xfrm>
          <a:off x="-1" y="548680"/>
          <a:ext cx="9733113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3" name="Document" r:id="rId3" imgW="8794350" imgH="4749717" progId="Word.Document.12">
                  <p:embed/>
                </p:oleObj>
              </mc:Choice>
              <mc:Fallback>
                <p:oleObj name="Document" r:id="rId3" imgW="8794350" imgH="474971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548680"/>
                        <a:ext cx="9733113" cy="5256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8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792734"/>
              </p:ext>
            </p:extLst>
          </p:nvPr>
        </p:nvGraphicFramePr>
        <p:xfrm>
          <a:off x="-324544" y="980728"/>
          <a:ext cx="9992033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6" name="Document" r:id="rId3" imgW="8794350" imgH="4182635" progId="Word.Document.12">
                  <p:embed/>
                </p:oleObj>
              </mc:Choice>
              <mc:Fallback>
                <p:oleObj name="Document" r:id="rId3" imgW="8794350" imgH="418263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4544" y="980728"/>
                        <a:ext cx="9992033" cy="475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154244"/>
              </p:ext>
            </p:extLst>
          </p:nvPr>
        </p:nvGraphicFramePr>
        <p:xfrm>
          <a:off x="22068" y="188640"/>
          <a:ext cx="8550382" cy="6896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6" name="Document" r:id="rId3" imgW="5729549" imgH="4621166" progId="Word.Document.12">
                  <p:embed/>
                </p:oleObj>
              </mc:Choice>
              <mc:Fallback>
                <p:oleObj name="Document" r:id="rId3" imgW="5729549" imgH="4621166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8" y="188640"/>
                        <a:ext cx="8550382" cy="6896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5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760578"/>
              </p:ext>
            </p:extLst>
          </p:nvPr>
        </p:nvGraphicFramePr>
        <p:xfrm>
          <a:off x="252413" y="990600"/>
          <a:ext cx="8450262" cy="667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20" name="Document" r:id="rId3" imgW="6466663" imgH="5105620" progId="Word.Document.12">
                  <p:embed/>
                </p:oleObj>
              </mc:Choice>
              <mc:Fallback>
                <p:oleObj name="Document" r:id="rId3" imgW="6466663" imgH="510562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990600"/>
                        <a:ext cx="8450262" cy="667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196568" y="1925776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412676" y="1484784"/>
            <a:ext cx="576064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611560" y="2036138"/>
            <a:ext cx="1368152" cy="495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30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987656"/>
              </p:ext>
            </p:extLst>
          </p:nvPr>
        </p:nvGraphicFramePr>
        <p:xfrm>
          <a:off x="-677863" y="463550"/>
          <a:ext cx="11982451" cy="941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2" name="Document" r:id="rId3" imgW="6466663" imgH="5080123" progId="Word.Document.12">
                  <p:embed/>
                </p:oleObj>
              </mc:Choice>
              <mc:Fallback>
                <p:oleObj name="Document" r:id="rId3" imgW="6466663" imgH="5080123" progId="Word.Document.12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77863" y="463550"/>
                        <a:ext cx="11982451" cy="941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619672" y="980728"/>
            <a:ext cx="4608512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1619672" y="3861048"/>
            <a:ext cx="4608512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666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821081"/>
              </p:ext>
            </p:extLst>
          </p:nvPr>
        </p:nvGraphicFramePr>
        <p:xfrm>
          <a:off x="-1116632" y="701096"/>
          <a:ext cx="11414125" cy="651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4" name="Document" r:id="rId3" imgW="6325574" imgH="3609164" progId="Word.Document.12">
                  <p:embed/>
                </p:oleObj>
              </mc:Choice>
              <mc:Fallback>
                <p:oleObj name="Document" r:id="rId3" imgW="6325574" imgH="360916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6632" y="701096"/>
                        <a:ext cx="11414125" cy="651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9964" y="573390"/>
            <a:ext cx="4680520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4990484" y="5229200"/>
            <a:ext cx="4153515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92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1817</TotalTime>
  <Words>1274</Words>
  <Application>Microsoft Office PowerPoint</Application>
  <PresentationFormat>On-screen Show (4:3)</PresentationFormat>
  <Paragraphs>97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Flow</vt:lpstr>
      <vt:lpstr>Document</vt:lpstr>
      <vt:lpstr>Microsoft Word Document</vt:lpstr>
      <vt:lpstr>Perpindahan Kalor</vt:lpstr>
      <vt:lpstr>PowerPoint Presentation</vt:lpstr>
      <vt:lpstr>PowerPoint Presentation</vt:lpstr>
      <vt:lpstr>PowerPoint Presentation</vt:lpstr>
      <vt:lpstr>Contoh 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 : </vt:lpstr>
      <vt:lpstr>PowerPoint Presentation</vt:lpstr>
      <vt:lpstr>PowerPoint Presentation</vt:lpstr>
      <vt:lpstr>PowerPoint Presentation</vt:lpstr>
      <vt:lpstr>BAB 7. ALAT PENUKAR PANAS</vt:lpstr>
      <vt:lpstr>Tipe Dasar Alat Penukar Panas</vt:lpstr>
      <vt:lpstr>PowerPoint Presentation</vt:lpstr>
      <vt:lpstr>PowerPoint Presentation</vt:lpstr>
      <vt:lpstr>PowerPoint Presentation</vt:lpstr>
      <vt:lpstr>PowerPoint Presentation</vt:lpstr>
      <vt:lpstr>7.1. Tipe Alat Penukar Panas yang digunakan di Industri :</vt:lpstr>
      <vt:lpstr>HE Double Pipe</vt:lpstr>
      <vt:lpstr>PowerPoint Presentation</vt:lpstr>
      <vt:lpstr>HE Shell &amp; Tube</vt:lpstr>
      <vt:lpstr>PowerPoint Presentation</vt:lpstr>
      <vt:lpstr>1 shell pass and 1 tube pass ( 1-1 exchanger)</vt:lpstr>
      <vt:lpstr>PowerPoint Presentation</vt:lpstr>
      <vt:lpstr>7.2. Koefisien Perpindahan Panas Menyeluruh U (Overall Heat Transfer Coeffisient)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7.3. Tahanan Pengotor (R_d)</vt:lpstr>
      <vt:lpstr>PowerPoint Presentation</vt:lpstr>
      <vt:lpstr>PowerPoint Presentation</vt:lpstr>
      <vt:lpstr>PowerPoint Presentation</vt:lpstr>
      <vt:lpstr>7.4. Beda Suhu Rata – Rata Log (LMTD) </vt:lpstr>
      <vt:lpstr>PowerPoint Presentation</vt:lpstr>
      <vt:lpstr>PowerPoint Presentation</vt:lpstr>
      <vt:lpstr>Gambar 10-7 Holman atau gambar 8-10 s/d 8.13 Kreith, menunjukkan profil suhu untuk aliran untuk aliran searah dan berlawanan arah.  </vt:lpstr>
      <vt:lpstr>Ditinjau alat penukar pipa ganda aliran searah (co-current)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499</cp:revision>
  <dcterms:created xsi:type="dcterms:W3CDTF">2009-01-09T06:04:34Z</dcterms:created>
  <dcterms:modified xsi:type="dcterms:W3CDTF">2016-12-05T02:30:14Z</dcterms:modified>
</cp:coreProperties>
</file>