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4" r:id="rId18"/>
    <p:sldId id="271" r:id="rId19"/>
    <p:sldId id="272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F969991-8C88-4F4E-A06C-B78C728B4BE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537F488-CC75-48AF-827E-E83A753531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674594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Berlin Sans FB Demi" pitchFamily="34" charset="0"/>
              </a:rPr>
              <a:t>FAKTOR-FAKTOR KELEMBAGAAN </a:t>
            </a:r>
          </a:p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Berlin Sans FB Demi" pitchFamily="34" charset="0"/>
              </a:rPr>
              <a:t>DALAM </a:t>
            </a:r>
          </a:p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Berlin Sans FB Demi" pitchFamily="34" charset="0"/>
              </a:rPr>
              <a:t>EKONOMI PERTANIAN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Berlin Sans FB Demi" pitchFamily="34" charset="0"/>
            </a:endParaRPr>
          </a:p>
        </p:txBody>
      </p:sp>
      <p:pic>
        <p:nvPicPr>
          <p:cNvPr id="29698" name="Picture 2" descr="https://encrypted-tbn1.gstatic.com/images?q=tbn:ANd9GcRxAR8nvUpS4Y8z9YHmcfUvUgcUB1gDXfdwwRXOx9rk6_xausq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4114800"/>
            <a:ext cx="3962400" cy="24574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dugi" pitchFamily="34" charset="0"/>
              </a:rPr>
              <a:t>TUGAS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Gadugi" pitchFamily="34" charset="0"/>
              </a:rPr>
              <a:t>Penyuluhan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dugi" pitchFamily="34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Gadugi" pitchFamily="34" charset="0"/>
              </a:rPr>
              <a:t>pertanian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dugi" pitchFamily="34" charset="0"/>
              </a:rPr>
              <a:t> 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Membantu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petani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agar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senantiasa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meningkatkan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efisiensi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usahatani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. </a:t>
            </a:r>
          </a:p>
          <a:p>
            <a:r>
              <a:rPr lang="en-US" sz="2800" b="1" dirty="0" smtClean="0">
                <a:solidFill>
                  <a:srgbClr val="00B0F0"/>
                </a:solidFill>
                <a:latin typeface="Gadugi" pitchFamily="34" charset="0"/>
              </a:rPr>
              <a:t>PENYULUH YG BAIK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adalah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sahabat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petani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yg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siap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membantu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mereka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dalam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mengatasi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kesulitan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meneruskan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keluhan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petani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mengenai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kebijaksanaan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pertanian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harus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mendorong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terus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menerus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kepada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petani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</a:p>
          <a:p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Gadugi" pitchFamily="34" charset="0"/>
              </a:rPr>
              <a:t>Bagi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Gadugi" pitchFamily="34" charset="0"/>
              </a:rPr>
              <a:t>Petani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suatu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kesempatan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pendidikan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di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luar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sekolah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mereka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dapat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belajar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sambil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adugi" pitchFamily="34" charset="0"/>
              </a:rPr>
              <a:t>berbuat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 (</a:t>
            </a:r>
            <a:r>
              <a:rPr lang="en-US" sz="2800" i="1" dirty="0" smtClean="0">
                <a:solidFill>
                  <a:srgbClr val="002060"/>
                </a:solidFill>
                <a:latin typeface="Gadugi" pitchFamily="34" charset="0"/>
              </a:rPr>
              <a:t>learning by doing</a:t>
            </a:r>
            <a:r>
              <a:rPr lang="en-US" sz="2800" dirty="0" smtClean="0">
                <a:solidFill>
                  <a:srgbClr val="002060"/>
                </a:solidFill>
                <a:latin typeface="Gadugi" pitchFamily="34" charset="0"/>
              </a:rPr>
              <a:t>)</a:t>
            </a:r>
            <a:endParaRPr lang="en-US" sz="2800" dirty="0">
              <a:solidFill>
                <a:srgbClr val="002060"/>
              </a:solidFill>
              <a:latin typeface="Gadug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PENYULUHAN PERTANIAN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00200" y="838200"/>
            <a:ext cx="7467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dirty="0" smtClean="0">
                <a:solidFill>
                  <a:srgbClr val="002060"/>
                </a:solidFill>
                <a:latin typeface="Gloucester MT Extra Condensed" pitchFamily="18" charset="0"/>
              </a:rPr>
              <a:t>1.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Pengetahuan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petani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bertambah</a:t>
            </a:r>
            <a:endParaRPr lang="en-US" sz="2400" dirty="0" smtClean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2.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Ada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penerimaan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(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adopsi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)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petani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terhadap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hal-hal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yg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dianjurkan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penyuluh</a:t>
            </a:r>
            <a:endParaRPr lang="en-US" sz="2400" dirty="0" smtClean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3.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Petani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bersedia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bekerjasama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dengan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penyuluh</a:t>
            </a:r>
            <a:endParaRPr lang="en-US" sz="2400" dirty="0" smtClean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4.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Petani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bersedia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memberi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balas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jasa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kepada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penyuluh</a:t>
            </a:r>
            <a:endParaRPr lang="en-US" sz="2400" dirty="0" smtClean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5.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Penyuluh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dapat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merubah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sikap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petani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y</a:t>
            </a:r>
            <a:r>
              <a:rPr lang="id-ID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an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g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merugikan</a:t>
            </a:r>
            <a:endParaRPr lang="en-US" sz="2400" dirty="0" smtClean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6.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Pengetahuan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praktis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penyuluh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bertambah</a:t>
            </a:r>
            <a:endParaRPr lang="en-US" sz="2400" dirty="0" smtClean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7.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Penyuluh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dapat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memberitahukan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sesuatu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yg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berguna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luar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tujuan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proyek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tertentu</a:t>
            </a:r>
            <a:endParaRPr lang="en-US" sz="2400" dirty="0" smtClean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8.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Ada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perkembangan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keinginan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kedua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pihak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untuk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mempertahankan</a:t>
            </a:r>
            <a:r>
              <a:rPr lang="en-US" sz="24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hubungan</a:t>
            </a:r>
            <a:endParaRPr lang="en-US" sz="2400" dirty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/>
              </a:rPr>
              <a:t>PENYULUHAN </a:t>
            </a:r>
            <a:r>
              <a:rPr lang="en-US" sz="3200" dirty="0" err="1" smtClean="0">
                <a:solidFill>
                  <a:srgbClr val="FF0000"/>
                </a:solidFill>
                <a:effectLst/>
              </a:rPr>
              <a:t>dianggap</a:t>
            </a:r>
            <a:r>
              <a:rPr lang="en-US" sz="320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</a:rPr>
              <a:t>berhasil</a:t>
            </a:r>
            <a:r>
              <a:rPr lang="en-US" sz="3200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</a:rPr>
              <a:t>kalau</a:t>
            </a:r>
            <a:r>
              <a:rPr lang="en-US" sz="3200" dirty="0" smtClean="0">
                <a:solidFill>
                  <a:srgbClr val="FF0000"/>
                </a:solidFill>
                <a:effectLst/>
              </a:rPr>
              <a:t>:</a:t>
            </a:r>
            <a:endParaRPr lang="en-US" sz="3200" dirty="0">
              <a:solidFill>
                <a:srgbClr val="FF0000"/>
              </a:solidFill>
              <a:effectLst/>
            </a:endParaRPr>
          </a:p>
        </p:txBody>
      </p:sp>
      <p:sp>
        <p:nvSpPr>
          <p:cNvPr id="7170" name="AutoShape 2" descr="data:image/jpeg;base64,/9j/4AAQSkZJRgABAQAAAQABAAD/2wCEAAkGBhQSEBUTExMWFRUUGB0YGBcYFxwaGxYYGBgdHBgYHBgZHCYeGxwjGhwcHy8gIycqLCwsFx8xNTAqNSYrLCkBCQoKDgwOGg8PGikkHyQsLCwsLCwsLCwsLCwpLCwsLCwsLCwsLCwsLCwsLCwsLCwpLCwsLCwsLCwpLCwsLCwsLP/AABEIAMIBAwMBIgACEQEDEQH/xAAcAAACAgMBAQAAAAAAAAAAAAAEBQMGAAIHAQj/xABCEAACAQIEAwYDBQYEBQUBAAABAhEAAwQSITEFQVEGEyJhcYEykaFCscHR8AcUI1Ji4TNygvEVFpKisiRDg8LSY//EABoBAAMBAQEBAAAAAAAAAAAAAAECAwAEBQb/xAAqEQACAgICAgEEAAcBAAAAAAAAAQIRAyESMUFREwQiMmEUcYGRwfDxI//aAAwDAQACEQMRAD8A60uIk+VaYm4DpQAxNeNfmu5YKdnKTL61mU9ahzVmc1XiYkb1qPva1JrWaZIJKL1bHEzUAr2KzimYI7+vQ1CsQNzWrYpR9of71uHo1pBec1qzk1AcemYLIk1MDQ40bTPK2VSdq1qa3fjlWd+AktvBHmanXAAb60MMVXr4o1ztZGYzFrrQ1aPxBS/d5hnjNHOJia2mrRTSpi2j2K9DV4qzUyWRzotmoy25mmFi31peHy1Su3n7RWw02rRHeEQT/LP41J43PoKRb+MdqsLhmy3LoB5qNSPWNqUf8+YN4IuNqY+EiK4Rc4g9xpZpkySTuedE2sSRAHt51aOPFH2w8GfROEVLqh7bh1PMUQMGRXKv2V8cK45rZPhuIfD5rqD8p1rrr4sRUc3KLpbTB+ma27M166xUa3B1iobtyakotsJl066VEa1L153ldCi0KervRNsihC9Yj1pRsAZlFZUIuVlT4M1iO/xlFOhVhz11qccStb5xtO9cssYssszvWXsSzSQWI2JH5U/8QvQFyOt96InlQI41aKkq4JgkDY+HfT1rmrcYZUys5K7wSRqOdRfvmYbx59Kb54+ma2W3Bdt2zRdUZW2K7r6jn/ahMb2pZbgC3GIDAk8iOnWINU+9dYazIB5H5e1a28aZ12P40P4h70GrOhW+24XvCyyJ/hgHookH3mD51O3bhAfhOXL75uQ9K59fxpygjUj8BG9QYh71tUcgw0w3L00+6h8/6QadWi59oO0pLDIfCRpyoHHdoWFtIbUCCeomR8qqt3GFRJ100HSs7zMJLDX3ikeZvYvEs/DuPtmzA6gQJ6TTyx2+JuiUC2wstrqT1HlNc+XFC2IAM8z+vOtLeKyqWMdIpY5ZBUTpX/PMWM5UZ+8KxOmQNo3qV+oozGds0WyHQS0iVJ2E6/Sa5Na4jPhaYG0danu8QmddDVPn30F2XC52ou3r6+PKk5lA0AyrvPMHoa2PbS4S7KxBcBQCBlQiZI+h16VR7vEAwWFIy+ekVouNBJX8Y9q3zsDR0I8S/wDVC8nigDNzkxqPIAmKgt9pH70vmbXQAnQa6ae9U2zx8pqpiT71KvGC4K6AkTO3P8qEs8uxWjqHBuOG6TqAFGpPOjcd2htWmCu2pUtproBP15Vyu3xIqpWfiEfMa/Q/Wtf39XfVi0CPoB91Ms0atoKR13CcZt3cuW4pJEhZEjSYIrln7WeHFMUr8rqz6FdD86gt8UyNmGh5FTr0P0kUNxnjbYhoYlsuxP4ChLJFq0VhZUGzUwOGuHK2U7SKlCPBhQCKsfAca2jXmBgZVXSorK2dMcaYR+zm0tvFo1wnMykqI6iJJ/CutLxJIBkQ22tclxmN7vKQBIGh5iDMDpvQ+H4kYBzba77HrVo5otLkQzrjKonZbeMRhIYEeRry1i0cAoytOuh5bffXKLnHGYFZgHeNJqCxxRrYlGI0gQeRo/JjvyRtnXncDdgPepMMquJV1PoQa5Bh+0NxLhbNJgqMxJ0aJqW72pcOXViNIHL0OmnnT8oNfkbydcv4WOdDE1zq521xEDM/IA+fyrL/AGwvEyI09YkeVaMor8pAd+jocmva4vieN37jlzdaWM6MQPYcqyl+aJqYbb7PujQGUkaEEEEGKMGAvAQHA/XWJqzNiZ1iT51gxWh8NeZ82yylERcN7M3MVeRCQw3bMdAOfQ0b20/Z0MKqXcMxZScptuRpI3B5jTap+zTOcVcV7gslkzIWMKWDCB0OnLpNWbtJ2lsi0ttmRnkZgjAhdN55CTHvXRjcp7KSeqOSNwi7GXut/f7jXlnhl0BiUIgaDKZMHbbrXQRet81NYrWuhFc/zUJUfZzx7Dn7DbgHw7EnXl9auFlLYwi2mWVIJynlvB9ec0VxbFWVsuxMQNz15VWOH8dt3LuUsBBRVWdxpMV1fTyTuTCtqkxTcwA2OvOYO1QJYC84PWNq6ebNk65vKtWwNmfiU+oFczzA4r2coXDm64XOqgk+JjlWR5+4qBnJkbj7661c4NaYAHuyFJMZRoWiY05wPkKH/wCXrEyBb01kAaHrTfMq6NxXs5ilmN+uvlFakGWIBOUTA/XnXUcT2csvmZgrFjmYz8RMSxg1Xu1nZ0petjBBWR7GW5qCrMxPiUk8xlMzoVFPCSkwuKKddwzm1nyEIDlLcszagTzMVpYtkgsemn3V0LgPZBXwpa+g70XmBE6KpUMmXKY5N8gOVGDsdZCmFidIBOo33oyycdGcDl161G1TYa+VknmNK6A/YKyeTj/V/ao7/wCz60UEF1IjUGZ1YknTfVQI/lpFlT7N8ZTlxBDhWjM30nrRuGwStdFvOi5tCxaFWASSTyED30p6ewwuEEOywIGm8EmT717iOwIOU99JjxSsQZO2uukfOsskTOFdFSBnbn7dKj4Yh3PKTPpNXO12IygHvAx9PpM86h/5LKpq4UZ5YyICxtrAmZM+dFZI9A4lWuX2Uac960sXiNdhTDiuEVLbQZdpyEbEDViBvEaSdztQuBwIzB7hJUawNz5CdvXl9KzR0xbou3AuyTY3DNurIGKHq5Gin5D0qmvh2tuyupDLoVPXaK7h2Q7SYS7ZVLHgKL/hH4h1P9WvOieOcDt3zL2rbhhqDow81cD6Gs7ixJJTOE3mK/lWhdlBj19K6Jxj9l7EFsM5Ma928Zv9LDQ1UsRhwVS2LLB1Ym6+plSBpH2csEz50Y70RcHHsTWsQY3mCIn6715cuEA+enpTPi9lTfdks5EZyVXkoPwjTyoZrBgyI6+xpuSFQV2e4Jdxd0ImwAlm2A61duPdlMHg7E3brPcI0VTDOfIawvUn+1KuzfaOzg8MJVmvkk8ssHRAaQcT4q952u3TmczrygDQeQFUy0qSAhdce0SSBE6xvHvWVElsESRr61lQpjHU8RaAmAw033BNRMgDdAQTp7TWWHJmZ+EacgD91e3jm00GhM7HUbfrrXm0bjYNfwy3FyHxZuvlt9aGw3BrKtmC6jUmNzPnTG4nweEiDv8Ar50Mbhk6b8+uuv8AtTJuqs1eiX93Ihp5kR+MV4V1jnz0rLtwZBAEnSJmAdRrUZJ2G3xDXXz/ACoUDihdxvhJxFsIxyjNOn2uQoPhnYq3Zu59yhkTykQPrTsXPGdZAkwd4I5VrZusWYASYH/bB+4U9yqk9AutImSDJ5ASevmPOvcvp79OVD4G6MxzSQZMddTp+ulQi8ZYTHTpvr6UnEWkFrbMnTp7+ntWLbnbz51HavjSCfBvPMg6gUNZeIMTHOdx+O5o8QOKDmw5ymBuDseg1rw4b+BlVIZdBrG+p++hGYkA5tDqfL9CvRiY0B8MyNdY6E9I++nhKUPxCtEuEwLQJUK0QYmPCSR56gzUpRo3M7ROtYnEBAX+Yxv1qa1dLHXc7RtCz+H3UkpSbtjNKWwfvbgGhaNv1861/wCIPrqdBTC2q6HMAGge/M/Q/KoWJEmAdh9wnzOxocmbh6YOuPucideUV6OIXDsfpUqXMonSQo166En6H6Cp7LgkHQRpr9r0o2zKL9grcRcbxp/TtFKbt83WLHXp0UcgBt5zTLiuKiwdgXBEc45n3pVgP8JT1E/l9K6cCb2ysVXkHxXDwTPMAAHpH6+tE2+zTiBkPTyn1plgMGSQSBHnzGYAn2n51Y8ZfNu+o3S4mYf0kRrVmtlEyHshwMWS1xlhj4fRRv8AM/dVnxN+R9KR4jH92Wn4RlB1EiZk69PDSLj3apshNvVV3PUkEA+k0j7oKLJw3jiMywWzOudeQj+X9dKX8dxmRisAC4MxIGreRNA9mWm7bXTwWh90VJxXh2XKWZmzczrGo/Chl/HQsutCs3UO489hUMKzRkHrRT8MBJg7da2HCwJ1g6gesffXImR4yFrpbO9sGPIe30rRbFmI7vfyo1sD8uZ+VR3MAQN9d/LXSjzYKkA/8Pw/8prKJ/c38qyj8j9guQ+u4cKYGnhAj3/OsxeFHQ5pk+Sgf3qcXiQCNyDJ39Br61p+7yujeJtNeevOp+SpDh7ggN5mJ6bVDfEgQNyfXXSR7VNfwzGVVfg5+v8AejbdjwAaA9fLnHzrdAUbE9ywAwEagQfdTv5ipGCoBHxBWB+hojEYVS0qc0+0GBr571HcwZuZgo+HbkPMedEDQvTQMZggfTT8ZrbDMCpjfmOuhH360yuYMKkgiCNQdZHMfOvOHYNMrMCNRAn+ob+s6j1o2DixZgo7y20ZViCTrusT7EfSobiZXIMGOQ5iYIFGGwJC/QjQfhWpwD5yWnkFgdCNTyGpmtYvYHitCFG7fgRH4io1TSRoswfUGmrYQXCCRqJOmkRr+dSX8LkWdlJII3gyND5ZSfrWvwBw8ipiCAQIIInpED8SK9sW5Ph/mgep0PrB+lMlw6oVZdSQTl5amf8A67eVRWsBnZRtC59DqZWQPWSBS8kBRBRcZGEQeg002mOuhrMMTmIG/wB0KTInl+VFXcLl12KmR6gEf3qX92zlBsrAknY5iBGvpufIU1jcWC2gzeOJXVSQeskwOvxfo0YXgkDUxJ+QjWvbF1UtkGY31Og10iKkuWQWkEQNPZlj6EgzQY3F0D2iMsndhMREeI6fIURlDnaFLOfPwNlEnpoa9sYbSDurANz000H/AFATzmp71g5AmxEkAbwQYn1JJ96w6RVuN3tlO6iDSvh2MUW1WSW10G/9vetuMXiHbMIM7bR7UHwHDs1xtNCcwPlqCfSu2GlQ6LZaxDjDM7HVmW2g/lRcxPuW1PpRfavGFP3bK0MLIk9JmJ9qDxN9f4KHRdDr6xPzJNPuM27S4p/3i2rJaSyAWkwXzqgCrvLae3nV8cXOSQQLgfEUt2h3jakklm0UlupIilf7Q7toiyUZC7HxZDMKYyyRpqZ+VPsJh7V+7dsqoW1ds22QAQBmUEEDl4tY9aqHbXhH7sUX7IywdphtfrSZFxlTCtosHYd811j5AewNO+J2CpMtMOYEajSfkRHypB2JaHI3kVce0FsG0GjUET58vuNTy/iCrKqbgzabHT61tkk6Exvpy5T8q2GJQrGaDMbeU/hWNlXnt5c5/KuKgGMuwmZ0861YyCCNzG3T/etbb5mGnlPrudawsA0htP6geQ1M0KAQOYMR+vnWVN+7Pytk+9ZWsNBV60qlzI0Ou+4H62oy3aMiI2BGm2utD8RAGXYhmM/fvz1om5dyuftDKI9tJmjWzJERskWzJy6zIOupn8/nWmHPeHfw/wD60+ulbG1nVgr6kfa89R+VSYfCkKra6iI6Rpy+dFq+gPsjAUEgaZNJ68p6dPlXgusM6gzJA9JOpoWwjd4xIOUjaJ1maZWsBlRtd4M8zGp1il4yFTsguAC2yxLAGPKT4qgFmAC2ilhGh1AnT5VLjsZlB8J8ImetaW87AFTIDMQG6A1qN5AGOoeZLMeX8pB06UzS5sQCGIzHXSTzjy6b0KMN3SuWn4gYU7TPX1OnlQHGeLR4ByMGDtAiPWjGNspgwyyS4r/gWMUNZ56QNhrPrvXjX1aVOuaB8ttKrwxxFE2cZVfjR78Po8Kjxa/qWCxcOggSAY8yNT9CR7153Srcc5pULtzEDXXYxpPpS/D4iVbqokax6x1mBRmHvs1p2aJB99TrPkf1vUJRpnhfU4fiyOP9jGxIcmI0IOunIfr3ra0ykEMdShIjcATA8toqDCkrdg+EkMII5+LQ+8fKpL+HZFd9ZgLEaqTsB11A+tZWc+0gggRlbWVnynUexr1bkIuc5WJIjoIn7tPcda2Qb28sMc+ZvMEmJO0E/WtEsm5dysJiFJGm6aGNeYB9xTDdbNsJdASVgvzHJiDmH3CvRcVmAzalVltYnVSOvy6VAqrCkTOXWNmIAn3gnTnp1rMZe7pQ5g5c7EnmJLWx8oHvQGRUu2GJa/dyKNLMhjpq06knyiN687OpcYojZVVvCpjePhJ66iktrtALNxsy95mXxKTGaec9QdaYcK43Ydg4uPadTIUpmEjmCD+Fd8Y8UO66HvEMA0sGHwjL7jf61abfGEuYZHe2Lt02xba2SAX7olgwkGY1MeflVVbtvAZQmYMxY5hGYsdTHIeXKgcH2mOjZQGtXRcUD+WDK6+f3mipUzFuwPEM+IVu7FoBFTKDOgkg7DkQPakH7R7Fx72RzmCqCp8m1n1qx4G7Z4iveYZhbuqBmsmJUjp1HnUHajh7syF0IOQKZ5kE0JNt7GSOfHit/D2ka3dyliVICiRkiDJ6zVg4HjcVftFr1+4ynRVJ0neYFLuP4TLasAjQvcj0hZp3w+QEXYSINLybix4QtOzbIw1y6EkDr0qS/iCRl+1v7j/beir7MCADqYI8isfr3oC/aIbQ8iJPkTMVxfo5WqJHvgBeYC+mpJj5H761u4hZk85MDQcx9w+tD4m3mYKOfTX39ai7iSs7LpA2O+lES2NkxLRpmI5QD+dZQ4ZRpmA8tayjY/Id4eyHcZtoiI5kSYkU6scLnLOgUEesmZ1rbD4BLUc25E8vStr12NZ5xXfh+k8yElk9EuF4baSYWSdSTrrRlvIBAAAHQUrt4oGdeXL1rfvImutYIk7b8jcXxHvFYbisIIB1pUuJ1PkQfrW9vEasJ1GseRBpXhMS4rgtm6NRBImR5bb6V4nAV2DmI0EDSehrLGKlR1AIqS3iOfTQ+xqbwGUmugTF9nQ2UhpZDMECHjkRt5VzTtXge6xJuLot6WynkwMOvqD9CK6tfua/rpVJ/aZl/de8UgOt1DHm0qdOhB/7aMcK4tUdn0ud452ygXOIcspBre1jT6UD/wARPNQfpUpxlsfEGWdulcjR7qzRfksGAxTEwNT5+nSrdwzKUO2VrhYBtIWAAD/Nzqv9juEh7veZyGtlSEIInczr0gdasV+zClbYOkAETr4ogHpBj0rnmrdo8z62fKevBHj8GWuIYBXK3i5CBtPOVP0ryzjkzd2QXLHmNokAgHatkvuGA+yAF2iZiPOPyqBtwzAhyzWwSB/ECnSfTKWn+1Sb9HETXuIgXmadVRs3QyIPuJ+lR2MXCrrAt5QCBqrKAQCvQjQdNOtQ3MBqzu7NnJWQNVNy2QpjkpaDO0Hyo02Ray5YbxLox5IoAgRrGok70z9m/bA7dsl1yzL+FiPsn/DzCP5dPcUs7ZcQi1l1i5ly+QQAMPu9QabW7oVkDMw/hsjZToP4jAMfOACPU1zDtL2lNy8RAypKLB+ypMHX7/TpT448mGDXkAu4Frpdl+yPmeQoBMJde4NCCOcRt510PE8PWxh7FsLD5O8do1ZrnxAjopBUEHYClwjoJ8jXTysZ7diW4rJkBBghcxk7/a5x9KHs32LqDOUmCR0Pn9asQKkwQPemeBwofwqmvQUKtmsp3D2v2rguWy6up0Imuidnu1mLxWa3iWUrEDwANOuoqax2eyibhC+QIk+/KjsLw9Euq9sjcAjaBBJM9dI96LdIwn7b4PLatPEAXIA6AqBoPaT61LhFMJudJ+lb9sLneWWOsBkInzPL2n5VLhVKMCNcizvyqMH/AObsvja4sKywysRqJDGdI0J1OvKob2IDAZACYJnSBm0y666kiibjK57swCTty1USPLWPrS3B2yrWgRu0tGoAtgR7Zz9KglZytBeHwYHiGhGxBnUKJ/OfOluMtwVGynlzkqDPnv6aGmicYAATKQSWy6SRmGh9dKjGFz2wZXMqiYAjp/aaPRpR0LLtppMKxHkDWUR+8XE8I1jnp+NZSWL/AELbe4kUuKjSAx8LcgelC4prqEiAwkfKdGH3GtOIYu6FOa0Lqcyh8XqV3BHUUj4jxlyouYdi0f4lpgMy9WA3O2sV9Sl6OSrCcZiCbSXJykEqY9f7Vpw/tWysbd75/rrXnZ25+84e4rASzkkdA2sj3qv8UwNy3IY5lUwD+HUelHUk0vAVp0Xn/i6nVTus+66/gRUtjiM3iBrBBHmlwfnFc3t8SZQsbqZB5x08x60Xwfj/AP6i1PTuzB5alfkanaSH4nQ2vlTGzcp2YH8aJw2NDQw0JGoPpyqsXlN24hzHTckyd9duVWFLkD6D9b1pKhUMXvaVzL9qt9rl2zYtKWYy5jmFmPlr9Kv1zFZT7T1/vVB7SP3uPUKQDbt3Q3lkJYR/mUiPfpU5Oot/oeL+4oVrEj7UyPnNMeC4Fr9weFiimS0EgQQYnbaml79n5uYhzauDu5JKsfFsCRI08/IV0PB4FLNpLKLAQawJ2IJUE7zMz/avHlkVfadvyuSNcNeRYAiXBcwNbfIAny6etbYBWKgsSCVIChvh8YhhymeXSvbmHCRcuMqEj4fMT8qhxGP7myXHiEhVjXKpBJIPoAB661zb8k097N2whdnuFxAgAKRoVnU/OdKXcSu5bZuB5Icqw/lVlGh8wN468+SwYgQYBkFnP9QJMgncmNd/wqfimK7tUY5Cy2u8ZTGbKblzqIiMuu8KeVaqFtO6PMJxElbbx8RYkA7KHafkR/4+83EeJANoZKownY+JhHnpuR0nnSZluObdlVVXL5Qq6ZcxBg9CY1HlUtqwz3XBIkEpPUqxXnrrp6zRoC9APaXioTDEEwzHKsc5+M/KD8qplnC5sRYRfiLAny+1z55RPqYq38U4LbNjvCTcFkhmUaQGVj4tZIAXUDXUnYGq8OHEO9xzDJeTwxH2XPLSCBGnSurG0o68hSLdjXzOqTmySpbXxEuzFtddZ+QA5UtxFsjUifPmPzprh+GXHVb2+YFp5+FQZPvpPWgceGV3ynQEnLyKkytBPwUA7ZBMddqO4Vje7uA8uesUrwV8G8pAiCW/6fF+FS2TtTpgOg4m+Ta0G4kASW9oUzSK3h7tpu9eQXDAKxkgZYJ00HxaD1prwPFn91QHxBZHoNgD6EilPa7irI3iEFEYjXQg7fdQl5Qz2hT2t4wVyKpDGQ5HJQJEH1+cQedEdnu0vfOQ1qFtgvc8W4AMAHzNU3C43M7sxJzatOk+Yqz9i8RbTvCyzJUTPISSIHX9b07xqOOhFNrSLdiFJyuEAOaGLHloJC+xg1JirjJDQPEs6bmYkA9fTqah4ndzllUjOoiNtQJIA2YgHfy02qHiN5hYsO8Zs55RpoQfr9BXElsKavQXeIe6Mg8RgkeQGmh20ofFYtcjPbUDMcpjQbHUj1Gnoa1v45bdwH7SsuXr4SANfQE+9RNeZr5VSCJhV03fUmOmtFrwjAlgeEf/AKj86yngs4fkrHzGg848pr2j8jXgHFklvjlpgM8pP2wrFf8AqG1G2Ht6NmW6o+0Qpj/UNa51geM38P8A4VwMh+yYYfI0zwPFMPeP8QnDudzbBAn/AC6ivoeVd/7/AJOTj6BeLdrv3fGOcOVa3MMsbE7ifXnTHG4xLis4aVuLIEjQkagjrIoLtP2Zw7AsmJLPEnPGZj5Zfyqjri2tNBnLMT18605OL5roZJND7NrQ6qBdRtiGB00nWtbWMB1kVlvEAOraHKQYOxg7HyqTkmh0jp/DLXgLa+LUf70yv3IVf6iNtf70vsYk3ClwQAREDVfaOVG4kzbbfweLT+nX1q3dEGtle4pxlk7zWShH/lp7VT8LjO+xj3AcouXG9lZtPWBTPtviXRr4A8Ba2Zy7ZwSup/WlVnhdwKQSajnmvxLY4+TrQt27eZw2Yk7xGcxGgI1SYEjy1qaxdKW3Dhme0O9JEgsTuQPQzHVTSTAX1cW1AOeDaJDCdy7vPQIT5fD7sU4hk0EZQIZSdYPw5TuRlPPprXgtqLOqkiO8/eqWtqVuAE5WMhtYYiTrGx9qUvdD5rCmEIGUHeTbBk85DhgPJYp9bwdtnW/LZhGTLIAGsqY0gyZnegsTwbu3e5opAItjkQwEbayCW0896V0+iWSLfRV8NeDKAxIYHLAHMlQJ8tWPsKK4nfRybgOqMQQVjNaaSo31y7T/AFeVe3LKq+cCQzSp/lLKx1HQsp9I0rMZcV7TplAuZfCYgyIJk9CobfUeHkTToSHRBwTFrbW9dIz92g5RM3UUjyMNp70wvY4Gyt0Zv/V3cxGnhQXrzKAf5iWU/wCj3qtpiAthgsjOmXUaEqJJnz29Y6UdfxTXWS1M+MeUDubWeByOc3ffWma8D3Wh3e4cltbxIZxeUOuUwAUe0oUf1RiGHQ6iKExHB/4rXIYK3dvkZY8bhWZNf6XAnlB5inD4lrWEF1UU3kJCg6hM7ToNtAUAnodqK4zdJZiGJV8rDoFyQSOnjBMjmaDlSoa0kR4WwDbtvIzFXUaaeKEgDoGIJPnVX7TYbuhnXxBxaDkbAEOoPuyx6+tWRLi/vFvDINbatruFCKSoJPM3IzTvrSPtGi3lsi3JQW7dkE7zkYoY6hgRz1HPagnuzN0hZwzhJGL71lmyGYxMZ1U+JR5aZZ8/lBirN1XE25zkKuTVSSQAitsSCcvqOe9aXMTcYu7SqyFUHUBbdxsylfTLIP8AMab9muIKiF/EiqsgfFlui5eAZZ+1vH+XnVU3ds0HZJggbLMHMtbkMEMqZ+zMRmVvXpQPaDDG/mut/gL8QUyVIElI3AJMjpmphbx4u27dpFyBQmRQT8RzsRJ3gFACdTHkK87OBVuvauwuclWDc9YInrzBPNRQ5bHfopq8Pu4lz4Asd2oOyquiLr0AgVceEYRbdruhbZgrDxxBYs2kDblHoa9tWiodWkA5VJiICmCfmw26/LMNeuKWB8RQkQI2DZQVj7UkEelaWXkqRNNDfF2cgDqV8SmNfExJMHpoDAM9agx2IDkK0SA5XNEFtI8uQHyrfiVy8WcBC1tAwBgkL3Y195P0pXcw/egDY5mUk7AERPXepeQ36CLlsXUBy/xO7zKQ0Ess5lg6TAmeVa2MOwvIwBlio16DNJ26a0Zw7hhnJcI8IuDlMlgVI9I+R9qcXrPdrmVRkUQsHWWPMneBrPMGBTOVbQGaXuKohy5QMoAjMREAedZVeucY1MqpMwTmcTHkDWUqbGtHLrfH7kySCesa/SmFjtJI8aZh1UwfuqtmsmK9VTaIl+t9tcIlvKmF8Z0zOc36+lVLG3DcMyfTLAHpQiYt+tTDFtz++rRyJqn0LWw/gFoXJUuVKgkCNwN9aeJgLYXUsWGu+kRP51WeF4gLdJ8iB6nSrQDII3MAe35V5+ZuMqT0MdL4Is4ZMuUAjUjmRyMc6OveJlgidmkj+1clxfFrth1Fq6ykLJynSSSTI29jRGF7f4swGyP/AJk1+ldsPqKStBeBvaGnbq6Qz2TBLIjEzsU0HPfT5E9aq2C+HWjOK45rj5yACzbRpsB+FLUuBLrCZGYwfeubJk5zbK4dOiy9n7xF8CTDAgkaZRHij1296sGIu9805YJTPcKzsi6qo3neAaU9nuHZyTsChAn+rQn5SK1w+KuW8SLfw5mCGNCcw8Rzdd4NcmSHlFMkHGn4OicIgW7imfBce3qOdsZSx8q84zZD2ikQwUXoO0I/jA9CNR/UOtIeD9omu4u6AAUdX7mDo3dFtDzBuMWaTuDzp9xLERYN1f8AEWxfy6TBNuckdO8C/KlWtCclQHw3DTau2Wt5MpIVSAwULoGaN9QdSZMzsRSDG8BuEsRCG5lJaYQINQZ5M2ggcj51c7iZ08XhzBRcK6aquse4AFDY7iiKC7EACMub4FMwhManxHlv6VuVE7Xg5zxTgjYcL3rTn8ITfLMEE8l2MDnrR3AbCW4vN4musUQkHV1QbdFEqM+8zG1CGyLt97d+6DcZmYNJ3UqdJA+NW0HLKQYq8Wr1u2yplVWMKqAZiudviYTAj4j0Eb8qMZK9m+AAvpF0HLfVLqE7mBqp/qUyrTzXpBqBsADaIZwrWsqKxkLpeeTHPwRA9/SbC8Tz3rdhgAcxywZ1Chtx1XMJHlVZx2MJdbbknLfuM86aqup+bt6ZhUXT6RnV7C7NxUu3GVp7yyMgeASSHPe9D4S7ZdNZ60O4U4O0QPGGVCJ3Nu94ZBOhIVwI/lYb7A3cSUxODVgINnDZ5/qUqR/3+2UUPlu3bLRLGzdsw2wW2qXTmJOgOqyT6UUmIpWqDr99Vs3XyBiLxRiY1BaR/wBQUBvMv1orC4AL3XizWbl63e5kiyUuETzmcpPvS5bim0EEOz3MxY/CreODG76nc6eRpjh7LthwuYL3QBVZksiXbgiR9oZiY5ZI0orX9wRVMnt8J2hWItZgUL6M5SEM/wBIlhJ6Us4nh2Z0vsSHCIrCPidAULT1MKT61YOL4h0a1cABS9kOYHxJcFsQ2nIqWQ+0io8bhRdxCBCO7ZrbHUaCTmGu5J5dSK3boecrI8dg8r2becuGUSIghZzhTPOABPkKzhN1Yd2jJBkEj7OgKzoWB/CteMqFIcFpZ2UE7ZllWIn7Ow/2oW5w1VsBbzFJ1AEHRjAMEzq2X5VOtgj2WHD4XJKZjBOraknOoJMDr1/KlfFeGog8JYBQT5lztJnoKktcSIumTmVlAjYEEACOmoPzNecQYXGFlmCoB4CCArBgMp5GYOsn8q1a0PpIAtYhERrpaWgBRsZcfcNB/qNEYHG954DmylGMgTtlAHkAqn51HjMCuUkrkuIfMq4iARJOgPTrWuAbLZchgG20PJDmIX1bTzg02qF3SGmD4RadA3dAkzMsAZkzodRrWUk78nWd+h0+grKZSl7EtHGAa8IirlhuzCWrcXFzXGWTOmSeQ1386q+MwhtuQduRrujJPsDBo6V6r9a3a3Gq7ViMp+IQapx8mI51q49mL4uiGMZd/MAT9wqnlBO9Ouyd6L+XfOpH48vT61LJC0NHugziSMrS27SfrtptRPCnVTqhnkd9K94lZLkiR1Jg77AAUFbvOmh5daVnVjkl2PcTw/PczklUVHuEnWO7QtA82MAeZqtOZPmenL9bVYbOKF5Ch+0I/vSnE8ONp/ENNI6NyAB++py9oTLFxfJdFg7N9ou7yrc57Hy5fjTnjOEF3K6as0r7FSD6HKTrymqQMVIYEDbfkPEI9t6sPZTjoDBLhGnhBP11rHVDIskeEj3hN5reOCspAszlUfZBGpkaGQQM3Ujyq/4mz3h3IDpmIO8m4jEH1ywfLN1pf/wZBNzN3feAKSPtQwYAHcagTHQdKYrdT7LKCPCSBsRrMeQMVOcF2cub6ecY2tk/EMcSWRWA2k85ObQagTGtc24px4ve1kYe2pOVTOaPhMjQsxPtVp4u2mUFmJV0AUjQXFKl1kiTlLLmOhKsRoBXPbqth8Ozg6m5lA3BRRvGxBcgf/G3rWhFPs54r2Pez2LtNibaOmbulLi47EmVMqABA1BBkzy6UyxPGgZXU3L6OxZWCk2yZCkkaM3gPWIn4qp3D8aEQ3IALoUkbBcwze4ygdYPSmGEh7OKVTmKIjIYhsr37aPHTdPQLHM0zRW/t0WSxeXD3rQQ5la3aAuHQ6vbd2PQtZygDkrdam7VIe8uuohrhVhGsG8ilx65vpNI+E3BdYF2JDkZyd8xhFy+cCI2mOW1q4jhLl60pDAkZ2gOozHW4InUgsxGvIDzqV06J3boH4lw+yGW5deDas2YVT4v4YWCdPhzlAYBnyoDjeCvNgswC92rIwVAVCIgfMSGALTKnNr57UZjsaEt2FytMd0GjUDKAWOhjRU028E1vwS7lVVVrhMaZiCmYAysjcFSZQ6So3pmGMWloqfD72VRJygswzHWBLaj5n50ZwriWW0c7HIV0I3g3ANttda07XWhavPljIFDqNhDkAqOuViV9BSwn+FAH2R7EsSdK1WrB+LOg4nFs1iw+gVlBzTqt1DlIC+YAM+Uc6LwFhGaywGXu2IKj+cgZWjnIVunXnVXv4j+DYU6hrjEDmoVUkR/UX/7asvDWJKMCCHHjH2QLeimeoB++hFOLtDpWjzjjI9woCVZDaMb5DcUwp9SIMTsKW8bbvMM1wmct0L1AXKpBkfZLf8AkvQ01xnD1e47i4AGXLdEaiDI1iJCmB1pNZZLaLkuNcTKRPwBgVy7ayRoY5QOlT82CtmmBMsHk+JgTOkBSR94+RqTiNllssGnvBazjpmW+gnrorH5+VT4JxeS+CstbGYCZJAMN6xtHQGtuKF72HGQA3EVCcsybVwCRHMhlE00rsza6QLw+01xcpOjqXVdSEEFIjpmXX51BjsFeV1ZV8IBGhBMEHNpP1p9wLCzh7dwkDu2dGG5Kd4WBkcvGdKj4hilLW0B8FjMbgXTdPCR1GY/cKMlTMtqxDYVSomyrH+Yswn2DAVleDMNJIjkKygmiTqxXicWWAVh4gBrPIcvWkXF1V/AREnTyg6Uw4piBlBGh3gfWkWKulzI323+tdS0UYlvWmtNB/sf7V73QYSu/Snvdo4GcAxp9B0oLHcIClTbbRhPpqQR9KvCYjQoK0XwZit9CORn2r25gmnWB1ojC2chECSTz5/2pZ14DEtONxyToIBOumgnpQzYUOwBI8Q8M7kTEifOduhoZZPViZ1+ZPoKI4gxLJlBzC0iafYVUGaPMmSfU9aRFLF2U23BBNW3B2UvWhLAg6LqJB6xuIpBiMIUAV4DBth0A0IPPN+FF9niisTrn1gHbT8aXzZ1YJX9rBuKcF7gObknNAQjQc809OX1oTAWWuZjlJK/yjYctvarrfxlq9Fh4cmCV6AeY58veiez9jIbmZ07kLGRF0ZuR6g6azM6UW4sGXDxf29EvAeE3L+FU4rMEBBUfbhWOhG42mN4NF3+G3GW2+UJm1QLMxHwMFMREddTWt7il269myBCPIv3NeVsEqDyzxqw15aVY8VdJKLl5yBsYjfykT9fSkddHNKcpO5Mq2NtMy974SwMeHUMy7QR/wC2sDTnJ5HSh9oboOyM05SDzywSQY6MWHtVs4xadbin4f4apmHJgZ8I2nNPy8qVcSw/eAM5zMGMONCVAEajzDAg66CtDRoq1ZUuF54YgeDmPI7+8Uz4TfK37lsiUu2mT1BUXLZB5HOifWi+KcHbODbXMzyjhR9tWGoG0MPF86VZ4eFMm0dDPxAfEQf80x5GmYpZsIqylq2SuZ1LnmZYyR/SAV+s1ZmueEIFkKwAAOreLJz2XMR5aRVa4JfCm/c3K2WK/wCYwF+Rj5npTLhGOUBZczlFmYkqqvLNPXIYHua52lYF+ibtPxYKEsKALTIyMwEH+G0JB3gEEid1LdaUNcZEPWzeiQfskxoOYylfkK07Y4ki5hydEZXUx5XSSPUKRp514xLYUidu7TU/EFZlB97YtkxzaqONqy3k17Q3i9y6G18RgHSCzKxjy1qKCAxYf7BdPuobiVwvcYtrmvBW9ysfQ/SmV/CkBl1kgiCPiV5ysOogil6VEpM2L/w7DkzCMx85dwPmE+lXbDu3wKNAJZtgXKjMR6NmiqhYw0YhLRgiyEDAHw5hmJWfJiRI6Ufi+JG4xVCFE6xpzGvzn5Uk3qh4uh3gyuVxcy5mcvBkhgWkaA/FEAegqS+lm6QrLlMArBy7yCADI5bVXLeLlirk5ZI2mFk6CNv17S4fieQsVCt4CCx1mGBVo5bD9TUzclYTwSw2GxF1bmjKGJ10KEz9Vn50yTHrbQFhDKsD+kCddN5mY5T50GOJrcdXYAXCAhgyGUggEHyOnoaX3MUvfZQjl7Y5DMFzruVJgiTB1EzTO2I2l0OcBxfOYQgBpO0QSR5+Q1pXYR7+JunMQqoytyhZAUA9Z+UV5YuKrHNIghY1BOYydhoZI+c0SeKq+YMXRWlZTTUmdvb60i0xIvYjZWXRpBGhB0M+leU0jldXO40LMSCQNFmTM5QBrWVShGUhT/EWgOIKBcuACIPKsrK6/DLPs1wg/gf6z9wo+8Nbf+X8aysrRALMQfEfWvT/AO3XlZTPs0ex1wsfxl/yt/4tTCwZwxPOV+tpZrKyprs0ugbEHwg88qa/IfdQCqOn2fzrKymj0PHtG/B2hSRocy6+1T96QFgkTdeYO+lusrK3s63+KPXuEZIJ/wAMVZb2IYW8AQzAtecMQTLCLOhPMan5msrKdr7GTXaNuF3C9jFFyWIYEFjMEySRPOaisr4R6z7nn61lZUF2/wCZFfk/5iu7cIZSCRq2xj7FViz8drzH/wBmr2sp3+TBLssNna//AJbf/mD99T8KOuH9/uavaypMR+Cbtao/ddtsSY8pR5j1gfIUHgDPDmnWLqxPLx/lWVlW8FfLBsUfCp//AKD6MI+VWKw5y2DOq97B6ZTKx0g6isrKjLwQn0L+B/Fc8gP/AAavLQ8XuPvNZWVOQz6JcOPH63tfPxGhsR8TDlpWVlZdAh2wrMc4E6BgY5TDcqN7UXCAIJGac0fagCJ6xXlZSSA+0eYFiQ86xbePKLyxUV0wf9RPv3CmfnWVlKuxI9lg4TbDWLZIBJUSSJJ96ysrKcsj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" name="AutoShape 4" descr="data:image/jpeg;base64,/9j/4AAQSkZJRgABAQAAAQABAAD/2wCEAAkGBhQSEBUTExMWFRUUGB0YGBcYFxwaGxYYGBgdHBgYHBgZHCYeGxwjGhwcHy8gIycqLCwsFx8xNTAqNSYrLCkBCQoKDgwOGg8PGikkHyQsLCwsLCwsLCwsLCwpLCwsLCwsLCwsLCwsLCwsLCwsLCwpLCwsLCwsLCwpLCwsLCwsLP/AABEIAMIBAwMBIgACEQEDEQH/xAAcAAACAgMBAQAAAAAAAAAAAAAEBQMGAAIHAQj/xABCEAACAQIEAwYDBQYEBQUBAAABAhEAAwQSITEFQVEGEyJhcYEykaFCscHR8AcUI1Ji4TNygvEVFpKisiRDg8LSY//EABoBAAMBAQEBAAAAAAAAAAAAAAECAwAEBQb/xAAqEQACAgICAgEEAAcBAAAAAAAAAQIRAyESMUFREwQiMmEUcYGRwfDxI//aAAwDAQACEQMRAD8A60uIk+VaYm4DpQAxNeNfmu5YKdnKTL61mU9ahzVmc1XiYkb1qPva1JrWaZIJKL1bHEzUAr2KzimYI7+vQ1CsQNzWrYpR9of71uHo1pBec1qzk1AcemYLIk1MDQ40bTPK2VSdq1qa3fjlWd+AktvBHmanXAAb60MMVXr4o1ztZGYzFrrQ1aPxBS/d5hnjNHOJia2mrRTSpi2j2K9DV4qzUyWRzotmoy25mmFi31peHy1Su3n7RWw02rRHeEQT/LP41J43PoKRb+MdqsLhmy3LoB5qNSPWNqUf8+YN4IuNqY+EiK4Rc4g9xpZpkySTuedE2sSRAHt51aOPFH2w8GfROEVLqh7bh1PMUQMGRXKv2V8cK45rZPhuIfD5rqD8p1rrr4sRUc3KLpbTB+ma27M166xUa3B1iobtyakotsJl066VEa1L153ldCi0KervRNsihC9Yj1pRsAZlFZUIuVlT4M1iO/xlFOhVhz11qccStb5xtO9cssYssszvWXsSzSQWI2JH5U/8QvQFyOt96InlQI41aKkq4JgkDY+HfT1rmrcYZUys5K7wSRqOdRfvmYbx59Kb54+ma2W3Bdt2zRdUZW2K7r6jn/ahMb2pZbgC3GIDAk8iOnWINU+9dYazIB5H5e1a28aZ12P40P4h70GrOhW+24XvCyyJ/hgHookH3mD51O3bhAfhOXL75uQ9K59fxpygjUj8BG9QYh71tUcgw0w3L00+6h8/6QadWi59oO0pLDIfCRpyoHHdoWFtIbUCCeomR8qqt3GFRJ100HSs7zMJLDX3ikeZvYvEs/DuPtmzA6gQJ6TTyx2+JuiUC2wstrqT1HlNc+XFC2IAM8z+vOtLeKyqWMdIpY5ZBUTpX/PMWM5UZ+8KxOmQNo3qV+oozGds0WyHQS0iVJ2E6/Sa5Na4jPhaYG0danu8QmddDVPn30F2XC52ou3r6+PKk5lA0AyrvPMHoa2PbS4S7KxBcBQCBlQiZI+h16VR7vEAwWFIy+ekVouNBJX8Y9q3zsDR0I8S/wDVC8nigDNzkxqPIAmKgt9pH70vmbXQAnQa6ae9U2zx8pqpiT71KvGC4K6AkTO3P8qEs8uxWjqHBuOG6TqAFGpPOjcd2htWmCu2pUtproBP15Vyu3xIqpWfiEfMa/Q/Wtf39XfVi0CPoB91Ms0atoKR13CcZt3cuW4pJEhZEjSYIrln7WeHFMUr8rqz6FdD86gt8UyNmGh5FTr0P0kUNxnjbYhoYlsuxP4ChLJFq0VhZUGzUwOGuHK2U7SKlCPBhQCKsfAca2jXmBgZVXSorK2dMcaYR+zm0tvFo1wnMykqI6iJJ/CutLxJIBkQ22tclxmN7vKQBIGh5iDMDpvQ+H4kYBzba77HrVo5otLkQzrjKonZbeMRhIYEeRry1i0cAoytOuh5bffXKLnHGYFZgHeNJqCxxRrYlGI0gQeRo/JjvyRtnXncDdgPepMMquJV1PoQa5Bh+0NxLhbNJgqMxJ0aJqW72pcOXViNIHL0OmnnT8oNfkbydcv4WOdDE1zq521xEDM/IA+fyrL/AGwvEyI09YkeVaMor8pAd+jocmva4vieN37jlzdaWM6MQPYcqyl+aJqYbb7PujQGUkaEEEEGKMGAvAQHA/XWJqzNiZ1iT51gxWh8NeZ82yylERcN7M3MVeRCQw3bMdAOfQ0b20/Z0MKqXcMxZScptuRpI3B5jTap+zTOcVcV7gslkzIWMKWDCB0OnLpNWbtJ2lsi0ttmRnkZgjAhdN55CTHvXRjcp7KSeqOSNwi7GXut/f7jXlnhl0BiUIgaDKZMHbbrXQRet81NYrWuhFc/zUJUfZzx7Dn7DbgHw7EnXl9auFlLYwi2mWVIJynlvB9ec0VxbFWVsuxMQNz15VWOH8dt3LuUsBBRVWdxpMV1fTyTuTCtqkxTcwA2OvOYO1QJYC84PWNq6ebNk65vKtWwNmfiU+oFczzA4r2coXDm64XOqgk+JjlWR5+4qBnJkbj7661c4NaYAHuyFJMZRoWiY05wPkKH/wCXrEyBb01kAaHrTfMq6NxXs5ilmN+uvlFakGWIBOUTA/XnXUcT2csvmZgrFjmYz8RMSxg1Xu1nZ0petjBBWR7GW5qCrMxPiUk8xlMzoVFPCSkwuKKddwzm1nyEIDlLcszagTzMVpYtkgsemn3V0LgPZBXwpa+g70XmBE6KpUMmXKY5N8gOVGDsdZCmFidIBOo33oyycdGcDl161G1TYa+VknmNK6A/YKyeTj/V/ao7/wCz60UEF1IjUGZ1YknTfVQI/lpFlT7N8ZTlxBDhWjM30nrRuGwStdFvOi5tCxaFWASSTyED30p6ewwuEEOywIGm8EmT717iOwIOU99JjxSsQZO2uukfOsskTOFdFSBnbn7dKj4Yh3PKTPpNXO12IygHvAx9PpM86h/5LKpq4UZ5YyICxtrAmZM+dFZI9A4lWuX2Uac960sXiNdhTDiuEVLbQZdpyEbEDViBvEaSdztQuBwIzB7hJUawNz5CdvXl9KzR0xbou3AuyTY3DNurIGKHq5Gin5D0qmvh2tuyupDLoVPXaK7h2Q7SYS7ZVLHgKL/hH4h1P9WvOieOcDt3zL2rbhhqDow81cD6Gs7ixJJTOE3mK/lWhdlBj19K6Jxj9l7EFsM5Ma928Zv9LDQ1UsRhwVS2LLB1Ym6+plSBpH2csEz50Y70RcHHsTWsQY3mCIn6715cuEA+enpTPi9lTfdks5EZyVXkoPwjTyoZrBgyI6+xpuSFQV2e4Jdxd0ImwAlm2A61duPdlMHg7E3brPcI0VTDOfIawvUn+1KuzfaOzg8MJVmvkk8ssHRAaQcT4q952u3TmczrygDQeQFUy0qSAhdce0SSBE6xvHvWVElsESRr61lQpjHU8RaAmAw033BNRMgDdAQTp7TWWHJmZ+EacgD91e3jm00GhM7HUbfrrXm0bjYNfwy3FyHxZuvlt9aGw3BrKtmC6jUmNzPnTG4nweEiDv8Ar50Mbhk6b8+uuv8AtTJuqs1eiX93Ihp5kR+MV4V1jnz0rLtwZBAEnSJmAdRrUZJ2G3xDXXz/ACoUDihdxvhJxFsIxyjNOn2uQoPhnYq3Zu59yhkTykQPrTsXPGdZAkwd4I5VrZusWYASYH/bB+4U9yqk9AutImSDJ5ASevmPOvcvp79OVD4G6MxzSQZMddTp+ulQi8ZYTHTpvr6UnEWkFrbMnTp7+ntWLbnbz51HavjSCfBvPMg6gUNZeIMTHOdx+O5o8QOKDmw5ymBuDseg1rw4b+BlVIZdBrG+p++hGYkA5tDqfL9CvRiY0B8MyNdY6E9I++nhKUPxCtEuEwLQJUK0QYmPCSR56gzUpRo3M7ROtYnEBAX+Yxv1qa1dLHXc7RtCz+H3UkpSbtjNKWwfvbgGhaNv1861/wCIPrqdBTC2q6HMAGge/M/Q/KoWJEmAdh9wnzOxocmbh6YOuPucideUV6OIXDsfpUqXMonSQo166En6H6Cp7LgkHQRpr9r0o2zKL9grcRcbxp/TtFKbt83WLHXp0UcgBt5zTLiuKiwdgXBEc45n3pVgP8JT1E/l9K6cCb2ysVXkHxXDwTPMAAHpH6+tE2+zTiBkPTyn1plgMGSQSBHnzGYAn2n51Y8ZfNu+o3S4mYf0kRrVmtlEyHshwMWS1xlhj4fRRv8AM/dVnxN+R9KR4jH92Wn4RlB1EiZk69PDSLj3apshNvVV3PUkEA+k0j7oKLJw3jiMywWzOudeQj+X9dKX8dxmRisAC4MxIGreRNA9mWm7bXTwWh90VJxXh2XKWZmzczrGo/Chl/HQsutCs3UO489hUMKzRkHrRT8MBJg7da2HCwJ1g6gesffXImR4yFrpbO9sGPIe30rRbFmI7vfyo1sD8uZ+VR3MAQN9d/LXSjzYKkA/8Pw/8prKJ/c38qyj8j9guQ+u4cKYGnhAj3/OsxeFHQ5pk+Sgf3qcXiQCNyDJ39Br61p+7yujeJtNeevOp+SpDh7ggN5mJ6bVDfEgQNyfXXSR7VNfwzGVVfg5+v8AejbdjwAaA9fLnHzrdAUbE9ywAwEagQfdTv5ipGCoBHxBWB+hojEYVS0qc0+0GBr571HcwZuZgo+HbkPMedEDQvTQMZggfTT8ZrbDMCpjfmOuhH360yuYMKkgiCNQdZHMfOvOHYNMrMCNRAn+ob+s6j1o2DixZgo7y20ZViCTrusT7EfSobiZXIMGOQ5iYIFGGwJC/QjQfhWpwD5yWnkFgdCNTyGpmtYvYHitCFG7fgRH4io1TSRoswfUGmrYQXCCRqJOmkRr+dSX8LkWdlJII3gyND5ZSfrWvwBw8ipiCAQIIInpED8SK9sW5Ph/mgep0PrB+lMlw6oVZdSQTl5amf8A67eVRWsBnZRtC59DqZWQPWSBS8kBRBRcZGEQeg002mOuhrMMTmIG/wB0KTInl+VFXcLl12KmR6gEf3qX92zlBsrAknY5iBGvpufIU1jcWC2gzeOJXVSQeskwOvxfo0YXgkDUxJ+QjWvbF1UtkGY31Og10iKkuWQWkEQNPZlj6EgzQY3F0D2iMsndhMREeI6fIURlDnaFLOfPwNlEnpoa9sYbSDurANz000H/AFATzmp71g5AmxEkAbwQYn1JJ96w6RVuN3tlO6iDSvh2MUW1WSW10G/9vetuMXiHbMIM7bR7UHwHDs1xtNCcwPlqCfSu2GlQ6LZaxDjDM7HVmW2g/lRcxPuW1PpRfavGFP3bK0MLIk9JmJ9qDxN9f4KHRdDr6xPzJNPuM27S4p/3i2rJaSyAWkwXzqgCrvLae3nV8cXOSQQLgfEUt2h3jakklm0UlupIilf7Q7toiyUZC7HxZDMKYyyRpqZ+VPsJh7V+7dsqoW1ds22QAQBmUEEDl4tY9aqHbXhH7sUX7IywdphtfrSZFxlTCtosHYd811j5AewNO+J2CpMtMOYEajSfkRHypB2JaHI3kVce0FsG0GjUET58vuNTy/iCrKqbgzabHT61tkk6Exvpy5T8q2GJQrGaDMbeU/hWNlXnt5c5/KuKgGMuwmZ0861YyCCNzG3T/etbb5mGnlPrudawsA0htP6geQ1M0KAQOYMR+vnWVN+7Pytk+9ZWsNBV60qlzI0Ou+4H62oy3aMiI2BGm2utD8RAGXYhmM/fvz1om5dyuftDKI9tJmjWzJERskWzJy6zIOupn8/nWmHPeHfw/wD60+ulbG1nVgr6kfa89R+VSYfCkKra6iI6Rpy+dFq+gPsjAUEgaZNJ68p6dPlXgusM6gzJA9JOpoWwjd4xIOUjaJ1maZWsBlRtd4M8zGp1il4yFTsguAC2yxLAGPKT4qgFmAC2ilhGh1AnT5VLjsZlB8J8ImetaW87AFTIDMQG6A1qN5AGOoeZLMeX8pB06UzS5sQCGIzHXSTzjy6b0KMN3SuWn4gYU7TPX1OnlQHGeLR4ByMGDtAiPWjGNspgwyyS4r/gWMUNZ56QNhrPrvXjX1aVOuaB8ttKrwxxFE2cZVfjR78Po8Kjxa/qWCxcOggSAY8yNT9CR7153Srcc5pULtzEDXXYxpPpS/D4iVbqokax6x1mBRmHvs1p2aJB99TrPkf1vUJRpnhfU4fiyOP9jGxIcmI0IOunIfr3ra0ykEMdShIjcATA8toqDCkrdg+EkMII5+LQ+8fKpL+HZFd9ZgLEaqTsB11A+tZWc+0gggRlbWVnynUexr1bkIuc5WJIjoIn7tPcda2Qb28sMc+ZvMEmJO0E/WtEsm5dysJiFJGm6aGNeYB9xTDdbNsJdASVgvzHJiDmH3CvRcVmAzalVltYnVSOvy6VAqrCkTOXWNmIAn3gnTnp1rMZe7pQ5g5c7EnmJLWx8oHvQGRUu2GJa/dyKNLMhjpq06knyiN687OpcYojZVVvCpjePhJ66iktrtALNxsy95mXxKTGaec9QdaYcK43Ydg4uPadTIUpmEjmCD+Fd8Y8UO66HvEMA0sGHwjL7jf61abfGEuYZHe2Lt02xba2SAX7olgwkGY1MeflVVbtvAZQmYMxY5hGYsdTHIeXKgcH2mOjZQGtXRcUD+WDK6+f3mipUzFuwPEM+IVu7FoBFTKDOgkg7DkQPakH7R7Fx72RzmCqCp8m1n1qx4G7Z4iveYZhbuqBmsmJUjp1HnUHajh7syF0IOQKZ5kE0JNt7GSOfHit/D2ka3dyliVICiRkiDJ6zVg4HjcVftFr1+4ynRVJ0neYFLuP4TLasAjQvcj0hZp3w+QEXYSINLybix4QtOzbIw1y6EkDr0qS/iCRl+1v7j/beir7MCADqYI8isfr3oC/aIbQ8iJPkTMVxfo5WqJHvgBeYC+mpJj5H761u4hZk85MDQcx9w+tD4m3mYKOfTX39ai7iSs7LpA2O+lES2NkxLRpmI5QD+dZQ4ZRpmA8tayjY/Id4eyHcZtoiI5kSYkU6scLnLOgUEesmZ1rbD4BLUc25E8vStr12NZ5xXfh+k8yElk9EuF4baSYWSdSTrrRlvIBAAAHQUrt4oGdeXL1rfvImutYIk7b8jcXxHvFYbisIIB1pUuJ1PkQfrW9vEasJ1GseRBpXhMS4rgtm6NRBImR5bb6V4nAV2DmI0EDSehrLGKlR1AIqS3iOfTQ+xqbwGUmugTF9nQ2UhpZDMECHjkRt5VzTtXge6xJuLot6WynkwMOvqD9CK6tfua/rpVJ/aZl/de8UgOt1DHm0qdOhB/7aMcK4tUdn0ud452ygXOIcspBre1jT6UD/wARPNQfpUpxlsfEGWdulcjR7qzRfksGAxTEwNT5+nSrdwzKUO2VrhYBtIWAAD/Nzqv9juEh7veZyGtlSEIInczr0gdasV+zClbYOkAETr4ogHpBj0rnmrdo8z62fKevBHj8GWuIYBXK3i5CBtPOVP0ryzjkzd2QXLHmNokAgHatkvuGA+yAF2iZiPOPyqBtwzAhyzWwSB/ECnSfTKWn+1Sb9HETXuIgXmadVRs3QyIPuJ+lR2MXCrrAt5QCBqrKAQCvQjQdNOtQ3MBqzu7NnJWQNVNy2QpjkpaDO0Hyo02Ray5YbxLox5IoAgRrGok70z9m/bA7dsl1yzL+FiPsn/DzCP5dPcUs7ZcQi1l1i5ly+QQAMPu9QabW7oVkDMw/hsjZToP4jAMfOACPU1zDtL2lNy8RAypKLB+ypMHX7/TpT448mGDXkAu4Frpdl+yPmeQoBMJde4NCCOcRt510PE8PWxh7FsLD5O8do1ZrnxAjopBUEHYClwjoJ8jXTysZ7diW4rJkBBghcxk7/a5x9KHs32LqDOUmCR0Pn9asQKkwQPemeBwofwqmvQUKtmsp3D2v2rguWy6up0Imuidnu1mLxWa3iWUrEDwANOuoqax2eyibhC+QIk+/KjsLw9Euq9sjcAjaBBJM9dI96LdIwn7b4PLatPEAXIA6AqBoPaT61LhFMJudJ+lb9sLneWWOsBkInzPL2n5VLhVKMCNcizvyqMH/AObsvja4sKywysRqJDGdI0J1OvKob2IDAZACYJnSBm0y666kiibjK57swCTty1USPLWPrS3B2yrWgRu0tGoAtgR7Zz9KglZytBeHwYHiGhGxBnUKJ/OfOluMtwVGynlzkqDPnv6aGmicYAATKQSWy6SRmGh9dKjGFz2wZXMqiYAjp/aaPRpR0LLtppMKxHkDWUR+8XE8I1jnp+NZSWL/AELbe4kUuKjSAx8LcgelC4prqEiAwkfKdGH3GtOIYu6FOa0Lqcyh8XqV3BHUUj4jxlyouYdi0f4lpgMy9WA3O2sV9Sl6OSrCcZiCbSXJykEqY9f7Vpw/tWysbd75/rrXnZ25+84e4rASzkkdA2sj3qv8UwNy3IY5lUwD+HUelHUk0vAVp0Xn/i6nVTus+66/gRUtjiM3iBrBBHmlwfnFc3t8SZQsbqZB5x08x60Xwfj/AP6i1PTuzB5alfkanaSH4nQ2vlTGzcp2YH8aJw2NDQw0JGoPpyqsXlN24hzHTckyd9duVWFLkD6D9b1pKhUMXvaVzL9qt9rl2zYtKWYy5jmFmPlr9Kv1zFZT7T1/vVB7SP3uPUKQDbt3Q3lkJYR/mUiPfpU5Oot/oeL+4oVrEj7UyPnNMeC4Fr9weFiimS0EgQQYnbaml79n5uYhzauDu5JKsfFsCRI08/IV0PB4FLNpLKLAQawJ2IJUE7zMz/avHlkVfadvyuSNcNeRYAiXBcwNbfIAny6etbYBWKgsSCVIChvh8YhhymeXSvbmHCRcuMqEj4fMT8qhxGP7myXHiEhVjXKpBJIPoAB661zb8k097N2whdnuFxAgAKRoVnU/OdKXcSu5bZuB5Icqw/lVlGh8wN468+SwYgQYBkFnP9QJMgncmNd/wqfimK7tUY5Cy2u8ZTGbKblzqIiMuu8KeVaqFtO6PMJxElbbx8RYkA7KHafkR/4+83EeJANoZKownY+JhHnpuR0nnSZluObdlVVXL5Qq6ZcxBg9CY1HlUtqwz3XBIkEpPUqxXnrrp6zRoC9APaXioTDEEwzHKsc5+M/KD8qplnC5sRYRfiLAny+1z55RPqYq38U4LbNjvCTcFkhmUaQGVj4tZIAXUDXUnYGq8OHEO9xzDJeTwxH2XPLSCBGnSurG0o68hSLdjXzOqTmySpbXxEuzFtddZ+QA5UtxFsjUifPmPzprh+GXHVb2+YFp5+FQZPvpPWgceGV3ynQEnLyKkytBPwUA7ZBMddqO4Vje7uA8uesUrwV8G8pAiCW/6fF+FS2TtTpgOg4m+Ta0G4kASW9oUzSK3h7tpu9eQXDAKxkgZYJ00HxaD1prwPFn91QHxBZHoNgD6EilPa7irI3iEFEYjXQg7fdQl5Qz2hT2t4wVyKpDGQ5HJQJEH1+cQedEdnu0vfOQ1qFtgvc8W4AMAHzNU3C43M7sxJzatOk+Yqz9i8RbTvCyzJUTPISSIHX9b07xqOOhFNrSLdiFJyuEAOaGLHloJC+xg1JirjJDQPEs6bmYkA9fTqah4ndzllUjOoiNtQJIA2YgHfy02qHiN5hYsO8Zs55RpoQfr9BXElsKavQXeIe6Mg8RgkeQGmh20ofFYtcjPbUDMcpjQbHUj1Gnoa1v45bdwH7SsuXr4SANfQE+9RNeZr5VSCJhV03fUmOmtFrwjAlgeEf/AKj86yngs4fkrHzGg848pr2j8jXgHFklvjlpgM8pP2wrFf8AqG1G2Ht6NmW6o+0Qpj/UNa51geM38P8A4VwMh+yYYfI0zwPFMPeP8QnDudzbBAn/AC6ivoeVd/7/AJOTj6BeLdrv3fGOcOVa3MMsbE7ifXnTHG4xLis4aVuLIEjQkagjrIoLtP2Zw7AsmJLPEnPGZj5Zfyqjri2tNBnLMT18605OL5roZJND7NrQ6qBdRtiGB00nWtbWMB1kVlvEAOraHKQYOxg7HyqTkmh0jp/DLXgLa+LUf70yv3IVf6iNtf70vsYk3ClwQAREDVfaOVG4kzbbfweLT+nX1q3dEGtle4pxlk7zWShH/lp7VT8LjO+xj3AcouXG9lZtPWBTPtviXRr4A8Ba2Zy7ZwSup/WlVnhdwKQSajnmvxLY4+TrQt27eZw2Yk7xGcxGgI1SYEjy1qaxdKW3Dhme0O9JEgsTuQPQzHVTSTAX1cW1AOeDaJDCdy7vPQIT5fD7sU4hk0EZQIZSdYPw5TuRlPPprXgtqLOqkiO8/eqWtqVuAE5WMhtYYiTrGx9qUvdD5rCmEIGUHeTbBk85DhgPJYp9bwdtnW/LZhGTLIAGsqY0gyZnegsTwbu3e5opAItjkQwEbayCW0896V0+iWSLfRV8NeDKAxIYHLAHMlQJ8tWPsKK4nfRybgOqMQQVjNaaSo31y7T/AFeVe3LKq+cCQzSp/lLKx1HQsp9I0rMZcV7TplAuZfCYgyIJk9CobfUeHkTToSHRBwTFrbW9dIz92g5RM3UUjyMNp70wvY4Gyt0Zv/V3cxGnhQXrzKAf5iWU/wCj3qtpiAthgsjOmXUaEqJJnz29Y6UdfxTXWS1M+MeUDubWeByOc3ffWma8D3Wh3e4cltbxIZxeUOuUwAUe0oUf1RiGHQ6iKExHB/4rXIYK3dvkZY8bhWZNf6XAnlB5inD4lrWEF1UU3kJCg6hM7ToNtAUAnodqK4zdJZiGJV8rDoFyQSOnjBMjmaDlSoa0kR4WwDbtvIzFXUaaeKEgDoGIJPnVX7TYbuhnXxBxaDkbAEOoPuyx6+tWRLi/vFvDINbatruFCKSoJPM3IzTvrSPtGi3lsi3JQW7dkE7zkYoY6hgRz1HPagnuzN0hZwzhJGL71lmyGYxMZ1U+JR5aZZ8/lBirN1XE25zkKuTVSSQAitsSCcvqOe9aXMTcYu7SqyFUHUBbdxsylfTLIP8AMab9muIKiF/EiqsgfFlui5eAZZ+1vH+XnVU3ds0HZJggbLMHMtbkMEMqZ+zMRmVvXpQPaDDG/mut/gL8QUyVIElI3AJMjpmphbx4u27dpFyBQmRQT8RzsRJ3gFACdTHkK87OBVuvauwuclWDc9YInrzBPNRQ5bHfopq8Pu4lz4Asd2oOyquiLr0AgVceEYRbdruhbZgrDxxBYs2kDblHoa9tWiodWkA5VJiICmCfmw26/LMNeuKWB8RQkQI2DZQVj7UkEelaWXkqRNNDfF2cgDqV8SmNfExJMHpoDAM9agx2IDkK0SA5XNEFtI8uQHyrfiVy8WcBC1tAwBgkL3Y195P0pXcw/egDY5mUk7AERPXepeQ36CLlsXUBy/xO7zKQ0Ess5lg6TAmeVa2MOwvIwBlio16DNJ26a0Zw7hhnJcI8IuDlMlgVI9I+R9qcXrPdrmVRkUQsHWWPMneBrPMGBTOVbQGaXuKohy5QMoAjMREAedZVeucY1MqpMwTmcTHkDWUqbGtHLrfH7kySCesa/SmFjtJI8aZh1UwfuqtmsmK9VTaIl+t9tcIlvKmF8Z0zOc36+lVLG3DcMyfTLAHpQiYt+tTDFtz++rRyJqn0LWw/gFoXJUuVKgkCNwN9aeJgLYXUsWGu+kRP51WeF4gLdJ8iB6nSrQDII3MAe35V5+ZuMqT0MdL4Is4ZMuUAjUjmRyMc6OveJlgidmkj+1clxfFrth1Fq6ykLJynSSSTI29jRGF7f4swGyP/AJk1+ldsPqKStBeBvaGnbq6Qz2TBLIjEzsU0HPfT5E9aq2C+HWjOK45rj5yACzbRpsB+FLUuBLrCZGYwfeubJk5zbK4dOiy9n7xF8CTDAgkaZRHij1296sGIu9805YJTPcKzsi6qo3neAaU9nuHZyTsChAn+rQn5SK1w+KuW8SLfw5mCGNCcw8Rzdd4NcmSHlFMkHGn4OicIgW7imfBce3qOdsZSx8q84zZD2ikQwUXoO0I/jA9CNR/UOtIeD9omu4u6AAUdX7mDo3dFtDzBuMWaTuDzp9xLERYN1f8AEWxfy6TBNuckdO8C/KlWtCclQHw3DTau2Wt5MpIVSAwULoGaN9QdSZMzsRSDG8BuEsRCG5lJaYQINQZ5M2ggcj51c7iZ08XhzBRcK6aquse4AFDY7iiKC7EACMub4FMwhManxHlv6VuVE7Xg5zxTgjYcL3rTn8ITfLMEE8l2MDnrR3AbCW4vN4musUQkHV1QbdFEqM+8zG1CGyLt97d+6DcZmYNJ3UqdJA+NW0HLKQYq8Wr1u2yplVWMKqAZiudviYTAj4j0Eb8qMZK9m+AAvpF0HLfVLqE7mBqp/qUyrTzXpBqBsADaIZwrWsqKxkLpeeTHPwRA9/SbC8Tz3rdhgAcxywZ1Chtx1XMJHlVZx2MJdbbknLfuM86aqup+bt6ZhUXT6RnV7C7NxUu3GVp7yyMgeASSHPe9D4S7ZdNZ60O4U4O0QPGGVCJ3Nu94ZBOhIVwI/lYb7A3cSUxODVgINnDZ5/qUqR/3+2UUPlu3bLRLGzdsw2wW2qXTmJOgOqyT6UUmIpWqDr99Vs3XyBiLxRiY1BaR/wBQUBvMv1orC4AL3XizWbl63e5kiyUuETzmcpPvS5bim0EEOz3MxY/CreODG76nc6eRpjh7LthwuYL3QBVZksiXbgiR9oZiY5ZI0orX9wRVMnt8J2hWItZgUL6M5SEM/wBIlhJ6Us4nh2Z0vsSHCIrCPidAULT1MKT61YOL4h0a1cABS9kOYHxJcFsQ2nIqWQ+0io8bhRdxCBCO7ZrbHUaCTmGu5J5dSK3boecrI8dg8r2becuGUSIghZzhTPOABPkKzhN1Yd2jJBkEj7OgKzoWB/CteMqFIcFpZ2UE7ZllWIn7Ow/2oW5w1VsBbzFJ1AEHRjAMEzq2X5VOtgj2WHD4XJKZjBOraknOoJMDr1/KlfFeGog8JYBQT5lztJnoKktcSIumTmVlAjYEEACOmoPzNecQYXGFlmCoB4CCArBgMp5GYOsn8q1a0PpIAtYhERrpaWgBRsZcfcNB/qNEYHG954DmylGMgTtlAHkAqn51HjMCuUkrkuIfMq4iARJOgPTrWuAbLZchgG20PJDmIX1bTzg02qF3SGmD4RadA3dAkzMsAZkzodRrWUk78nWd+h0+grKZSl7EtHGAa8IirlhuzCWrcXFzXGWTOmSeQ1386q+MwhtuQduRrujJPsDBo6V6r9a3a3Gq7ViMp+IQapx8mI51q49mL4uiGMZd/MAT9wqnlBO9Ouyd6L+XfOpH48vT61LJC0NHugziSMrS27SfrtptRPCnVTqhnkd9K94lZLkiR1Jg77AAUFbvOmh5daVnVjkl2PcTw/PczklUVHuEnWO7QtA82MAeZqtOZPmenL9bVYbOKF5Ch+0I/vSnE8ONp/ENNI6NyAB++py9oTLFxfJdFg7N9ou7yrc57Hy5fjTnjOEF3K6as0r7FSD6HKTrymqQMVIYEDbfkPEI9t6sPZTjoDBLhGnhBP11rHVDIskeEj3hN5reOCspAszlUfZBGpkaGQQM3Ujyq/4mz3h3IDpmIO8m4jEH1ywfLN1pf/wZBNzN3feAKSPtQwYAHcagTHQdKYrdT7LKCPCSBsRrMeQMVOcF2cub6ecY2tk/EMcSWRWA2k85ObQagTGtc24px4ve1kYe2pOVTOaPhMjQsxPtVp4u2mUFmJV0AUjQXFKl1kiTlLLmOhKsRoBXPbqth8Ozg6m5lA3BRRvGxBcgf/G3rWhFPs54r2Pez2LtNibaOmbulLi47EmVMqABA1BBkzy6UyxPGgZXU3L6OxZWCk2yZCkkaM3gPWIn4qp3D8aEQ3IALoUkbBcwze4ygdYPSmGEh7OKVTmKIjIYhsr37aPHTdPQLHM0zRW/t0WSxeXD3rQQ5la3aAuHQ6vbd2PQtZygDkrdam7VIe8uuohrhVhGsG8ilx65vpNI+E3BdYF2JDkZyd8xhFy+cCI2mOW1q4jhLl60pDAkZ2gOozHW4InUgsxGvIDzqV06J3boH4lw+yGW5deDas2YVT4v4YWCdPhzlAYBnyoDjeCvNgswC92rIwVAVCIgfMSGALTKnNr57UZjsaEt2FytMd0GjUDKAWOhjRU028E1vwS7lVVVrhMaZiCmYAysjcFSZQ6So3pmGMWloqfD72VRJygswzHWBLaj5n50ZwriWW0c7HIV0I3g3ANttda07XWhavPljIFDqNhDkAqOuViV9BSwn+FAH2R7EsSdK1WrB+LOg4nFs1iw+gVlBzTqt1DlIC+YAM+Uc6LwFhGaywGXu2IKj+cgZWjnIVunXnVXv4j+DYU6hrjEDmoVUkR/UX/7asvDWJKMCCHHjH2QLeimeoB++hFOLtDpWjzjjI9woCVZDaMb5DcUwp9SIMTsKW8bbvMM1wmct0L1AXKpBkfZLf8AkvQ01xnD1e47i4AGXLdEaiDI1iJCmB1pNZZLaLkuNcTKRPwBgVy7ayRoY5QOlT82CtmmBMsHk+JgTOkBSR94+RqTiNllssGnvBazjpmW+gnrorH5+VT4JxeS+CstbGYCZJAMN6xtHQGtuKF72HGQA3EVCcsybVwCRHMhlE00rsza6QLw+01xcpOjqXVdSEEFIjpmXX51BjsFeV1ZV8IBGhBMEHNpP1p9wLCzh7dwkDu2dGG5Kd4WBkcvGdKj4hilLW0B8FjMbgXTdPCR1GY/cKMlTMtqxDYVSomyrH+Yswn2DAVleDMNJIjkKygmiTqxXicWWAVh4gBrPIcvWkXF1V/AREnTyg6Uw4piBlBGh3gfWkWKulzI323+tdS0UYlvWmtNB/sf7V73QYSu/Snvdo4GcAxp9B0oLHcIClTbbRhPpqQR9KvCYjQoK0XwZit9CORn2r25gmnWB1ojC2chECSTz5/2pZ14DEtONxyToIBOumgnpQzYUOwBI8Q8M7kTEifOduhoZZPViZ1+ZPoKI4gxLJlBzC0iafYVUGaPMmSfU9aRFLF2U23BBNW3B2UvWhLAg6LqJB6xuIpBiMIUAV4DBth0A0IPPN+FF9niisTrn1gHbT8aXzZ1YJX9rBuKcF7gObknNAQjQc809OX1oTAWWuZjlJK/yjYctvarrfxlq9Fh4cmCV6AeY58veiez9jIbmZ07kLGRF0ZuR6g6azM6UW4sGXDxf29EvAeE3L+FU4rMEBBUfbhWOhG42mN4NF3+G3GW2+UJm1QLMxHwMFMREddTWt7il269myBCPIv3NeVsEqDyzxqw15aVY8VdJKLl5yBsYjfykT9fSkddHNKcpO5Mq2NtMy974SwMeHUMy7QR/wC2sDTnJ5HSh9oboOyM05SDzywSQY6MWHtVs4xadbin4f4apmHJgZ8I2nNPy8qVcSw/eAM5zMGMONCVAEajzDAg66CtDRoq1ZUuF54YgeDmPI7+8Uz4TfK37lsiUu2mT1BUXLZB5HOifWi+KcHbODbXMzyjhR9tWGoG0MPF86VZ4eFMm0dDPxAfEQf80x5GmYpZsIqylq2SuZ1LnmZYyR/SAV+s1ZmueEIFkKwAAOreLJz2XMR5aRVa4JfCm/c3K2WK/wCYwF+Rj5npTLhGOUBZczlFmYkqqvLNPXIYHua52lYF+ibtPxYKEsKALTIyMwEH+G0JB3gEEid1LdaUNcZEPWzeiQfskxoOYylfkK07Y4ki5hydEZXUx5XSSPUKRp514xLYUidu7TU/EFZlB97YtkxzaqONqy3k17Q3i9y6G18RgHSCzKxjy1qKCAxYf7BdPuobiVwvcYtrmvBW9ysfQ/SmV/CkBl1kgiCPiV5ysOogil6VEpM2L/w7DkzCMx85dwPmE+lXbDu3wKNAJZtgXKjMR6NmiqhYw0YhLRgiyEDAHw5hmJWfJiRI6Ufi+JG4xVCFE6xpzGvzn5Uk3qh4uh3gyuVxcy5mcvBkhgWkaA/FEAegqS+lm6QrLlMArBy7yCADI5bVXLeLlirk5ZI2mFk6CNv17S4fieQsVCt4CCx1mGBVo5bD9TUzclYTwSw2GxF1bmjKGJ10KEz9Vn50yTHrbQFhDKsD+kCddN5mY5T50GOJrcdXYAXCAhgyGUggEHyOnoaX3MUvfZQjl7Y5DMFzruVJgiTB1EzTO2I2l0OcBxfOYQgBpO0QSR5+Q1pXYR7+JunMQqoytyhZAUA9Z+UV5YuKrHNIghY1BOYydhoZI+c0SeKq+YMXRWlZTTUmdvb60i0xIvYjZWXRpBGhB0M+leU0jldXO40LMSCQNFmTM5QBrWVShGUhT/EWgOIKBcuACIPKsrK6/DLPs1wg/gf6z9wo+8Nbf+X8aysrRALMQfEfWvT/AO3XlZTPs0ex1wsfxl/yt/4tTCwZwxPOV+tpZrKyprs0ugbEHwg88qa/IfdQCqOn2fzrKymj0PHtG/B2hSRocy6+1T96QFgkTdeYO+lusrK3s63+KPXuEZIJ/wAMVZb2IYW8AQzAtecMQTLCLOhPMan5msrKdr7GTXaNuF3C9jFFyWIYEFjMEySRPOaisr4R6z7nn61lZUF2/wCZFfk/5iu7cIZSCRq2xj7FViz8drzH/wBmr2sp3+TBLssNna//AJbf/mD99T8KOuH9/uavaypMR+Cbtao/ddtsSY8pR5j1gfIUHgDPDmnWLqxPLx/lWVlW8FfLBsUfCp//AKD6MI+VWKw5y2DOq97B6ZTKx0g6isrKjLwQn0L+B/Fc8gP/AAavLQ8XuPvNZWVOQz6JcOPH63tfPxGhsR8TDlpWVlZdAh2wrMc4E6BgY5TDcqN7UXCAIJGac0fagCJ6xXlZSSA+0eYFiQ86xbePKLyxUV0wf9RPv3CmfnWVlKuxI9lg4TbDWLZIBJUSSJJ96ysrKcsj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" name="AutoShape 6" descr="data:image/jpeg;base64,/9j/4AAQSkZJRgABAQAAAQABAAD/2wCEAAkGBhQSEBUTExMWFRUUGB0YGBcYFxwaGxYYGBgdHBgYHBgZHCYeGxwjGhwcHy8gIycqLCwsFx8xNTAqNSYrLCkBCQoKDgwOGg8PGikkHyQsLCwsLCwsLCwsLCwpLCwsLCwsLCwsLCwsLCwsLCwsLCwpLCwsLCwsLCwpLCwsLCwsLP/AABEIAMIBAwMBIgACEQEDEQH/xAAcAAACAgMBAQAAAAAAAAAAAAAEBQMGAAIHAQj/xABCEAACAQIEAwYDBQYEBQUBAAABAhEAAwQSITEFQVEGEyJhcYEykaFCscHR8AcUI1Ji4TNygvEVFpKisiRDg8LSY//EABoBAAMBAQEBAAAAAAAAAAAAAAECAwAEBQb/xAAqEQACAgICAgEEAAcBAAAAAAAAAQIRAyESMUFREwQiMmEUcYGRwfDxI//aAAwDAQACEQMRAD8A60uIk+VaYm4DpQAxNeNfmu5YKdnKTL61mU9ahzVmc1XiYkb1qPva1JrWaZIJKL1bHEzUAr2KzimYI7+vQ1CsQNzWrYpR9of71uHo1pBec1qzk1AcemYLIk1MDQ40bTPK2VSdq1qa3fjlWd+AktvBHmanXAAb60MMVXr4o1ztZGYzFrrQ1aPxBS/d5hnjNHOJia2mrRTSpi2j2K9DV4qzUyWRzotmoy25mmFi31peHy1Su3n7RWw02rRHeEQT/LP41J43PoKRb+MdqsLhmy3LoB5qNSPWNqUf8+YN4IuNqY+EiK4Rc4g9xpZpkySTuedE2sSRAHt51aOPFH2w8GfROEVLqh7bh1PMUQMGRXKv2V8cK45rZPhuIfD5rqD8p1rrr4sRUc3KLpbTB+ma27M166xUa3B1iobtyakotsJl066VEa1L153ldCi0KervRNsihC9Yj1pRsAZlFZUIuVlT4M1iO/xlFOhVhz11qccStb5xtO9cssYssszvWXsSzSQWI2JH5U/8QvQFyOt96InlQI41aKkq4JgkDY+HfT1rmrcYZUys5K7wSRqOdRfvmYbx59Kb54+ma2W3Bdt2zRdUZW2K7r6jn/ahMb2pZbgC3GIDAk8iOnWINU+9dYazIB5H5e1a28aZ12P40P4h70GrOhW+24XvCyyJ/hgHookH3mD51O3bhAfhOXL75uQ9K59fxpygjUj8BG9QYh71tUcgw0w3L00+6h8/6QadWi59oO0pLDIfCRpyoHHdoWFtIbUCCeomR8qqt3GFRJ100HSs7zMJLDX3ikeZvYvEs/DuPtmzA6gQJ6TTyx2+JuiUC2wstrqT1HlNc+XFC2IAM8z+vOtLeKyqWMdIpY5ZBUTpX/PMWM5UZ+8KxOmQNo3qV+oozGds0WyHQS0iVJ2E6/Sa5Na4jPhaYG0danu8QmddDVPn30F2XC52ou3r6+PKk5lA0AyrvPMHoa2PbS4S7KxBcBQCBlQiZI+h16VR7vEAwWFIy+ekVouNBJX8Y9q3zsDR0I8S/wDVC8nigDNzkxqPIAmKgt9pH70vmbXQAnQa6ae9U2zx8pqpiT71KvGC4K6AkTO3P8qEs8uxWjqHBuOG6TqAFGpPOjcd2htWmCu2pUtproBP15Vyu3xIqpWfiEfMa/Q/Wtf39XfVi0CPoB91Ms0atoKR13CcZt3cuW4pJEhZEjSYIrln7WeHFMUr8rqz6FdD86gt8UyNmGh5FTr0P0kUNxnjbYhoYlsuxP4ChLJFq0VhZUGzUwOGuHK2U7SKlCPBhQCKsfAca2jXmBgZVXSorK2dMcaYR+zm0tvFo1wnMykqI6iJJ/CutLxJIBkQ22tclxmN7vKQBIGh5iDMDpvQ+H4kYBzba77HrVo5otLkQzrjKonZbeMRhIYEeRry1i0cAoytOuh5bffXKLnHGYFZgHeNJqCxxRrYlGI0gQeRo/JjvyRtnXncDdgPepMMquJV1PoQa5Bh+0NxLhbNJgqMxJ0aJqW72pcOXViNIHL0OmnnT8oNfkbydcv4WOdDE1zq521xEDM/IA+fyrL/AGwvEyI09YkeVaMor8pAd+jocmva4vieN37jlzdaWM6MQPYcqyl+aJqYbb7PujQGUkaEEEEGKMGAvAQHA/XWJqzNiZ1iT51gxWh8NeZ82yylERcN7M3MVeRCQw3bMdAOfQ0b20/Z0MKqXcMxZScptuRpI3B5jTap+zTOcVcV7gslkzIWMKWDCB0OnLpNWbtJ2lsi0ttmRnkZgjAhdN55CTHvXRjcp7KSeqOSNwi7GXut/f7jXlnhl0BiUIgaDKZMHbbrXQRet81NYrWuhFc/zUJUfZzx7Dn7DbgHw7EnXl9auFlLYwi2mWVIJynlvB9ec0VxbFWVsuxMQNz15VWOH8dt3LuUsBBRVWdxpMV1fTyTuTCtqkxTcwA2OvOYO1QJYC84PWNq6ebNk65vKtWwNmfiU+oFczzA4r2coXDm64XOqgk+JjlWR5+4qBnJkbj7661c4NaYAHuyFJMZRoWiY05wPkKH/wCXrEyBb01kAaHrTfMq6NxXs5ilmN+uvlFakGWIBOUTA/XnXUcT2csvmZgrFjmYz8RMSxg1Xu1nZ0petjBBWR7GW5qCrMxPiUk8xlMzoVFPCSkwuKKddwzm1nyEIDlLcszagTzMVpYtkgsemn3V0LgPZBXwpa+g70XmBE6KpUMmXKY5N8gOVGDsdZCmFidIBOo33oyycdGcDl161G1TYa+VknmNK6A/YKyeTj/V/ao7/wCz60UEF1IjUGZ1YknTfVQI/lpFlT7N8ZTlxBDhWjM30nrRuGwStdFvOi5tCxaFWASSTyED30p6ewwuEEOywIGm8EmT717iOwIOU99JjxSsQZO2uukfOsskTOFdFSBnbn7dKj4Yh3PKTPpNXO12IygHvAx9PpM86h/5LKpq4UZ5YyICxtrAmZM+dFZI9A4lWuX2Uac960sXiNdhTDiuEVLbQZdpyEbEDViBvEaSdztQuBwIzB7hJUawNz5CdvXl9KzR0xbou3AuyTY3DNurIGKHq5Gin5D0qmvh2tuyupDLoVPXaK7h2Q7SYS7ZVLHgKL/hH4h1P9WvOieOcDt3zL2rbhhqDow81cD6Gs7ixJJTOE3mK/lWhdlBj19K6Jxj9l7EFsM5Ma928Zv9LDQ1UsRhwVS2LLB1Ym6+plSBpH2csEz50Y70RcHHsTWsQY3mCIn6715cuEA+enpTPi9lTfdks5EZyVXkoPwjTyoZrBgyI6+xpuSFQV2e4Jdxd0ImwAlm2A61duPdlMHg7E3brPcI0VTDOfIawvUn+1KuzfaOzg8MJVmvkk8ssHRAaQcT4q952u3TmczrygDQeQFUy0qSAhdce0SSBE6xvHvWVElsESRr61lQpjHU8RaAmAw033BNRMgDdAQTp7TWWHJmZ+EacgD91e3jm00GhM7HUbfrrXm0bjYNfwy3FyHxZuvlt9aGw3BrKtmC6jUmNzPnTG4nweEiDv8Ar50Mbhk6b8+uuv8AtTJuqs1eiX93Ihp5kR+MV4V1jnz0rLtwZBAEnSJmAdRrUZJ2G3xDXXz/ACoUDihdxvhJxFsIxyjNOn2uQoPhnYq3Zu59yhkTykQPrTsXPGdZAkwd4I5VrZusWYASYH/bB+4U9yqk9AutImSDJ5ASevmPOvcvp79OVD4G6MxzSQZMddTp+ulQi8ZYTHTpvr6UnEWkFrbMnTp7+ntWLbnbz51HavjSCfBvPMg6gUNZeIMTHOdx+O5o8QOKDmw5ymBuDseg1rw4b+BlVIZdBrG+p++hGYkA5tDqfL9CvRiY0B8MyNdY6E9I++nhKUPxCtEuEwLQJUK0QYmPCSR56gzUpRo3M7ROtYnEBAX+Yxv1qa1dLHXc7RtCz+H3UkpSbtjNKWwfvbgGhaNv1861/wCIPrqdBTC2q6HMAGge/M/Q/KoWJEmAdh9wnzOxocmbh6YOuPucideUV6OIXDsfpUqXMonSQo166En6H6Cp7LgkHQRpr9r0o2zKL9grcRcbxp/TtFKbt83WLHXp0UcgBt5zTLiuKiwdgXBEc45n3pVgP8JT1E/l9K6cCb2ysVXkHxXDwTPMAAHpH6+tE2+zTiBkPTyn1plgMGSQSBHnzGYAn2n51Y8ZfNu+o3S4mYf0kRrVmtlEyHshwMWS1xlhj4fRRv8AM/dVnxN+R9KR4jH92Wn4RlB1EiZk69PDSLj3apshNvVV3PUkEA+k0j7oKLJw3jiMywWzOudeQj+X9dKX8dxmRisAC4MxIGreRNA9mWm7bXTwWh90VJxXh2XKWZmzczrGo/Chl/HQsutCs3UO489hUMKzRkHrRT8MBJg7da2HCwJ1g6gesffXImR4yFrpbO9sGPIe30rRbFmI7vfyo1sD8uZ+VR3MAQN9d/LXSjzYKkA/8Pw/8prKJ/c38qyj8j9guQ+u4cKYGnhAj3/OsxeFHQ5pk+Sgf3qcXiQCNyDJ39Br61p+7yujeJtNeevOp+SpDh7ggN5mJ6bVDfEgQNyfXXSR7VNfwzGVVfg5+v8AejbdjwAaA9fLnHzrdAUbE9ywAwEagQfdTv5ipGCoBHxBWB+hojEYVS0qc0+0GBr571HcwZuZgo+HbkPMedEDQvTQMZggfTT8ZrbDMCpjfmOuhH360yuYMKkgiCNQdZHMfOvOHYNMrMCNRAn+ob+s6j1o2DixZgo7y20ZViCTrusT7EfSobiZXIMGOQ5iYIFGGwJC/QjQfhWpwD5yWnkFgdCNTyGpmtYvYHitCFG7fgRH4io1TSRoswfUGmrYQXCCRqJOmkRr+dSX8LkWdlJII3gyND5ZSfrWvwBw8ipiCAQIIInpED8SK9sW5Ph/mgep0PrB+lMlw6oVZdSQTl5amf8A67eVRWsBnZRtC59DqZWQPWSBS8kBRBRcZGEQeg002mOuhrMMTmIG/wB0KTInl+VFXcLl12KmR6gEf3qX92zlBsrAknY5iBGvpufIU1jcWC2gzeOJXVSQeskwOvxfo0YXgkDUxJ+QjWvbF1UtkGY31Og10iKkuWQWkEQNPZlj6EgzQY3F0D2iMsndhMREeI6fIURlDnaFLOfPwNlEnpoa9sYbSDurANz000H/AFATzmp71g5AmxEkAbwQYn1JJ96w6RVuN3tlO6iDSvh2MUW1WSW10G/9vetuMXiHbMIM7bR7UHwHDs1xtNCcwPlqCfSu2GlQ6LZaxDjDM7HVmW2g/lRcxPuW1PpRfavGFP3bK0MLIk9JmJ9qDxN9f4KHRdDr6xPzJNPuM27S4p/3i2rJaSyAWkwXzqgCrvLae3nV8cXOSQQLgfEUt2h3jakklm0UlupIilf7Q7toiyUZC7HxZDMKYyyRpqZ+VPsJh7V+7dsqoW1ds22QAQBmUEEDl4tY9aqHbXhH7sUX7IywdphtfrSZFxlTCtosHYd811j5AewNO+J2CpMtMOYEajSfkRHypB2JaHI3kVce0FsG0GjUET58vuNTy/iCrKqbgzabHT61tkk6Exvpy5T8q2GJQrGaDMbeU/hWNlXnt5c5/KuKgGMuwmZ0861YyCCNzG3T/etbb5mGnlPrudawsA0htP6geQ1M0KAQOYMR+vnWVN+7Pytk+9ZWsNBV60qlzI0Ou+4H62oy3aMiI2BGm2utD8RAGXYhmM/fvz1om5dyuftDKI9tJmjWzJERskWzJy6zIOupn8/nWmHPeHfw/wD60+ulbG1nVgr6kfa89R+VSYfCkKra6iI6Rpy+dFq+gPsjAUEgaZNJ68p6dPlXgusM6gzJA9JOpoWwjd4xIOUjaJ1maZWsBlRtd4M8zGp1il4yFTsguAC2yxLAGPKT4qgFmAC2ilhGh1AnT5VLjsZlB8J8ImetaW87AFTIDMQG6A1qN5AGOoeZLMeX8pB06UzS5sQCGIzHXSTzjy6b0KMN3SuWn4gYU7TPX1OnlQHGeLR4ByMGDtAiPWjGNspgwyyS4r/gWMUNZ56QNhrPrvXjX1aVOuaB8ttKrwxxFE2cZVfjR78Po8Kjxa/qWCxcOggSAY8yNT9CR7153Srcc5pULtzEDXXYxpPpS/D4iVbqokax6x1mBRmHvs1p2aJB99TrPkf1vUJRpnhfU4fiyOP9jGxIcmI0IOunIfr3ra0ykEMdShIjcATA8toqDCkrdg+EkMII5+LQ+8fKpL+HZFd9ZgLEaqTsB11A+tZWc+0gggRlbWVnynUexr1bkIuc5WJIjoIn7tPcda2Qb28sMc+ZvMEmJO0E/WtEsm5dysJiFJGm6aGNeYB9xTDdbNsJdASVgvzHJiDmH3CvRcVmAzalVltYnVSOvy6VAqrCkTOXWNmIAn3gnTnp1rMZe7pQ5g5c7EnmJLWx8oHvQGRUu2GJa/dyKNLMhjpq06knyiN687OpcYojZVVvCpjePhJ66iktrtALNxsy95mXxKTGaec9QdaYcK43Ydg4uPadTIUpmEjmCD+Fd8Y8UO66HvEMA0sGHwjL7jf61abfGEuYZHe2Lt02xba2SAX7olgwkGY1MeflVVbtvAZQmYMxY5hGYsdTHIeXKgcH2mOjZQGtXRcUD+WDK6+f3mipUzFuwPEM+IVu7FoBFTKDOgkg7DkQPakH7R7Fx72RzmCqCp8m1n1qx4G7Z4iveYZhbuqBmsmJUjp1HnUHajh7syF0IOQKZ5kE0JNt7GSOfHit/D2ka3dyliVICiRkiDJ6zVg4HjcVftFr1+4ynRVJ0neYFLuP4TLasAjQvcj0hZp3w+QEXYSINLybix4QtOzbIw1y6EkDr0qS/iCRl+1v7j/beir7MCADqYI8isfr3oC/aIbQ8iJPkTMVxfo5WqJHvgBeYC+mpJj5H761u4hZk85MDQcx9w+tD4m3mYKOfTX39ai7iSs7LpA2O+lES2NkxLRpmI5QD+dZQ4ZRpmA8tayjY/Id4eyHcZtoiI5kSYkU6scLnLOgUEesmZ1rbD4BLUc25E8vStr12NZ5xXfh+k8yElk9EuF4baSYWSdSTrrRlvIBAAAHQUrt4oGdeXL1rfvImutYIk7b8jcXxHvFYbisIIB1pUuJ1PkQfrW9vEasJ1GseRBpXhMS4rgtm6NRBImR5bb6V4nAV2DmI0EDSehrLGKlR1AIqS3iOfTQ+xqbwGUmugTF9nQ2UhpZDMECHjkRt5VzTtXge6xJuLot6WynkwMOvqD9CK6tfua/rpVJ/aZl/de8UgOt1DHm0qdOhB/7aMcK4tUdn0ud452ygXOIcspBre1jT6UD/wARPNQfpUpxlsfEGWdulcjR7qzRfksGAxTEwNT5+nSrdwzKUO2VrhYBtIWAAD/Nzqv9juEh7veZyGtlSEIInczr0gdasV+zClbYOkAETr4ogHpBj0rnmrdo8z62fKevBHj8GWuIYBXK3i5CBtPOVP0ryzjkzd2QXLHmNokAgHatkvuGA+yAF2iZiPOPyqBtwzAhyzWwSB/ECnSfTKWn+1Sb9HETXuIgXmadVRs3QyIPuJ+lR2MXCrrAt5QCBqrKAQCvQjQdNOtQ3MBqzu7NnJWQNVNy2QpjkpaDO0Hyo02Ray5YbxLox5IoAgRrGok70z9m/bA7dsl1yzL+FiPsn/DzCP5dPcUs7ZcQi1l1i5ly+QQAMPu9QabW7oVkDMw/hsjZToP4jAMfOACPU1zDtL2lNy8RAypKLB+ypMHX7/TpT448mGDXkAu4Frpdl+yPmeQoBMJde4NCCOcRt510PE8PWxh7FsLD5O8do1ZrnxAjopBUEHYClwjoJ8jXTysZ7diW4rJkBBghcxk7/a5x9KHs32LqDOUmCR0Pn9asQKkwQPemeBwofwqmvQUKtmsp3D2v2rguWy6up0Imuidnu1mLxWa3iWUrEDwANOuoqax2eyibhC+QIk+/KjsLw9Euq9sjcAjaBBJM9dI96LdIwn7b4PLatPEAXIA6AqBoPaT61LhFMJudJ+lb9sLneWWOsBkInzPL2n5VLhVKMCNcizvyqMH/AObsvja4sKywysRqJDGdI0J1OvKob2IDAZACYJnSBm0y666kiibjK57swCTty1USPLWPrS3B2yrWgRu0tGoAtgR7Zz9KglZytBeHwYHiGhGxBnUKJ/OfOluMtwVGynlzkqDPnv6aGmicYAATKQSWy6SRmGh9dKjGFz2wZXMqiYAjp/aaPRpR0LLtppMKxHkDWUR+8XE8I1jnp+NZSWL/AELbe4kUuKjSAx8LcgelC4prqEiAwkfKdGH3GtOIYu6FOa0Lqcyh8XqV3BHUUj4jxlyouYdi0f4lpgMy9WA3O2sV9Sl6OSrCcZiCbSXJykEqY9f7Vpw/tWysbd75/rrXnZ25+84e4rASzkkdA2sj3qv8UwNy3IY5lUwD+HUelHUk0vAVp0Xn/i6nVTus+66/gRUtjiM3iBrBBHmlwfnFc3t8SZQsbqZB5x08x60Xwfj/AP6i1PTuzB5alfkanaSH4nQ2vlTGzcp2YH8aJw2NDQw0JGoPpyqsXlN24hzHTckyd9duVWFLkD6D9b1pKhUMXvaVzL9qt9rl2zYtKWYy5jmFmPlr9Kv1zFZT7T1/vVB7SP3uPUKQDbt3Q3lkJYR/mUiPfpU5Oot/oeL+4oVrEj7UyPnNMeC4Fr9weFiimS0EgQQYnbaml79n5uYhzauDu5JKsfFsCRI08/IV0PB4FLNpLKLAQawJ2IJUE7zMz/avHlkVfadvyuSNcNeRYAiXBcwNbfIAny6etbYBWKgsSCVIChvh8YhhymeXSvbmHCRcuMqEj4fMT8qhxGP7myXHiEhVjXKpBJIPoAB661zb8k097N2whdnuFxAgAKRoVnU/OdKXcSu5bZuB5Icqw/lVlGh8wN468+SwYgQYBkFnP9QJMgncmNd/wqfimK7tUY5Cy2u8ZTGbKblzqIiMuu8KeVaqFtO6PMJxElbbx8RYkA7KHafkR/4+83EeJANoZKownY+JhHnpuR0nnSZluObdlVVXL5Qq6ZcxBg9CY1HlUtqwz3XBIkEpPUqxXnrrp6zRoC9APaXioTDEEwzHKsc5+M/KD8qplnC5sRYRfiLAny+1z55RPqYq38U4LbNjvCTcFkhmUaQGVj4tZIAXUDXUnYGq8OHEO9xzDJeTwxH2XPLSCBGnSurG0o68hSLdjXzOqTmySpbXxEuzFtddZ+QA5UtxFsjUifPmPzprh+GXHVb2+YFp5+FQZPvpPWgceGV3ynQEnLyKkytBPwUA7ZBMddqO4Vje7uA8uesUrwV8G8pAiCW/6fF+FS2TtTpgOg4m+Ta0G4kASW9oUzSK3h7tpu9eQXDAKxkgZYJ00HxaD1prwPFn91QHxBZHoNgD6EilPa7irI3iEFEYjXQg7fdQl5Qz2hT2t4wVyKpDGQ5HJQJEH1+cQedEdnu0vfOQ1qFtgvc8W4AMAHzNU3C43M7sxJzatOk+Yqz9i8RbTvCyzJUTPISSIHX9b07xqOOhFNrSLdiFJyuEAOaGLHloJC+xg1JirjJDQPEs6bmYkA9fTqah4ndzllUjOoiNtQJIA2YgHfy02qHiN5hYsO8Zs55RpoQfr9BXElsKavQXeIe6Mg8RgkeQGmh20ofFYtcjPbUDMcpjQbHUj1Gnoa1v45bdwH7SsuXr4SANfQE+9RNeZr5VSCJhV03fUmOmtFrwjAlgeEf/AKj86yngs4fkrHzGg848pr2j8jXgHFklvjlpgM8pP2wrFf8AqG1G2Ht6NmW6o+0Qpj/UNa51geM38P8A4VwMh+yYYfI0zwPFMPeP8QnDudzbBAn/AC6ivoeVd/7/AJOTj6BeLdrv3fGOcOVa3MMsbE7ifXnTHG4xLis4aVuLIEjQkagjrIoLtP2Zw7AsmJLPEnPGZj5Zfyqjri2tNBnLMT18605OL5roZJND7NrQ6qBdRtiGB00nWtbWMB1kVlvEAOraHKQYOxg7HyqTkmh0jp/DLXgLa+LUf70yv3IVf6iNtf70vsYk3ClwQAREDVfaOVG4kzbbfweLT+nX1q3dEGtle4pxlk7zWShH/lp7VT8LjO+xj3AcouXG9lZtPWBTPtviXRr4A8Ba2Zy7ZwSup/WlVnhdwKQSajnmvxLY4+TrQt27eZw2Yk7xGcxGgI1SYEjy1qaxdKW3Dhme0O9JEgsTuQPQzHVTSTAX1cW1AOeDaJDCdy7vPQIT5fD7sU4hk0EZQIZSdYPw5TuRlPPprXgtqLOqkiO8/eqWtqVuAE5WMhtYYiTrGx9qUvdD5rCmEIGUHeTbBk85DhgPJYp9bwdtnW/LZhGTLIAGsqY0gyZnegsTwbu3e5opAItjkQwEbayCW0896V0+iWSLfRV8NeDKAxIYHLAHMlQJ8tWPsKK4nfRybgOqMQQVjNaaSo31y7T/AFeVe3LKq+cCQzSp/lLKx1HQsp9I0rMZcV7TplAuZfCYgyIJk9CobfUeHkTToSHRBwTFrbW9dIz92g5RM3UUjyMNp70wvY4Gyt0Zv/V3cxGnhQXrzKAf5iWU/wCj3qtpiAthgsjOmXUaEqJJnz29Y6UdfxTXWS1M+MeUDubWeByOc3ffWma8D3Wh3e4cltbxIZxeUOuUwAUe0oUf1RiGHQ6iKExHB/4rXIYK3dvkZY8bhWZNf6XAnlB5inD4lrWEF1UU3kJCg6hM7ToNtAUAnodqK4zdJZiGJV8rDoFyQSOnjBMjmaDlSoa0kR4WwDbtvIzFXUaaeKEgDoGIJPnVX7TYbuhnXxBxaDkbAEOoPuyx6+tWRLi/vFvDINbatruFCKSoJPM3IzTvrSPtGi3lsi3JQW7dkE7zkYoY6hgRz1HPagnuzN0hZwzhJGL71lmyGYxMZ1U+JR5aZZ8/lBirN1XE25zkKuTVSSQAitsSCcvqOe9aXMTcYu7SqyFUHUBbdxsylfTLIP8AMab9muIKiF/EiqsgfFlui5eAZZ+1vH+XnVU3ds0HZJggbLMHMtbkMEMqZ+zMRmVvXpQPaDDG/mut/gL8QUyVIElI3AJMjpmphbx4u27dpFyBQmRQT8RzsRJ3gFACdTHkK87OBVuvauwuclWDc9YInrzBPNRQ5bHfopq8Pu4lz4Asd2oOyquiLr0AgVceEYRbdruhbZgrDxxBYs2kDblHoa9tWiodWkA5VJiICmCfmw26/LMNeuKWB8RQkQI2DZQVj7UkEelaWXkqRNNDfF2cgDqV8SmNfExJMHpoDAM9agx2IDkK0SA5XNEFtI8uQHyrfiVy8WcBC1tAwBgkL3Y195P0pXcw/egDY5mUk7AERPXepeQ36CLlsXUBy/xO7zKQ0Ess5lg6TAmeVa2MOwvIwBlio16DNJ26a0Zw7hhnJcI8IuDlMlgVI9I+R9qcXrPdrmVRkUQsHWWPMneBrPMGBTOVbQGaXuKohy5QMoAjMREAedZVeucY1MqpMwTmcTHkDWUqbGtHLrfH7kySCesa/SmFjtJI8aZh1UwfuqtmsmK9VTaIl+t9tcIlvKmF8Z0zOc36+lVLG3DcMyfTLAHpQiYt+tTDFtz++rRyJqn0LWw/gFoXJUuVKgkCNwN9aeJgLYXUsWGu+kRP51WeF4gLdJ8iB6nSrQDII3MAe35V5+ZuMqT0MdL4Is4ZMuUAjUjmRyMc6OveJlgidmkj+1clxfFrth1Fq6ykLJynSSSTI29jRGF7f4swGyP/AJk1+ldsPqKStBeBvaGnbq6Qz2TBLIjEzsU0HPfT5E9aq2C+HWjOK45rj5yACzbRpsB+FLUuBLrCZGYwfeubJk5zbK4dOiy9n7xF8CTDAgkaZRHij1296sGIu9805YJTPcKzsi6qo3neAaU9nuHZyTsChAn+rQn5SK1w+KuW8SLfw5mCGNCcw8Rzdd4NcmSHlFMkHGn4OicIgW7imfBce3qOdsZSx8q84zZD2ikQwUXoO0I/jA9CNR/UOtIeD9omu4u6AAUdX7mDo3dFtDzBuMWaTuDzp9xLERYN1f8AEWxfy6TBNuckdO8C/KlWtCclQHw3DTau2Wt5MpIVSAwULoGaN9QdSZMzsRSDG8BuEsRCG5lJaYQINQZ5M2ggcj51c7iZ08XhzBRcK6aquse4AFDY7iiKC7EACMub4FMwhManxHlv6VuVE7Xg5zxTgjYcL3rTn8ITfLMEE8l2MDnrR3AbCW4vN4musUQkHV1QbdFEqM+8zG1CGyLt97d+6DcZmYNJ3UqdJA+NW0HLKQYq8Wr1u2yplVWMKqAZiudviYTAj4j0Eb8qMZK9m+AAvpF0HLfVLqE7mBqp/qUyrTzXpBqBsADaIZwrWsqKxkLpeeTHPwRA9/SbC8Tz3rdhgAcxywZ1Chtx1XMJHlVZx2MJdbbknLfuM86aqup+bt6ZhUXT6RnV7C7NxUu3GVp7yyMgeASSHPe9D4S7ZdNZ60O4U4O0QPGGVCJ3Nu94ZBOhIVwI/lYb7A3cSUxODVgINnDZ5/qUqR/3+2UUPlu3bLRLGzdsw2wW2qXTmJOgOqyT6UUmIpWqDr99Vs3XyBiLxRiY1BaR/wBQUBvMv1orC4AL3XizWbl63e5kiyUuETzmcpPvS5bim0EEOz3MxY/CreODG76nc6eRpjh7LthwuYL3QBVZksiXbgiR9oZiY5ZI0orX9wRVMnt8J2hWItZgUL6M5SEM/wBIlhJ6Us4nh2Z0vsSHCIrCPidAULT1MKT61YOL4h0a1cABS9kOYHxJcFsQ2nIqWQ+0io8bhRdxCBCO7ZrbHUaCTmGu5J5dSK3boecrI8dg8r2becuGUSIghZzhTPOABPkKzhN1Yd2jJBkEj7OgKzoWB/CteMqFIcFpZ2UE7ZllWIn7Ow/2oW5w1VsBbzFJ1AEHRjAMEzq2X5VOtgj2WHD4XJKZjBOraknOoJMDr1/KlfFeGog8JYBQT5lztJnoKktcSIumTmVlAjYEEACOmoPzNecQYXGFlmCoB4CCArBgMp5GYOsn8q1a0PpIAtYhERrpaWgBRsZcfcNB/qNEYHG954DmylGMgTtlAHkAqn51HjMCuUkrkuIfMq4iARJOgPTrWuAbLZchgG20PJDmIX1bTzg02qF3SGmD4RadA3dAkzMsAZkzodRrWUk78nWd+h0+grKZSl7EtHGAa8IirlhuzCWrcXFzXGWTOmSeQ1386q+MwhtuQduRrujJPsDBo6V6r9a3a3Gq7ViMp+IQapx8mI51q49mL4uiGMZd/MAT9wqnlBO9Ouyd6L+XfOpH48vT61LJC0NHugziSMrS27SfrtptRPCnVTqhnkd9K94lZLkiR1Jg77AAUFbvOmh5daVnVjkl2PcTw/PczklUVHuEnWO7QtA82MAeZqtOZPmenL9bVYbOKF5Ch+0I/vSnE8ONp/ENNI6NyAB++py9oTLFxfJdFg7N9ou7yrc57Hy5fjTnjOEF3K6as0r7FSD6HKTrymqQMVIYEDbfkPEI9t6sPZTjoDBLhGnhBP11rHVDIskeEj3hN5reOCspAszlUfZBGpkaGQQM3Ujyq/4mz3h3IDpmIO8m4jEH1ywfLN1pf/wZBNzN3feAKSPtQwYAHcagTHQdKYrdT7LKCPCSBsRrMeQMVOcF2cub6ecY2tk/EMcSWRWA2k85ObQagTGtc24px4ve1kYe2pOVTOaPhMjQsxPtVp4u2mUFmJV0AUjQXFKl1kiTlLLmOhKsRoBXPbqth8Ozg6m5lA3BRRvGxBcgf/G3rWhFPs54r2Pez2LtNibaOmbulLi47EmVMqABA1BBkzy6UyxPGgZXU3L6OxZWCk2yZCkkaM3gPWIn4qp3D8aEQ3IALoUkbBcwze4ygdYPSmGEh7OKVTmKIjIYhsr37aPHTdPQLHM0zRW/t0WSxeXD3rQQ5la3aAuHQ6vbd2PQtZygDkrdam7VIe8uuohrhVhGsG8ilx65vpNI+E3BdYF2JDkZyd8xhFy+cCI2mOW1q4jhLl60pDAkZ2gOozHW4InUgsxGvIDzqV06J3boH4lw+yGW5deDas2YVT4v4YWCdPhzlAYBnyoDjeCvNgswC92rIwVAVCIgfMSGALTKnNr57UZjsaEt2FytMd0GjUDKAWOhjRU028E1vwS7lVVVrhMaZiCmYAysjcFSZQ6So3pmGMWloqfD72VRJygswzHWBLaj5n50ZwriWW0c7HIV0I3g3ANttda07XWhavPljIFDqNhDkAqOuViV9BSwn+FAH2R7EsSdK1WrB+LOg4nFs1iw+gVlBzTqt1DlIC+YAM+Uc6LwFhGaywGXu2IKj+cgZWjnIVunXnVXv4j+DYU6hrjEDmoVUkR/UX/7asvDWJKMCCHHjH2QLeimeoB++hFOLtDpWjzjjI9woCVZDaMb5DcUwp9SIMTsKW8bbvMM1wmct0L1AXKpBkfZLf8AkvQ01xnD1e47i4AGXLdEaiDI1iJCmB1pNZZLaLkuNcTKRPwBgVy7ayRoY5QOlT82CtmmBMsHk+JgTOkBSR94+RqTiNllssGnvBazjpmW+gnrorH5+VT4JxeS+CstbGYCZJAMN6xtHQGtuKF72HGQA3EVCcsybVwCRHMhlE00rsza6QLw+01xcpOjqXVdSEEFIjpmXX51BjsFeV1ZV8IBGhBMEHNpP1p9wLCzh7dwkDu2dGG5Kd4WBkcvGdKj4hilLW0B8FjMbgXTdPCR1GY/cKMlTMtqxDYVSomyrH+Yswn2DAVleDMNJIjkKygmiTqxXicWWAVh4gBrPIcvWkXF1V/AREnTyg6Uw4piBlBGh3gfWkWKulzI323+tdS0UYlvWmtNB/sf7V73QYSu/Snvdo4GcAxp9B0oLHcIClTbbRhPpqQR9KvCYjQoK0XwZit9CORn2r25gmnWB1ojC2chECSTz5/2pZ14DEtONxyToIBOumgnpQzYUOwBI8Q8M7kTEifOduhoZZPViZ1+ZPoKI4gxLJlBzC0iafYVUGaPMmSfU9aRFLF2U23BBNW3B2UvWhLAg6LqJB6xuIpBiMIUAV4DBth0A0IPPN+FF9niisTrn1gHbT8aXzZ1YJX9rBuKcF7gObknNAQjQc809OX1oTAWWuZjlJK/yjYctvarrfxlq9Fh4cmCV6AeY58veiez9jIbmZ07kLGRF0ZuR6g6azM6UW4sGXDxf29EvAeE3L+FU4rMEBBUfbhWOhG42mN4NF3+G3GW2+UJm1QLMxHwMFMREddTWt7il269myBCPIv3NeVsEqDyzxqw15aVY8VdJKLl5yBsYjfykT9fSkddHNKcpO5Mq2NtMy974SwMeHUMy7QR/wC2sDTnJ5HSh9oboOyM05SDzywSQY6MWHtVs4xadbin4f4apmHJgZ8I2nNPy8qVcSw/eAM5zMGMONCVAEajzDAg66CtDRoq1ZUuF54YgeDmPI7+8Uz4TfK37lsiUu2mT1BUXLZB5HOifWi+KcHbODbXMzyjhR9tWGoG0MPF86VZ4eFMm0dDPxAfEQf80x5GmYpZsIqylq2SuZ1LnmZYyR/SAV+s1ZmueEIFkKwAAOreLJz2XMR5aRVa4JfCm/c3K2WK/wCYwF+Rj5npTLhGOUBZczlFmYkqqvLNPXIYHua52lYF+ibtPxYKEsKALTIyMwEH+G0JB3gEEid1LdaUNcZEPWzeiQfskxoOYylfkK07Y4ki5hydEZXUx5XSSPUKRp514xLYUidu7TU/EFZlB97YtkxzaqONqy3k17Q3i9y6G18RgHSCzKxjy1qKCAxYf7BdPuobiVwvcYtrmvBW9ysfQ/SmV/CkBl1kgiCPiV5ysOogil6VEpM2L/w7DkzCMx85dwPmE+lXbDu3wKNAJZtgXKjMR6NmiqhYw0YhLRgiyEDAHw5hmJWfJiRI6Ufi+JG4xVCFE6xpzGvzn5Uk3qh4uh3gyuVxcy5mcvBkhgWkaA/FEAegqS+lm6QrLlMArBy7yCADI5bVXLeLlirk5ZI2mFk6CNv17S4fieQsVCt4CCx1mGBVo5bD9TUzclYTwSw2GxF1bmjKGJ10KEz9Vn50yTHrbQFhDKsD+kCddN5mY5T50GOJrcdXYAXCAhgyGUggEHyOnoaX3MUvfZQjl7Y5DMFzruVJgiTB1EzTO2I2l0OcBxfOYQgBpO0QSR5+Q1pXYR7+JunMQqoytyhZAUA9Z+UV5YuKrHNIghY1BOYydhoZI+c0SeKq+YMXRWlZTTUmdvb60i0xIvYjZWXRpBGhB0M+leU0jldXO40LMSCQNFmTM5QBrWVShGUhT/EWgOIKBcuACIPKsrK6/DLPs1wg/gf6z9wo+8Nbf+X8aysrRALMQfEfWvT/AO3XlZTPs0ex1wsfxl/yt/4tTCwZwxPOV+tpZrKyprs0ugbEHwg88qa/IfdQCqOn2fzrKymj0PHtG/B2hSRocy6+1T96QFgkTdeYO+lusrK3s63+KPXuEZIJ/wAMVZb2IYW8AQzAtecMQTLCLOhPMan5msrKdr7GTXaNuF3C9jFFyWIYEFjMEySRPOaisr4R6z7nn61lZUF2/wCZFfk/5iu7cIZSCRq2xj7FViz8drzH/wBmr2sp3+TBLssNna//AJbf/mD99T8KOuH9/uavaypMR+Cbtao/ddtsSY8pR5j1gfIUHgDPDmnWLqxPLx/lWVlW8FfLBsUfCp//AKD6MI+VWKw5y2DOq97B6ZTKx0g6isrKjLwQn0L+B/Fc8gP/AAavLQ8XuPvNZWVOQz6JcOPH63tfPxGhsR8TDlpWVlZdAh2wrMc4E6BgY5TDcqN7UXCAIJGac0fagCJ6xXlZSSA+0eYFiQ86xbePKLyxUV0wf9RPv3CmfnWVlKuxI9lg4TbDWLZIBJUSSJJ96ysrKcsj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6" name="AutoShape 8" descr="data:image/jpeg;base64,/9j/4AAQSkZJRgABAQAAAQABAAD/2wCEAAkGBhQSEBUTExMWFRUUGB0YGBcYFxwaGxYYGBgdHBgYHBgZHCYeGxwjGhwcHy8gIycqLCwsFx8xNTAqNSYrLCkBCQoKDgwOGg8PGikkHyQsLCwsLCwsLCwsLCwpLCwsLCwsLCwsLCwsLCwsLCwsLCwpLCwsLCwsLCwpLCwsLCwsLP/AABEIAMIBAwMBIgACEQEDEQH/xAAcAAACAgMBAQAAAAAAAAAAAAAEBQMGAAIHAQj/xABCEAACAQIEAwYDBQYEBQUBAAABAhEAAwQSITEFQVEGEyJhcYEykaFCscHR8AcUI1Ji4TNygvEVFpKisiRDg8LSY//EABoBAAMBAQEBAAAAAAAAAAAAAAECAwAEBQb/xAAqEQACAgICAgEEAAcBAAAAAAAAAQIRAyESMUFREwQiMmEUcYGRwfDxI//aAAwDAQACEQMRAD8A60uIk+VaYm4DpQAxNeNfmu5YKdnKTL61mU9ahzVmc1XiYkb1qPva1JrWaZIJKL1bHEzUAr2KzimYI7+vQ1CsQNzWrYpR9of71uHo1pBec1qzk1AcemYLIk1MDQ40bTPK2VSdq1qa3fjlWd+AktvBHmanXAAb60MMVXr4o1ztZGYzFrrQ1aPxBS/d5hnjNHOJia2mrRTSpi2j2K9DV4qzUyWRzotmoy25mmFi31peHy1Su3n7RWw02rRHeEQT/LP41J43PoKRb+MdqsLhmy3LoB5qNSPWNqUf8+YN4IuNqY+EiK4Rc4g9xpZpkySTuedE2sSRAHt51aOPFH2w8GfROEVLqh7bh1PMUQMGRXKv2V8cK45rZPhuIfD5rqD8p1rrr4sRUc3KLpbTB+ma27M166xUa3B1iobtyakotsJl066VEa1L153ldCi0KervRNsihC9Yj1pRsAZlFZUIuVlT4M1iO/xlFOhVhz11qccStb5xtO9cssYssszvWXsSzSQWI2JH5U/8QvQFyOt96InlQI41aKkq4JgkDY+HfT1rmrcYZUys5K7wSRqOdRfvmYbx59Kb54+ma2W3Bdt2zRdUZW2K7r6jn/ahMb2pZbgC3GIDAk8iOnWINU+9dYazIB5H5e1a28aZ12P40P4h70GrOhW+24XvCyyJ/hgHookH3mD51O3bhAfhOXL75uQ9K59fxpygjUj8BG9QYh71tUcgw0w3L00+6h8/6QadWi59oO0pLDIfCRpyoHHdoWFtIbUCCeomR8qqt3GFRJ100HSs7zMJLDX3ikeZvYvEs/DuPtmzA6gQJ6TTyx2+JuiUC2wstrqT1HlNc+XFC2IAM8z+vOtLeKyqWMdIpY5ZBUTpX/PMWM5UZ+8KxOmQNo3qV+oozGds0WyHQS0iVJ2E6/Sa5Na4jPhaYG0danu8QmddDVPn30F2XC52ou3r6+PKk5lA0AyrvPMHoa2PbS4S7KxBcBQCBlQiZI+h16VR7vEAwWFIy+ekVouNBJX8Y9q3zsDR0I8S/wDVC8nigDNzkxqPIAmKgt9pH70vmbXQAnQa6ae9U2zx8pqpiT71KvGC4K6AkTO3P8qEs8uxWjqHBuOG6TqAFGpPOjcd2htWmCu2pUtproBP15Vyu3xIqpWfiEfMa/Q/Wtf39XfVi0CPoB91Ms0atoKR13CcZt3cuW4pJEhZEjSYIrln7WeHFMUr8rqz6FdD86gt8UyNmGh5FTr0P0kUNxnjbYhoYlsuxP4ChLJFq0VhZUGzUwOGuHK2U7SKlCPBhQCKsfAca2jXmBgZVXSorK2dMcaYR+zm0tvFo1wnMykqI6iJJ/CutLxJIBkQ22tclxmN7vKQBIGh5iDMDpvQ+H4kYBzba77HrVo5otLkQzrjKonZbeMRhIYEeRry1i0cAoytOuh5bffXKLnHGYFZgHeNJqCxxRrYlGI0gQeRo/JjvyRtnXncDdgPepMMquJV1PoQa5Bh+0NxLhbNJgqMxJ0aJqW72pcOXViNIHL0OmnnT8oNfkbydcv4WOdDE1zq521xEDM/IA+fyrL/AGwvEyI09YkeVaMor8pAd+jocmva4vieN37jlzdaWM6MQPYcqyl+aJqYbb7PujQGUkaEEEEGKMGAvAQHA/XWJqzNiZ1iT51gxWh8NeZ82yylERcN7M3MVeRCQw3bMdAOfQ0b20/Z0MKqXcMxZScptuRpI3B5jTap+zTOcVcV7gslkzIWMKWDCB0OnLpNWbtJ2lsi0ttmRnkZgjAhdN55CTHvXRjcp7KSeqOSNwi7GXut/f7jXlnhl0BiUIgaDKZMHbbrXQRet81NYrWuhFc/zUJUfZzx7Dn7DbgHw7EnXl9auFlLYwi2mWVIJynlvB9ec0VxbFWVsuxMQNz15VWOH8dt3LuUsBBRVWdxpMV1fTyTuTCtqkxTcwA2OvOYO1QJYC84PWNq6ebNk65vKtWwNmfiU+oFczzA4r2coXDm64XOqgk+JjlWR5+4qBnJkbj7661c4NaYAHuyFJMZRoWiY05wPkKH/wCXrEyBb01kAaHrTfMq6NxXs5ilmN+uvlFakGWIBOUTA/XnXUcT2csvmZgrFjmYz8RMSxg1Xu1nZ0petjBBWR7GW5qCrMxPiUk8xlMzoVFPCSkwuKKddwzm1nyEIDlLcszagTzMVpYtkgsemn3V0LgPZBXwpa+g70XmBE6KpUMmXKY5N8gOVGDsdZCmFidIBOo33oyycdGcDl161G1TYa+VknmNK6A/YKyeTj/V/ao7/wCz60UEF1IjUGZ1YknTfVQI/lpFlT7N8ZTlxBDhWjM30nrRuGwStdFvOi5tCxaFWASSTyED30p6ewwuEEOywIGm8EmT717iOwIOU99JjxSsQZO2uukfOsskTOFdFSBnbn7dKj4Yh3PKTPpNXO12IygHvAx9PpM86h/5LKpq4UZ5YyICxtrAmZM+dFZI9A4lWuX2Uac960sXiNdhTDiuEVLbQZdpyEbEDViBvEaSdztQuBwIzB7hJUawNz5CdvXl9KzR0xbou3AuyTY3DNurIGKHq5Gin5D0qmvh2tuyupDLoVPXaK7h2Q7SYS7ZVLHgKL/hH4h1P9WvOieOcDt3zL2rbhhqDow81cD6Gs7ixJJTOE3mK/lWhdlBj19K6Jxj9l7EFsM5Ma928Zv9LDQ1UsRhwVS2LLB1Ym6+plSBpH2csEz50Y70RcHHsTWsQY3mCIn6715cuEA+enpTPi9lTfdks5EZyVXkoPwjTyoZrBgyI6+xpuSFQV2e4Jdxd0ImwAlm2A61duPdlMHg7E3brPcI0VTDOfIawvUn+1KuzfaOzg8MJVmvkk8ssHRAaQcT4q952u3TmczrygDQeQFUy0qSAhdce0SSBE6xvHvWVElsESRr61lQpjHU8RaAmAw033BNRMgDdAQTp7TWWHJmZ+EacgD91e3jm00GhM7HUbfrrXm0bjYNfwy3FyHxZuvlt9aGw3BrKtmC6jUmNzPnTG4nweEiDv8Ar50Mbhk6b8+uuv8AtTJuqs1eiX93Ihp5kR+MV4V1jnz0rLtwZBAEnSJmAdRrUZJ2G3xDXXz/ACoUDihdxvhJxFsIxyjNOn2uQoPhnYq3Zu59yhkTykQPrTsXPGdZAkwd4I5VrZusWYASYH/bB+4U9yqk9AutImSDJ5ASevmPOvcvp79OVD4G6MxzSQZMddTp+ulQi8ZYTHTpvr6UnEWkFrbMnTp7+ntWLbnbz51HavjSCfBvPMg6gUNZeIMTHOdx+O5o8QOKDmw5ymBuDseg1rw4b+BlVIZdBrG+p++hGYkA5tDqfL9CvRiY0B8MyNdY6E9I++nhKUPxCtEuEwLQJUK0QYmPCSR56gzUpRo3M7ROtYnEBAX+Yxv1qa1dLHXc7RtCz+H3UkpSbtjNKWwfvbgGhaNv1861/wCIPrqdBTC2q6HMAGge/M/Q/KoWJEmAdh9wnzOxocmbh6YOuPucideUV6OIXDsfpUqXMonSQo166En6H6Cp7LgkHQRpr9r0o2zKL9grcRcbxp/TtFKbt83WLHXp0UcgBt5zTLiuKiwdgXBEc45n3pVgP8JT1E/l9K6cCb2ysVXkHxXDwTPMAAHpH6+tE2+zTiBkPTyn1plgMGSQSBHnzGYAn2n51Y8ZfNu+o3S4mYf0kRrVmtlEyHshwMWS1xlhj4fRRv8AM/dVnxN+R9KR4jH92Wn4RlB1EiZk69PDSLj3apshNvVV3PUkEA+k0j7oKLJw3jiMywWzOudeQj+X9dKX8dxmRisAC4MxIGreRNA9mWm7bXTwWh90VJxXh2XKWZmzczrGo/Chl/HQsutCs3UO489hUMKzRkHrRT8MBJg7da2HCwJ1g6gesffXImR4yFrpbO9sGPIe30rRbFmI7vfyo1sD8uZ+VR3MAQN9d/LXSjzYKkA/8Pw/8prKJ/c38qyj8j9guQ+u4cKYGnhAj3/OsxeFHQ5pk+Sgf3qcXiQCNyDJ39Br61p+7yujeJtNeevOp+SpDh7ggN5mJ6bVDfEgQNyfXXSR7VNfwzGVVfg5+v8AejbdjwAaA9fLnHzrdAUbE9ywAwEagQfdTv5ipGCoBHxBWB+hojEYVS0qc0+0GBr571HcwZuZgo+HbkPMedEDQvTQMZggfTT8ZrbDMCpjfmOuhH360yuYMKkgiCNQdZHMfOvOHYNMrMCNRAn+ob+s6j1o2DixZgo7y20ZViCTrusT7EfSobiZXIMGOQ5iYIFGGwJC/QjQfhWpwD5yWnkFgdCNTyGpmtYvYHitCFG7fgRH4io1TSRoswfUGmrYQXCCRqJOmkRr+dSX8LkWdlJII3gyND5ZSfrWvwBw8ipiCAQIIInpED8SK9sW5Ph/mgep0PrB+lMlw6oVZdSQTl5amf8A67eVRWsBnZRtC59DqZWQPWSBS8kBRBRcZGEQeg002mOuhrMMTmIG/wB0KTInl+VFXcLl12KmR6gEf3qX92zlBsrAknY5iBGvpufIU1jcWC2gzeOJXVSQeskwOvxfo0YXgkDUxJ+QjWvbF1UtkGY31Og10iKkuWQWkEQNPZlj6EgzQY3F0D2iMsndhMREeI6fIURlDnaFLOfPwNlEnpoa9sYbSDurANz000H/AFATzmp71g5AmxEkAbwQYn1JJ96w6RVuN3tlO6iDSvh2MUW1WSW10G/9vetuMXiHbMIM7bR7UHwHDs1xtNCcwPlqCfSu2GlQ6LZaxDjDM7HVmW2g/lRcxPuW1PpRfavGFP3bK0MLIk9JmJ9qDxN9f4KHRdDr6xPzJNPuM27S4p/3i2rJaSyAWkwXzqgCrvLae3nV8cXOSQQLgfEUt2h3jakklm0UlupIilf7Q7toiyUZC7HxZDMKYyyRpqZ+VPsJh7V+7dsqoW1ds22QAQBmUEEDl4tY9aqHbXhH7sUX7IywdphtfrSZFxlTCtosHYd811j5AewNO+J2CpMtMOYEajSfkRHypB2JaHI3kVce0FsG0GjUET58vuNTy/iCrKqbgzabHT61tkk6Exvpy5T8q2GJQrGaDMbeU/hWNlXnt5c5/KuKgGMuwmZ0861YyCCNzG3T/etbb5mGnlPrudawsA0htP6geQ1M0KAQOYMR+vnWVN+7Pytk+9ZWsNBV60qlzI0Ou+4H62oy3aMiI2BGm2utD8RAGXYhmM/fvz1om5dyuftDKI9tJmjWzJERskWzJy6zIOupn8/nWmHPeHfw/wD60+ulbG1nVgr6kfa89R+VSYfCkKra6iI6Rpy+dFq+gPsjAUEgaZNJ68p6dPlXgusM6gzJA9JOpoWwjd4xIOUjaJ1maZWsBlRtd4M8zGp1il4yFTsguAC2yxLAGPKT4qgFmAC2ilhGh1AnT5VLjsZlB8J8ImetaW87AFTIDMQG6A1qN5AGOoeZLMeX8pB06UzS5sQCGIzHXSTzjy6b0KMN3SuWn4gYU7TPX1OnlQHGeLR4ByMGDtAiPWjGNspgwyyS4r/gWMUNZ56QNhrPrvXjX1aVOuaB8ttKrwxxFE2cZVfjR78Po8Kjxa/qWCxcOggSAY8yNT9CR7153Srcc5pULtzEDXXYxpPpS/D4iVbqokax6x1mBRmHvs1p2aJB99TrPkf1vUJRpnhfU4fiyOP9jGxIcmI0IOunIfr3ra0ykEMdShIjcATA8toqDCkrdg+EkMII5+LQ+8fKpL+HZFd9ZgLEaqTsB11A+tZWc+0gggRlbWVnynUexr1bkIuc5WJIjoIn7tPcda2Qb28sMc+ZvMEmJO0E/WtEsm5dysJiFJGm6aGNeYB9xTDdbNsJdASVgvzHJiDmH3CvRcVmAzalVltYnVSOvy6VAqrCkTOXWNmIAn3gnTnp1rMZe7pQ5g5c7EnmJLWx8oHvQGRUu2GJa/dyKNLMhjpq06knyiN687OpcYojZVVvCpjePhJ66iktrtALNxsy95mXxKTGaec9QdaYcK43Ydg4uPadTIUpmEjmCD+Fd8Y8UO66HvEMA0sGHwjL7jf61abfGEuYZHe2Lt02xba2SAX7olgwkGY1MeflVVbtvAZQmYMxY5hGYsdTHIeXKgcH2mOjZQGtXRcUD+WDK6+f3mipUzFuwPEM+IVu7FoBFTKDOgkg7DkQPakH7R7Fx72RzmCqCp8m1n1qx4G7Z4iveYZhbuqBmsmJUjp1HnUHajh7syF0IOQKZ5kE0JNt7GSOfHit/D2ka3dyliVICiRkiDJ6zVg4HjcVftFr1+4ynRVJ0neYFLuP4TLasAjQvcj0hZp3w+QEXYSINLybix4QtOzbIw1y6EkDr0qS/iCRl+1v7j/beir7MCADqYI8isfr3oC/aIbQ8iJPkTMVxfo5WqJHvgBeYC+mpJj5H761u4hZk85MDQcx9w+tD4m3mYKOfTX39ai7iSs7LpA2O+lES2NkxLRpmI5QD+dZQ4ZRpmA8tayjY/Id4eyHcZtoiI5kSYkU6scLnLOgUEesmZ1rbD4BLUc25E8vStr12NZ5xXfh+k8yElk9EuF4baSYWSdSTrrRlvIBAAAHQUrt4oGdeXL1rfvImutYIk7b8jcXxHvFYbisIIB1pUuJ1PkQfrW9vEasJ1GseRBpXhMS4rgtm6NRBImR5bb6V4nAV2DmI0EDSehrLGKlR1AIqS3iOfTQ+xqbwGUmugTF9nQ2UhpZDMECHjkRt5VzTtXge6xJuLot6WynkwMOvqD9CK6tfua/rpVJ/aZl/de8UgOt1DHm0qdOhB/7aMcK4tUdn0ud452ygXOIcspBre1jT6UD/wARPNQfpUpxlsfEGWdulcjR7qzRfksGAxTEwNT5+nSrdwzKUO2VrhYBtIWAAD/Nzqv9juEh7veZyGtlSEIInczr0gdasV+zClbYOkAETr4ogHpBj0rnmrdo8z62fKevBHj8GWuIYBXK3i5CBtPOVP0ryzjkzd2QXLHmNokAgHatkvuGA+yAF2iZiPOPyqBtwzAhyzWwSB/ECnSfTKWn+1Sb9HETXuIgXmadVRs3QyIPuJ+lR2MXCrrAt5QCBqrKAQCvQjQdNOtQ3MBqzu7NnJWQNVNy2QpjkpaDO0Hyo02Ray5YbxLox5IoAgRrGok70z9m/bA7dsl1yzL+FiPsn/DzCP5dPcUs7ZcQi1l1i5ly+QQAMPu9QabW7oVkDMw/hsjZToP4jAMfOACPU1zDtL2lNy8RAypKLB+ypMHX7/TpT448mGDXkAu4Frpdl+yPmeQoBMJde4NCCOcRt510PE8PWxh7FsLD5O8do1ZrnxAjopBUEHYClwjoJ8jXTysZ7diW4rJkBBghcxk7/a5x9KHs32LqDOUmCR0Pn9asQKkwQPemeBwofwqmvQUKtmsp3D2v2rguWy6up0Imuidnu1mLxWa3iWUrEDwANOuoqax2eyibhC+QIk+/KjsLw9Euq9sjcAjaBBJM9dI96LdIwn7b4PLatPEAXIA6AqBoPaT61LhFMJudJ+lb9sLneWWOsBkInzPL2n5VLhVKMCNcizvyqMH/AObsvja4sKywysRqJDGdI0J1OvKob2IDAZACYJnSBm0y666kiibjK57swCTty1USPLWPrS3B2yrWgRu0tGoAtgR7Zz9KglZytBeHwYHiGhGxBnUKJ/OfOluMtwVGynlzkqDPnv6aGmicYAATKQSWy6SRmGh9dKjGFz2wZXMqiYAjp/aaPRpR0LLtppMKxHkDWUR+8XE8I1jnp+NZSWL/AELbe4kUuKjSAx8LcgelC4prqEiAwkfKdGH3GtOIYu6FOa0Lqcyh8XqV3BHUUj4jxlyouYdi0f4lpgMy9WA3O2sV9Sl6OSrCcZiCbSXJykEqY9f7Vpw/tWysbd75/rrXnZ25+84e4rASzkkdA2sj3qv8UwNy3IY5lUwD+HUelHUk0vAVp0Xn/i6nVTus+66/gRUtjiM3iBrBBHmlwfnFc3t8SZQsbqZB5x08x60Xwfj/AP6i1PTuzB5alfkanaSH4nQ2vlTGzcp2YH8aJw2NDQw0JGoPpyqsXlN24hzHTckyd9duVWFLkD6D9b1pKhUMXvaVzL9qt9rl2zYtKWYy5jmFmPlr9Kv1zFZT7T1/vVB7SP3uPUKQDbt3Q3lkJYR/mUiPfpU5Oot/oeL+4oVrEj7UyPnNMeC4Fr9weFiimS0EgQQYnbaml79n5uYhzauDu5JKsfFsCRI08/IV0PB4FLNpLKLAQawJ2IJUE7zMz/avHlkVfadvyuSNcNeRYAiXBcwNbfIAny6etbYBWKgsSCVIChvh8YhhymeXSvbmHCRcuMqEj4fMT8qhxGP7myXHiEhVjXKpBJIPoAB661zb8k097N2whdnuFxAgAKRoVnU/OdKXcSu5bZuB5Icqw/lVlGh8wN468+SwYgQYBkFnP9QJMgncmNd/wqfimK7tUY5Cy2u8ZTGbKblzqIiMuu8KeVaqFtO6PMJxElbbx8RYkA7KHafkR/4+83EeJANoZKownY+JhHnpuR0nnSZluObdlVVXL5Qq6ZcxBg9CY1HlUtqwz3XBIkEpPUqxXnrrp6zRoC9APaXioTDEEwzHKsc5+M/KD8qplnC5sRYRfiLAny+1z55RPqYq38U4LbNjvCTcFkhmUaQGVj4tZIAXUDXUnYGq8OHEO9xzDJeTwxH2XPLSCBGnSurG0o68hSLdjXzOqTmySpbXxEuzFtddZ+QA5UtxFsjUifPmPzprh+GXHVb2+YFp5+FQZPvpPWgceGV3ynQEnLyKkytBPwUA7ZBMddqO4Vje7uA8uesUrwV8G8pAiCW/6fF+FS2TtTpgOg4m+Ta0G4kASW9oUzSK3h7tpu9eQXDAKxkgZYJ00HxaD1prwPFn91QHxBZHoNgD6EilPa7irI3iEFEYjXQg7fdQl5Qz2hT2t4wVyKpDGQ5HJQJEH1+cQedEdnu0vfOQ1qFtgvc8W4AMAHzNU3C43M7sxJzatOk+Yqz9i8RbTvCyzJUTPISSIHX9b07xqOOhFNrSLdiFJyuEAOaGLHloJC+xg1JirjJDQPEs6bmYkA9fTqah4ndzllUjOoiNtQJIA2YgHfy02qHiN5hYsO8Zs55RpoQfr9BXElsKavQXeIe6Mg8RgkeQGmh20ofFYtcjPbUDMcpjQbHUj1Gnoa1v45bdwH7SsuXr4SANfQE+9RNeZr5VSCJhV03fUmOmtFrwjAlgeEf/AKj86yngs4fkrHzGg848pr2j8jXgHFklvjlpgM8pP2wrFf8AqG1G2Ht6NmW6o+0Qpj/UNa51geM38P8A4VwMh+yYYfI0zwPFMPeP8QnDudzbBAn/AC6ivoeVd/7/AJOTj6BeLdrv3fGOcOVa3MMsbE7ifXnTHG4xLis4aVuLIEjQkagjrIoLtP2Zw7AsmJLPEnPGZj5Zfyqjri2tNBnLMT18605OL5roZJND7NrQ6qBdRtiGB00nWtbWMB1kVlvEAOraHKQYOxg7HyqTkmh0jp/DLXgLa+LUf70yv3IVf6iNtf70vsYk3ClwQAREDVfaOVG4kzbbfweLT+nX1q3dEGtle4pxlk7zWShH/lp7VT8LjO+xj3AcouXG9lZtPWBTPtviXRr4A8Ba2Zy7ZwSup/WlVnhdwKQSajnmvxLY4+TrQt27eZw2Yk7xGcxGgI1SYEjy1qaxdKW3Dhme0O9JEgsTuQPQzHVTSTAX1cW1AOeDaJDCdy7vPQIT5fD7sU4hk0EZQIZSdYPw5TuRlPPprXgtqLOqkiO8/eqWtqVuAE5WMhtYYiTrGx9qUvdD5rCmEIGUHeTbBk85DhgPJYp9bwdtnW/LZhGTLIAGsqY0gyZnegsTwbu3e5opAItjkQwEbayCW0896V0+iWSLfRV8NeDKAxIYHLAHMlQJ8tWPsKK4nfRybgOqMQQVjNaaSo31y7T/AFeVe3LKq+cCQzSp/lLKx1HQsp9I0rMZcV7TplAuZfCYgyIJk9CobfUeHkTToSHRBwTFrbW9dIz92g5RM3UUjyMNp70wvY4Gyt0Zv/V3cxGnhQXrzKAf5iWU/wCj3qtpiAthgsjOmXUaEqJJnz29Y6UdfxTXWS1M+MeUDubWeByOc3ffWma8D3Wh3e4cltbxIZxeUOuUwAUe0oUf1RiGHQ6iKExHB/4rXIYK3dvkZY8bhWZNf6XAnlB5inD4lrWEF1UU3kJCg6hM7ToNtAUAnodqK4zdJZiGJV8rDoFyQSOnjBMjmaDlSoa0kR4WwDbtvIzFXUaaeKEgDoGIJPnVX7TYbuhnXxBxaDkbAEOoPuyx6+tWRLi/vFvDINbatruFCKSoJPM3IzTvrSPtGi3lsi3JQW7dkE7zkYoY6hgRz1HPagnuzN0hZwzhJGL71lmyGYxMZ1U+JR5aZZ8/lBirN1XE25zkKuTVSSQAitsSCcvqOe9aXMTcYu7SqyFUHUBbdxsylfTLIP8AMab9muIKiF/EiqsgfFlui5eAZZ+1vH+XnVU3ds0HZJggbLMHMtbkMEMqZ+zMRmVvXpQPaDDG/mut/gL8QUyVIElI3AJMjpmphbx4u27dpFyBQmRQT8RzsRJ3gFACdTHkK87OBVuvauwuclWDc9YInrzBPNRQ5bHfopq8Pu4lz4Asd2oOyquiLr0AgVceEYRbdruhbZgrDxxBYs2kDblHoa9tWiodWkA5VJiICmCfmw26/LMNeuKWB8RQkQI2DZQVj7UkEelaWXkqRNNDfF2cgDqV8SmNfExJMHpoDAM9agx2IDkK0SA5XNEFtI8uQHyrfiVy8WcBC1tAwBgkL3Y195P0pXcw/egDY5mUk7AERPXepeQ36CLlsXUBy/xO7zKQ0Ess5lg6TAmeVa2MOwvIwBlio16DNJ26a0Zw7hhnJcI8IuDlMlgVI9I+R9qcXrPdrmVRkUQsHWWPMneBrPMGBTOVbQGaXuKohy5QMoAjMREAedZVeucY1MqpMwTmcTHkDWUqbGtHLrfH7kySCesa/SmFjtJI8aZh1UwfuqtmsmK9VTaIl+t9tcIlvKmF8Z0zOc36+lVLG3DcMyfTLAHpQiYt+tTDFtz++rRyJqn0LWw/gFoXJUuVKgkCNwN9aeJgLYXUsWGu+kRP51WeF4gLdJ8iB6nSrQDII3MAe35V5+ZuMqT0MdL4Is4ZMuUAjUjmRyMc6OveJlgidmkj+1clxfFrth1Fq6ykLJynSSSTI29jRGF7f4swGyP/AJk1+ldsPqKStBeBvaGnbq6Qz2TBLIjEzsU0HPfT5E9aq2C+HWjOK45rj5yACzbRpsB+FLUuBLrCZGYwfeubJk5zbK4dOiy9n7xF8CTDAgkaZRHij1296sGIu9805YJTPcKzsi6qo3neAaU9nuHZyTsChAn+rQn5SK1w+KuW8SLfw5mCGNCcw8Rzdd4NcmSHlFMkHGn4OicIgW7imfBce3qOdsZSx8q84zZD2ikQwUXoO0I/jA9CNR/UOtIeD9omu4u6AAUdX7mDo3dFtDzBuMWaTuDzp9xLERYN1f8AEWxfy6TBNuckdO8C/KlWtCclQHw3DTau2Wt5MpIVSAwULoGaN9QdSZMzsRSDG8BuEsRCG5lJaYQINQZ5M2ggcj51c7iZ08XhzBRcK6aquse4AFDY7iiKC7EACMub4FMwhManxHlv6VuVE7Xg5zxTgjYcL3rTn8ITfLMEE8l2MDnrR3AbCW4vN4musUQkHV1QbdFEqM+8zG1CGyLt97d+6DcZmYNJ3UqdJA+NW0HLKQYq8Wr1u2yplVWMKqAZiudviYTAj4j0Eb8qMZK9m+AAvpF0HLfVLqE7mBqp/qUyrTzXpBqBsADaIZwrWsqKxkLpeeTHPwRA9/SbC8Tz3rdhgAcxywZ1Chtx1XMJHlVZx2MJdbbknLfuM86aqup+bt6ZhUXT6RnV7C7NxUu3GVp7yyMgeASSHPe9D4S7ZdNZ60O4U4O0QPGGVCJ3Nu94ZBOhIVwI/lYb7A3cSUxODVgINnDZ5/qUqR/3+2UUPlu3bLRLGzdsw2wW2qXTmJOgOqyT6UUmIpWqDr99Vs3XyBiLxRiY1BaR/wBQUBvMv1orC4AL3XizWbl63e5kiyUuETzmcpPvS5bim0EEOz3MxY/CreODG76nc6eRpjh7LthwuYL3QBVZksiXbgiR9oZiY5ZI0orX9wRVMnt8J2hWItZgUL6M5SEM/wBIlhJ6Us4nh2Z0vsSHCIrCPidAULT1MKT61YOL4h0a1cABS9kOYHxJcFsQ2nIqWQ+0io8bhRdxCBCO7ZrbHUaCTmGu5J5dSK3boecrI8dg8r2becuGUSIghZzhTPOABPkKzhN1Yd2jJBkEj7OgKzoWB/CteMqFIcFpZ2UE7ZllWIn7Ow/2oW5w1VsBbzFJ1AEHRjAMEzq2X5VOtgj2WHD4XJKZjBOraknOoJMDr1/KlfFeGog8JYBQT5lztJnoKktcSIumTmVlAjYEEACOmoPzNecQYXGFlmCoB4CCArBgMp5GYOsn8q1a0PpIAtYhERrpaWgBRsZcfcNB/qNEYHG954DmylGMgTtlAHkAqn51HjMCuUkrkuIfMq4iARJOgPTrWuAbLZchgG20PJDmIX1bTzg02qF3SGmD4RadA3dAkzMsAZkzodRrWUk78nWd+h0+grKZSl7EtHGAa8IirlhuzCWrcXFzXGWTOmSeQ1386q+MwhtuQduRrujJPsDBo6V6r9a3a3Gq7ViMp+IQapx8mI51q49mL4uiGMZd/MAT9wqnlBO9Ouyd6L+XfOpH48vT61LJC0NHugziSMrS27SfrtptRPCnVTqhnkd9K94lZLkiR1Jg77AAUFbvOmh5daVnVjkl2PcTw/PczklUVHuEnWO7QtA82MAeZqtOZPmenL9bVYbOKF5Ch+0I/vSnE8ONp/ENNI6NyAB++py9oTLFxfJdFg7N9ou7yrc57Hy5fjTnjOEF3K6as0r7FSD6HKTrymqQMVIYEDbfkPEI9t6sPZTjoDBLhGnhBP11rHVDIskeEj3hN5reOCspAszlUfZBGpkaGQQM3Ujyq/4mz3h3IDpmIO8m4jEH1ywfLN1pf/wZBNzN3feAKSPtQwYAHcagTHQdKYrdT7LKCPCSBsRrMeQMVOcF2cub6ecY2tk/EMcSWRWA2k85ObQagTGtc24px4ve1kYe2pOVTOaPhMjQsxPtVp4u2mUFmJV0AUjQXFKl1kiTlLLmOhKsRoBXPbqth8Ozg6m5lA3BRRvGxBcgf/G3rWhFPs54r2Pez2LtNibaOmbulLi47EmVMqABA1BBkzy6UyxPGgZXU3L6OxZWCk2yZCkkaM3gPWIn4qp3D8aEQ3IALoUkbBcwze4ygdYPSmGEh7OKVTmKIjIYhsr37aPHTdPQLHM0zRW/t0WSxeXD3rQQ5la3aAuHQ6vbd2PQtZygDkrdam7VIe8uuohrhVhGsG8ilx65vpNI+E3BdYF2JDkZyd8xhFy+cCI2mOW1q4jhLl60pDAkZ2gOozHW4InUgsxGvIDzqV06J3boH4lw+yGW5deDas2YVT4v4YWCdPhzlAYBnyoDjeCvNgswC92rIwVAVCIgfMSGALTKnNr57UZjsaEt2FytMd0GjUDKAWOhjRU028E1vwS7lVVVrhMaZiCmYAysjcFSZQ6So3pmGMWloqfD72VRJygswzHWBLaj5n50ZwriWW0c7HIV0I3g3ANttda07XWhavPljIFDqNhDkAqOuViV9BSwn+FAH2R7EsSdK1WrB+LOg4nFs1iw+gVlBzTqt1DlIC+YAM+Uc6LwFhGaywGXu2IKj+cgZWjnIVunXnVXv4j+DYU6hrjEDmoVUkR/UX/7asvDWJKMCCHHjH2QLeimeoB++hFOLtDpWjzjjI9woCVZDaMb5DcUwp9SIMTsKW8bbvMM1wmct0L1AXKpBkfZLf8AkvQ01xnD1e47i4AGXLdEaiDI1iJCmB1pNZZLaLkuNcTKRPwBgVy7ayRoY5QOlT82CtmmBMsHk+JgTOkBSR94+RqTiNllssGnvBazjpmW+gnrorH5+VT4JxeS+CstbGYCZJAMN6xtHQGtuKF72HGQA3EVCcsybVwCRHMhlE00rsza6QLw+01xcpOjqXVdSEEFIjpmXX51BjsFeV1ZV8IBGhBMEHNpP1p9wLCzh7dwkDu2dGG5Kd4WBkcvGdKj4hilLW0B8FjMbgXTdPCR1GY/cKMlTMtqxDYVSomyrH+Yswn2DAVleDMNJIjkKygmiTqxXicWWAVh4gBrPIcvWkXF1V/AREnTyg6Uw4piBlBGh3gfWkWKulzI323+tdS0UYlvWmtNB/sf7V73QYSu/Snvdo4GcAxp9B0oLHcIClTbbRhPpqQR9KvCYjQoK0XwZit9CORn2r25gmnWB1ojC2chECSTz5/2pZ14DEtONxyToIBOumgnpQzYUOwBI8Q8M7kTEifOduhoZZPViZ1+ZPoKI4gxLJlBzC0iafYVUGaPMmSfU9aRFLF2U23BBNW3B2UvWhLAg6LqJB6xuIpBiMIUAV4DBth0A0IPPN+FF9niisTrn1gHbT8aXzZ1YJX9rBuKcF7gObknNAQjQc809OX1oTAWWuZjlJK/yjYctvarrfxlq9Fh4cmCV6AeY58veiez9jIbmZ07kLGRF0ZuR6g6azM6UW4sGXDxf29EvAeE3L+FU4rMEBBUfbhWOhG42mN4NF3+G3GW2+UJm1QLMxHwMFMREddTWt7il269myBCPIv3NeVsEqDyzxqw15aVY8VdJKLl5yBsYjfykT9fSkddHNKcpO5Mq2NtMy974SwMeHUMy7QR/wC2sDTnJ5HSh9oboOyM05SDzywSQY6MWHtVs4xadbin4f4apmHJgZ8I2nNPy8qVcSw/eAM5zMGMONCVAEajzDAg66CtDRoq1ZUuF54YgeDmPI7+8Uz4TfK37lsiUu2mT1BUXLZB5HOifWi+KcHbODbXMzyjhR9tWGoG0MPF86VZ4eFMm0dDPxAfEQf80x5GmYpZsIqylq2SuZ1LnmZYyR/SAV+s1ZmueEIFkKwAAOreLJz2XMR5aRVa4JfCm/c3K2WK/wCYwF+Rj5npTLhGOUBZczlFmYkqqvLNPXIYHua52lYF+ibtPxYKEsKALTIyMwEH+G0JB3gEEid1LdaUNcZEPWzeiQfskxoOYylfkK07Y4ki5hydEZXUx5XSSPUKRp514xLYUidu7TU/EFZlB97YtkxzaqONqy3k17Q3i9y6G18RgHSCzKxjy1qKCAxYf7BdPuobiVwvcYtrmvBW9ysfQ/SmV/CkBl1kgiCPiV5ysOogil6VEpM2L/w7DkzCMx85dwPmE+lXbDu3wKNAJZtgXKjMR6NmiqhYw0YhLRgiyEDAHw5hmJWfJiRI6Ufi+JG4xVCFE6xpzGvzn5Uk3qh4uh3gyuVxcy5mcvBkhgWkaA/FEAegqS+lm6QrLlMArBy7yCADI5bVXLeLlirk5ZI2mFk6CNv17S4fieQsVCt4CCx1mGBVo5bD9TUzclYTwSw2GxF1bmjKGJ10KEz9Vn50yTHrbQFhDKsD+kCddN5mY5T50GOJrcdXYAXCAhgyGUggEHyOnoaX3MUvfZQjl7Y5DMFzruVJgiTB1EzTO2I2l0OcBxfOYQgBpO0QSR5+Q1pXYR7+JunMQqoytyhZAUA9Z+UV5YuKrHNIghY1BOYydhoZI+c0SeKq+YMXRWlZTTUmdvb60i0xIvYjZWXRpBGhB0M+leU0jldXO40LMSCQNFmTM5QBrWVShGUhT/EWgOIKBcuACIPKsrK6/DLPs1wg/gf6z9wo+8Nbf+X8aysrRALMQfEfWvT/AO3XlZTPs0ex1wsfxl/yt/4tTCwZwxPOV+tpZrKyprs0ugbEHwg88qa/IfdQCqOn2fzrKymj0PHtG/B2hSRocy6+1T96QFgkTdeYO+lusrK3s63+KPXuEZIJ/wAMVZb2IYW8AQzAtecMQTLCLOhPMan5msrKdr7GTXaNuF3C9jFFyWIYEFjMEySRPOaisr4R6z7nn61lZUF2/wCZFfk/5iu7cIZSCRq2xj7FViz8drzH/wBmr2sp3+TBLssNna//AJbf/mD99T8KOuH9/uavaypMR+Cbtao/ddtsSY8pR5j1gfIUHgDPDmnWLqxPLx/lWVlW8FfLBsUfCp//AKD6MI+VWKw5y2DOq97B6ZTKx0g6isrKjLwQn0L+B/Fc8gP/AAavLQ8XuPvNZWVOQz6JcOPH63tfPxGhsR8TDlpWVlZdAh2wrMc4E6BgY5TDcqN7UXCAIJGac0fagCJ6xXlZSSA+0eYFiQ86xbePKLyxUV0wf9RPv3CmfnWVlKuxI9lg4TbDWLZIBJUSSJJ96ysrKcsj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178" name="Picture 10" descr="https://encrypted-tbn1.gstatic.com/images?q=tbn:ANd9GcR3c8hUJNQc3XkOj8uIxc_nrA8wn9NvKRNCDzrnYh_2tfIYLi4i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81400"/>
            <a:ext cx="1600200" cy="2667000"/>
          </a:xfrm>
          <a:prstGeom prst="rect">
            <a:avLst/>
          </a:prstGeom>
          <a:noFill/>
        </p:spPr>
      </p:pic>
      <p:sp>
        <p:nvSpPr>
          <p:cNvPr id="7180" name="AutoShape 12" descr="data:image/jpeg;base64,/9j/4AAQSkZJRgABAQAAAQABAAD/2wCEAAkGBhQSEBUTExMWFRUUGB0YGBcYFxwaGxYYGBgdHBgYHBgZHCYeGxwjGhwcHy8gIycqLCwsFx8xNTAqNSYrLCkBCQoKDgwOGg8PGikkHyQsLCwsLCwsLCwsLCwpLCwsLCwsLCwsLCwsLCwsLCwsLCwpLCwsLCwsLCwpLCwsLCwsLP/AABEIAMIBAwMBIgACEQEDEQH/xAAcAAACAgMBAQAAAAAAAAAAAAAEBQMGAAIHAQj/xABCEAACAQIEAwYDBQYEBQUBAAABAhEAAwQSITEFQVEGEyJhcYEykaFCscHR8AcUI1Ji4TNygvEVFpKisiRDg8LSY//EABoBAAMBAQEBAAAAAAAAAAAAAAECAwAEBQb/xAAqEQACAgICAgEEAAcBAAAAAAAAAQIRAyESMUFREwQiMmEUcYGRwfDxI//aAAwDAQACEQMRAD8A60uIk+VaYm4DpQAxNeNfmu5YKdnKTL61mU9ahzVmc1XiYkb1qPva1JrWaZIJKL1bHEzUAr2KzimYI7+vQ1CsQNzWrYpR9of71uHo1pBec1qzk1AcemYLIk1MDQ40bTPK2VSdq1qa3fjlWd+AktvBHmanXAAb60MMVXr4o1ztZGYzFrrQ1aPxBS/d5hnjNHOJia2mrRTSpi2j2K9DV4qzUyWRzotmoy25mmFi31peHy1Su3n7RWw02rRHeEQT/LP41J43PoKRb+MdqsLhmy3LoB5qNSPWNqUf8+YN4IuNqY+EiK4Rc4g9xpZpkySTuedE2sSRAHt51aOPFH2w8GfROEVLqh7bh1PMUQMGRXKv2V8cK45rZPhuIfD5rqD8p1rrr4sRUc3KLpbTB+ma27M166xUa3B1iobtyakotsJl066VEa1L153ldCi0KervRNsihC9Yj1pRsAZlFZUIuVlT4M1iO/xlFOhVhz11qccStb5xtO9cssYssszvWXsSzSQWI2JH5U/8QvQFyOt96InlQI41aKkq4JgkDY+HfT1rmrcYZUys5K7wSRqOdRfvmYbx59Kb54+ma2W3Bdt2zRdUZW2K7r6jn/ahMb2pZbgC3GIDAk8iOnWINU+9dYazIB5H5e1a28aZ12P40P4h70GrOhW+24XvCyyJ/hgHookH3mD51O3bhAfhOXL75uQ9K59fxpygjUj8BG9QYh71tUcgw0w3L00+6h8/6QadWi59oO0pLDIfCRpyoHHdoWFtIbUCCeomR8qqt3GFRJ100HSs7zMJLDX3ikeZvYvEs/DuPtmzA6gQJ6TTyx2+JuiUC2wstrqT1HlNc+XFC2IAM8z+vOtLeKyqWMdIpY5ZBUTpX/PMWM5UZ+8KxOmQNo3qV+oozGds0WyHQS0iVJ2E6/Sa5Na4jPhaYG0danu8QmddDVPn30F2XC52ou3r6+PKk5lA0AyrvPMHoa2PbS4S7KxBcBQCBlQiZI+h16VR7vEAwWFIy+ekVouNBJX8Y9q3zsDR0I8S/wDVC8nigDNzkxqPIAmKgt9pH70vmbXQAnQa6ae9U2zx8pqpiT71KvGC4K6AkTO3P8qEs8uxWjqHBuOG6TqAFGpPOjcd2htWmCu2pUtproBP15Vyu3xIqpWfiEfMa/Q/Wtf39XfVi0CPoB91Ms0atoKR13CcZt3cuW4pJEhZEjSYIrln7WeHFMUr8rqz6FdD86gt8UyNmGh5FTr0P0kUNxnjbYhoYlsuxP4ChLJFq0VhZUGzUwOGuHK2U7SKlCPBhQCKsfAca2jXmBgZVXSorK2dMcaYR+zm0tvFo1wnMykqI6iJJ/CutLxJIBkQ22tclxmN7vKQBIGh5iDMDpvQ+H4kYBzba77HrVo5otLkQzrjKonZbeMRhIYEeRry1i0cAoytOuh5bffXKLnHGYFZgHeNJqCxxRrYlGI0gQeRo/JjvyRtnXncDdgPepMMquJV1PoQa5Bh+0NxLhbNJgqMxJ0aJqW72pcOXViNIHL0OmnnT8oNfkbydcv4WOdDE1zq521xEDM/IA+fyrL/AGwvEyI09YkeVaMor8pAd+jocmva4vieN37jlzdaWM6MQPYcqyl+aJqYbb7PujQGUkaEEEEGKMGAvAQHA/XWJqzNiZ1iT51gxWh8NeZ82yylERcN7M3MVeRCQw3bMdAOfQ0b20/Z0MKqXcMxZScptuRpI3B5jTap+zTOcVcV7gslkzIWMKWDCB0OnLpNWbtJ2lsi0ttmRnkZgjAhdN55CTHvXRjcp7KSeqOSNwi7GXut/f7jXlnhl0BiUIgaDKZMHbbrXQRet81NYrWuhFc/zUJUfZzx7Dn7DbgHw7EnXl9auFlLYwi2mWVIJynlvB9ec0VxbFWVsuxMQNz15VWOH8dt3LuUsBBRVWdxpMV1fTyTuTCtqkxTcwA2OvOYO1QJYC84PWNq6ebNk65vKtWwNmfiU+oFczzA4r2coXDm64XOqgk+JjlWR5+4qBnJkbj7661c4NaYAHuyFJMZRoWiY05wPkKH/wCXrEyBb01kAaHrTfMq6NxXs5ilmN+uvlFakGWIBOUTA/XnXUcT2csvmZgrFjmYz8RMSxg1Xu1nZ0petjBBWR7GW5qCrMxPiUk8xlMzoVFPCSkwuKKddwzm1nyEIDlLcszagTzMVpYtkgsemn3V0LgPZBXwpa+g70XmBE6KpUMmXKY5N8gOVGDsdZCmFidIBOo33oyycdGcDl161G1TYa+VknmNK6A/YKyeTj/V/ao7/wCz60UEF1IjUGZ1YknTfVQI/lpFlT7N8ZTlxBDhWjM30nrRuGwStdFvOi5tCxaFWASSTyED30p6ewwuEEOywIGm8EmT717iOwIOU99JjxSsQZO2uukfOsskTOFdFSBnbn7dKj4Yh3PKTPpNXO12IygHvAx9PpM86h/5LKpq4UZ5YyICxtrAmZM+dFZI9A4lWuX2Uac960sXiNdhTDiuEVLbQZdpyEbEDViBvEaSdztQuBwIzB7hJUawNz5CdvXl9KzR0xbou3AuyTY3DNurIGKHq5Gin5D0qmvh2tuyupDLoVPXaK7h2Q7SYS7ZVLHgKL/hH4h1P9WvOieOcDt3zL2rbhhqDow81cD6Gs7ixJJTOE3mK/lWhdlBj19K6Jxj9l7EFsM5Ma928Zv9LDQ1UsRhwVS2LLB1Ym6+plSBpH2csEz50Y70RcHHsTWsQY3mCIn6715cuEA+enpTPi9lTfdks5EZyVXkoPwjTyoZrBgyI6+xpuSFQV2e4Jdxd0ImwAlm2A61duPdlMHg7E3brPcI0VTDOfIawvUn+1KuzfaOzg8MJVmvkk8ssHRAaQcT4q952u3TmczrygDQeQFUy0qSAhdce0SSBE6xvHvWVElsESRr61lQpjHU8RaAmAw033BNRMgDdAQTp7TWWHJmZ+EacgD91e3jm00GhM7HUbfrrXm0bjYNfwy3FyHxZuvlt9aGw3BrKtmC6jUmNzPnTG4nweEiDv8Ar50Mbhk6b8+uuv8AtTJuqs1eiX93Ihp5kR+MV4V1jnz0rLtwZBAEnSJmAdRrUZJ2G3xDXXz/ACoUDihdxvhJxFsIxyjNOn2uQoPhnYq3Zu59yhkTykQPrTsXPGdZAkwd4I5VrZusWYASYH/bB+4U9yqk9AutImSDJ5ASevmPOvcvp79OVD4G6MxzSQZMddTp+ulQi8ZYTHTpvr6UnEWkFrbMnTp7+ntWLbnbz51HavjSCfBvPMg6gUNZeIMTHOdx+O5o8QOKDmw5ymBuDseg1rw4b+BlVIZdBrG+p++hGYkA5tDqfL9CvRiY0B8MyNdY6E9I++nhKUPxCtEuEwLQJUK0QYmPCSR56gzUpRo3M7ROtYnEBAX+Yxv1qa1dLHXc7RtCz+H3UkpSbtjNKWwfvbgGhaNv1861/wCIPrqdBTC2q6HMAGge/M/Q/KoWJEmAdh9wnzOxocmbh6YOuPucideUV6OIXDsfpUqXMonSQo166En6H6Cp7LgkHQRpr9r0o2zKL9grcRcbxp/TtFKbt83WLHXp0UcgBt5zTLiuKiwdgXBEc45n3pVgP8JT1E/l9K6cCb2ysVXkHxXDwTPMAAHpH6+tE2+zTiBkPTyn1plgMGSQSBHnzGYAn2n51Y8ZfNu+o3S4mYf0kRrVmtlEyHshwMWS1xlhj4fRRv8AM/dVnxN+R9KR4jH92Wn4RlB1EiZk69PDSLj3apshNvVV3PUkEA+k0j7oKLJw3jiMywWzOudeQj+X9dKX8dxmRisAC4MxIGreRNA9mWm7bXTwWh90VJxXh2XKWZmzczrGo/Chl/HQsutCs3UO489hUMKzRkHrRT8MBJg7da2HCwJ1g6gesffXImR4yFrpbO9sGPIe30rRbFmI7vfyo1sD8uZ+VR3MAQN9d/LXSjzYKkA/8Pw/8prKJ/c38qyj8j9guQ+u4cKYGnhAj3/OsxeFHQ5pk+Sgf3qcXiQCNyDJ39Br61p+7yujeJtNeevOp+SpDh7ggN5mJ6bVDfEgQNyfXXSR7VNfwzGVVfg5+v8AejbdjwAaA9fLnHzrdAUbE9ywAwEagQfdTv5ipGCoBHxBWB+hojEYVS0qc0+0GBr571HcwZuZgo+HbkPMedEDQvTQMZggfTT8ZrbDMCpjfmOuhH360yuYMKkgiCNQdZHMfOvOHYNMrMCNRAn+ob+s6j1o2DixZgo7y20ZViCTrusT7EfSobiZXIMGOQ5iYIFGGwJC/QjQfhWpwD5yWnkFgdCNTyGpmtYvYHitCFG7fgRH4io1TSRoswfUGmrYQXCCRqJOmkRr+dSX8LkWdlJII3gyND5ZSfrWvwBw8ipiCAQIIInpED8SK9sW5Ph/mgep0PrB+lMlw6oVZdSQTl5amf8A67eVRWsBnZRtC59DqZWQPWSBS8kBRBRcZGEQeg002mOuhrMMTmIG/wB0KTInl+VFXcLl12KmR6gEf3qX92zlBsrAknY5iBGvpufIU1jcWC2gzeOJXVSQeskwOvxfo0YXgkDUxJ+QjWvbF1UtkGY31Og10iKkuWQWkEQNPZlj6EgzQY3F0D2iMsndhMREeI6fIURlDnaFLOfPwNlEnpoa9sYbSDurANz000H/AFATzmp71g5AmxEkAbwQYn1JJ96w6RVuN3tlO6iDSvh2MUW1WSW10G/9vetuMXiHbMIM7bR7UHwHDs1xtNCcwPlqCfSu2GlQ6LZaxDjDM7HVmW2g/lRcxPuW1PpRfavGFP3bK0MLIk9JmJ9qDxN9f4KHRdDr6xPzJNPuM27S4p/3i2rJaSyAWkwXzqgCrvLae3nV8cXOSQQLgfEUt2h3jakklm0UlupIilf7Q7toiyUZC7HxZDMKYyyRpqZ+VPsJh7V+7dsqoW1ds22QAQBmUEEDl4tY9aqHbXhH7sUX7IywdphtfrSZFxlTCtosHYd811j5AewNO+J2CpMtMOYEajSfkRHypB2JaHI3kVce0FsG0GjUET58vuNTy/iCrKqbgzabHT61tkk6Exvpy5T8q2GJQrGaDMbeU/hWNlXnt5c5/KuKgGMuwmZ0861YyCCNzG3T/etbb5mGnlPrudawsA0htP6geQ1M0KAQOYMR+vnWVN+7Pytk+9ZWsNBV60qlzI0Ou+4H62oy3aMiI2BGm2utD8RAGXYhmM/fvz1om5dyuftDKI9tJmjWzJERskWzJy6zIOupn8/nWmHPeHfw/wD60+ulbG1nVgr6kfa89R+VSYfCkKra6iI6Rpy+dFq+gPsjAUEgaZNJ68p6dPlXgusM6gzJA9JOpoWwjd4xIOUjaJ1maZWsBlRtd4M8zGp1il4yFTsguAC2yxLAGPKT4qgFmAC2ilhGh1AnT5VLjsZlB8J8ImetaW87AFTIDMQG6A1qN5AGOoeZLMeX8pB06UzS5sQCGIzHXSTzjy6b0KMN3SuWn4gYU7TPX1OnlQHGeLR4ByMGDtAiPWjGNspgwyyS4r/gWMUNZ56QNhrPrvXjX1aVOuaB8ttKrwxxFE2cZVfjR78Po8Kjxa/qWCxcOggSAY8yNT9CR7153Srcc5pULtzEDXXYxpPpS/D4iVbqokax6x1mBRmHvs1p2aJB99TrPkf1vUJRpnhfU4fiyOP9jGxIcmI0IOunIfr3ra0ykEMdShIjcATA8toqDCkrdg+EkMII5+LQ+8fKpL+HZFd9ZgLEaqTsB11A+tZWc+0gggRlbWVnynUexr1bkIuc5WJIjoIn7tPcda2Qb28sMc+ZvMEmJO0E/WtEsm5dysJiFJGm6aGNeYB9xTDdbNsJdASVgvzHJiDmH3CvRcVmAzalVltYnVSOvy6VAqrCkTOXWNmIAn3gnTnp1rMZe7pQ5g5c7EnmJLWx8oHvQGRUu2GJa/dyKNLMhjpq06knyiN687OpcYojZVVvCpjePhJ66iktrtALNxsy95mXxKTGaec9QdaYcK43Ydg4uPadTIUpmEjmCD+Fd8Y8UO66HvEMA0sGHwjL7jf61abfGEuYZHe2Lt02xba2SAX7olgwkGY1MeflVVbtvAZQmYMxY5hGYsdTHIeXKgcH2mOjZQGtXRcUD+WDK6+f3mipUzFuwPEM+IVu7FoBFTKDOgkg7DkQPakH7R7Fx72RzmCqCp8m1n1qx4G7Z4iveYZhbuqBmsmJUjp1HnUHajh7syF0IOQKZ5kE0JNt7GSOfHit/D2ka3dyliVICiRkiDJ6zVg4HjcVftFr1+4ynRVJ0neYFLuP4TLasAjQvcj0hZp3w+QEXYSINLybix4QtOzbIw1y6EkDr0qS/iCRl+1v7j/beir7MCADqYI8isfr3oC/aIbQ8iJPkTMVxfo5WqJHvgBeYC+mpJj5H761u4hZk85MDQcx9w+tD4m3mYKOfTX39ai7iSs7LpA2O+lES2NkxLRpmI5QD+dZQ4ZRpmA8tayjY/Id4eyHcZtoiI5kSYkU6scLnLOgUEesmZ1rbD4BLUc25E8vStr12NZ5xXfh+k8yElk9EuF4baSYWSdSTrrRlvIBAAAHQUrt4oGdeXL1rfvImutYIk7b8jcXxHvFYbisIIB1pUuJ1PkQfrW9vEasJ1GseRBpXhMS4rgtm6NRBImR5bb6V4nAV2DmI0EDSehrLGKlR1AIqS3iOfTQ+xqbwGUmugTF9nQ2UhpZDMECHjkRt5VzTtXge6xJuLot6WynkwMOvqD9CK6tfua/rpVJ/aZl/de8UgOt1DHm0qdOhB/7aMcK4tUdn0ud452ygXOIcspBre1jT6UD/wARPNQfpUpxlsfEGWdulcjR7qzRfksGAxTEwNT5+nSrdwzKUO2VrhYBtIWAAD/Nzqv9juEh7veZyGtlSEIInczr0gdasV+zClbYOkAETr4ogHpBj0rnmrdo8z62fKevBHj8GWuIYBXK3i5CBtPOVP0ryzjkzd2QXLHmNokAgHatkvuGA+yAF2iZiPOPyqBtwzAhyzWwSB/ECnSfTKWn+1Sb9HETXuIgXmadVRs3QyIPuJ+lR2MXCrrAt5QCBqrKAQCvQjQdNOtQ3MBqzu7NnJWQNVNy2QpjkpaDO0Hyo02Ray5YbxLox5IoAgRrGok70z9m/bA7dsl1yzL+FiPsn/DzCP5dPcUs7ZcQi1l1i5ly+QQAMPu9QabW7oVkDMw/hsjZToP4jAMfOACPU1zDtL2lNy8RAypKLB+ypMHX7/TpT448mGDXkAu4Frpdl+yPmeQoBMJde4NCCOcRt510PE8PWxh7FsLD5O8do1ZrnxAjopBUEHYClwjoJ8jXTysZ7diW4rJkBBghcxk7/a5x9KHs32LqDOUmCR0Pn9asQKkwQPemeBwofwqmvQUKtmsp3D2v2rguWy6up0Imuidnu1mLxWa3iWUrEDwANOuoqax2eyibhC+QIk+/KjsLw9Euq9sjcAjaBBJM9dI96LdIwn7b4PLatPEAXIA6AqBoPaT61LhFMJudJ+lb9sLneWWOsBkInzPL2n5VLhVKMCNcizvyqMH/AObsvja4sKywysRqJDGdI0J1OvKob2IDAZACYJnSBm0y666kiibjK57swCTty1USPLWPrS3B2yrWgRu0tGoAtgR7Zz9KglZytBeHwYHiGhGxBnUKJ/OfOluMtwVGynlzkqDPnv6aGmicYAATKQSWy6SRmGh9dKjGFz2wZXMqiYAjp/aaPRpR0LLtppMKxHkDWUR+8XE8I1jnp+NZSWL/AELbe4kUuKjSAx8LcgelC4prqEiAwkfKdGH3GtOIYu6FOa0Lqcyh8XqV3BHUUj4jxlyouYdi0f4lpgMy9WA3O2sV9Sl6OSrCcZiCbSXJykEqY9f7Vpw/tWysbd75/rrXnZ25+84e4rASzkkdA2sj3qv8UwNy3IY5lUwD+HUelHUk0vAVp0Xn/i6nVTus+66/gRUtjiM3iBrBBHmlwfnFc3t8SZQsbqZB5x08x60Xwfj/AP6i1PTuzB5alfkanaSH4nQ2vlTGzcp2YH8aJw2NDQw0JGoPpyqsXlN24hzHTckyd9duVWFLkD6D9b1pKhUMXvaVzL9qt9rl2zYtKWYy5jmFmPlr9Kv1zFZT7T1/vVB7SP3uPUKQDbt3Q3lkJYR/mUiPfpU5Oot/oeL+4oVrEj7UyPnNMeC4Fr9weFiimS0EgQQYnbaml79n5uYhzauDu5JKsfFsCRI08/IV0PB4FLNpLKLAQawJ2IJUE7zMz/avHlkVfadvyuSNcNeRYAiXBcwNbfIAny6etbYBWKgsSCVIChvh8YhhymeXSvbmHCRcuMqEj4fMT8qhxGP7myXHiEhVjXKpBJIPoAB661zb8k097N2whdnuFxAgAKRoVnU/OdKXcSu5bZuB5Icqw/lVlGh8wN468+SwYgQYBkFnP9QJMgncmNd/wqfimK7tUY5Cy2u8ZTGbKblzqIiMuu8KeVaqFtO6PMJxElbbx8RYkA7KHafkR/4+83EeJANoZKownY+JhHnpuR0nnSZluObdlVVXL5Qq6ZcxBg9CY1HlUtqwz3XBIkEpPUqxXnrrp6zRoC9APaXioTDEEwzHKsc5+M/KD8qplnC5sRYRfiLAny+1z55RPqYq38U4LbNjvCTcFkhmUaQGVj4tZIAXUDXUnYGq8OHEO9xzDJeTwxH2XPLSCBGnSurG0o68hSLdjXzOqTmySpbXxEuzFtddZ+QA5UtxFsjUifPmPzprh+GXHVb2+YFp5+FQZPvpPWgceGV3ynQEnLyKkytBPwUA7ZBMddqO4Vje7uA8uesUrwV8G8pAiCW/6fF+FS2TtTpgOg4m+Ta0G4kASW9oUzSK3h7tpu9eQXDAKxkgZYJ00HxaD1prwPFn91QHxBZHoNgD6EilPa7irI3iEFEYjXQg7fdQl5Qz2hT2t4wVyKpDGQ5HJQJEH1+cQedEdnu0vfOQ1qFtgvc8W4AMAHzNU3C43M7sxJzatOk+Yqz9i8RbTvCyzJUTPISSIHX9b07xqOOhFNrSLdiFJyuEAOaGLHloJC+xg1JirjJDQPEs6bmYkA9fTqah4ndzllUjOoiNtQJIA2YgHfy02qHiN5hYsO8Zs55RpoQfr9BXElsKavQXeIe6Mg8RgkeQGmh20ofFYtcjPbUDMcpjQbHUj1Gnoa1v45bdwH7SsuXr4SANfQE+9RNeZr5VSCJhV03fUmOmtFrwjAlgeEf/AKj86yngs4fkrHzGg848pr2j8jXgHFklvjlpgM8pP2wrFf8AqG1G2Ht6NmW6o+0Qpj/UNa51geM38P8A4VwMh+yYYfI0zwPFMPeP8QnDudzbBAn/AC6ivoeVd/7/AJOTj6BeLdrv3fGOcOVa3MMsbE7ifXnTHG4xLis4aVuLIEjQkagjrIoLtP2Zw7AsmJLPEnPGZj5Zfyqjri2tNBnLMT18605OL5roZJND7NrQ6qBdRtiGB00nWtbWMB1kVlvEAOraHKQYOxg7HyqTkmh0jp/DLXgLa+LUf70yv3IVf6iNtf70vsYk3ClwQAREDVfaOVG4kzbbfweLT+nX1q3dEGtle4pxlk7zWShH/lp7VT8LjO+xj3AcouXG9lZtPWBTPtviXRr4A8Ba2Zy7ZwSup/WlVnhdwKQSajnmvxLY4+TrQt27eZw2Yk7xGcxGgI1SYEjy1qaxdKW3Dhme0O9JEgsTuQPQzHVTSTAX1cW1AOeDaJDCdy7vPQIT5fD7sU4hk0EZQIZSdYPw5TuRlPPprXgtqLOqkiO8/eqWtqVuAE5WMhtYYiTrGx9qUvdD5rCmEIGUHeTbBk85DhgPJYp9bwdtnW/LZhGTLIAGsqY0gyZnegsTwbu3e5opAItjkQwEbayCW0896V0+iWSLfRV8NeDKAxIYHLAHMlQJ8tWPsKK4nfRybgOqMQQVjNaaSo31y7T/AFeVe3LKq+cCQzSp/lLKx1HQsp9I0rMZcV7TplAuZfCYgyIJk9CobfUeHkTToSHRBwTFrbW9dIz92g5RM3UUjyMNp70wvY4Gyt0Zv/V3cxGnhQXrzKAf5iWU/wCj3qtpiAthgsjOmXUaEqJJnz29Y6UdfxTXWS1M+MeUDubWeByOc3ffWma8D3Wh3e4cltbxIZxeUOuUwAUe0oUf1RiGHQ6iKExHB/4rXIYK3dvkZY8bhWZNf6XAnlB5inD4lrWEF1UU3kJCg6hM7ToNtAUAnodqK4zdJZiGJV8rDoFyQSOnjBMjmaDlSoa0kR4WwDbtvIzFXUaaeKEgDoGIJPnVX7TYbuhnXxBxaDkbAEOoPuyx6+tWRLi/vFvDINbatruFCKSoJPM3IzTvrSPtGi3lsi3JQW7dkE7zkYoY6hgRz1HPagnuzN0hZwzhJGL71lmyGYxMZ1U+JR5aZZ8/lBirN1XE25zkKuTVSSQAitsSCcvqOe9aXMTcYu7SqyFUHUBbdxsylfTLIP8AMab9muIKiF/EiqsgfFlui5eAZZ+1vH+XnVU3ds0HZJggbLMHMtbkMEMqZ+zMRmVvXpQPaDDG/mut/gL8QUyVIElI3AJMjpmphbx4u27dpFyBQmRQT8RzsRJ3gFACdTHkK87OBVuvauwuclWDc9YInrzBPNRQ5bHfopq8Pu4lz4Asd2oOyquiLr0AgVceEYRbdruhbZgrDxxBYs2kDblHoa9tWiodWkA5VJiICmCfmw26/LMNeuKWB8RQkQI2DZQVj7UkEelaWXkqRNNDfF2cgDqV8SmNfExJMHpoDAM9agx2IDkK0SA5XNEFtI8uQHyrfiVy8WcBC1tAwBgkL3Y195P0pXcw/egDY5mUk7AERPXepeQ36CLlsXUBy/xO7zKQ0Ess5lg6TAmeVa2MOwvIwBlio16DNJ26a0Zw7hhnJcI8IuDlMlgVI9I+R9qcXrPdrmVRkUQsHWWPMneBrPMGBTOVbQGaXuKohy5QMoAjMREAedZVeucY1MqpMwTmcTHkDWUqbGtHLrfH7kySCesa/SmFjtJI8aZh1UwfuqtmsmK9VTaIl+t9tcIlvKmF8Z0zOc36+lVLG3DcMyfTLAHpQiYt+tTDFtz++rRyJqn0LWw/gFoXJUuVKgkCNwN9aeJgLYXUsWGu+kRP51WeF4gLdJ8iB6nSrQDII3MAe35V5+ZuMqT0MdL4Is4ZMuUAjUjmRyMc6OveJlgidmkj+1clxfFrth1Fq6ykLJynSSSTI29jRGF7f4swGyP/AJk1+ldsPqKStBeBvaGnbq6Qz2TBLIjEzsU0HPfT5E9aq2C+HWjOK45rj5yACzbRpsB+FLUuBLrCZGYwfeubJk5zbK4dOiy9n7xF8CTDAgkaZRHij1296sGIu9805YJTPcKzsi6qo3neAaU9nuHZyTsChAn+rQn5SK1w+KuW8SLfw5mCGNCcw8Rzdd4NcmSHlFMkHGn4OicIgW7imfBce3qOdsZSx8q84zZD2ikQwUXoO0I/jA9CNR/UOtIeD9omu4u6AAUdX7mDo3dFtDzBuMWaTuDzp9xLERYN1f8AEWxfy6TBNuckdO8C/KlWtCclQHw3DTau2Wt5MpIVSAwULoGaN9QdSZMzsRSDG8BuEsRCG5lJaYQINQZ5M2ggcj51c7iZ08XhzBRcK6aquse4AFDY7iiKC7EACMub4FMwhManxHlv6VuVE7Xg5zxTgjYcL3rTn8ITfLMEE8l2MDnrR3AbCW4vN4musUQkHV1QbdFEqM+8zG1CGyLt97d+6DcZmYNJ3UqdJA+NW0HLKQYq8Wr1u2yplVWMKqAZiudviYTAj4j0Eb8qMZK9m+AAvpF0HLfVLqE7mBqp/qUyrTzXpBqBsADaIZwrWsqKxkLpeeTHPwRA9/SbC8Tz3rdhgAcxywZ1Chtx1XMJHlVZx2MJdbbknLfuM86aqup+bt6ZhUXT6RnV7C7NxUu3GVp7yyMgeASSHPe9D4S7ZdNZ60O4U4O0QPGGVCJ3Nu94ZBOhIVwI/lYb7A3cSUxODVgINnDZ5/qUqR/3+2UUPlu3bLRLGzdsw2wW2qXTmJOgOqyT6UUmIpWqDr99Vs3XyBiLxRiY1BaR/wBQUBvMv1orC4AL3XizWbl63e5kiyUuETzmcpPvS5bim0EEOz3MxY/CreODG76nc6eRpjh7LthwuYL3QBVZksiXbgiR9oZiY5ZI0orX9wRVMnt8J2hWItZgUL6M5SEM/wBIlhJ6Us4nh2Z0vsSHCIrCPidAULT1MKT61YOL4h0a1cABS9kOYHxJcFsQ2nIqWQ+0io8bhRdxCBCO7ZrbHUaCTmGu5J5dSK3boecrI8dg8r2becuGUSIghZzhTPOABPkKzhN1Yd2jJBkEj7OgKzoWB/CteMqFIcFpZ2UE7ZllWIn7Ow/2oW5w1VsBbzFJ1AEHRjAMEzq2X5VOtgj2WHD4XJKZjBOraknOoJMDr1/KlfFeGog8JYBQT5lztJnoKktcSIumTmVlAjYEEACOmoPzNecQYXGFlmCoB4CCArBgMp5GYOsn8q1a0PpIAtYhERrpaWgBRsZcfcNB/qNEYHG954DmylGMgTtlAHkAqn51HjMCuUkrkuIfMq4iARJOgPTrWuAbLZchgG20PJDmIX1bTzg02qF3SGmD4RadA3dAkzMsAZkzodRrWUk78nWd+h0+grKZSl7EtHGAa8IirlhuzCWrcXFzXGWTOmSeQ1386q+MwhtuQduRrujJPsDBo6V6r9a3a3Gq7ViMp+IQapx8mI51q49mL4uiGMZd/MAT9wqnlBO9Ouyd6L+XfOpH48vT61LJC0NHugziSMrS27SfrtptRPCnVTqhnkd9K94lZLkiR1Jg77AAUFbvOmh5daVnVjkl2PcTw/PczklUVHuEnWO7QtA82MAeZqtOZPmenL9bVYbOKF5Ch+0I/vSnE8ONp/ENNI6NyAB++py9oTLFxfJdFg7N9ou7yrc57Hy5fjTnjOEF3K6as0r7FSD6HKTrymqQMVIYEDbfkPEI9t6sPZTjoDBLhGnhBP11rHVDIskeEj3hN5reOCspAszlUfZBGpkaGQQM3Ujyq/4mz3h3IDpmIO8m4jEH1ywfLN1pf/wZBNzN3feAKSPtQwYAHcagTHQdKYrdT7LKCPCSBsRrMeQMVOcF2cub6ecY2tk/EMcSWRWA2k85ObQagTGtc24px4ve1kYe2pOVTOaPhMjQsxPtVp4u2mUFmJV0AUjQXFKl1kiTlLLmOhKsRoBXPbqth8Ozg6m5lA3BRRvGxBcgf/G3rWhFPs54r2Pez2LtNibaOmbulLi47EmVMqABA1BBkzy6UyxPGgZXU3L6OxZWCk2yZCkkaM3gPWIn4qp3D8aEQ3IALoUkbBcwze4ygdYPSmGEh7OKVTmKIjIYhsr37aPHTdPQLHM0zRW/t0WSxeXD3rQQ5la3aAuHQ6vbd2PQtZygDkrdam7VIe8uuohrhVhGsG8ilx65vpNI+E3BdYF2JDkZyd8xhFy+cCI2mOW1q4jhLl60pDAkZ2gOozHW4InUgsxGvIDzqV06J3boH4lw+yGW5deDas2YVT4v4YWCdPhzlAYBnyoDjeCvNgswC92rIwVAVCIgfMSGALTKnNr57UZjsaEt2FytMd0GjUDKAWOhjRU028E1vwS7lVVVrhMaZiCmYAysjcFSZQ6So3pmGMWloqfD72VRJygswzHWBLaj5n50ZwriWW0c7HIV0I3g3ANttda07XWhavPljIFDqNhDkAqOuViV9BSwn+FAH2R7EsSdK1WrB+LOg4nFs1iw+gVlBzTqt1DlIC+YAM+Uc6LwFhGaywGXu2IKj+cgZWjnIVunXnVXv4j+DYU6hrjEDmoVUkR/UX/7asvDWJKMCCHHjH2QLeimeoB++hFOLtDpWjzjjI9woCVZDaMb5DcUwp9SIMTsKW8bbvMM1wmct0L1AXKpBkfZLf8AkvQ01xnD1e47i4AGXLdEaiDI1iJCmB1pNZZLaLkuNcTKRPwBgVy7ayRoY5QOlT82CtmmBMsHk+JgTOkBSR94+RqTiNllssGnvBazjpmW+gnrorH5+VT4JxeS+CstbGYCZJAMN6xtHQGtuKF72HGQA3EVCcsybVwCRHMhlE00rsza6QLw+01xcpOjqXVdSEEFIjpmXX51BjsFeV1ZV8IBGhBMEHNpP1p9wLCzh7dwkDu2dGG5Kd4WBkcvGdKj4hilLW0B8FjMbgXTdPCR1GY/cKMlTMtqxDYVSomyrH+Yswn2DAVleDMNJIjkKygmiTqxXicWWAVh4gBrPIcvWkXF1V/AREnTyg6Uw4piBlBGh3gfWkWKulzI323+tdS0UYlvWmtNB/sf7V73QYSu/Snvdo4GcAxp9B0oLHcIClTbbRhPpqQR9KvCYjQoK0XwZit9CORn2r25gmnWB1ojC2chECSTz5/2pZ14DEtONxyToIBOumgnpQzYUOwBI8Q8M7kTEifOduhoZZPViZ1+ZPoKI4gxLJlBzC0iafYVUGaPMmSfU9aRFLF2U23BBNW3B2UvWhLAg6LqJB6xuIpBiMIUAV4DBth0A0IPPN+FF9niisTrn1gHbT8aXzZ1YJX9rBuKcF7gObknNAQjQc809OX1oTAWWuZjlJK/yjYctvarrfxlq9Fh4cmCV6AeY58veiez9jIbmZ07kLGRF0ZuR6g6azM6UW4sGXDxf29EvAeE3L+FU4rMEBBUfbhWOhG42mN4NF3+G3GW2+UJm1QLMxHwMFMREddTWt7il269myBCPIv3NeVsEqDyzxqw15aVY8VdJKLl5yBsYjfykT9fSkddHNKcpO5Mq2NtMy974SwMeHUMy7QR/wC2sDTnJ5HSh9oboOyM05SDzywSQY6MWHtVs4xadbin4f4apmHJgZ8I2nNPy8qVcSw/eAM5zMGMONCVAEajzDAg66CtDRoq1ZUuF54YgeDmPI7+8Uz4TfK37lsiUu2mT1BUXLZB5HOifWi+KcHbODbXMzyjhR9tWGoG0MPF86VZ4eFMm0dDPxAfEQf80x5GmYpZsIqylq2SuZ1LnmZYyR/SAV+s1ZmueEIFkKwAAOreLJz2XMR5aRVa4JfCm/c3K2WK/wCYwF+Rj5npTLhGOUBZczlFmYkqqvLNPXIYHua52lYF+ibtPxYKEsKALTIyMwEH+G0JB3gEEid1LdaUNcZEPWzeiQfskxoOYylfkK07Y4ki5hydEZXUx5XSSPUKRp514xLYUidu7TU/EFZlB97YtkxzaqONqy3k17Q3i9y6G18RgHSCzKxjy1qKCAxYf7BdPuobiVwvcYtrmvBW9ysfQ/SmV/CkBl1kgiCPiV5ysOogil6VEpM2L/w7DkzCMx85dwPmE+lXbDu3wKNAJZtgXKjMR6NmiqhYw0YhLRgiyEDAHw5hmJWfJiRI6Ufi+JG4xVCFE6xpzGvzn5Uk3qh4uh3gyuVxcy5mcvBkhgWkaA/FEAegqS+lm6QrLlMArBy7yCADI5bVXLeLlirk5ZI2mFk6CNv17S4fieQsVCt4CCx1mGBVo5bD9TUzclYTwSw2GxF1bmjKGJ10KEz9Vn50yTHrbQFhDKsD+kCddN5mY5T50GOJrcdXYAXCAhgyGUggEHyOnoaX3MUvfZQjl7Y5DMFzruVJgiTB1EzTO2I2l0OcBxfOYQgBpO0QSR5+Q1pXYR7+JunMQqoytyhZAUA9Z+UV5YuKrHNIghY1BOYydhoZI+c0SeKq+YMXRWlZTTUmdvb60i0xIvYjZWXRpBGhB0M+leU0jldXO40LMSCQNFmTM5QBrWVShGUhT/EWgOIKBcuACIPKsrK6/DLPs1wg/gf6z9wo+8Nbf+X8aysrRALMQfEfWvT/AO3XlZTPs0ex1wsfxl/yt/4tTCwZwxPOV+tpZrKyprs0ugbEHwg88qa/IfdQCqOn2fzrKymj0PHtG/B2hSRocy6+1T96QFgkTdeYO+lusrK3s63+KPXuEZIJ/wAMVZb2IYW8AQzAtecMQTLCLOhPMan5msrKdr7GTXaNuF3C9jFFyWIYEFjMEySRPOaisr4R6z7nn61lZUF2/wCZFfk/5iu7cIZSCRq2xj7FViz8drzH/wBmr2sp3+TBLssNna//AJbf/mD99T8KOuH9/uavaypMR+Cbtao/ddtsSY8pR5j1gfIUHgDPDmnWLqxPLx/lWVlW8FfLBsUfCp//AKD6MI+VWKw5y2DOq97B6ZTKx0g6isrKjLwQn0L+B/Fc8gP/AAavLQ8XuPvNZWVOQz6JcOPH63tfPxGhsR8TDlpWVlZdAh2wrMc4E6BgY5TDcqN7UXCAIJGac0fagCJ6xXlZSSA+0eYFiQ86xbePKLyxUV0wf9RPv3CmfnWVlKuxI9lg4TbDWLZIBJUSSJJ96ysrKcsj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Pendidikan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ini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tidak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hanya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menyangkut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pendidikan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teknis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tambahan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dan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pendidikan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ketrampilan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pada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petani-petani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tua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muda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tetapi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menyangkut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pula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pendidikan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golongan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masyarakat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luar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petani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misalnya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para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pelajar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dan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mahasiswa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ibu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rumah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tangga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desa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dan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kota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masyarakat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kota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pada</a:t>
            </a:r>
            <a:r>
              <a:rPr lang="en-US" sz="32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umumnya</a:t>
            </a:r>
            <a:endParaRPr lang="en-US" sz="3200" dirty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PENDIDIKAN </a:t>
            </a:r>
            <a:r>
              <a:rPr lang="en-US" dirty="0" err="1" smtClean="0">
                <a:solidFill>
                  <a:srgbClr val="FF0000"/>
                </a:solidFill>
              </a:rPr>
              <a:t>dan</a:t>
            </a:r>
            <a:r>
              <a:rPr lang="en-US" dirty="0" smtClean="0">
                <a:solidFill>
                  <a:srgbClr val="FF0000"/>
                </a:solidFill>
              </a:rPr>
              <a:t> PEMBANGUNAN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146" name="Picture 2" descr="https://encrypted-tbn1.gstatic.com/images?q=tbn:ANd9GcTaHfp7y7TJ375_XVjDSzqhSoQXEgIfqxs2_v1KyKwhaOe6LLo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4874485"/>
            <a:ext cx="4876801" cy="19835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2332037"/>
            <a:ext cx="7467600" cy="4525963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Suatu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evolusi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dari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berbagai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cara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hidup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dan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cara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kerjasama</a:t>
            </a:r>
            <a:endParaRPr lang="en-US" sz="3200" dirty="0" smtClean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Menimbulkan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semangat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saling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mengerti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dan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bantu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membantu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dari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berbagai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golongan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masyarakat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baik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di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kota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maupun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desa</a:t>
            </a:r>
            <a:r>
              <a:rPr lang="en-US" sz="32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en-US" sz="32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err="1" smtClean="0">
                <a:solidFill>
                  <a:srgbClr val="FF0000"/>
                </a:solidFill>
              </a:rPr>
              <a:t>Proses</a:t>
            </a:r>
            <a:r>
              <a:rPr lang="en-US" b="0" dirty="0" smtClean="0">
                <a:solidFill>
                  <a:srgbClr val="FF0000"/>
                </a:solidFill>
              </a:rPr>
              <a:t> </a:t>
            </a:r>
            <a:r>
              <a:rPr lang="en-US" b="0" dirty="0" err="1" smtClean="0">
                <a:solidFill>
                  <a:srgbClr val="FF0000"/>
                </a:solidFill>
              </a:rPr>
              <a:t>pembangunan</a:t>
            </a:r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581400" y="1295400"/>
            <a:ext cx="1752600" cy="762000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https://encrypted-tbn2.gstatic.com/images?q=tbn:ANd9GcTlnZu7kTRxDn6kFlSXysCGc8Cu7jZDhEIwIcuphDJcc8VMXK0ev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5017769"/>
            <a:ext cx="3429000" cy="18402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371600"/>
            <a:ext cx="8001000" cy="4525963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Gloucester MT Extra Condensed" pitchFamily="18" charset="0"/>
              </a:rPr>
              <a:t>Gotong</a:t>
            </a:r>
            <a:r>
              <a:rPr lang="en-US" sz="4000" dirty="0" smtClean="0">
                <a:solidFill>
                  <a:srgbClr val="FF000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Gloucester MT Extra Condensed" pitchFamily="18" charset="0"/>
              </a:rPr>
              <a:t>royong</a:t>
            </a:r>
            <a:r>
              <a:rPr lang="en-US" sz="4000" dirty="0" smtClean="0">
                <a:latin typeface="Gloucester MT Extra Condensed" pitchFamily="18" charset="0"/>
              </a:rPr>
              <a:t>: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kegiatan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bersama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untuk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mencapai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tujuan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bersama,misal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memperbaiki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jalan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,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membuat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jembatan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,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memperbaiki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saluran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irigasi</a:t>
            </a:r>
            <a:endParaRPr lang="en-US" sz="3000" dirty="0" smtClean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  <a:p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Gotong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royong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yg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asli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Indonesia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sudah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mulai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ditemukan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th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2000 SM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sampai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th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1800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waktu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bangsa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Eropa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0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datang</a:t>
            </a:r>
            <a:r>
              <a:rPr lang="en-US" sz="30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endParaRPr lang="en-US" sz="3000" dirty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Gloucester MT Extra Condensed" pitchFamily="18" charset="0"/>
              </a:rPr>
              <a:t>4. KEGIATAN </a:t>
            </a:r>
            <a:r>
              <a:rPr lang="en-US" sz="4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gotong</a:t>
            </a:r>
            <a:r>
              <a:rPr 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royong</a:t>
            </a:r>
            <a:r>
              <a:rPr 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dan</a:t>
            </a:r>
            <a:r>
              <a:rPr 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pembangunan</a:t>
            </a:r>
            <a:r>
              <a:rPr 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pertanian</a:t>
            </a:r>
            <a:endParaRPr lang="en-US" sz="4000" dirty="0">
              <a:solidFill>
                <a:schemeClr val="accent2">
                  <a:lumMod val="60000"/>
                  <a:lumOff val="40000"/>
                </a:schemeClr>
              </a:solidFill>
              <a:latin typeface="Gloucester MT Extra Condensed" pitchFamily="18" charset="0"/>
            </a:endParaRPr>
          </a:p>
        </p:txBody>
      </p:sp>
      <p:pic>
        <p:nvPicPr>
          <p:cNvPr id="4" name="Picture 2" descr="https://encrypted-tbn0.gstatic.com/images?q=tbn:ANd9GcQtjwsKG676jalI47NX21LBS_NQ9VSOpFPY4XLXJl2F8NbM9-e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1" y="4953000"/>
            <a:ext cx="48514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12789" y="1676400"/>
            <a:ext cx="76962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1</a:t>
            </a:r>
            <a:r>
              <a:rPr lang="en-US" sz="3600" dirty="0" smtClean="0">
                <a:solidFill>
                  <a:srgbClr val="002060"/>
                </a:solidFill>
                <a:latin typeface="Gloucester MT Extra Condensed" pitchFamily="18" charset="0"/>
              </a:rPr>
              <a:t>. 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MACAM PEKERJAAN ATAU PROYEK YBS</a:t>
            </a:r>
            <a:r>
              <a:rPr lang="id-ID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.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harus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menyangkut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seluruh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atau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sebagian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besar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warga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masyarakat</a:t>
            </a:r>
            <a:endParaRPr lang="en-US" sz="2800" dirty="0" smtClean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  <a:p>
            <a:pPr marL="109728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2. PROYEK YBS</a:t>
            </a:r>
            <a:r>
              <a:rPr lang="id-ID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.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ADALAH PROYEK DESA SETEMPAT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tidak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dibiayai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oleh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pemerintah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pusat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atau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pemerintah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propinsi</a:t>
            </a:r>
            <a:endParaRPr lang="en-US" sz="2800" dirty="0" smtClean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  <a:p>
            <a:pPr marL="109728" indent="0">
              <a:buNone/>
            </a:pP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3. PROYEK YBS</a:t>
            </a:r>
            <a:r>
              <a:rPr lang="id-ID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.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BIASANYA SANGAT URGEN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untuk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diselesaikan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dengan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cepat</a:t>
            </a:r>
            <a:endParaRPr lang="en-US" sz="2800" dirty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SYARAT </a:t>
            </a:r>
            <a:r>
              <a:rPr lang="en-US" sz="3200" dirty="0" err="1" smtClean="0">
                <a:solidFill>
                  <a:srgbClr val="FF0000"/>
                </a:solidFill>
              </a:rPr>
              <a:t>dan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Alasan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kegiatan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Gotong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Royong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dapat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dilaksanakan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Curved Right Arrow 3"/>
          <p:cNvSpPr/>
          <p:nvPr/>
        </p:nvSpPr>
        <p:spPr>
          <a:xfrm>
            <a:off x="0" y="1447800"/>
            <a:ext cx="1066800" cy="1143000"/>
          </a:xfrm>
          <a:prstGeom prst="curv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Inpres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Pasar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bantuan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pasar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kesempatan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golongan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lemah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berusaha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Inpres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Penghijauan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bantuan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penghijauan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tanah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kritis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menjaga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kelestarian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hutan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pencegahan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erosi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unsur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gotong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royong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salah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satu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faktor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penting</a:t>
            </a:r>
            <a:endParaRPr lang="en-US" sz="3200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0" dirty="0" err="1" smtClean="0">
                <a:solidFill>
                  <a:srgbClr val="C00000"/>
                </a:solidFill>
                <a:latin typeface="Berlin Sans FB" pitchFamily="34" charset="0"/>
              </a:rPr>
              <a:t>Mulai</a:t>
            </a:r>
            <a:r>
              <a:rPr lang="en-US" sz="3600" b="0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3600" b="0" dirty="0" err="1" smtClean="0">
                <a:solidFill>
                  <a:srgbClr val="C00000"/>
                </a:solidFill>
                <a:latin typeface="Berlin Sans FB" pitchFamily="34" charset="0"/>
              </a:rPr>
              <a:t>th</a:t>
            </a:r>
            <a:r>
              <a:rPr lang="en-US" sz="3600" b="0" dirty="0" smtClean="0">
                <a:solidFill>
                  <a:srgbClr val="C00000"/>
                </a:solidFill>
                <a:latin typeface="Berlin Sans FB" pitchFamily="34" charset="0"/>
              </a:rPr>
              <a:t> 1976/1977 </a:t>
            </a:r>
            <a:r>
              <a:rPr lang="en-US" sz="3600" b="0" dirty="0" err="1" smtClean="0">
                <a:solidFill>
                  <a:srgbClr val="C00000"/>
                </a:solidFill>
                <a:latin typeface="Berlin Sans FB" pitchFamily="34" charset="0"/>
              </a:rPr>
              <a:t>ada</a:t>
            </a:r>
            <a:r>
              <a:rPr lang="en-US" sz="3600" b="0" dirty="0" smtClean="0">
                <a:solidFill>
                  <a:srgbClr val="C00000"/>
                </a:solidFill>
                <a:latin typeface="Berlin Sans FB" pitchFamily="34" charset="0"/>
              </a:rPr>
              <a:t> 2 </a:t>
            </a:r>
            <a:r>
              <a:rPr lang="en-US" sz="3600" b="0" dirty="0" err="1" smtClean="0">
                <a:solidFill>
                  <a:srgbClr val="C00000"/>
                </a:solidFill>
                <a:latin typeface="Berlin Sans FB" pitchFamily="34" charset="0"/>
              </a:rPr>
              <a:t>jenis</a:t>
            </a:r>
            <a:r>
              <a:rPr lang="en-US" sz="3600" b="0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3600" b="0" dirty="0" err="1" smtClean="0">
                <a:solidFill>
                  <a:srgbClr val="C00000"/>
                </a:solidFill>
                <a:latin typeface="Berlin Sans FB" pitchFamily="34" charset="0"/>
              </a:rPr>
              <a:t>bantuan</a:t>
            </a:r>
            <a:r>
              <a:rPr lang="en-US" sz="3600" b="0" dirty="0" smtClean="0">
                <a:solidFill>
                  <a:srgbClr val="C00000"/>
                </a:solidFill>
                <a:latin typeface="Berlin Sans FB" pitchFamily="34" charset="0"/>
              </a:rPr>
              <a:t> </a:t>
            </a:r>
            <a:r>
              <a:rPr lang="en-US" sz="3600" b="0" dirty="0" err="1" smtClean="0">
                <a:solidFill>
                  <a:srgbClr val="C00000"/>
                </a:solidFill>
                <a:latin typeface="Berlin Sans FB" pitchFamily="34" charset="0"/>
              </a:rPr>
              <a:t>melalui</a:t>
            </a:r>
            <a:r>
              <a:rPr lang="en-US" sz="3600" b="0" dirty="0" smtClean="0">
                <a:solidFill>
                  <a:srgbClr val="C00000"/>
                </a:solidFill>
                <a:latin typeface="Berlin Sans FB" pitchFamily="34" charset="0"/>
              </a:rPr>
              <a:t> :</a:t>
            </a:r>
            <a:endParaRPr lang="en-US" sz="3600" b="0" dirty="0">
              <a:solidFill>
                <a:srgbClr val="C00000"/>
              </a:solidFill>
              <a:latin typeface="Berlin Sans FB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066800" y="5029200"/>
            <a:ext cx="838200" cy="38100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514600"/>
            <a:ext cx="8382000" cy="4525963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1.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Merupakan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proyek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padat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karya</a:t>
            </a:r>
            <a:endParaRPr lang="en-US" sz="3200" dirty="0" smtClean="0">
              <a:solidFill>
                <a:srgbClr val="002060"/>
              </a:solidFill>
              <a:latin typeface="Candara" pitchFamily="34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2.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Biayanya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tidak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terlalu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besar</a:t>
            </a:r>
            <a:endParaRPr lang="en-US" sz="3200" dirty="0" smtClean="0">
              <a:solidFill>
                <a:srgbClr val="002060"/>
              </a:solidFill>
              <a:latin typeface="Candara" pitchFamily="34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3.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Mudah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dimengerti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dan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dapat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dilaksanakan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setempat</a:t>
            </a:r>
            <a:endParaRPr lang="en-US" sz="3200" dirty="0" smtClean="0">
              <a:solidFill>
                <a:srgbClr val="002060"/>
              </a:solidFill>
              <a:latin typeface="Candara" pitchFamily="34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4.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Mempertinggi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produksi</a:t>
            </a:r>
            <a:endParaRPr lang="en-US" sz="3200" dirty="0" smtClean="0">
              <a:solidFill>
                <a:srgbClr val="002060"/>
              </a:solidFill>
              <a:latin typeface="Candara" pitchFamily="34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5.Memperluas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lapangan</a:t>
            </a:r>
            <a:r>
              <a:rPr lang="en-US" sz="32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andara" pitchFamily="34" charset="0"/>
              </a:rPr>
              <a:t>kerja</a:t>
            </a:r>
            <a:endParaRPr lang="en-US" sz="3200" dirty="0" smtClean="0">
              <a:solidFill>
                <a:srgbClr val="002060"/>
              </a:solidFill>
              <a:latin typeface="Candara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andar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458200" cy="1143000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Bantuan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pada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desa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 u</a:t>
            </a:r>
            <a:r>
              <a:rPr lang="id-ID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t</a:t>
            </a:r>
            <a:r>
              <a:rPr lang="id-ID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u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k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menggiatkan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gotong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royong</a:t>
            </a:r>
            <a:r>
              <a:rPr lang="id-ID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 (tidak semua biaya dapat ditanggung desa)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maka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bantuan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kabupaten</a:t>
            </a:r>
            <a:r>
              <a:rPr lang="id-ID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/kotamadya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ditentukan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sbb</a:t>
            </a:r>
            <a:r>
              <a:rPr lang="en-US" sz="3200" dirty="0" smtClean="0">
                <a:solidFill>
                  <a:srgbClr val="FF0000"/>
                </a:solidFill>
                <a:effectLst/>
                <a:latin typeface="Candara" pitchFamily="34" charset="0"/>
                <a:cs typeface="Arial" pitchFamily="34" charset="0"/>
              </a:rPr>
              <a:t>:</a:t>
            </a:r>
            <a:endParaRPr lang="en-US" sz="3200" dirty="0">
              <a:solidFill>
                <a:srgbClr val="FF0000"/>
              </a:solidFill>
              <a:effectLst/>
              <a:latin typeface="Candara" pitchFamily="34" charset="0"/>
              <a:cs typeface="Arial" pitchFamily="34" charset="0"/>
            </a:endParaRPr>
          </a:p>
        </p:txBody>
      </p:sp>
      <p:pic>
        <p:nvPicPr>
          <p:cNvPr id="30722" name="Picture 2" descr="https://encrypted-tbn0.gstatic.com/images?q=tbn:ANd9GcSa_zM80GH0QwV8wYv7BklDR03dlhPu9xrvcGDeshWKEVFCccPsH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4419600"/>
            <a:ext cx="2895600" cy="220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752600"/>
            <a:ext cx="8229600" cy="4876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MEMBANTU DALAM BIDANG ORGANISASI, </a:t>
            </a:r>
          </a:p>
          <a:p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Warga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desa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dan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pemimpin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desa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mungkin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belum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tahu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bagaimana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dan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kepada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siapa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hubungan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dengan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pihak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luar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harus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diadakan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serta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bagaimana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menggabungkan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potensi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yg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sudah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dipunyai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desa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dengan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sumber-sumber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ekonomi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di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luar</a:t>
            </a:r>
            <a:r>
              <a:rPr lang="en-US" sz="4000" dirty="0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Calibri" pitchFamily="34" charset="0"/>
                <a:cs typeface="Arial" pitchFamily="34" charset="0"/>
              </a:rPr>
              <a:t>desa</a:t>
            </a:r>
            <a:endParaRPr lang="en-US" sz="4000" dirty="0" smtClean="0">
              <a:solidFill>
                <a:srgbClr val="002060"/>
              </a:solidFill>
              <a:latin typeface="Calibri" pitchFamily="34" charset="0"/>
              <a:cs typeface="Arial" pitchFamily="34" charset="0"/>
            </a:endParaRPr>
          </a:p>
          <a:p>
            <a:pPr>
              <a:buNone/>
            </a:pPr>
            <a:endParaRPr lang="en-US" sz="3000" dirty="0" smtClean="0">
              <a:latin typeface="Gloucester MT Extra Condensed" pitchFamily="18" charset="0"/>
              <a:cs typeface="Arial" pitchFamily="34" charset="0"/>
            </a:endParaRPr>
          </a:p>
          <a:p>
            <a:pPr>
              <a:buNone/>
            </a:pPr>
            <a:r>
              <a:rPr lang="en-US" sz="3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MENYEDIAKAN BAHAN-BAHAN DAN ALAT KHUSUS</a:t>
            </a:r>
          </a:p>
          <a:p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Adakalanya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karena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petugas-petugas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Dinas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Pertanian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belum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pernah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berkunjung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ke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desa-desa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tertentu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maka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banyak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bahan-bahan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dan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alat-alat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pertanian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baru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belum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dikenal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oleh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para</a:t>
            </a:r>
            <a:r>
              <a:rPr lang="en-US" sz="4000" dirty="0" smtClean="0">
                <a:latin typeface="Corbe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Corbel" pitchFamily="34" charset="0"/>
                <a:cs typeface="Arial" pitchFamily="34" charset="0"/>
              </a:rPr>
              <a:t>petani</a:t>
            </a:r>
            <a:endParaRPr lang="en-US" sz="4000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12954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2800" b="0" dirty="0" smtClean="0">
                <a:solidFill>
                  <a:srgbClr val="FF0000"/>
                </a:solidFill>
                <a:effectLst/>
                <a:latin typeface="Trebuchet MS"/>
                <a:cs typeface="Arial" pitchFamily="34" charset="0"/>
              </a:rPr>
              <a:t>●</a:t>
            </a:r>
            <a:r>
              <a:rPr lang="id-ID" sz="2800" b="0" dirty="0" smtClean="0">
                <a:solidFill>
                  <a:srgbClr val="FF0000"/>
                </a:solidFill>
                <a:effectLst/>
                <a:latin typeface="Trebuchet MS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M</a:t>
            </a:r>
            <a:r>
              <a:rPr lang="id-ID" sz="28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ENURUT MOSHER KEGIATAN GOTONG ROYONG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ditingkatkan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4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cara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:</a:t>
            </a:r>
            <a:endParaRPr lang="en-US" sz="28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3. BANTUAN TEKNIS DAN MANAJEMEN</a:t>
            </a:r>
          </a:p>
          <a:p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Perbaikan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dan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pembuatan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jalan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atau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jembatan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banyak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diselesaikan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dengan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cara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kerja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seperti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ini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. Rakyat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setempat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bergotong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royong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memberikan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tenaga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tanpa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upah</a:t>
            </a:r>
            <a:endParaRPr lang="en-US" sz="3500" dirty="0" smtClean="0">
              <a:solidFill>
                <a:srgbClr val="002060"/>
              </a:solidFill>
              <a:latin typeface="Corbel" pitchFamily="34" charset="0"/>
            </a:endParaRPr>
          </a:p>
          <a:p>
            <a:pPr>
              <a:buNone/>
            </a:pPr>
            <a:endParaRPr lang="en-US" sz="3600" dirty="0" smtClean="0">
              <a:solidFill>
                <a:srgbClr val="002060"/>
              </a:solidFill>
              <a:latin typeface="Gloucester MT Extra Condensed" pitchFamily="18" charset="0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4. BANTUAN KEUANGAN</a:t>
            </a:r>
          </a:p>
          <a:p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Bantuan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keuangan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dapat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berasal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dari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pemerintah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dapat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pula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dari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pihak-pihak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swasta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di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dalam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atau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di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luar</a:t>
            </a:r>
            <a:r>
              <a:rPr lang="en-US" sz="35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Corbel" pitchFamily="34" charset="0"/>
              </a:rPr>
              <a:t>negri</a:t>
            </a:r>
            <a:endParaRPr lang="en-US" sz="3500" dirty="0">
              <a:solidFill>
                <a:srgbClr val="002060"/>
              </a:solidFill>
              <a:latin typeface="Corbe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Lanjutan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….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Corbel" pitchFamily="34" charset="0"/>
              </a:rPr>
              <a:t>LEMBAGA (</a:t>
            </a:r>
            <a:r>
              <a:rPr lang="en-US" sz="3200" i="1" dirty="0" smtClean="0">
                <a:solidFill>
                  <a:srgbClr val="FF0000"/>
                </a:solidFill>
                <a:latin typeface="Corbel" pitchFamily="34" charset="0"/>
              </a:rPr>
              <a:t>institution</a:t>
            </a:r>
            <a:r>
              <a:rPr lang="en-US" sz="3200" dirty="0" smtClean="0">
                <a:solidFill>
                  <a:srgbClr val="FF0000"/>
                </a:solidFill>
                <a:latin typeface="Corbel" pitchFamily="34" charset="0"/>
              </a:rPr>
              <a:t>): </a:t>
            </a:r>
            <a:r>
              <a:rPr lang="en-US" sz="3200" dirty="0" err="1" smtClean="0">
                <a:latin typeface="Corbel" pitchFamily="34" charset="0"/>
              </a:rPr>
              <a:t>organisasi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atau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kaidah-kaidah</a:t>
            </a:r>
            <a:r>
              <a:rPr lang="en-US" sz="3200" dirty="0" smtClean="0">
                <a:latin typeface="Corbel" pitchFamily="34" charset="0"/>
              </a:rPr>
              <a:t>, </a:t>
            </a:r>
            <a:r>
              <a:rPr lang="en-US" sz="3200" dirty="0" err="1" smtClean="0">
                <a:latin typeface="Corbel" pitchFamily="34" charset="0"/>
              </a:rPr>
              <a:t>baik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formil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maupun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informil</a:t>
            </a:r>
            <a:r>
              <a:rPr lang="en-US" sz="3200" dirty="0" smtClean="0">
                <a:latin typeface="Corbel" pitchFamily="34" charset="0"/>
              </a:rPr>
              <a:t>, </a:t>
            </a:r>
            <a:r>
              <a:rPr lang="en-US" sz="3200" dirty="0" err="1" smtClean="0">
                <a:latin typeface="Corbel" pitchFamily="34" charset="0"/>
              </a:rPr>
              <a:t>yg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mengatur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perilaku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dan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tindakan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anggota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masyarakat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tertentu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baik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dalam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kegiatan-kegiatan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rutin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sehari-hari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maupun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dalam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usahanya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untuk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mencapai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tujuan</a:t>
            </a:r>
            <a:r>
              <a:rPr lang="en-US" sz="3200" dirty="0" smtClean="0">
                <a:latin typeface="Corbel" pitchFamily="34" charset="0"/>
              </a:rPr>
              <a:t> </a:t>
            </a:r>
            <a:r>
              <a:rPr lang="en-US" sz="3200" dirty="0" err="1" smtClean="0">
                <a:latin typeface="Corbel" pitchFamily="34" charset="0"/>
              </a:rPr>
              <a:t>tertentu</a:t>
            </a:r>
            <a:endParaRPr lang="en-US" sz="3200" dirty="0">
              <a:latin typeface="Corbe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1. LEMBAGA </a:t>
            </a:r>
            <a:r>
              <a:rPr lang="en-US" sz="48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dan</a:t>
            </a:r>
            <a:r>
              <a:rPr 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peranannya</a:t>
            </a:r>
            <a:r>
              <a:rPr 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dalam</a:t>
            </a:r>
            <a:r>
              <a:rPr lang="en-US" sz="4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Gloucester MT Extra Condensed" pitchFamily="18" charset="0"/>
              </a:rPr>
              <a:t>pertanian</a:t>
            </a:r>
            <a:endParaRPr lang="en-US" sz="4800" dirty="0">
              <a:solidFill>
                <a:schemeClr val="accent2">
                  <a:lumMod val="60000"/>
                  <a:lumOff val="40000"/>
                </a:schemeClr>
              </a:solidFill>
              <a:latin typeface="Gloucester MT Extra Condensed" pitchFamily="18" charset="0"/>
            </a:endParaRPr>
          </a:p>
        </p:txBody>
      </p:sp>
      <p:pic>
        <p:nvPicPr>
          <p:cNvPr id="16386" name="Picture 2" descr="https://encrypted-tbn0.gstatic.com/images?q=tbn:ANd9GcQkqKEQEufi8tGICLdY1qIlzQWU9KmF59kvRR9yoww685V0UdmTU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4800600"/>
            <a:ext cx="3886200" cy="22955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id-ID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76959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905000"/>
            <a:ext cx="7924800" cy="4525963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F0"/>
                </a:solidFill>
                <a:latin typeface="Corbel" pitchFamily="34" charset="0"/>
              </a:rPr>
              <a:t>Bersifat</a:t>
            </a:r>
            <a:r>
              <a:rPr lang="en-US" sz="3200" b="1" dirty="0" smtClean="0">
                <a:solidFill>
                  <a:srgbClr val="00B0F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Corbel" pitchFamily="34" charset="0"/>
              </a:rPr>
              <a:t>asli</a:t>
            </a:r>
            <a:r>
              <a:rPr lang="en-US" sz="3200" b="1" dirty="0" smtClean="0">
                <a:solidFill>
                  <a:srgbClr val="00B0F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Corbel" pitchFamily="34" charset="0"/>
              </a:rPr>
              <a:t>berasal</a:t>
            </a:r>
            <a:r>
              <a:rPr lang="en-US" sz="3200" b="1" dirty="0" smtClean="0">
                <a:solidFill>
                  <a:srgbClr val="00B0F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Corbel" pitchFamily="34" charset="0"/>
              </a:rPr>
              <a:t>dari</a:t>
            </a:r>
            <a:r>
              <a:rPr lang="en-US" sz="3200" b="1" dirty="0" smtClean="0">
                <a:solidFill>
                  <a:srgbClr val="00B0F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Corbel" pitchFamily="34" charset="0"/>
              </a:rPr>
              <a:t>adat</a:t>
            </a:r>
            <a:r>
              <a:rPr lang="en-US" sz="3200" b="1" dirty="0" smtClean="0">
                <a:solidFill>
                  <a:srgbClr val="00B0F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Corbel" pitchFamily="34" charset="0"/>
              </a:rPr>
              <a:t>kebiasaan</a:t>
            </a:r>
            <a:r>
              <a:rPr lang="en-US" sz="3200" b="1" dirty="0" smtClean="0">
                <a:solidFill>
                  <a:srgbClr val="00B0F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Corbel" pitchFamily="34" charset="0"/>
              </a:rPr>
              <a:t>yg</a:t>
            </a:r>
            <a:r>
              <a:rPr lang="en-US" sz="3200" b="1" dirty="0" smtClean="0">
                <a:solidFill>
                  <a:srgbClr val="00B0F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Corbel" pitchFamily="34" charset="0"/>
              </a:rPr>
              <a:t>turun</a:t>
            </a:r>
            <a:r>
              <a:rPr lang="en-US" sz="3200" b="1" dirty="0" smtClean="0">
                <a:solidFill>
                  <a:srgbClr val="00B0F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Corbel" pitchFamily="34" charset="0"/>
              </a:rPr>
              <a:t>menurun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Corbel" pitchFamily="34" charset="0"/>
              </a:rPr>
              <a:t>.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Lembaga-lembaga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adat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yg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penting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dalam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pertanian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misalnya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: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pemilikan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tanah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jual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beli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dan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sewa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menyewa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tanah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bagi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hasil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gotong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royong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,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koperasi,arisan</a:t>
            </a:r>
            <a:r>
              <a:rPr lang="en-US" sz="3200" dirty="0" smtClean="0">
                <a:solidFill>
                  <a:srgbClr val="002060"/>
                </a:solidFill>
                <a:latin typeface="Corbel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Corbel" pitchFamily="34" charset="0"/>
              </a:rPr>
              <a:t>dll</a:t>
            </a:r>
            <a:endParaRPr lang="en-US" sz="3200" dirty="0" smtClean="0">
              <a:solidFill>
                <a:srgbClr val="002060"/>
              </a:solidFill>
              <a:latin typeface="Corbel" pitchFamily="34" charset="0"/>
            </a:endParaRPr>
          </a:p>
          <a:p>
            <a:r>
              <a:rPr lang="en-US" sz="3200" b="1" dirty="0" err="1" smtClean="0">
                <a:solidFill>
                  <a:srgbClr val="7030A0"/>
                </a:solidFill>
                <a:latin typeface="Corbel" pitchFamily="34" charset="0"/>
              </a:rPr>
              <a:t>Baru</a:t>
            </a:r>
            <a:r>
              <a:rPr lang="en-US" sz="3200" b="1" dirty="0" smtClean="0">
                <a:solidFill>
                  <a:srgbClr val="7030A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orbel" pitchFamily="34" charset="0"/>
              </a:rPr>
              <a:t>diciptakan</a:t>
            </a:r>
            <a:r>
              <a:rPr lang="en-US" sz="3200" b="1" dirty="0" smtClean="0">
                <a:solidFill>
                  <a:srgbClr val="7030A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orbel" pitchFamily="34" charset="0"/>
              </a:rPr>
              <a:t>baik</a:t>
            </a:r>
            <a:r>
              <a:rPr lang="en-US" sz="3200" b="1" dirty="0" smtClean="0">
                <a:solidFill>
                  <a:srgbClr val="7030A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orbel" pitchFamily="34" charset="0"/>
              </a:rPr>
              <a:t>dari</a:t>
            </a:r>
            <a:r>
              <a:rPr lang="en-US" sz="3200" b="1" dirty="0" smtClean="0">
                <a:solidFill>
                  <a:srgbClr val="7030A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orbel" pitchFamily="34" charset="0"/>
              </a:rPr>
              <a:t>dalam</a:t>
            </a:r>
            <a:r>
              <a:rPr lang="en-US" sz="3200" b="1" dirty="0" smtClean="0">
                <a:solidFill>
                  <a:srgbClr val="7030A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orbel" pitchFamily="34" charset="0"/>
              </a:rPr>
              <a:t>maupun</a:t>
            </a:r>
            <a:r>
              <a:rPr lang="en-US" sz="3200" b="1" dirty="0" smtClean="0">
                <a:solidFill>
                  <a:srgbClr val="7030A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orbel" pitchFamily="34" charset="0"/>
              </a:rPr>
              <a:t>dari</a:t>
            </a:r>
            <a:r>
              <a:rPr lang="en-US" sz="3200" b="1" dirty="0" smtClean="0">
                <a:solidFill>
                  <a:srgbClr val="7030A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orbel" pitchFamily="34" charset="0"/>
              </a:rPr>
              <a:t>luar</a:t>
            </a:r>
            <a:r>
              <a:rPr lang="en-US" sz="3200" b="1" dirty="0" smtClean="0">
                <a:solidFill>
                  <a:srgbClr val="7030A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orbel" pitchFamily="34" charset="0"/>
              </a:rPr>
              <a:t>masyarakat</a:t>
            </a:r>
            <a:r>
              <a:rPr lang="en-US" sz="3200" b="1" dirty="0" smtClean="0">
                <a:solidFill>
                  <a:srgbClr val="7030A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Corbel" pitchFamily="34" charset="0"/>
              </a:rPr>
              <a:t>desa</a:t>
            </a:r>
            <a:endParaRPr lang="en-US" sz="3200" b="1" dirty="0">
              <a:solidFill>
                <a:srgbClr val="7030A0"/>
              </a:solidFill>
              <a:latin typeface="Corbe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Gloucester MT Extra Condensed" pitchFamily="18" charset="0"/>
              </a:rPr>
              <a:t>Lembaga-lembaga</a:t>
            </a:r>
            <a:r>
              <a:rPr lang="en-US" sz="4800" dirty="0" smtClean="0">
                <a:solidFill>
                  <a:srgbClr val="FF0000"/>
                </a:solidFill>
                <a:latin typeface="Gloucester MT Extra Condensed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Gloucester MT Extra Condensed" pitchFamily="18" charset="0"/>
              </a:rPr>
              <a:t>dalam</a:t>
            </a:r>
            <a:r>
              <a:rPr lang="en-US" sz="4800" dirty="0" smtClean="0">
                <a:solidFill>
                  <a:srgbClr val="FF0000"/>
                </a:solidFill>
                <a:latin typeface="Gloucester MT Extra Condensed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Gloucester MT Extra Condensed" pitchFamily="18" charset="0"/>
              </a:rPr>
              <a:t>Masyarakat</a:t>
            </a:r>
            <a:r>
              <a:rPr lang="en-US" sz="4800" dirty="0" smtClean="0">
                <a:solidFill>
                  <a:srgbClr val="FF0000"/>
                </a:solidFill>
                <a:latin typeface="Gloucester MT Extra Condensed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Gloucester MT Extra Condensed" pitchFamily="18" charset="0"/>
              </a:rPr>
              <a:t>Desa</a:t>
            </a:r>
            <a:endParaRPr lang="en-US" sz="4800" dirty="0">
              <a:solidFill>
                <a:srgbClr val="FF0000"/>
              </a:solidFill>
              <a:latin typeface="Gloucester MT Extra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8800" y="1524000"/>
            <a:ext cx="73152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200" dirty="0" smtClean="0">
                <a:solidFill>
                  <a:srgbClr val="00B0F0"/>
                </a:solidFill>
                <a:latin typeface="Gloucester MT Extra Condensed" pitchFamily="18" charset="0"/>
              </a:rPr>
              <a:t>MISALNYA : 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Sewa</a:t>
            </a:r>
            <a:r>
              <a:rPr lang="en-US" sz="2800" b="1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menyewa</a:t>
            </a:r>
            <a:r>
              <a:rPr lang="en-US" sz="2800" b="1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tanah</a:t>
            </a:r>
            <a:r>
              <a:rPr lang="en-US" sz="2800" b="1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        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bagi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hasil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atau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sistem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penyakapan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 </a:t>
            </a:r>
          </a:p>
          <a:p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Pinjam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meminjam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bawah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tangan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dilembagakan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dalam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bentuk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Badan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Kredit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Desa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(BKD)</a:t>
            </a:r>
          </a:p>
          <a:p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Organisasi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baru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dapat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dibentuk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untuk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melancarkan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usaha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tertentu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contoh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Bimas</a:t>
            </a:r>
            <a:r>
              <a:rPr lang="en-US" sz="2800" dirty="0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(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dibentuk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untuk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mencapai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tujuan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meningkatkan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produksi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padi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dan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pendapatan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petani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secara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masal</a:t>
            </a:r>
            <a:r>
              <a:rPr lang="en-US" sz="2800" dirty="0" smtClean="0">
                <a:solidFill>
                  <a:srgbClr val="002060"/>
                </a:solidFill>
                <a:latin typeface="Gisha" pitchFamily="34" charset="-79"/>
                <a:cs typeface="Gisha" pitchFamily="34" charset="-79"/>
              </a:rPr>
              <a:t>)</a:t>
            </a:r>
            <a:endParaRPr lang="en-US" sz="2800" dirty="0">
              <a:solidFill>
                <a:srgbClr val="002060"/>
              </a:solidFill>
              <a:latin typeface="Gisha" pitchFamily="34" charset="-79"/>
              <a:cs typeface="Gisha" pitchFamily="34" charset="-79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Lembaga-lembaga</a:t>
            </a:r>
            <a:r>
              <a:rPr lang="en-US" sz="40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yg</a:t>
            </a:r>
            <a:r>
              <a:rPr lang="en-US" sz="40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ada</a:t>
            </a:r>
            <a:r>
              <a:rPr lang="en-US" sz="40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di</a:t>
            </a:r>
            <a:r>
              <a:rPr lang="en-US" sz="40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sektor</a:t>
            </a:r>
            <a:r>
              <a:rPr lang="en-US" sz="40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pertanian</a:t>
            </a:r>
            <a:r>
              <a:rPr lang="en-US" sz="40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dan</a:t>
            </a:r>
            <a:r>
              <a:rPr lang="en-US" sz="40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pedesaan</a:t>
            </a:r>
            <a:r>
              <a:rPr lang="en-US" sz="40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sudah</a:t>
            </a:r>
            <a:r>
              <a:rPr lang="en-US" sz="40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mengalami</a:t>
            </a:r>
            <a:r>
              <a:rPr lang="en-US" sz="40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berbagai</a:t>
            </a:r>
            <a:r>
              <a:rPr lang="en-US" sz="40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sz="40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zaman</a:t>
            </a:r>
            <a:endParaRPr lang="en-US" sz="4000" b="0" dirty="0">
              <a:solidFill>
                <a:srgbClr val="FF0000"/>
              </a:solidFill>
              <a:effectLst/>
              <a:latin typeface="Gloucester MT Extra Condense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6134100" y="2244436"/>
            <a:ext cx="533400" cy="304800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1295400"/>
            <a:ext cx="7696200" cy="55626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1200"/>
              </a:spcBef>
              <a:buNone/>
            </a:pPr>
            <a:r>
              <a:rPr lang="en-US" sz="3600" dirty="0" smtClean="0">
                <a:latin typeface="Gisha" pitchFamily="34" charset="-79"/>
                <a:cs typeface="Gisha" pitchFamily="34" charset="-79"/>
              </a:rPr>
              <a:t>ADMINISTRASI YANG BAIK </a:t>
            </a:r>
          </a:p>
          <a:p>
            <a:pPr>
              <a:spcBef>
                <a:spcPts val="1200"/>
              </a:spcBef>
            </a:pP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Menjamin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lancarnya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hubungan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antara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beserta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program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nasionalnya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aparat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pelaksana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petani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produsen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pedagang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dll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hubungan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kegiatan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ekonomi</a:t>
            </a:r>
            <a:endParaRPr lang="en-US" sz="3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3600" dirty="0" err="1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Petugas-petugas</a:t>
            </a:r>
            <a:r>
              <a:rPr lang="en-US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pelaksana</a:t>
            </a:r>
            <a:r>
              <a:rPr lang="en-US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kebijaksanaan</a:t>
            </a:r>
            <a:r>
              <a:rPr lang="en-US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Departemen</a:t>
            </a:r>
            <a:r>
              <a:rPr lang="en-US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Pertanian</a:t>
            </a:r>
            <a:r>
              <a:rPr lang="en-US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 a</a:t>
            </a:r>
            <a:r>
              <a:rPr lang="id-ID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.</a:t>
            </a:r>
            <a:r>
              <a:rPr lang="en-US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l </a:t>
            </a:r>
            <a:r>
              <a:rPr lang="en-US" sz="3600" dirty="0" err="1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para</a:t>
            </a:r>
            <a:r>
              <a:rPr lang="en-US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Kepala</a:t>
            </a:r>
            <a:r>
              <a:rPr lang="en-US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Dinas</a:t>
            </a:r>
            <a:r>
              <a:rPr lang="en-US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 di </a:t>
            </a:r>
            <a:r>
              <a:rPr lang="en-US" sz="3600" dirty="0" err="1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tingkat</a:t>
            </a:r>
            <a:r>
              <a:rPr lang="en-US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propinsi</a:t>
            </a:r>
            <a:r>
              <a:rPr lang="en-US" sz="3600" dirty="0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, </a:t>
            </a:r>
            <a:r>
              <a:rPr lang="en-US" sz="3600" dirty="0" err="1" smtClean="0">
                <a:solidFill>
                  <a:srgbClr val="7030A0"/>
                </a:solidFill>
                <a:latin typeface="Gisha" pitchFamily="34" charset="-79"/>
                <a:cs typeface="Gisha" pitchFamily="34" charset="-79"/>
              </a:rPr>
              <a:t>kabupaten</a:t>
            </a:r>
            <a:endParaRPr lang="en-US" sz="3600" dirty="0" smtClean="0">
              <a:solidFill>
                <a:srgbClr val="7030A0"/>
              </a:solidFill>
              <a:latin typeface="Gisha" pitchFamily="34" charset="-79"/>
              <a:cs typeface="Gisha" pitchFamily="34" charset="-79"/>
            </a:endParaRPr>
          </a:p>
          <a:p>
            <a:pPr>
              <a:spcBef>
                <a:spcPts val="1200"/>
              </a:spcBef>
            </a:pP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Kepala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Dinas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Pertanian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dibantu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dan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bekerjasama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dengan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Kepala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Dinas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Pembangunan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Masyarakat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Desa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Pengairan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dan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Perdagangan</a:t>
            </a:r>
            <a:r>
              <a:rPr lang="en-US" sz="3600" dirty="0" smtClean="0">
                <a:solidFill>
                  <a:srgbClr val="0070C0"/>
                </a:solidFill>
                <a:latin typeface="Gisha" pitchFamily="34" charset="-79"/>
                <a:cs typeface="Gisha" pitchFamily="34" charset="-79"/>
              </a:rPr>
              <a:t> </a:t>
            </a:r>
            <a:endParaRPr lang="en-US" sz="3600" dirty="0">
              <a:solidFill>
                <a:srgbClr val="0070C0"/>
              </a:solidFill>
              <a:latin typeface="Gisha" pitchFamily="34" charset="-79"/>
              <a:cs typeface="Gisha" pitchFamily="34" charset="-79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563562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Gloucester MT Extra Condensed" pitchFamily="18" charset="0"/>
              </a:rPr>
              <a:t>2. </a:t>
            </a:r>
            <a:r>
              <a:rPr lang="en-US" sz="2800" dirty="0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ADMINISTRASI </a:t>
            </a:r>
            <a:r>
              <a:rPr lang="en-US" sz="2800" dirty="0" err="1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pemerintahan</a:t>
            </a:r>
            <a:r>
              <a:rPr lang="en-US" sz="2800" dirty="0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dan</a:t>
            </a:r>
            <a:r>
              <a:rPr lang="en-US" sz="2800" dirty="0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pembangunan</a:t>
            </a:r>
            <a:r>
              <a:rPr lang="en-US" sz="2800" dirty="0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pertanian</a:t>
            </a:r>
            <a:endParaRPr lang="en-US" sz="2800" dirty="0">
              <a:solidFill>
                <a:srgbClr val="FF0000"/>
              </a:solidFill>
              <a:latin typeface="Gisha" pitchFamily="34" charset="-79"/>
              <a:cs typeface="Gisha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2286000"/>
            <a:ext cx="7848600" cy="2971800"/>
          </a:xfrm>
        </p:spPr>
        <p:txBody>
          <a:bodyPr>
            <a:noAutofit/>
          </a:bodyPr>
          <a:lstStyle/>
          <a:p>
            <a:r>
              <a:rPr lang="en-US" sz="4000" dirty="0" err="1" smtClean="0">
                <a:solidFill>
                  <a:srgbClr val="002060"/>
                </a:solidFill>
                <a:latin typeface="Gloucester MT Extra Condensed" pitchFamily="18" charset="0"/>
              </a:rPr>
              <a:t>Kepala</a:t>
            </a:r>
            <a:r>
              <a:rPr lang="en-US" sz="4000" dirty="0" smtClean="0">
                <a:solidFill>
                  <a:srgbClr val="00206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Gloucester MT Extra Condensed" pitchFamily="18" charset="0"/>
              </a:rPr>
              <a:t>Dinas</a:t>
            </a:r>
            <a:r>
              <a:rPr lang="en-US" sz="4000" dirty="0" smtClean="0">
                <a:solidFill>
                  <a:srgbClr val="00206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Gloucester MT Extra Condensed" pitchFamily="18" charset="0"/>
              </a:rPr>
              <a:t>Perdagangan</a:t>
            </a:r>
            <a:r>
              <a:rPr lang="en-US" sz="4000" dirty="0" smtClean="0">
                <a:solidFill>
                  <a:srgbClr val="00206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Gloucester MT Extra Condensed" pitchFamily="18" charset="0"/>
              </a:rPr>
              <a:t>membantu</a:t>
            </a:r>
            <a:r>
              <a:rPr lang="en-US" sz="4000" dirty="0" smtClean="0">
                <a:solidFill>
                  <a:srgbClr val="00206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Gloucester MT Extra Condensed" pitchFamily="18" charset="0"/>
              </a:rPr>
              <a:t>melancarkan</a:t>
            </a:r>
            <a:r>
              <a:rPr lang="en-US" sz="4000" dirty="0" smtClean="0">
                <a:solidFill>
                  <a:srgbClr val="002060"/>
                </a:solidFill>
                <a:latin typeface="Gloucester MT Extra Condensed" pitchFamily="18" charset="0"/>
              </a:rPr>
              <a:t> program </a:t>
            </a:r>
            <a:r>
              <a:rPr lang="en-US" sz="4000" dirty="0" err="1" smtClean="0">
                <a:solidFill>
                  <a:srgbClr val="002060"/>
                </a:solidFill>
                <a:latin typeface="Gloucester MT Extra Condensed" pitchFamily="18" charset="0"/>
              </a:rPr>
              <a:t>Bimas</a:t>
            </a:r>
            <a:r>
              <a:rPr lang="en-US" sz="4000" dirty="0" smtClean="0">
                <a:solidFill>
                  <a:srgbClr val="002060"/>
                </a:solidFill>
                <a:latin typeface="Gloucester MT Extra Condensed" pitchFamily="18" charset="0"/>
              </a:rPr>
              <a:t>: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mengawasi</a:t>
            </a:r>
            <a:r>
              <a:rPr lang="en-US" sz="4000" dirty="0" smtClean="0">
                <a:solidFill>
                  <a:srgbClr val="0070C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distribusi</a:t>
            </a:r>
            <a:r>
              <a:rPr lang="en-US" sz="4000" dirty="0" smtClean="0">
                <a:solidFill>
                  <a:srgbClr val="0070C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pupuk</a:t>
            </a:r>
            <a:r>
              <a:rPr lang="en-US" sz="4000" dirty="0" smtClean="0">
                <a:solidFill>
                  <a:srgbClr val="0070C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dan</a:t>
            </a:r>
            <a:r>
              <a:rPr lang="en-US" sz="4000" dirty="0" smtClean="0">
                <a:solidFill>
                  <a:srgbClr val="0070C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memberikan</a:t>
            </a:r>
            <a:r>
              <a:rPr lang="en-US" sz="4000" dirty="0" smtClean="0">
                <a:solidFill>
                  <a:srgbClr val="0070C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ijin-ijin</a:t>
            </a:r>
            <a:r>
              <a:rPr lang="en-US" sz="4000" dirty="0" smtClean="0">
                <a:solidFill>
                  <a:srgbClr val="0070C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usaha</a:t>
            </a:r>
            <a:r>
              <a:rPr lang="en-US" sz="4000" dirty="0" smtClean="0">
                <a:solidFill>
                  <a:srgbClr val="0070C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pada</a:t>
            </a:r>
            <a:r>
              <a:rPr lang="en-US" sz="4000" dirty="0" smtClean="0">
                <a:solidFill>
                  <a:srgbClr val="0070C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para</a:t>
            </a:r>
            <a:r>
              <a:rPr lang="en-US" sz="4000" dirty="0" smtClean="0">
                <a:solidFill>
                  <a:srgbClr val="0070C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pedagang</a:t>
            </a:r>
            <a:r>
              <a:rPr lang="en-US" sz="4000" dirty="0" smtClean="0">
                <a:solidFill>
                  <a:srgbClr val="0070C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pengecer</a:t>
            </a:r>
            <a:r>
              <a:rPr lang="en-US" sz="4000" dirty="0" smtClean="0">
                <a:solidFill>
                  <a:srgbClr val="0070C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Gloucester MT Extra Condensed" pitchFamily="18" charset="0"/>
              </a:rPr>
              <a:t>pupuk</a:t>
            </a:r>
            <a:endParaRPr lang="en-US" sz="4000" dirty="0" smtClean="0">
              <a:solidFill>
                <a:srgbClr val="0070C0"/>
              </a:solidFill>
              <a:latin typeface="Gloucester MT Extra Condensed" pitchFamily="18" charset="0"/>
            </a:endParaRPr>
          </a:p>
          <a:p>
            <a:r>
              <a:rPr lang="en-US" sz="4000" dirty="0" err="1" smtClean="0">
                <a:solidFill>
                  <a:srgbClr val="7030A0"/>
                </a:solidFill>
                <a:latin typeface="Gloucester MT Extra Condensed" pitchFamily="18" charset="0"/>
              </a:rPr>
              <a:t>Kepala</a:t>
            </a:r>
            <a:r>
              <a:rPr lang="en-US" sz="4000" dirty="0" smtClean="0">
                <a:solidFill>
                  <a:srgbClr val="7030A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Gloucester MT Extra Condensed" pitchFamily="18" charset="0"/>
              </a:rPr>
              <a:t>Dinas</a:t>
            </a:r>
            <a:r>
              <a:rPr lang="en-US" sz="4000" dirty="0" smtClean="0">
                <a:solidFill>
                  <a:srgbClr val="7030A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Gloucester MT Extra Condensed" pitchFamily="18" charset="0"/>
              </a:rPr>
              <a:t>Pengairan</a:t>
            </a:r>
            <a:r>
              <a:rPr lang="en-US" sz="4000" dirty="0" smtClean="0">
                <a:solidFill>
                  <a:srgbClr val="7030A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Gloucester MT Extra Condensed" pitchFamily="18" charset="0"/>
              </a:rPr>
              <a:t>membantu</a:t>
            </a:r>
            <a:r>
              <a:rPr lang="en-US" sz="4000" dirty="0" smtClean="0">
                <a:solidFill>
                  <a:srgbClr val="7030A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Gloucester MT Extra Condensed" pitchFamily="18" charset="0"/>
              </a:rPr>
              <a:t>melancarkan</a:t>
            </a:r>
            <a:r>
              <a:rPr lang="en-US" sz="4000" dirty="0" smtClean="0">
                <a:solidFill>
                  <a:srgbClr val="7030A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Gloucester MT Extra Condensed" pitchFamily="18" charset="0"/>
              </a:rPr>
              <a:t>sistem</a:t>
            </a:r>
            <a:r>
              <a:rPr lang="en-US" sz="4000" dirty="0" smtClean="0">
                <a:solidFill>
                  <a:srgbClr val="7030A0"/>
                </a:solidFill>
                <a:latin typeface="Gloucester MT Extra Condensed" pitchFamily="18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Gloucester MT Extra Condensed" pitchFamily="18" charset="0"/>
              </a:rPr>
              <a:t>pembagian</a:t>
            </a:r>
            <a:r>
              <a:rPr lang="en-US" sz="4000" dirty="0" smtClean="0">
                <a:solidFill>
                  <a:srgbClr val="7030A0"/>
                </a:solidFill>
                <a:latin typeface="Gloucester MT Extra Condensed" pitchFamily="18" charset="0"/>
              </a:rPr>
              <a:t> air </a:t>
            </a:r>
            <a:endParaRPr lang="en-US" sz="4000" dirty="0">
              <a:solidFill>
                <a:srgbClr val="7030A0"/>
              </a:solidFill>
              <a:latin typeface="Gloucester MT Extra Condensed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954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0" dirty="0" err="1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Contoh</a:t>
            </a:r>
            <a:r>
              <a:rPr lang="en-US" sz="4800" b="0" dirty="0" smtClean="0">
                <a:solidFill>
                  <a:srgbClr val="FF0000"/>
                </a:solidFill>
                <a:effectLst/>
                <a:latin typeface="Gloucester MT Extra Condensed" pitchFamily="18" charset="0"/>
              </a:rPr>
              <a:t> :</a:t>
            </a:r>
            <a:endParaRPr lang="en-US" sz="4800" b="0" dirty="0">
              <a:solidFill>
                <a:srgbClr val="FF0000"/>
              </a:solidFill>
              <a:effectLst/>
              <a:latin typeface="Gloucester MT Extra Condensed" pitchFamily="18" charset="0"/>
            </a:endParaRPr>
          </a:p>
        </p:txBody>
      </p:sp>
      <p:sp>
        <p:nvSpPr>
          <p:cNvPr id="4" name="Curved Right Arrow 3"/>
          <p:cNvSpPr/>
          <p:nvPr/>
        </p:nvSpPr>
        <p:spPr>
          <a:xfrm>
            <a:off x="0" y="914400"/>
            <a:ext cx="1295400" cy="1524000"/>
          </a:xfrm>
          <a:prstGeom prst="curv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290" name="Picture 2" descr="https://encrypted-tbn0.gstatic.com/images?q=tbn:ANd9GcQO-jwQtrF4D1KbQ0b0yuvLq3Qc8ge5GTaPA18og-pkFbM-Zcc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109189"/>
            <a:ext cx="3581400" cy="2129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47800" y="1143000"/>
            <a:ext cx="7696200" cy="4525963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HARUS BERSIFAT SIMPATIK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persoalan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dihadapi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petani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MENJAGA KESEIMBANGAN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antara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keperluan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melaksanakan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kebijaksanaan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mencapai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target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yg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telah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disusun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pemerintah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pusat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dengan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tanggapan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kemampuan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petani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secara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kenyataan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yg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ada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lapangan</a:t>
            </a:r>
            <a:endParaRPr lang="en-US" sz="2400" dirty="0" smtClean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Para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pembuat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kebijaksanaan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tingkat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pusat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selalu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MENGHARAPKAN LAPORAN-LAPORAN DAN EVALUASI YG OBYEKTIF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dari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setiap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program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Perlu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KOMUNIKASI DUA ARAH 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( </a:t>
            </a:r>
            <a:r>
              <a:rPr lang="en-US" sz="2400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two way traffic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)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antara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pembuat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kebijaksanaan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pada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tingkat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teratas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dengan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petani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para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pelaksana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pada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tingkat</a:t>
            </a:r>
            <a:r>
              <a:rPr lang="en-US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terbawah</a:t>
            </a:r>
            <a:endParaRPr lang="en-US" sz="24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0" dirty="0" err="1" smtClean="0">
                <a:solidFill>
                  <a:srgbClr val="FF0000"/>
                </a:solidFill>
                <a:latin typeface="Gloucester MT Extra Condensed" pitchFamily="18" charset="0"/>
              </a:rPr>
              <a:t>Salah</a:t>
            </a:r>
            <a:r>
              <a:rPr lang="en-US" sz="4400" b="0" dirty="0" smtClean="0">
                <a:solidFill>
                  <a:srgbClr val="FF0000"/>
                </a:solidFill>
                <a:latin typeface="Gloucester MT Extra Condensed" pitchFamily="18" charset="0"/>
              </a:rPr>
              <a:t> </a:t>
            </a:r>
            <a:r>
              <a:rPr lang="en-US" sz="4400" b="0" dirty="0" err="1" smtClean="0">
                <a:solidFill>
                  <a:srgbClr val="FF0000"/>
                </a:solidFill>
                <a:latin typeface="Gloucester MT Extra Condensed" pitchFamily="18" charset="0"/>
              </a:rPr>
              <a:t>satu</a:t>
            </a:r>
            <a:r>
              <a:rPr lang="en-US" sz="4400" b="0" dirty="0" smtClean="0">
                <a:solidFill>
                  <a:srgbClr val="FF0000"/>
                </a:solidFill>
                <a:latin typeface="Gloucester MT Extra Condensed" pitchFamily="18" charset="0"/>
              </a:rPr>
              <a:t> </a:t>
            </a:r>
            <a:r>
              <a:rPr lang="en-US" sz="4400" b="0" dirty="0" err="1" smtClean="0">
                <a:solidFill>
                  <a:srgbClr val="FF0000"/>
                </a:solidFill>
                <a:latin typeface="Gloucester MT Extra Condensed" pitchFamily="18" charset="0"/>
              </a:rPr>
              <a:t>syarat</a:t>
            </a:r>
            <a:r>
              <a:rPr lang="en-US" sz="4400" b="0" dirty="0" smtClean="0">
                <a:solidFill>
                  <a:srgbClr val="FF0000"/>
                </a:solidFill>
                <a:latin typeface="Gloucester MT Extra Condensed" pitchFamily="18" charset="0"/>
              </a:rPr>
              <a:t> </a:t>
            </a:r>
            <a:r>
              <a:rPr lang="en-US" sz="4400" b="0" dirty="0" err="1" smtClean="0">
                <a:solidFill>
                  <a:srgbClr val="FF0000"/>
                </a:solidFill>
                <a:latin typeface="Gloucester MT Extra Condensed" pitchFamily="18" charset="0"/>
              </a:rPr>
              <a:t>yg</a:t>
            </a:r>
            <a:r>
              <a:rPr lang="en-US" sz="4400" b="0" dirty="0" smtClean="0">
                <a:solidFill>
                  <a:srgbClr val="FF0000"/>
                </a:solidFill>
                <a:latin typeface="Gloucester MT Extra Condensed" pitchFamily="18" charset="0"/>
              </a:rPr>
              <a:t> </a:t>
            </a:r>
            <a:r>
              <a:rPr lang="en-US" sz="4400" b="0" dirty="0" err="1" smtClean="0">
                <a:solidFill>
                  <a:srgbClr val="FF0000"/>
                </a:solidFill>
                <a:latin typeface="Gloucester MT Extra Condensed" pitchFamily="18" charset="0"/>
              </a:rPr>
              <a:t>harus</a:t>
            </a:r>
            <a:r>
              <a:rPr lang="en-US" sz="4400" b="0" dirty="0" smtClean="0">
                <a:solidFill>
                  <a:srgbClr val="FF0000"/>
                </a:solidFill>
                <a:latin typeface="Gloucester MT Extra Condensed" pitchFamily="18" charset="0"/>
              </a:rPr>
              <a:t> </a:t>
            </a:r>
            <a:r>
              <a:rPr lang="en-US" sz="4400" b="0" dirty="0" err="1" smtClean="0">
                <a:solidFill>
                  <a:srgbClr val="FF0000"/>
                </a:solidFill>
                <a:latin typeface="Gloucester MT Extra Condensed" pitchFamily="18" charset="0"/>
              </a:rPr>
              <a:t>dipenuhi</a:t>
            </a:r>
            <a:r>
              <a:rPr lang="en-US" sz="4400" b="0" dirty="0" smtClean="0">
                <a:solidFill>
                  <a:srgbClr val="FF0000"/>
                </a:solidFill>
                <a:latin typeface="Gloucester MT Extra Condensed" pitchFamily="18" charset="0"/>
              </a:rPr>
              <a:t> </a:t>
            </a:r>
            <a:r>
              <a:rPr lang="en-US" sz="4400" b="0" dirty="0" err="1" smtClean="0">
                <a:solidFill>
                  <a:srgbClr val="FF0000"/>
                </a:solidFill>
                <a:latin typeface="Gloucester MT Extra Condensed" pitchFamily="18" charset="0"/>
              </a:rPr>
              <a:t>pejabat</a:t>
            </a:r>
            <a:r>
              <a:rPr lang="en-US" sz="4400" b="0" dirty="0" smtClean="0">
                <a:solidFill>
                  <a:srgbClr val="FF0000"/>
                </a:solidFill>
                <a:latin typeface="Gloucester MT Extra Condensed" pitchFamily="18" charset="0"/>
              </a:rPr>
              <a:t>  </a:t>
            </a:r>
            <a:endParaRPr lang="en-US" sz="4400" b="0" dirty="0">
              <a:solidFill>
                <a:srgbClr val="FF0000"/>
              </a:solidFill>
              <a:latin typeface="Gloucester MT Extra Condensed" pitchFamily="18" charset="0"/>
            </a:endParaRPr>
          </a:p>
        </p:txBody>
      </p:sp>
      <p:pic>
        <p:nvPicPr>
          <p:cNvPr id="11266" name="Picture 2" descr="https://encrypted-tbn3.gstatic.com/images?q=tbn:ANd9GcRCvNeT0m9g0p9qqt7Ot2cl3vHHZXEZEF5Yop8gGyKfekCLOaFTq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1600200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15240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Koordinasi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tindakan-tindakan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melayani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keperluan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petani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pertanian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bantuan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teknik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investasi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persoalan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kredit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pemasaran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dll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Pola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senantiasa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berubah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jasa-jasa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diberikan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jasa-jasa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pedagang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koperasi</a:t>
            </a:r>
            <a:endParaRPr lang="en-US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mendorong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partisipasi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petani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penduduk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usaha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pertanian</a:t>
            </a:r>
            <a:endParaRPr lang="en-US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kelembagaan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keperluan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lembaga-lembaga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tahap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senantiasa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berubah-ubah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400" cy="1143000"/>
          </a:xfrm>
        </p:spPr>
        <p:txBody>
          <a:bodyPr>
            <a:noAutofit/>
          </a:bodyPr>
          <a:lstStyle/>
          <a:p>
            <a:r>
              <a:rPr lang="en-US" sz="2800" b="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</a:t>
            </a:r>
            <a:r>
              <a:rPr lang="en-US" sz="2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India, </a:t>
            </a:r>
            <a:r>
              <a:rPr lang="en-US" sz="2800" b="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menyimpulkan</a:t>
            </a:r>
            <a:r>
              <a:rPr lang="en-US" sz="2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persoalan</a:t>
            </a:r>
            <a:r>
              <a:rPr lang="en-US" sz="2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pertanian</a:t>
            </a:r>
            <a:r>
              <a:rPr lang="en-US" sz="2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menyangkut</a:t>
            </a:r>
            <a:r>
              <a:rPr lang="en-US" sz="2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4 </a:t>
            </a:r>
            <a:r>
              <a:rPr lang="en-US" sz="2800" b="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hal</a:t>
            </a:r>
            <a:r>
              <a:rPr lang="en-US" sz="28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:</a:t>
            </a:r>
            <a:endParaRPr lang="en-US" sz="2800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1219200"/>
            <a:ext cx="8077200" cy="4525963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PENYULUHAN PERTANIAN (</a:t>
            </a:r>
            <a:r>
              <a:rPr lang="en-US" sz="2800" i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AGRICULTURAL EXTENSION</a:t>
            </a:r>
            <a:r>
              <a:rPr lang="en-US" sz="28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),            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bentuk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pendidikan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non formal,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bentuk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pendidikan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yg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cara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bahan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dan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sasarannya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disesuaikan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dengan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keadaan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kepentingan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waktu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maupun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tempat</a:t>
            </a:r>
            <a:r>
              <a:rPr lang="en-US" sz="28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petani</a:t>
            </a:r>
            <a:endParaRPr lang="en-US" sz="2800" dirty="0" smtClean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tujuan</a:t>
            </a:r>
            <a:r>
              <a:rPr lang="en-US" sz="28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utamanya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: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menambah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kesanggupan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petani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dalam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usahataninya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,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diharapkan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ada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perubahan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perilaku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petani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sehingga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mereka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dapat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memperbaiki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cara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bercocok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tanam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,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menggemukkan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ternak,agar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lebih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besar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penghasilannya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dan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lebih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layak</a:t>
            </a:r>
            <a:r>
              <a:rPr lang="en-US" sz="3200" dirty="0" smtClean="0">
                <a:latin typeface="Perpetua" pitchFamily="18" charset="0"/>
                <a:cs typeface="Tahoma" pitchFamily="34" charset="0"/>
              </a:rPr>
              <a:t> </a:t>
            </a:r>
            <a:r>
              <a:rPr lang="en-US" sz="3200" dirty="0" err="1" smtClean="0">
                <a:latin typeface="Perpetua" pitchFamily="18" charset="0"/>
                <a:cs typeface="Tahoma" pitchFamily="34" charset="0"/>
              </a:rPr>
              <a:t>hidupnya</a:t>
            </a:r>
            <a:endParaRPr lang="en-US" sz="3200" dirty="0">
              <a:latin typeface="Perpetua" pitchFamily="18" charset="0"/>
              <a:cs typeface="Tahom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/>
          </a:bodyPr>
          <a:lstStyle/>
          <a:p>
            <a:r>
              <a:rPr lang="en-US" b="0" dirty="0" smtClean="0">
                <a:solidFill>
                  <a:srgbClr val="C00000"/>
                </a:solidFill>
                <a:effectLst/>
                <a:latin typeface="Gloucester MT Extra Condensed" pitchFamily="18" charset="0"/>
              </a:rPr>
              <a:t>3. </a:t>
            </a:r>
            <a:r>
              <a:rPr lang="en-US" b="0" dirty="0" err="1" smtClean="0">
                <a:solidFill>
                  <a:srgbClr val="C00000"/>
                </a:solidFill>
                <a:effectLst/>
                <a:latin typeface="Gloucester MT Extra Condensed" pitchFamily="18" charset="0"/>
              </a:rPr>
              <a:t>Penyuluhan</a:t>
            </a:r>
            <a:r>
              <a:rPr lang="en-US" b="0" dirty="0" smtClean="0">
                <a:solidFill>
                  <a:srgbClr val="C0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b="0" dirty="0" err="1" smtClean="0">
                <a:solidFill>
                  <a:srgbClr val="C00000"/>
                </a:solidFill>
                <a:effectLst/>
                <a:latin typeface="Gloucester MT Extra Condensed" pitchFamily="18" charset="0"/>
              </a:rPr>
              <a:t>Pertanian</a:t>
            </a:r>
            <a:r>
              <a:rPr lang="en-US" b="0" dirty="0" smtClean="0">
                <a:solidFill>
                  <a:srgbClr val="C0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b="0" dirty="0" err="1" smtClean="0">
                <a:solidFill>
                  <a:srgbClr val="C00000"/>
                </a:solidFill>
                <a:effectLst/>
                <a:latin typeface="Gloucester MT Extra Condensed" pitchFamily="18" charset="0"/>
              </a:rPr>
              <a:t>dan</a:t>
            </a:r>
            <a:r>
              <a:rPr lang="en-US" b="0" dirty="0" smtClean="0">
                <a:solidFill>
                  <a:srgbClr val="C00000"/>
                </a:solidFill>
                <a:effectLst/>
                <a:latin typeface="Gloucester MT Extra Condensed" pitchFamily="18" charset="0"/>
              </a:rPr>
              <a:t> </a:t>
            </a:r>
            <a:r>
              <a:rPr lang="en-US" b="0" dirty="0" err="1" smtClean="0">
                <a:solidFill>
                  <a:srgbClr val="C00000"/>
                </a:solidFill>
                <a:effectLst/>
                <a:latin typeface="Gloucester MT Extra Condensed" pitchFamily="18" charset="0"/>
              </a:rPr>
              <a:t>Pendidikan</a:t>
            </a:r>
            <a:r>
              <a:rPr lang="en-US" b="0" dirty="0" smtClean="0">
                <a:solidFill>
                  <a:srgbClr val="C00000"/>
                </a:solidFill>
                <a:effectLst/>
                <a:latin typeface="Gloucester MT Extra Condensed" pitchFamily="18" charset="0"/>
              </a:rPr>
              <a:t> Pembangunan</a:t>
            </a:r>
            <a:endParaRPr lang="en-US" b="0" dirty="0">
              <a:solidFill>
                <a:srgbClr val="C00000"/>
              </a:solidFill>
              <a:effectLst/>
              <a:latin typeface="Gloucester MT Extra Condense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886200" y="1797626"/>
            <a:ext cx="838200" cy="335973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420</TotalTime>
  <Words>1048</Words>
  <Application>Microsoft Office PowerPoint</Application>
  <PresentationFormat>On-screen Show (4:3)</PresentationFormat>
  <Paragraphs>81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PowerPoint Presentation</vt:lpstr>
      <vt:lpstr>1. LEMBAGA dan peranannya dalam pertanian</vt:lpstr>
      <vt:lpstr>Lembaga-lembaga dalam Masyarakat Desa</vt:lpstr>
      <vt:lpstr>Lembaga-lembaga yg ada di sektor pertanian dan pedesaan sudah mengalami berbagai zaman</vt:lpstr>
      <vt:lpstr>2. ADMINISTRASI pemerintahan dan pembangunan pertanian</vt:lpstr>
      <vt:lpstr>Contoh :</vt:lpstr>
      <vt:lpstr>Salah satu syarat yg harus dipenuhi pejabat  </vt:lpstr>
      <vt:lpstr>Berdasarkan penelitian di India, menyimpulkan persoalan Administrasi pembangunan pertanian menyangkut 4 hal :</vt:lpstr>
      <vt:lpstr>3. Penyuluhan Pertanian dan Pendidikan Pembangunan</vt:lpstr>
      <vt:lpstr>PENYULUHAN PERTANIAN</vt:lpstr>
      <vt:lpstr>PENYULUHAN dianggap berhasil kalau:</vt:lpstr>
      <vt:lpstr>PENDIDIKAN dan PEMBANGUNAN</vt:lpstr>
      <vt:lpstr>Proses pembangunan</vt:lpstr>
      <vt:lpstr>4. KEGIATAN gotong royong dan pembangunan pertanian</vt:lpstr>
      <vt:lpstr>SYARAT dan Alasan kegiatan Gotong Royong dapat dilaksanakan:</vt:lpstr>
      <vt:lpstr>Mulai th 1976/1977 ada 2 jenis bantuan melalui :</vt:lpstr>
      <vt:lpstr>Bantuan pada desa untuk menggiatkan gotong royong (tidak semua biaya dapat ditanggung desa), maka bantuan kabupaten/kotamadya ditentukan sbb:</vt:lpstr>
      <vt:lpstr>● M ENURUT MOSHER KEGIATAN GOTONG ROYONG dapat ditingkatkan oleh pemerintah dengan 4 cara :</vt:lpstr>
      <vt:lpstr>Lanjutan….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AXIOO</dc:creator>
  <cp:lastModifiedBy>acer</cp:lastModifiedBy>
  <cp:revision>95</cp:revision>
  <dcterms:created xsi:type="dcterms:W3CDTF">2013-09-22T12:25:07Z</dcterms:created>
  <dcterms:modified xsi:type="dcterms:W3CDTF">2017-02-26T12:45:46Z</dcterms:modified>
</cp:coreProperties>
</file>